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0" r:id="rId1"/>
  </p:sldMasterIdLst>
  <p:sldIdLst>
    <p:sldId id="260" r:id="rId2"/>
    <p:sldId id="259" r:id="rId3"/>
    <p:sldId id="280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46" r:id="rId13"/>
    <p:sldId id="322" r:id="rId14"/>
    <p:sldId id="323" r:id="rId15"/>
    <p:sldId id="324" r:id="rId16"/>
    <p:sldId id="325" r:id="rId17"/>
    <p:sldId id="332" r:id="rId18"/>
    <p:sldId id="326" r:id="rId19"/>
    <p:sldId id="347" r:id="rId20"/>
    <p:sldId id="327" r:id="rId21"/>
    <p:sldId id="348" r:id="rId22"/>
    <p:sldId id="349" r:id="rId23"/>
    <p:sldId id="328" r:id="rId24"/>
    <p:sldId id="333" r:id="rId25"/>
    <p:sldId id="334" r:id="rId26"/>
    <p:sldId id="335" r:id="rId27"/>
    <p:sldId id="345" r:id="rId28"/>
    <p:sldId id="336" r:id="rId29"/>
    <p:sldId id="337" r:id="rId30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66FF33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15" autoAdjust="0"/>
    <p:restoredTop sz="90924" autoAdjust="0"/>
  </p:normalViewPr>
  <p:slideViewPr>
    <p:cSldViewPr>
      <p:cViewPr varScale="1">
        <p:scale>
          <a:sx n="65" d="100"/>
          <a:sy n="65" d="100"/>
        </p:scale>
        <p:origin x="12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8.xml"/><Relationship Id="rId3" Type="http://schemas.openxmlformats.org/officeDocument/2006/relationships/slide" Target="slides/slide10.xml"/><Relationship Id="rId7" Type="http://schemas.openxmlformats.org/officeDocument/2006/relationships/slide" Target="slides/slide25.xml"/><Relationship Id="rId2" Type="http://schemas.openxmlformats.org/officeDocument/2006/relationships/slide" Target="slides/slide7.xml"/><Relationship Id="rId1" Type="http://schemas.openxmlformats.org/officeDocument/2006/relationships/slide" Target="slides/slide3.xml"/><Relationship Id="rId6" Type="http://schemas.openxmlformats.org/officeDocument/2006/relationships/slide" Target="slides/slide23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DDE24-D7BC-4542-B666-50E3912282ED}" type="datetimeFigureOut">
              <a:rPr lang="en-US"/>
              <a:pPr>
                <a:defRPr/>
              </a:pPr>
              <a:t>9/10/2020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CFE25-AF7A-4CC7-8068-72689E98A79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62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E7361-6708-4522-B066-549D8E470CEC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2CFB-717C-48B7-9533-3856F92EAE7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3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87355-D8F8-49EB-A63B-BDE935807D2B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D3D36-8275-464A-8AA2-536CA187F93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877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B03FF-30AE-4F83-B11B-4684B5805198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5CEA6-C718-4B79-AD6A-4B2BF6A302C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0422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0ADC3-07AD-4A93-9AC6-5A5224B4F26D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FDDF0-F47A-40B3-9968-BB0F577EC01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9424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D8572-F9F3-45FF-B16C-6ABD4EA897D4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00549-B32F-47A3-8FC2-9E64E4ABB1B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696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FA7E-2236-44EE-8378-103B5CAC76C6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BF1E-3CB9-447C-8B79-78CE523DE1C0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4092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8411-99F5-4798-8F7A-1F491E5C67D5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0C0B-827D-4E1F-B97E-21496B986D9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8945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C96E5-1A46-4299-8923-46947A4BE476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B9956-C876-4C01-BA1C-30E8F586D33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640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E53328-A2E1-4E9E-AA12-34CE711D94A2}" type="datetimeFigureOut">
              <a:rPr lang="en-US"/>
              <a:pPr>
                <a:defRPr/>
              </a:pPr>
              <a:t>9/10/2020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74A2E-3D42-4A4F-AED0-A617387F63B5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0408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6844C-6CA6-4874-B14A-F2D22B32DBA6}" type="datetimeFigureOut">
              <a:rPr lang="en-US"/>
              <a:pPr>
                <a:defRPr/>
              </a:pPr>
              <a:t>9/10/2020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72B47-1BA0-45EB-AED1-463F2FDAD1FA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573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70AB2AB-9DD6-4F13-AEE6-5F2A0B62CCBE}" type="datetimeFigureOut">
              <a:rPr lang="en-US"/>
              <a:pPr>
                <a:defRPr/>
              </a:pPr>
              <a:t>9/10/2020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7B652AA-D774-4223-8FF1-4076FFF68508}" type="slidenum">
              <a:rPr lang="en-US" altLang="pt-BR"/>
              <a:pPr>
                <a:defRPr/>
              </a:pPr>
              <a:t>‹nº›</a:t>
            </a:fld>
            <a:endParaRPr lang="en-US" altLang="pt-BR" sz="1400" b="1">
              <a:solidFill>
                <a:srgbClr val="FFFFFF"/>
              </a:solidFill>
            </a:endParaRPr>
          </a:p>
        </p:txBody>
      </p:sp>
      <p:pic>
        <p:nvPicPr>
          <p:cNvPr id="1030" name="Imagem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CaixaDeTexto 7"/>
          <p:cNvSpPr txBox="1">
            <a:spLocks noChangeArrowheads="1"/>
          </p:cNvSpPr>
          <p:nvPr userDrawn="1"/>
        </p:nvSpPr>
        <p:spPr bwMode="auto">
          <a:xfrm>
            <a:off x="0" y="6465888"/>
            <a:ext cx="9144000" cy="369887"/>
          </a:xfrm>
          <a:prstGeom prst="rect">
            <a:avLst/>
          </a:prstGeom>
          <a:solidFill>
            <a:srgbClr val="B111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fld id="{9588A4FC-5836-4B3C-A029-90584C956C15}" type="slidenum">
              <a:rPr lang="pt-BR" altLang="pt-BR" sz="1800">
                <a:solidFill>
                  <a:schemeClr val="bg1"/>
                </a:solidFill>
              </a:rPr>
              <a:pPr algn="ctr"/>
              <a:t>‹nº›</a:t>
            </a:fld>
            <a:r>
              <a:rPr lang="pt-BR" altLang="pt-BR" sz="1800" dirty="0"/>
              <a:t> </a:t>
            </a:r>
            <a:r>
              <a:rPr lang="pt-BR" altLang="pt-BR" sz="1800" dirty="0">
                <a:solidFill>
                  <a:schemeClr val="bg1"/>
                </a:solidFill>
              </a:rPr>
              <a:t>de 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\\Discovery\Autores\PRE3070\figuras\des10.jpg" TargetMode="External"/><Relationship Id="rId7" Type="http://schemas.openxmlformats.org/officeDocument/2006/relationships/image" Target="file:///\\Discovery\Autores\PRE3070\figuras\des8.jpg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file:///\\Discovery\Autores\PRE3070\figuras\des9.jpg" TargetMode="Externa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7"/>
          <p:cNvSpPr txBox="1">
            <a:spLocks noChangeArrowheads="1"/>
          </p:cNvSpPr>
          <p:nvPr/>
        </p:nvSpPr>
        <p:spPr bwMode="auto">
          <a:xfrm>
            <a:off x="1143000" y="5257800"/>
            <a:ext cx="746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pt-BR" altLang="pt-BR" sz="3600">
                <a:solidFill>
                  <a:schemeClr val="bg1"/>
                </a:solidFill>
                <a:latin typeface="Arial Black" panose="020B0A04020102020204" pitchFamily="34" charset="0"/>
              </a:rPr>
              <a:t>Modelagem de Dados</a:t>
            </a:r>
          </a:p>
        </p:txBody>
      </p:sp>
      <p:sp>
        <p:nvSpPr>
          <p:cNvPr id="13315" name="Retângulo 1"/>
          <p:cNvSpPr>
            <a:spLocks noChangeArrowheads="1"/>
          </p:cNvSpPr>
          <p:nvPr/>
        </p:nvSpPr>
        <p:spPr bwMode="auto">
          <a:xfrm>
            <a:off x="546100" y="1268413"/>
            <a:ext cx="80645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pt-BR" altLang="pt-BR" b="1" dirty="0"/>
              <a:t>Curso: Tecnologia em Informática para Negócios</a:t>
            </a:r>
          </a:p>
          <a:p>
            <a:pPr algn="ctr"/>
            <a:endParaRPr lang="pt-BR" altLang="pt-BR" b="1" dirty="0"/>
          </a:p>
          <a:p>
            <a:pPr algn="ctr"/>
            <a:r>
              <a:rPr lang="pt-BR" altLang="pt-BR" b="1" dirty="0"/>
              <a:t>Disciplina: BANCO DE DADOS</a:t>
            </a:r>
          </a:p>
          <a:p>
            <a:pPr algn="ctr"/>
            <a:r>
              <a:rPr lang="pt-BR" altLang="pt-BR" b="1" dirty="0"/>
              <a:t>Aulas/semana: 04</a:t>
            </a:r>
          </a:p>
          <a:p>
            <a:pPr algn="ctr"/>
            <a:endParaRPr lang="pt-BR" altLang="pt-BR" b="1" dirty="0"/>
          </a:p>
          <a:p>
            <a:pPr algn="ctr"/>
            <a:endParaRPr lang="pt-BR" altLang="pt-BR" sz="1800" dirty="0"/>
          </a:p>
          <a:p>
            <a:pPr algn="ctr"/>
            <a:r>
              <a:rPr lang="pt-BR" altLang="pt-BR" sz="1800" dirty="0"/>
              <a:t>Profª Ma. Luciana Zapparolli</a:t>
            </a:r>
            <a:endParaRPr lang="pt-BR" altLang="pt-BR" sz="1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6038"/>
            <a:ext cx="8388350" cy="1325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Entidade Fraca</a:t>
            </a:r>
            <a:endParaRPr lang="pt-BR" altLang="pt-BR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6388"/>
            <a:ext cx="2971800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30588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733800" y="3657600"/>
            <a:ext cx="12954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7463"/>
            <a:ext cx="7380287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                        Instância</a:t>
            </a:r>
            <a:endParaRPr lang="pt-BR" altLang="pt-BR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415850" cy="377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7463"/>
            <a:ext cx="7380287" cy="990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pt-BR" altLang="pt-BR" b="1" dirty="0">
                <a:cs typeface="Times New Roman" panose="02020603050405020304" pitchFamily="18" charset="0"/>
              </a:rPr>
              <a:t>                    </a:t>
            </a:r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                       Atributo</a:t>
            </a:r>
            <a:endParaRPr lang="pt-BR" altLang="pt-BR" b="1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960271"/>
              </p:ext>
            </p:extLst>
          </p:nvPr>
        </p:nvGraphicFramePr>
        <p:xfrm>
          <a:off x="2411760" y="1124744"/>
          <a:ext cx="4068762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3" imgW="1771429" imgH="2523810" progId="Paint.Picture">
                  <p:embed/>
                </p:oleObj>
              </mc:Choice>
              <mc:Fallback>
                <p:oleObj r:id="rId3" imgW="1771429" imgH="25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955" b="2985"/>
                      <a:stretch>
                        <a:fillRect/>
                      </a:stretch>
                    </p:blipFill>
                    <p:spPr bwMode="auto">
                      <a:xfrm>
                        <a:off x="2411760" y="1124744"/>
                        <a:ext cx="4068762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65125"/>
            <a:ext cx="91440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Chave primária e estrangeira</a:t>
            </a:r>
            <a:endParaRPr lang="pt-BR" altLang="pt-BR" b="1" dirty="0"/>
          </a:p>
        </p:txBody>
      </p:sp>
      <p:pic>
        <p:nvPicPr>
          <p:cNvPr id="4" name="Picture 10" descr="D:\WINDOWS\Desktop\Sem título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4744"/>
            <a:ext cx="86868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AutoShape 14"/>
          <p:cNvCxnSpPr>
            <a:cxnSpLocks noChangeShapeType="1"/>
          </p:cNvCxnSpPr>
          <p:nvPr/>
        </p:nvCxnSpPr>
        <p:spPr bwMode="auto">
          <a:xfrm rot="10800000" flipH="1" flipV="1">
            <a:off x="6444208" y="1844824"/>
            <a:ext cx="1588" cy="2819400"/>
          </a:xfrm>
          <a:prstGeom prst="bentConnector3">
            <a:avLst>
              <a:gd name="adj1" fmla="val -57300014"/>
            </a:avLst>
          </a:prstGeom>
          <a:noFill/>
          <a:ln w="76200">
            <a:solidFill>
              <a:srgbClr val="FFFF00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AutoShape 20"/>
          <p:cNvCxnSpPr>
            <a:cxnSpLocks noChangeShapeType="1"/>
          </p:cNvCxnSpPr>
          <p:nvPr/>
        </p:nvCxnSpPr>
        <p:spPr bwMode="auto">
          <a:xfrm>
            <a:off x="2862808" y="2492524"/>
            <a:ext cx="2667000" cy="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6038"/>
            <a:ext cx="9144000" cy="1325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Relacionamento</a:t>
            </a:r>
            <a:endParaRPr lang="pt-BR" altLang="pt-BR" b="1" dirty="0"/>
          </a:p>
        </p:txBody>
      </p:sp>
      <p:pic>
        <p:nvPicPr>
          <p:cNvPr id="5" name="Picture 6" descr="\\Discovery\Autores\PRE3070\figuras\des10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3948113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\\Discovery\Autores\PRE3070\figuras\des9.jpg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56" y="3673624"/>
            <a:ext cx="4157663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\\Discovery\Autores\PRE3070\figuras\des8.jpg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56" y="1082824"/>
            <a:ext cx="2743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03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Relacionamentos entre entidades </a:t>
            </a:r>
            <a:endParaRPr lang="pt-BR" altLang="pt-BR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28800"/>
            <a:ext cx="89154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3608" y="2060848"/>
            <a:ext cx="7530678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Modelo Entidade-Relacionamento (ER)</a:t>
            </a:r>
            <a:endParaRPr lang="pt-BR" altLang="pt-BR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3322" y="0"/>
            <a:ext cx="7530678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Cardinalidade do Relacionamento </a:t>
            </a:r>
            <a:endParaRPr lang="pt-BR" altLang="pt-BR" b="1" dirty="0"/>
          </a:p>
        </p:txBody>
      </p:sp>
      <p:pic>
        <p:nvPicPr>
          <p:cNvPr id="106" name="Picture 6" descr="des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99" y="1042988"/>
            <a:ext cx="2255837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8" descr="des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29000"/>
            <a:ext cx="4057650" cy="29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10" descr="des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136" y="1828800"/>
            <a:ext cx="3505200" cy="334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3322" y="0"/>
            <a:ext cx="7530678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Cardinalidade do Relacionamento </a:t>
            </a:r>
            <a:endParaRPr lang="pt-BR" altLang="pt-BR" b="1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5181600"/>
          </a:xfrm>
        </p:spPr>
        <p:txBody>
          <a:bodyPr>
            <a:normAutofit/>
          </a:bodyPr>
          <a:lstStyle/>
          <a:p>
            <a:pPr algn="just"/>
            <a:r>
              <a:rPr lang="pt-BR" altLang="pt-BR" sz="2400" dirty="0">
                <a:cs typeface="Times New Roman" panose="02020603050405020304" pitchFamily="18" charset="0"/>
              </a:rPr>
              <a:t>Passo 1) Identificamos as entidades e nomeamos o relacionamento:</a:t>
            </a:r>
          </a:p>
          <a:p>
            <a:pPr algn="just"/>
            <a:endParaRPr lang="pt-BR" altLang="pt-BR" sz="2400" dirty="0">
              <a:cs typeface="Times New Roman" panose="02020603050405020304" pitchFamily="18" charset="0"/>
            </a:endParaRPr>
          </a:p>
          <a:p>
            <a:pPr algn="ctr">
              <a:buFont typeface="Wingdings 2" panose="05020102010507070707" pitchFamily="18" charset="2"/>
              <a:buNone/>
            </a:pPr>
            <a:r>
              <a:rPr lang="pt-BR" altLang="pt-BR" sz="2400" dirty="0">
                <a:cs typeface="Times New Roman" panose="02020603050405020304" pitchFamily="18" charset="0"/>
              </a:rPr>
              <a:t>Clientes </a:t>
            </a:r>
            <a:r>
              <a:rPr lang="pt-BR" altLang="pt-BR" sz="2400" b="1" i="1" dirty="0">
                <a:cs typeface="Times New Roman" panose="02020603050405020304" pitchFamily="18" charset="0"/>
              </a:rPr>
              <a:t>Possuem</a:t>
            </a:r>
            <a:r>
              <a:rPr lang="pt-BR" altLang="pt-BR" sz="2400" i="1" dirty="0">
                <a:cs typeface="Times New Roman" panose="02020603050405020304" pitchFamily="18" charset="0"/>
              </a:rPr>
              <a:t> </a:t>
            </a:r>
            <a:r>
              <a:rPr lang="pt-BR" altLang="pt-BR" sz="2400" dirty="0">
                <a:cs typeface="Times New Roman" panose="02020603050405020304" pitchFamily="18" charset="0"/>
              </a:rPr>
              <a:t>Pedidos</a:t>
            </a:r>
          </a:p>
          <a:p>
            <a:pPr algn="ctr">
              <a:buFont typeface="Wingdings 2" panose="05020102010507070707" pitchFamily="18" charset="2"/>
              <a:buNone/>
            </a:pPr>
            <a:endParaRPr lang="pt-BR" altLang="pt-BR" sz="2400" dirty="0">
              <a:cs typeface="Times New Roman" panose="02020603050405020304" pitchFamily="18" charset="0"/>
            </a:endParaRPr>
          </a:p>
          <a:p>
            <a:pPr algn="just"/>
            <a:r>
              <a:rPr lang="pt-BR" altLang="pt-BR" sz="2400" dirty="0">
                <a:cs typeface="Times New Roman" panose="02020603050405020304" pitchFamily="18" charset="0"/>
              </a:rPr>
              <a:t>Passo 2) Analisamos o número mínimo de ocorrências entre as entidades:</a:t>
            </a:r>
          </a:p>
          <a:p>
            <a:pPr algn="ctr">
              <a:buFont typeface="Wingdings 2" panose="05020102010507070707" pitchFamily="18" charset="2"/>
              <a:buNone/>
            </a:pPr>
            <a:r>
              <a:rPr lang="pt-BR" altLang="pt-BR" sz="2400" dirty="0">
                <a:cs typeface="Times New Roman" panose="02020603050405020304" pitchFamily="18" charset="0"/>
              </a:rPr>
              <a:t>Clientes (1,...) </a:t>
            </a:r>
            <a:r>
              <a:rPr lang="pt-BR" altLang="pt-BR" sz="2400" b="1" i="1" dirty="0">
                <a:cs typeface="Times New Roman" panose="02020603050405020304" pitchFamily="18" charset="0"/>
              </a:rPr>
              <a:t>Possuem</a:t>
            </a:r>
            <a:r>
              <a:rPr lang="pt-BR" altLang="pt-BR" sz="2400" i="1" dirty="0">
                <a:cs typeface="Times New Roman" panose="02020603050405020304" pitchFamily="18" charset="0"/>
              </a:rPr>
              <a:t> </a:t>
            </a:r>
            <a:r>
              <a:rPr lang="pt-BR" altLang="pt-BR" sz="2400" dirty="0">
                <a:cs typeface="Times New Roman" panose="02020603050405020304" pitchFamily="18" charset="0"/>
              </a:rPr>
              <a:t>(0,...)</a:t>
            </a:r>
            <a:r>
              <a:rPr lang="pt-BR" altLang="pt-BR" sz="2400" i="1" dirty="0">
                <a:cs typeface="Times New Roman" panose="02020603050405020304" pitchFamily="18" charset="0"/>
              </a:rPr>
              <a:t>  </a:t>
            </a:r>
            <a:r>
              <a:rPr lang="pt-BR" altLang="pt-BR" sz="2400" dirty="0">
                <a:cs typeface="Times New Roman" panose="02020603050405020304" pitchFamily="18" charset="0"/>
              </a:rPr>
              <a:t>Pedidos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5181600"/>
          </a:xfrm>
        </p:spPr>
        <p:txBody>
          <a:bodyPr/>
          <a:lstStyle/>
          <a:p>
            <a:endParaRPr lang="pt-BR" altLang="pt-BR" dirty="0">
              <a:cs typeface="Times New Roman" panose="02020603050405020304" pitchFamily="18" charset="0"/>
            </a:endParaRPr>
          </a:p>
          <a:p>
            <a:r>
              <a:rPr lang="pt-BR" altLang="pt-BR" dirty="0">
                <a:cs typeface="Times New Roman" panose="02020603050405020304" pitchFamily="18" charset="0"/>
              </a:rPr>
              <a:t>Passo 3) Analisamos o número máximo de ocorrências entre as entidades:</a:t>
            </a:r>
          </a:p>
          <a:p>
            <a:pPr>
              <a:buFont typeface="Wingdings 2" panose="05020102010507070707" pitchFamily="18" charset="2"/>
              <a:buNone/>
            </a:pPr>
            <a:endParaRPr lang="pt-BR" altLang="pt-BR" sz="2800" dirty="0">
              <a:cs typeface="Times New Roman" panose="02020603050405020304" pitchFamily="18" charset="0"/>
            </a:endParaRPr>
          </a:p>
          <a:p>
            <a:pPr algn="ctr">
              <a:buFont typeface="Wingdings 2" panose="05020102010507070707" pitchFamily="18" charset="2"/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Clientes (...,1) </a:t>
            </a:r>
            <a:r>
              <a:rPr lang="pt-BR" altLang="pt-BR" sz="2800" b="1" i="1" dirty="0">
                <a:cs typeface="Times New Roman" panose="02020603050405020304" pitchFamily="18" charset="0"/>
              </a:rPr>
              <a:t>Possuem</a:t>
            </a:r>
            <a:r>
              <a:rPr lang="pt-BR" altLang="pt-BR" sz="2800" i="1" dirty="0">
                <a:cs typeface="Times New Roman" panose="02020603050405020304" pitchFamily="18" charset="0"/>
              </a:rPr>
              <a:t> </a:t>
            </a:r>
            <a:r>
              <a:rPr lang="pt-BR" altLang="pt-BR" sz="2800" dirty="0">
                <a:cs typeface="Times New Roman" panose="02020603050405020304" pitchFamily="18" charset="0"/>
              </a:rPr>
              <a:t>(...,N)</a:t>
            </a:r>
            <a:r>
              <a:rPr lang="pt-BR" altLang="pt-BR" sz="2800" i="1" dirty="0">
                <a:cs typeface="Times New Roman" panose="02020603050405020304" pitchFamily="18" charset="0"/>
              </a:rPr>
              <a:t>  </a:t>
            </a:r>
            <a:r>
              <a:rPr lang="pt-BR" altLang="pt-BR" sz="2800" dirty="0">
                <a:cs typeface="Times New Roman" panose="02020603050405020304" pitchFamily="18" charset="0"/>
              </a:rPr>
              <a:t>Pedidos</a:t>
            </a:r>
          </a:p>
          <a:p>
            <a:pPr>
              <a:buFont typeface="Wingdings 2" panose="05020102010507070707" pitchFamily="18" charset="2"/>
              <a:buNone/>
            </a:pPr>
            <a:r>
              <a:rPr lang="pt-BR" altLang="pt-BR" dirty="0">
                <a:cs typeface="Times New Roman" panose="02020603050405020304" pitchFamily="18" charset="0"/>
              </a:rPr>
              <a:t> </a:t>
            </a:r>
          </a:p>
          <a:p>
            <a:r>
              <a:rPr lang="pt-BR" altLang="pt-BR" dirty="0">
                <a:cs typeface="Times New Roman" panose="02020603050405020304" pitchFamily="18" charset="0"/>
              </a:rPr>
              <a:t>Passo 4) Desprezamos os valores mínimos  para cada entidade: </a:t>
            </a:r>
          </a:p>
          <a:p>
            <a:endParaRPr lang="pt-BR" altLang="pt-BR" dirty="0">
              <a:cs typeface="Times New Roman" panose="02020603050405020304" pitchFamily="18" charset="0"/>
            </a:endParaRPr>
          </a:p>
          <a:p>
            <a:pPr algn="ctr">
              <a:buFont typeface="Wingdings 2" panose="05020102010507070707" pitchFamily="18" charset="2"/>
              <a:buNone/>
            </a:pPr>
            <a:r>
              <a:rPr lang="pt-BR" altLang="pt-BR" sz="2800" dirty="0">
                <a:cs typeface="Times New Roman" panose="02020603050405020304" pitchFamily="18" charset="0"/>
              </a:rPr>
              <a:t>Clientes (  1  ,1) </a:t>
            </a:r>
            <a:r>
              <a:rPr lang="pt-BR" altLang="pt-BR" sz="2800" b="1" i="1" dirty="0">
                <a:cs typeface="Times New Roman" panose="02020603050405020304" pitchFamily="18" charset="0"/>
              </a:rPr>
              <a:t>Possuem</a:t>
            </a:r>
            <a:r>
              <a:rPr lang="pt-BR" altLang="pt-BR" sz="2800" i="1" dirty="0">
                <a:cs typeface="Times New Roman" panose="02020603050405020304" pitchFamily="18" charset="0"/>
              </a:rPr>
              <a:t> </a:t>
            </a:r>
            <a:r>
              <a:rPr lang="pt-BR" altLang="pt-BR" sz="2800" dirty="0">
                <a:cs typeface="Times New Roman" panose="02020603050405020304" pitchFamily="18" charset="0"/>
              </a:rPr>
              <a:t>(  0  ,N)</a:t>
            </a:r>
            <a:r>
              <a:rPr lang="pt-BR" altLang="pt-BR" sz="2800" i="1" dirty="0">
                <a:cs typeface="Times New Roman" panose="02020603050405020304" pitchFamily="18" charset="0"/>
              </a:rPr>
              <a:t>  </a:t>
            </a:r>
            <a:r>
              <a:rPr lang="pt-BR" altLang="pt-BR" sz="2800" dirty="0">
                <a:cs typeface="Times New Roman" panose="02020603050405020304" pitchFamily="18" charset="0"/>
              </a:rPr>
              <a:t>Pedidos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3322" y="0"/>
            <a:ext cx="7530678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Cardinalidade do Relacionamento </a:t>
            </a:r>
            <a:endParaRPr lang="pt-BR" altLang="pt-BR" b="1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43808" y="4293096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0962" y="4293096"/>
            <a:ext cx="4556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pt-BR" altLang="pt-BR" sz="3200" dirty="0">
                <a:solidFill>
                  <a:srgbClr val="FF3300"/>
                </a:solidFill>
                <a:latin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028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96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dirty="0"/>
              <a:t>AULA 03 - Conteúdo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340768"/>
            <a:ext cx="8610600" cy="4933528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Conceituando o modelo Entidade-Relacionamento (ER).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Elementos usados no modelo Entidade-Relacionamento: Entidade, Instância, </a:t>
            </a:r>
            <a:r>
              <a:rPr lang="pt-BR" altLang="pt-BR" sz="2800" dirty="0" err="1">
                <a:cs typeface="Times New Roman" panose="02020603050405020304" pitchFamily="18" charset="0"/>
              </a:rPr>
              <a:t>Sub-Entidade</a:t>
            </a:r>
            <a:r>
              <a:rPr lang="pt-BR" altLang="pt-BR" sz="2800" dirty="0">
                <a:cs typeface="Times New Roman" panose="02020603050405020304" pitchFamily="18" charset="0"/>
              </a:rPr>
              <a:t>, Entidade Fraca, Chave Primária e Estrangeira, Atributo e Relacionamento.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Cardinalidades de relacionamentos.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Relacionamento reflexivo.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Representação gráfica do modelo Entidade-Relacionamento.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Representação de cardinalidades.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1750" y="34925"/>
            <a:ext cx="9144000" cy="97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Um-para-um (1:1) </a:t>
            </a:r>
            <a:endParaRPr lang="pt-BR" altLang="pt-BR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33083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94" y="1243608"/>
            <a:ext cx="34226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3972744" y="2996208"/>
            <a:ext cx="12192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1750" y="34925"/>
            <a:ext cx="9144000" cy="97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Um-para-muitos (1:N) </a:t>
            </a:r>
            <a:endParaRPr lang="pt-BR" altLang="pt-BR" b="1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044752" y="3648472"/>
            <a:ext cx="12192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21945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752" y="2276872"/>
            <a:ext cx="3352800" cy="284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522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452320" cy="12192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pt-BR" b="1" dirty="0">
                <a:cs typeface="Times New Roman" pitchFamily="18" charset="0"/>
              </a:rPr>
              <a:t>Muitos-para-muitos (M:N)</a:t>
            </a:r>
            <a:r>
              <a:rPr lang="pt-BR" b="1" dirty="0"/>
              <a:t>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71600"/>
            <a:ext cx="24384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224" y="1219200"/>
            <a:ext cx="2522538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224" y="4078288"/>
            <a:ext cx="2886075" cy="156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AutoShape 8"/>
          <p:cNvCxnSpPr>
            <a:cxnSpLocks noChangeShapeType="1"/>
          </p:cNvCxnSpPr>
          <p:nvPr/>
        </p:nvCxnSpPr>
        <p:spPr bwMode="auto">
          <a:xfrm rot="16200000" flipH="1">
            <a:off x="1812305" y="3718719"/>
            <a:ext cx="1646238" cy="914400"/>
          </a:xfrm>
          <a:prstGeom prst="bentConnector2">
            <a:avLst/>
          </a:prstGeom>
          <a:noFill/>
          <a:ln w="152400">
            <a:solidFill>
              <a:srgbClr val="FF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9"/>
          <p:cNvCxnSpPr>
            <a:cxnSpLocks noChangeShapeType="1"/>
          </p:cNvCxnSpPr>
          <p:nvPr/>
        </p:nvCxnSpPr>
        <p:spPr bwMode="auto">
          <a:xfrm flipV="1">
            <a:off x="6393037" y="3495675"/>
            <a:ext cx="1042987" cy="1533525"/>
          </a:xfrm>
          <a:prstGeom prst="bentConnector2">
            <a:avLst/>
          </a:prstGeom>
          <a:noFill/>
          <a:ln w="152400">
            <a:solidFill>
              <a:srgbClr val="FF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57972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2275" y="365125"/>
            <a:ext cx="7451725" cy="903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Relacionamento Reflexivo </a:t>
            </a:r>
            <a:endParaRPr lang="pt-BR" altLang="pt-BR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28800"/>
            <a:ext cx="3306762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AutoShape 8"/>
          <p:cNvCxnSpPr>
            <a:cxnSpLocks noChangeShapeType="1"/>
          </p:cNvCxnSpPr>
          <p:nvPr/>
        </p:nvCxnSpPr>
        <p:spPr bwMode="auto">
          <a:xfrm flipV="1">
            <a:off x="5805711" y="2238400"/>
            <a:ext cx="1587" cy="2438400"/>
          </a:xfrm>
          <a:prstGeom prst="bentConnector3">
            <a:avLst>
              <a:gd name="adj1" fmla="val 60600014"/>
            </a:avLst>
          </a:prstGeom>
          <a:noFill/>
          <a:ln w="152400">
            <a:solidFill>
              <a:srgbClr val="FFFF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672" y="188640"/>
            <a:ext cx="7524328" cy="75961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Relacionamento mandatório e opcional </a:t>
            </a:r>
            <a:endParaRPr lang="pt-BR" altLang="pt-BR" b="1" dirty="0"/>
          </a:p>
        </p:txBody>
      </p:sp>
      <p:pic>
        <p:nvPicPr>
          <p:cNvPr id="5" name="Picture 5" descr="D:\WINDOWS\Desktop\Sem título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9154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33936" y="2127027"/>
            <a:ext cx="13716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833936" y="5251227"/>
            <a:ext cx="13716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365125"/>
            <a:ext cx="7524750" cy="78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b="1" dirty="0">
                <a:cs typeface="Times New Roman" panose="02020603050405020304" pitchFamily="18" charset="0"/>
              </a:rPr>
              <a:t>Representação de relacionamentos e cardinalidades </a:t>
            </a:r>
            <a:endParaRPr lang="pt-BR" altLang="pt-BR" b="1" dirty="0"/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1"/>
            <a:ext cx="8001000" cy="48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588"/>
            <a:ext cx="91440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Usando a metodologia IDEF1X </a:t>
            </a:r>
            <a:endParaRPr lang="pt-BR" altLang="pt-BR" b="1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9591"/>
            <a:ext cx="7475984" cy="52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 txBox="1">
            <a:spLocks noChangeArrowheads="1"/>
          </p:cNvSpPr>
          <p:nvPr/>
        </p:nvSpPr>
        <p:spPr bwMode="auto">
          <a:xfrm>
            <a:off x="-107950" y="0"/>
            <a:ext cx="91440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6858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pt-BR" altLang="pt-BR" sz="3300" b="1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pt-BR" altLang="pt-BR" sz="3300" b="1" dirty="0">
                <a:latin typeface="Calibri Light" panose="020F0302020204030204" pitchFamily="34" charset="0"/>
                <a:cs typeface="Times New Roman" panose="02020603050405020304" pitchFamily="18" charset="0"/>
              </a:rPr>
              <a:t>Usando a metodologia IE </a:t>
            </a:r>
            <a:endParaRPr lang="pt-BR" altLang="pt-BR" sz="3300" b="1" dirty="0">
              <a:latin typeface="Calibri Light" panose="020F0302020204030204" pitchFamily="34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7543800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07704" y="196399"/>
            <a:ext cx="7236296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altLang="pt-BR" b="1" dirty="0">
                <a:cs typeface="Times New Roman" panose="02020603050405020304" pitchFamily="18" charset="0"/>
              </a:rPr>
              <a:t>Usando a metodologia ER </a:t>
            </a:r>
            <a:br>
              <a:rPr lang="pt-BR" altLang="pt-BR" b="1" dirty="0">
                <a:cs typeface="Times New Roman" panose="02020603050405020304" pitchFamily="18" charset="0"/>
              </a:rPr>
            </a:br>
            <a:r>
              <a:rPr lang="pt-BR" altLang="pt-BR" b="1" dirty="0">
                <a:cs typeface="Times New Roman" panose="02020603050405020304" pitchFamily="18" charset="0"/>
              </a:rPr>
              <a:t>(Peter Chen) </a:t>
            </a:r>
            <a:endParaRPr lang="pt-BR" altLang="pt-BR" b="1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1"/>
            <a:ext cx="7391400" cy="479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365125"/>
            <a:ext cx="72009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Usando a metodologia IDEF1X </a:t>
            </a:r>
            <a:endParaRPr lang="pt-BR" altLang="pt-BR" b="1" dirty="0"/>
          </a:p>
        </p:txBody>
      </p:sp>
      <p:pic>
        <p:nvPicPr>
          <p:cNvPr id="5" name="Picture 10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96752"/>
            <a:ext cx="8153400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91680" y="16735"/>
            <a:ext cx="7452320" cy="1219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pt-BR" b="1" dirty="0">
                <a:cs typeface="Times New Roman" pitchFamily="18" charset="0"/>
              </a:rPr>
              <a:t>Conceituando o modelo Entidade-Relacionamento</a:t>
            </a:r>
            <a:r>
              <a:rPr lang="pt-BR" b="1" dirty="0"/>
              <a:t> </a:t>
            </a:r>
          </a:p>
        </p:txBody>
      </p:sp>
      <p:pic>
        <p:nvPicPr>
          <p:cNvPr id="7" name="Picture 6" descr="des6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6106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691680" y="152400"/>
            <a:ext cx="7452320" cy="12192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 b="1" dirty="0">
                <a:cs typeface="Times New Roman" pitchFamily="18" charset="0"/>
              </a:rPr>
              <a:t>Elementos usados no modelo Entidade-Relacionamento</a:t>
            </a:r>
            <a:r>
              <a:rPr lang="pt-BR" b="1" dirty="0"/>
              <a:t> </a:t>
            </a:r>
          </a:p>
        </p:txBody>
      </p:sp>
      <p:pic>
        <p:nvPicPr>
          <p:cNvPr id="7" name="Picture 20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44824"/>
            <a:ext cx="8382000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Entidade</a:t>
            </a:r>
            <a:endParaRPr lang="pt-BR" altLang="pt-BR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458200" cy="32053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pt-BR" altLang="pt-BR" dirty="0">
                <a:cs typeface="Times New Roman" panose="02020603050405020304" pitchFamily="18" charset="0"/>
              </a:rPr>
              <a:t>Um objeto: Uma máquina, peça, área geográfica, prédio, produto, etc.</a:t>
            </a:r>
          </a:p>
          <a:p>
            <a:pPr>
              <a:buFont typeface="Wingdings" panose="05000000000000000000" pitchFamily="2" charset="2"/>
              <a:buChar char="u"/>
            </a:pPr>
            <a:endParaRPr lang="pt-BR" altLang="pt-BR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pt-BR" altLang="pt-BR" dirty="0">
                <a:cs typeface="Times New Roman" panose="02020603050405020304" pitchFamily="18" charset="0"/>
              </a:rPr>
              <a:t>Uma pessoa: Um funcionário, cliente, paciente, etc. </a:t>
            </a:r>
          </a:p>
          <a:p>
            <a:pPr>
              <a:buFont typeface="Wingdings" panose="05000000000000000000" pitchFamily="2" charset="2"/>
              <a:buChar char="u"/>
            </a:pPr>
            <a:endParaRPr lang="pt-BR" altLang="pt-BR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pt-BR" altLang="pt-BR" dirty="0">
                <a:cs typeface="Times New Roman" panose="02020603050405020304" pitchFamily="18" charset="0"/>
              </a:rPr>
              <a:t>Um processo: O empréstimo de um livro, a aprovação de crédito bancário, a trajetória de um satélite, etc.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1113"/>
            <a:ext cx="9144000" cy="896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Entidade</a:t>
            </a:r>
            <a:endParaRPr lang="pt-BR" altLang="pt-BR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458200" cy="432048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Existe a necessidade de se armazenar informações sobre esse elemento? Precisamos saber o nome, telefone, CGC e endereço de entrega para o cliente.</a:t>
            </a:r>
          </a:p>
          <a:p>
            <a:pPr>
              <a:buFont typeface="Wingdings" panose="05000000000000000000" pitchFamily="2" charset="2"/>
              <a:buChar char="u"/>
            </a:pPr>
            <a:endParaRPr lang="pt-BR" altLang="pt-BR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Há mais de um elemento desse tipo? Existem vários pedidos a serem analisados.</a:t>
            </a:r>
          </a:p>
          <a:p>
            <a:pPr>
              <a:buFont typeface="Wingdings" panose="05000000000000000000" pitchFamily="2" charset="2"/>
              <a:buChar char="u"/>
            </a:pPr>
            <a:endParaRPr lang="pt-BR" altLang="pt-BR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Existe alguma informação que identifica univocamente o elemento analisado? O número de matrícula identifica de maneira única cada vendedor na empresa.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2700"/>
            <a:ext cx="9144000" cy="968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Exemplos de Entidades</a:t>
            </a:r>
            <a:endParaRPr lang="pt-BR" altLang="pt-BR" b="1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220280"/>
              </p:ext>
            </p:extLst>
          </p:nvPr>
        </p:nvGraphicFramePr>
        <p:xfrm>
          <a:off x="514324" y="981075"/>
          <a:ext cx="8610600" cy="483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5144218" imgH="2886478" progId="Paint.Picture">
                  <p:embed/>
                </p:oleObj>
              </mc:Choice>
              <mc:Fallback>
                <p:oleObj r:id="rId3" imgW="5144218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24" y="981075"/>
                        <a:ext cx="8610600" cy="4830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9050"/>
            <a:ext cx="9144000" cy="97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 err="1">
                <a:cs typeface="Times New Roman" panose="02020603050405020304" pitchFamily="18" charset="0"/>
              </a:rPr>
              <a:t>Sub-Entidade</a:t>
            </a:r>
            <a:endParaRPr lang="pt-BR" altLang="pt-BR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411760" y="1340768"/>
            <a:ext cx="4551040" cy="30613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Especialização</a:t>
            </a:r>
          </a:p>
          <a:p>
            <a:pPr algn="just">
              <a:buFont typeface="Wingdings" panose="05000000000000000000" pitchFamily="2" charset="2"/>
              <a:buChar char="u"/>
            </a:pPr>
            <a:endParaRPr lang="pt-BR" altLang="pt-BR" sz="2800" dirty="0"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u"/>
            </a:pPr>
            <a:r>
              <a:rPr lang="pt-BR" altLang="pt-BR" sz="2800" dirty="0">
                <a:cs typeface="Times New Roman" panose="02020603050405020304" pitchFamily="18" charset="0"/>
              </a:rPr>
              <a:t>Generalização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91680" y="0"/>
            <a:ext cx="7452320" cy="831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b="1" dirty="0">
                <a:cs typeface="Times New Roman" panose="02020603050405020304" pitchFamily="18" charset="0"/>
              </a:rPr>
              <a:t>Exemplos de </a:t>
            </a:r>
            <a:r>
              <a:rPr lang="pt-BR" altLang="pt-BR" b="1" dirty="0" err="1">
                <a:cs typeface="Times New Roman" panose="02020603050405020304" pitchFamily="18" charset="0"/>
              </a:rPr>
              <a:t>Sub-entidades</a:t>
            </a:r>
            <a:r>
              <a:rPr lang="pt-BR" altLang="pt-BR" b="1" dirty="0">
                <a:cs typeface="Times New Roman" panose="02020603050405020304" pitchFamily="18" charset="0"/>
              </a:rPr>
              <a:t> por especialização </a:t>
            </a:r>
            <a:endParaRPr lang="pt-BR" altLang="pt-BR" b="1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97" y="4341466"/>
            <a:ext cx="3097212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80728"/>
            <a:ext cx="2725737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609" y="4341466"/>
            <a:ext cx="28956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AutoShape 14"/>
          <p:cNvCxnSpPr>
            <a:cxnSpLocks noChangeShapeType="1"/>
          </p:cNvCxnSpPr>
          <p:nvPr/>
        </p:nvCxnSpPr>
        <p:spPr bwMode="auto">
          <a:xfrm rot="16200000" flipH="1">
            <a:off x="5328840" y="2457897"/>
            <a:ext cx="1338263" cy="2428875"/>
          </a:xfrm>
          <a:prstGeom prst="bentConnector3">
            <a:avLst>
              <a:gd name="adj1" fmla="val 49940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5"/>
          <p:cNvCxnSpPr>
            <a:cxnSpLocks noChangeShapeType="1"/>
          </p:cNvCxnSpPr>
          <p:nvPr/>
        </p:nvCxnSpPr>
        <p:spPr bwMode="auto">
          <a:xfrm rot="5400000">
            <a:off x="2840434" y="2398366"/>
            <a:ext cx="1338263" cy="2547937"/>
          </a:xfrm>
          <a:prstGeom prst="bentConnector3">
            <a:avLst>
              <a:gd name="adj1" fmla="val 49940"/>
            </a:avLst>
          </a:prstGeom>
          <a:noFill/>
          <a:ln w="762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0F3EEE21BF904CB36A58FB553D05B3" ma:contentTypeVersion="2" ma:contentTypeDescription="Crie um novo documento." ma:contentTypeScope="" ma:versionID="3cad75f5908a804d40c032f20bb55602">
  <xsd:schema xmlns:xsd="http://www.w3.org/2001/XMLSchema" xmlns:xs="http://www.w3.org/2001/XMLSchema" xmlns:p="http://schemas.microsoft.com/office/2006/metadata/properties" xmlns:ns2="88045a75-1408-4c7a-8f3e-27a1fce246c5" targetNamespace="http://schemas.microsoft.com/office/2006/metadata/properties" ma:root="true" ma:fieldsID="0c7077de425e8923888ea01c3697c23a" ns2:_="">
    <xsd:import namespace="88045a75-1408-4c7a-8f3e-27a1fce24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45a75-1408-4c7a-8f3e-27a1fce24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E98929-3195-4851-AF4E-65CA818C9598}"/>
</file>

<file path=customXml/itemProps2.xml><?xml version="1.0" encoding="utf-8"?>
<ds:datastoreItem xmlns:ds="http://schemas.openxmlformats.org/officeDocument/2006/customXml" ds:itemID="{9109663E-4127-40F3-95AD-FA0FF36B2C3B}"/>
</file>

<file path=customXml/itemProps3.xml><?xml version="1.0" encoding="utf-8"?>
<ds:datastoreItem xmlns:ds="http://schemas.openxmlformats.org/officeDocument/2006/customXml" ds:itemID="{4F9F9564-6F1D-408C-98C9-A7A6FCED305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386</Words>
  <Application>Microsoft Office PowerPoint</Application>
  <PresentationFormat>Apresentação na tela (4:3)</PresentationFormat>
  <Paragraphs>72</Paragraphs>
  <Slides>29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Times New Roman</vt:lpstr>
      <vt:lpstr>Wingdings</vt:lpstr>
      <vt:lpstr>Wingdings 2</vt:lpstr>
      <vt:lpstr>Tema do Office</vt:lpstr>
      <vt:lpstr>Bitmap Image</vt:lpstr>
      <vt:lpstr>Apresentação do PowerPoint</vt:lpstr>
      <vt:lpstr>AULA 03 - Conteúdo</vt:lpstr>
      <vt:lpstr>Apresentação do PowerPoint</vt:lpstr>
      <vt:lpstr>Elementos usados no modelo Entidade-Relacionamento </vt:lpstr>
      <vt:lpstr>Entidade</vt:lpstr>
      <vt:lpstr>Entidade</vt:lpstr>
      <vt:lpstr>Exemplos de Entidades</vt:lpstr>
      <vt:lpstr>Sub-Entidade</vt:lpstr>
      <vt:lpstr>Exemplos de Sub-entidades por especialização </vt:lpstr>
      <vt:lpstr> Entidade Fraca</vt:lpstr>
      <vt:lpstr>                         Instância</vt:lpstr>
      <vt:lpstr>                                            Atributo</vt:lpstr>
      <vt:lpstr>Chave primária e estrangeira</vt:lpstr>
      <vt:lpstr>Relacionamento</vt:lpstr>
      <vt:lpstr>Relacionamentos entre entidades </vt:lpstr>
      <vt:lpstr> Modelo Entidade-Relacionamento (ER)</vt:lpstr>
      <vt:lpstr> Cardinalidade do Relacionamento </vt:lpstr>
      <vt:lpstr> Cardinalidade do Relacionamento </vt:lpstr>
      <vt:lpstr> Cardinalidade do Relacionamento </vt:lpstr>
      <vt:lpstr>Um-para-um (1:1) </vt:lpstr>
      <vt:lpstr> Um-para-muitos (1:N) </vt:lpstr>
      <vt:lpstr>Muitos-para-muitos (M:N) </vt:lpstr>
      <vt:lpstr>Relacionamento Reflexivo </vt:lpstr>
      <vt:lpstr>Relacionamento mandatório e opcional </vt:lpstr>
      <vt:lpstr>Representação de relacionamentos e cardinalidades </vt:lpstr>
      <vt:lpstr>Usando a metodologia IDEF1X </vt:lpstr>
      <vt:lpstr>Apresentação do PowerPoint</vt:lpstr>
      <vt:lpstr>Usando a metodologia ER  (Peter Chen) </vt:lpstr>
      <vt:lpstr>Usando a metodologia IDEF1X </vt:lpstr>
    </vt:vector>
  </TitlesOfParts>
  <Company>People Educacao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Vanderlei</dc:creator>
  <cp:lastModifiedBy>LUCIANA SILVA ZAPPAROLLI</cp:lastModifiedBy>
  <cp:revision>109</cp:revision>
  <dcterms:created xsi:type="dcterms:W3CDTF">2001-01-12T23:33:45Z</dcterms:created>
  <dcterms:modified xsi:type="dcterms:W3CDTF">2020-09-10T14:12:45Z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0x010100B80F3EEE21BF904CB36A58FB553D05B3</vt:lpwstr>
  </property>
</Properties>
</file>