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0" r:id="rId4"/>
  </p:sldMasterIdLst>
  <p:sldIdLst>
    <p:sldId id="260" r:id="rId5"/>
    <p:sldId id="261"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 id="299" r:id="rId41"/>
    <p:sldId id="300" r:id="rId42"/>
    <p:sldId id="301" r:id="rId43"/>
    <p:sldId id="303" r:id="rId44"/>
    <p:sldId id="304" r:id="rId45"/>
    <p:sldId id="305" r:id="rId46"/>
  </p:sldIdLst>
  <p:sldSz cx="9144000" cy="6858000" type="screen4x3"/>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66FF33"/>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80EBF-EA13-4531-8AC2-590C273ACCFA}" v="39" dt="2022-03-29T16:22:09.71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1741" autoAdjust="0"/>
  </p:normalViewPr>
  <p:slideViewPr>
    <p:cSldViewPr>
      <p:cViewPr varScale="1">
        <p:scale>
          <a:sx n="67" d="100"/>
          <a:sy n="67" d="100"/>
        </p:scale>
        <p:origin x="12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A SILVA ZAPPAROLLI" userId="S::luciana.zapparolli@fatec.sp.gov.br::50c68e66-50be-465f-aac7-a398d8d56123" providerId="AD" clId="Web-{A3180EBF-EA13-4531-8AC2-590C273ACCFA}"/>
    <pc:docChg chg="modSld">
      <pc:chgData name="LUCIANA SILVA ZAPPAROLLI" userId="S::luciana.zapparolli@fatec.sp.gov.br::50c68e66-50be-465f-aac7-a398d8d56123" providerId="AD" clId="Web-{A3180EBF-EA13-4531-8AC2-590C273ACCFA}" dt="2022-03-29T16:22:09.713" v="18" actId="20577"/>
      <pc:docMkLst>
        <pc:docMk/>
      </pc:docMkLst>
      <pc:sldChg chg="modSp">
        <pc:chgData name="LUCIANA SILVA ZAPPAROLLI" userId="S::luciana.zapparolli@fatec.sp.gov.br::50c68e66-50be-465f-aac7-a398d8d56123" providerId="AD" clId="Web-{A3180EBF-EA13-4531-8AC2-590C273ACCFA}" dt="2022-03-29T16:22:09.713" v="18" actId="20577"/>
        <pc:sldMkLst>
          <pc:docMk/>
          <pc:sldMk cId="0" sldId="260"/>
        </pc:sldMkLst>
        <pc:spChg chg="mod">
          <ac:chgData name="LUCIANA SILVA ZAPPAROLLI" userId="S::luciana.zapparolli@fatec.sp.gov.br::50c68e66-50be-465f-aac7-a398d8d56123" providerId="AD" clId="Web-{A3180EBF-EA13-4531-8AC2-590C273ACCFA}" dt="2022-03-29T16:22:09.713" v="18" actId="20577"/>
          <ac:spMkLst>
            <pc:docMk/>
            <pc:sldMk cId="0" sldId="260"/>
            <ac:spMk id="1331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A7FDDE24-D7BC-4542-B666-50E3912282ED}" type="datetimeFigureOut">
              <a:rPr lang="en-US"/>
              <a:pPr>
                <a:defRPr/>
              </a:pPr>
              <a:t>3/29/2022</a:t>
            </a:fld>
            <a:endParaRPr lang="en-US" dirty="0"/>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0FBCFE25-AF7A-4CC7-8068-72689E98A797}" type="slidenum">
              <a:rPr lang="en-US" altLang="pt-BR"/>
              <a:pPr>
                <a:defRPr/>
              </a:pPr>
              <a:t>‹nº›</a:t>
            </a:fld>
            <a:endParaRPr lang="en-US" altLang="pt-BR"/>
          </a:p>
        </p:txBody>
      </p:sp>
    </p:spTree>
    <p:extLst>
      <p:ext uri="{BB962C8B-B14F-4D97-AF65-F5344CB8AC3E}">
        <p14:creationId xmlns:p14="http://schemas.microsoft.com/office/powerpoint/2010/main" val="318627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63CE7361-6708-4522-B066-549D8E470CEC}" type="datetimeFigureOut">
              <a:rPr lang="en-US"/>
              <a:pPr>
                <a:defRPr/>
              </a:pPr>
              <a:t>3/29/2022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FCF42CFB-717C-48B7-9533-3856F92EAE70}" type="slidenum">
              <a:rPr lang="en-US" altLang="pt-BR"/>
              <a:pPr>
                <a:defRPr/>
              </a:pPr>
              <a:t>‹nº›</a:t>
            </a:fld>
            <a:endParaRPr lang="en-US" altLang="pt-BR"/>
          </a:p>
        </p:txBody>
      </p:sp>
    </p:spTree>
    <p:extLst>
      <p:ext uri="{BB962C8B-B14F-4D97-AF65-F5344CB8AC3E}">
        <p14:creationId xmlns:p14="http://schemas.microsoft.com/office/powerpoint/2010/main" val="28336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9C887355-D8F8-49EB-A63B-BDE935807D2B}" type="datetimeFigureOut">
              <a:rPr lang="en-US"/>
              <a:pPr>
                <a:defRPr/>
              </a:pPr>
              <a:t>3/29/2022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D09D3D36-8275-464A-8AA2-536CA187F93E}" type="slidenum">
              <a:rPr lang="en-US" altLang="pt-BR"/>
              <a:pPr>
                <a:defRPr/>
              </a:pPr>
              <a:t>‹nº›</a:t>
            </a:fld>
            <a:endParaRPr lang="en-US" altLang="pt-BR"/>
          </a:p>
        </p:txBody>
      </p:sp>
    </p:spTree>
    <p:extLst>
      <p:ext uri="{BB962C8B-B14F-4D97-AF65-F5344CB8AC3E}">
        <p14:creationId xmlns:p14="http://schemas.microsoft.com/office/powerpoint/2010/main" val="37287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F67B03FF-30AE-4F83-B11B-4684B5805198}" type="datetimeFigureOut">
              <a:rPr lang="en-US"/>
              <a:pPr>
                <a:defRPr/>
              </a:pPr>
              <a:t>3/29/2022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dirty="0"/>
          </a:p>
        </p:txBody>
      </p:sp>
      <p:sp>
        <p:nvSpPr>
          <p:cNvPr id="6" name="Espaço Reservado para Número de Slide 5"/>
          <p:cNvSpPr>
            <a:spLocks noGrp="1"/>
          </p:cNvSpPr>
          <p:nvPr>
            <p:ph type="sldNum" sz="quarter" idx="12"/>
          </p:nvPr>
        </p:nvSpPr>
        <p:spPr/>
        <p:txBody>
          <a:bodyPr/>
          <a:lstStyle>
            <a:lvl1pPr>
              <a:defRPr/>
            </a:lvl1pPr>
          </a:lstStyle>
          <a:p>
            <a:pPr>
              <a:defRPr/>
            </a:pPr>
            <a:fld id="{BD25CEA6-C718-4B79-AD6A-4B2BF6A302C2}" type="slidenum">
              <a:rPr lang="en-US" altLang="pt-BR"/>
              <a:pPr>
                <a:defRPr/>
              </a:pPr>
              <a:t>‹nº›</a:t>
            </a:fld>
            <a:endParaRPr lang="en-US" altLang="pt-BR"/>
          </a:p>
        </p:txBody>
      </p:sp>
    </p:spTree>
    <p:extLst>
      <p:ext uri="{BB962C8B-B14F-4D97-AF65-F5344CB8AC3E}">
        <p14:creationId xmlns:p14="http://schemas.microsoft.com/office/powerpoint/2010/main" val="390422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7EB0ADC3-07AD-4A93-9AC6-5A5224B4F26D}" type="datetimeFigureOut">
              <a:rPr lang="en-US"/>
              <a:pPr>
                <a:defRPr/>
              </a:pPr>
              <a:t>3/29/2022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613FDDF0-F47A-40B3-9968-BB0F577EC01B}" type="slidenum">
              <a:rPr lang="en-US" altLang="pt-BR"/>
              <a:pPr>
                <a:defRPr/>
              </a:pPr>
              <a:t>‹nº›</a:t>
            </a:fld>
            <a:endParaRPr lang="en-US" altLang="pt-BR"/>
          </a:p>
        </p:txBody>
      </p:sp>
    </p:spTree>
    <p:extLst>
      <p:ext uri="{BB962C8B-B14F-4D97-AF65-F5344CB8AC3E}">
        <p14:creationId xmlns:p14="http://schemas.microsoft.com/office/powerpoint/2010/main" val="24942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pPr>
              <a:defRPr/>
            </a:pPr>
            <a:fld id="{0E9D8572-F9F3-45FF-B16C-6ABD4EA897D4}" type="datetimeFigureOut">
              <a:rPr lang="en-US"/>
              <a:pPr>
                <a:defRPr/>
              </a:pPr>
              <a:t>3/29/2022</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2A600549-B32F-47A3-8FC2-9E64E4ABB1B9}" type="slidenum">
              <a:rPr lang="en-US" altLang="pt-BR"/>
              <a:pPr>
                <a:defRPr/>
              </a:pPr>
              <a:t>‹nº›</a:t>
            </a:fld>
            <a:endParaRPr lang="en-US" altLang="pt-BR"/>
          </a:p>
        </p:txBody>
      </p:sp>
    </p:spTree>
    <p:extLst>
      <p:ext uri="{BB962C8B-B14F-4D97-AF65-F5344CB8AC3E}">
        <p14:creationId xmlns:p14="http://schemas.microsoft.com/office/powerpoint/2010/main" val="26696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pt-BR"/>
              <a:t>Clique para editar o título mestre</a:t>
            </a: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pPr>
              <a:defRPr/>
            </a:pPr>
            <a:fld id="{FD58FA7E-2236-44EE-8378-103B5CAC76C6}" type="datetimeFigureOut">
              <a:rPr lang="en-US"/>
              <a:pPr>
                <a:defRPr/>
              </a:pPr>
              <a:t>3/29/2022</a:t>
            </a:fld>
            <a:endParaRPr lang="en-US"/>
          </a:p>
        </p:txBody>
      </p:sp>
      <p:sp>
        <p:nvSpPr>
          <p:cNvPr id="8" name="Espaço Reservado para Rodapé 7"/>
          <p:cNvSpPr>
            <a:spLocks noGrp="1"/>
          </p:cNvSpPr>
          <p:nvPr>
            <p:ph type="ftr" sz="quarter" idx="11"/>
          </p:nvPr>
        </p:nvSpPr>
        <p:spPr/>
        <p:txBody>
          <a:bodyPr/>
          <a:lstStyle>
            <a:lvl1pPr>
              <a:defRPr/>
            </a:lvl1pPr>
          </a:lstStyle>
          <a:p>
            <a:pPr>
              <a:defRPr/>
            </a:pPr>
            <a:endParaRPr lang="en-US"/>
          </a:p>
        </p:txBody>
      </p:sp>
      <p:sp>
        <p:nvSpPr>
          <p:cNvPr id="9" name="Espaço Reservado para Número de Slide 8"/>
          <p:cNvSpPr>
            <a:spLocks noGrp="1"/>
          </p:cNvSpPr>
          <p:nvPr>
            <p:ph type="sldNum" sz="quarter" idx="12"/>
          </p:nvPr>
        </p:nvSpPr>
        <p:spPr/>
        <p:txBody>
          <a:bodyPr/>
          <a:lstStyle>
            <a:lvl1pPr>
              <a:defRPr/>
            </a:lvl1pPr>
          </a:lstStyle>
          <a:p>
            <a:pPr>
              <a:defRPr/>
            </a:pPr>
            <a:fld id="{0DEBBF1E-3CB9-447C-8B79-78CE523DE1C0}" type="slidenum">
              <a:rPr lang="en-US" altLang="pt-BR"/>
              <a:pPr>
                <a:defRPr/>
              </a:pPr>
              <a:t>‹nº›</a:t>
            </a:fld>
            <a:endParaRPr lang="en-US" altLang="pt-BR"/>
          </a:p>
        </p:txBody>
      </p:sp>
    </p:spTree>
    <p:extLst>
      <p:ext uri="{BB962C8B-B14F-4D97-AF65-F5344CB8AC3E}">
        <p14:creationId xmlns:p14="http://schemas.microsoft.com/office/powerpoint/2010/main" val="284092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p:txBody>
          <a:bodyPr/>
          <a:lstStyle>
            <a:lvl1pPr>
              <a:defRPr/>
            </a:lvl1pPr>
          </a:lstStyle>
          <a:p>
            <a:pPr>
              <a:defRPr/>
            </a:pPr>
            <a:fld id="{11BC8411-99F5-4798-8F7A-1F491E5C67D5}" type="datetimeFigureOut">
              <a:rPr lang="en-US"/>
              <a:pPr>
                <a:defRPr/>
              </a:pPr>
              <a:t>3/29/2022</a:t>
            </a:fld>
            <a:endParaRPr lang="en-US"/>
          </a:p>
        </p:txBody>
      </p:sp>
      <p:sp>
        <p:nvSpPr>
          <p:cNvPr id="4" name="Espaço Reservado para Rodapé 3"/>
          <p:cNvSpPr>
            <a:spLocks noGrp="1"/>
          </p:cNvSpPr>
          <p:nvPr>
            <p:ph type="ftr" sz="quarter" idx="11"/>
          </p:nvPr>
        </p:nvSpPr>
        <p:spPr/>
        <p:txBody>
          <a:bodyPr/>
          <a:lstStyle>
            <a:lvl1pPr>
              <a:defRPr/>
            </a:lvl1pPr>
          </a:lstStyle>
          <a:p>
            <a:pPr>
              <a:defRPr/>
            </a:pPr>
            <a:endParaRPr lang="en-US"/>
          </a:p>
        </p:txBody>
      </p:sp>
      <p:sp>
        <p:nvSpPr>
          <p:cNvPr id="5" name="Espaço Reservado para Número de Slide 4"/>
          <p:cNvSpPr>
            <a:spLocks noGrp="1"/>
          </p:cNvSpPr>
          <p:nvPr>
            <p:ph type="sldNum" sz="quarter" idx="12"/>
          </p:nvPr>
        </p:nvSpPr>
        <p:spPr/>
        <p:txBody>
          <a:bodyPr/>
          <a:lstStyle>
            <a:lvl1pPr>
              <a:defRPr/>
            </a:lvl1pPr>
          </a:lstStyle>
          <a:p>
            <a:pPr>
              <a:defRPr/>
            </a:pPr>
            <a:fld id="{93040C0B-827D-4E1F-B97E-21496B986D98}" type="slidenum">
              <a:rPr lang="en-US" altLang="pt-BR"/>
              <a:pPr>
                <a:defRPr/>
              </a:pPr>
              <a:t>‹nº›</a:t>
            </a:fld>
            <a:endParaRPr lang="en-US" altLang="pt-BR"/>
          </a:p>
        </p:txBody>
      </p:sp>
    </p:spTree>
    <p:extLst>
      <p:ext uri="{BB962C8B-B14F-4D97-AF65-F5344CB8AC3E}">
        <p14:creationId xmlns:p14="http://schemas.microsoft.com/office/powerpoint/2010/main" val="15894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pPr>
              <a:defRPr/>
            </a:pPr>
            <a:fld id="{C9BC96E5-1A46-4299-8923-46947A4BE476}" type="datetimeFigureOut">
              <a:rPr lang="en-US"/>
              <a:pPr>
                <a:defRPr/>
              </a:pPr>
              <a:t>3/29/2022</a:t>
            </a:fld>
            <a:endParaRPr lang="en-US"/>
          </a:p>
        </p:txBody>
      </p:sp>
      <p:sp>
        <p:nvSpPr>
          <p:cNvPr id="3" name="Espaço Reservado para Rodapé 2"/>
          <p:cNvSpPr>
            <a:spLocks noGrp="1"/>
          </p:cNvSpPr>
          <p:nvPr>
            <p:ph type="ftr" sz="quarter" idx="11"/>
          </p:nvPr>
        </p:nvSpPr>
        <p:spPr/>
        <p:txBody>
          <a:bodyPr/>
          <a:lstStyle>
            <a:lvl1pPr>
              <a:defRPr/>
            </a:lvl1pPr>
          </a:lstStyle>
          <a:p>
            <a:pPr>
              <a:defRPr/>
            </a:pPr>
            <a:endParaRPr lang="en-US"/>
          </a:p>
        </p:txBody>
      </p:sp>
      <p:sp>
        <p:nvSpPr>
          <p:cNvPr id="4" name="Espaço Reservado para Número de Slide 3"/>
          <p:cNvSpPr>
            <a:spLocks noGrp="1"/>
          </p:cNvSpPr>
          <p:nvPr>
            <p:ph type="sldNum" sz="quarter" idx="12"/>
          </p:nvPr>
        </p:nvSpPr>
        <p:spPr/>
        <p:txBody>
          <a:bodyPr/>
          <a:lstStyle>
            <a:lvl1pPr>
              <a:defRPr/>
            </a:lvl1pPr>
          </a:lstStyle>
          <a:p>
            <a:pPr>
              <a:defRPr/>
            </a:pPr>
            <a:fld id="{6B3B9956-C876-4C01-BA1C-30E8F586D33A}" type="slidenum">
              <a:rPr lang="en-US" altLang="pt-BR"/>
              <a:pPr>
                <a:defRPr/>
              </a:pPr>
              <a:t>‹nº›</a:t>
            </a:fld>
            <a:endParaRPr lang="en-US" altLang="pt-BR"/>
          </a:p>
        </p:txBody>
      </p:sp>
    </p:spTree>
    <p:extLst>
      <p:ext uri="{BB962C8B-B14F-4D97-AF65-F5344CB8AC3E}">
        <p14:creationId xmlns:p14="http://schemas.microsoft.com/office/powerpoint/2010/main" val="25364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a:t>Clique para editar o título mestre</a:t>
            </a: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27E53328-A2E1-4E9E-AA12-34CE711D94A2}" type="datetimeFigureOut">
              <a:rPr lang="en-US"/>
              <a:pPr>
                <a:defRPr/>
              </a:pPr>
              <a:t>3/29/2022</a:t>
            </a:fld>
            <a:endParaRPr lang="en-US" dirty="0"/>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3EC74A2E-3D42-4A4F-AED0-A617387F63B5}" type="slidenum">
              <a:rPr lang="en-US" altLang="pt-BR"/>
              <a:pPr>
                <a:defRPr/>
              </a:pPr>
              <a:t>‹nº›</a:t>
            </a:fld>
            <a:endParaRPr lang="en-US" altLang="pt-BR"/>
          </a:p>
        </p:txBody>
      </p:sp>
    </p:spTree>
    <p:extLst>
      <p:ext uri="{BB962C8B-B14F-4D97-AF65-F5344CB8AC3E}">
        <p14:creationId xmlns:p14="http://schemas.microsoft.com/office/powerpoint/2010/main" val="400408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a:t>Clique para editar o título mestre</a:t>
            </a: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pt-BR" noProof="0"/>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8026844C-6CA6-4874-B14A-F2D22B32DBA6}" type="datetimeFigureOut">
              <a:rPr lang="en-US"/>
              <a:pPr>
                <a:defRPr/>
              </a:pPr>
              <a:t>3/29/2022</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12472B47-1BA0-45EB-AED1-463F2FDAD1FA}" type="slidenum">
              <a:rPr lang="en-US" altLang="pt-BR"/>
              <a:pPr>
                <a:defRPr/>
              </a:pPr>
              <a:t>‹nº›</a:t>
            </a:fld>
            <a:endParaRPr lang="en-US" altLang="pt-BR"/>
          </a:p>
        </p:txBody>
      </p:sp>
    </p:spTree>
    <p:extLst>
      <p:ext uri="{BB962C8B-B14F-4D97-AF65-F5344CB8AC3E}">
        <p14:creationId xmlns:p14="http://schemas.microsoft.com/office/powerpoint/2010/main" val="383573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770AB2AB-9DD6-4F13-AEE6-5F2A0B62CCBE}" type="datetimeFigureOut">
              <a:rPr lang="en-US"/>
              <a:pPr>
                <a:defRPr/>
              </a:pPr>
              <a:t>3/29/2022</a:t>
            </a:fld>
            <a:endParaRPr lang="en-US" dirty="0"/>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17B652AA-D774-4223-8FF1-4076FFF68508}" type="slidenum">
              <a:rPr lang="en-US" altLang="pt-BR"/>
              <a:pPr>
                <a:defRPr/>
              </a:pPr>
              <a:t>‹nº›</a:t>
            </a:fld>
            <a:endParaRPr lang="en-US" altLang="pt-BR" sz="1400" b="1">
              <a:solidFill>
                <a:srgbClr val="FFFFFF"/>
              </a:solidFill>
            </a:endParaRPr>
          </a:p>
        </p:txBody>
      </p:sp>
      <p:pic>
        <p:nvPicPr>
          <p:cNvPr id="1030" name="Imagem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524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CaixaDeTexto 7"/>
          <p:cNvSpPr txBox="1">
            <a:spLocks noChangeArrowheads="1"/>
          </p:cNvSpPr>
          <p:nvPr userDrawn="1"/>
        </p:nvSpPr>
        <p:spPr bwMode="auto">
          <a:xfrm>
            <a:off x="0" y="6465888"/>
            <a:ext cx="9144000" cy="369887"/>
          </a:xfrm>
          <a:prstGeom prst="rect">
            <a:avLst/>
          </a:prstGeom>
          <a:solidFill>
            <a:srgbClr val="B1111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fld id="{9588A4FC-5836-4B3C-A029-90584C956C15}" type="slidenum">
              <a:rPr lang="pt-BR" altLang="pt-BR" sz="1800">
                <a:solidFill>
                  <a:schemeClr val="bg1"/>
                </a:solidFill>
              </a:rPr>
              <a:pPr algn="ctr"/>
              <a:t>‹nº›</a:t>
            </a:fld>
            <a:r>
              <a:rPr lang="pt-BR" altLang="pt-BR" sz="1800" dirty="0"/>
              <a:t> </a:t>
            </a:r>
            <a:r>
              <a:rPr lang="pt-BR" altLang="pt-BR" sz="1800" dirty="0">
                <a:solidFill>
                  <a:schemeClr val="bg1"/>
                </a:solidFill>
              </a:rPr>
              <a:t>de 42</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7"/>
          <p:cNvSpPr txBox="1">
            <a:spLocks noChangeArrowheads="1"/>
          </p:cNvSpPr>
          <p:nvPr/>
        </p:nvSpPr>
        <p:spPr bwMode="auto">
          <a:xfrm>
            <a:off x="1143000" y="525780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pt-BR" altLang="pt-BR" sz="3600">
                <a:solidFill>
                  <a:schemeClr val="bg1"/>
                </a:solidFill>
                <a:latin typeface="Arial Black" panose="020B0A04020102020204" pitchFamily="34" charset="0"/>
              </a:rPr>
              <a:t>Modelagem de Dados</a:t>
            </a:r>
          </a:p>
        </p:txBody>
      </p:sp>
      <p:sp>
        <p:nvSpPr>
          <p:cNvPr id="13315" name="Retângulo 1"/>
          <p:cNvSpPr>
            <a:spLocks noChangeArrowheads="1"/>
          </p:cNvSpPr>
          <p:nvPr/>
        </p:nvSpPr>
        <p:spPr bwMode="auto">
          <a:xfrm>
            <a:off x="546100" y="1268413"/>
            <a:ext cx="80645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b="1">
                <a:latin typeface="Times New Roman"/>
                <a:cs typeface="Times New Roman"/>
              </a:rPr>
              <a:t>Curso: Desenvolvimento de Software Multiplataforma</a:t>
            </a:r>
          </a:p>
          <a:p>
            <a:pPr algn="ctr"/>
            <a:endParaRPr lang="pt-BR" altLang="pt-BR" b="1" dirty="0"/>
          </a:p>
          <a:p>
            <a:pPr algn="ctr"/>
            <a:r>
              <a:rPr lang="pt-BR" altLang="pt-BR" b="1">
                <a:latin typeface="Times New Roman"/>
                <a:cs typeface="Times New Roman"/>
              </a:rPr>
              <a:t>Disciplina: Modelagem de BANCO DE DADOS</a:t>
            </a:r>
          </a:p>
          <a:p>
            <a:pPr algn="ctr"/>
            <a:r>
              <a:rPr lang="pt-BR" altLang="pt-BR" b="1" dirty="0"/>
              <a:t>Aulas/semana: 04</a:t>
            </a:r>
          </a:p>
          <a:p>
            <a:pPr algn="ctr"/>
            <a:endParaRPr lang="pt-BR" altLang="pt-BR" b="1" dirty="0"/>
          </a:p>
          <a:p>
            <a:pPr algn="ctr"/>
            <a:endParaRPr lang="pt-BR" altLang="pt-BR" sz="1800" dirty="0"/>
          </a:p>
          <a:p>
            <a:pPr algn="ctr"/>
            <a:r>
              <a:rPr lang="pt-BR" altLang="pt-BR" sz="1800" dirty="0"/>
              <a:t>Profª Ma. Luciana Zapparolli</a:t>
            </a:r>
            <a:endParaRPr lang="pt-BR" altLang="pt-BR" sz="1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Comandos para definição de dados (DDL)</a:t>
            </a:r>
            <a:br>
              <a:rPr lang="pt-BR" dirty="0"/>
            </a:br>
            <a:endParaRPr lang="pt-BR" b="1" dirty="0"/>
          </a:p>
        </p:txBody>
      </p:sp>
      <p:sp>
        <p:nvSpPr>
          <p:cNvPr id="3" name="Retângulo 2"/>
          <p:cNvSpPr/>
          <p:nvPr/>
        </p:nvSpPr>
        <p:spPr>
          <a:xfrm>
            <a:off x="251520" y="1268760"/>
            <a:ext cx="8568952" cy="1366528"/>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Por exemplo, para criar uma tabela de </a:t>
            </a:r>
            <a:r>
              <a:rPr lang="pt-BR" dirty="0" err="1">
                <a:ea typeface="Times New Roman" panose="02020603050405020304" pitchFamily="18" charset="0"/>
                <a:cs typeface="Times New Roman" panose="02020603050405020304" pitchFamily="18" charset="0"/>
              </a:rPr>
              <a:t>Funcionarios</a:t>
            </a:r>
            <a:r>
              <a:rPr lang="pt-BR" dirty="0">
                <a:ea typeface="Times New Roman" panose="02020603050405020304" pitchFamily="18" charset="0"/>
                <a:cs typeface="Times New Roman" panose="02020603050405020304" pitchFamily="18" charset="0"/>
              </a:rPr>
              <a:t> no banco de dados Empresa, que contenha o código do funcionário, seu nome completo e cargo na empresa usamos o comando DDL CREATE:</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611560" y="2996952"/>
            <a:ext cx="6768752" cy="2308324"/>
          </a:xfrm>
          <a:prstGeom prst="rect">
            <a:avLst/>
          </a:prstGeom>
        </p:spPr>
        <p:txBody>
          <a:bodyPr wrap="square">
            <a:spAutoFit/>
          </a:bodyPr>
          <a:lstStyle/>
          <a:p>
            <a:pPr marL="905510">
              <a:lnSpc>
                <a:spcPct val="150000"/>
              </a:lnSpc>
              <a:spcAft>
                <a:spcPts val="0"/>
              </a:spcAft>
            </a:pPr>
            <a:r>
              <a:rPr lang="en-US" b="1" dirty="0">
                <a:solidFill>
                  <a:srgbClr val="000000"/>
                </a:solidFill>
                <a:ea typeface="Times New Roman" panose="02020603050405020304" pitchFamily="18" charset="0"/>
                <a:cs typeface="Times New Roman" panose="02020603050405020304" pitchFamily="18" charset="0"/>
              </a:rPr>
              <a:t>CREATE TABLE </a:t>
            </a:r>
            <a:r>
              <a:rPr lang="en-US" b="1" dirty="0" err="1">
                <a:solidFill>
                  <a:srgbClr val="000000"/>
                </a:solidFill>
                <a:ea typeface="Times New Roman" panose="02020603050405020304" pitchFamily="18" charset="0"/>
                <a:cs typeface="Times New Roman" panose="02020603050405020304" pitchFamily="18" charset="0"/>
              </a:rPr>
              <a:t>Funcionarios</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en-US" b="1" dirty="0">
                <a:solidFill>
                  <a:srgbClr val="000000"/>
                </a:solidFill>
                <a:ea typeface="Times New Roman" panose="02020603050405020304" pitchFamily="18" charset="0"/>
                <a:cs typeface="Times New Roman" panose="02020603050405020304" pitchFamily="18" charset="0"/>
              </a:rPr>
              <a:t>(</a:t>
            </a:r>
            <a:r>
              <a:rPr lang="en-US" b="1" dirty="0" err="1">
                <a:solidFill>
                  <a:srgbClr val="000000"/>
                </a:solidFill>
                <a:ea typeface="Times New Roman" panose="02020603050405020304" pitchFamily="18" charset="0"/>
                <a:cs typeface="Times New Roman" panose="02020603050405020304" pitchFamily="18" charset="0"/>
              </a:rPr>
              <a:t>FunCodigo</a:t>
            </a:r>
            <a:r>
              <a:rPr lang="en-US" b="1" dirty="0">
                <a:solidFill>
                  <a:srgbClr val="000000"/>
                </a:solidFill>
                <a:ea typeface="Times New Roman" panose="02020603050405020304" pitchFamily="18" charset="0"/>
                <a:cs typeface="Times New Roman" panose="02020603050405020304" pitchFamily="18" charset="0"/>
              </a:rPr>
              <a:t>  INT,</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pt-BR" b="1" dirty="0" err="1">
                <a:solidFill>
                  <a:srgbClr val="000000"/>
                </a:solidFill>
                <a:ea typeface="Times New Roman" panose="02020603050405020304" pitchFamily="18" charset="0"/>
                <a:cs typeface="Times New Roman" panose="02020603050405020304" pitchFamily="18" charset="0"/>
              </a:rPr>
              <a:t>FunNome</a:t>
            </a:r>
            <a:r>
              <a:rPr lang="pt-BR" b="1" dirty="0">
                <a:solidFill>
                  <a:srgbClr val="000000"/>
                </a:solidFill>
                <a:ea typeface="Times New Roman" panose="02020603050405020304" pitchFamily="18" charset="0"/>
                <a:cs typeface="Times New Roman" panose="02020603050405020304" pitchFamily="18" charset="0"/>
              </a:rPr>
              <a:t>    VARCHAR(40),</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449580" indent="449580">
              <a:lnSpc>
                <a:spcPct val="150000"/>
              </a:lnSpc>
              <a:spcAft>
                <a:spcPts val="0"/>
              </a:spcAft>
            </a:pPr>
            <a:r>
              <a:rPr lang="pt-BR" b="1" dirty="0" err="1">
                <a:solidFill>
                  <a:srgbClr val="000000"/>
                </a:solidFill>
                <a:ea typeface="Times New Roman" panose="02020603050405020304" pitchFamily="18" charset="0"/>
                <a:cs typeface="Times New Roman" panose="02020603050405020304" pitchFamily="18" charset="0"/>
              </a:rPr>
              <a:t>FunCargo</a:t>
            </a:r>
            <a:r>
              <a:rPr lang="pt-BR" b="1" dirty="0">
                <a:solidFill>
                  <a:srgbClr val="000000"/>
                </a:solidFill>
                <a:ea typeface="Times New Roman" panose="02020603050405020304" pitchFamily="18" charset="0"/>
                <a:cs typeface="Times New Roman" panose="02020603050405020304" pitchFamily="18" charset="0"/>
              </a:rPr>
              <a:t> VARCHAR(30));</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6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CREATE</a:t>
            </a:r>
            <a:br>
              <a:rPr lang="pt-BR" dirty="0"/>
            </a:br>
            <a:endParaRPr lang="pt-BR" b="1" dirty="0"/>
          </a:p>
        </p:txBody>
      </p:sp>
      <p:sp>
        <p:nvSpPr>
          <p:cNvPr id="4" name="Retângulo 3"/>
          <p:cNvSpPr/>
          <p:nvPr/>
        </p:nvSpPr>
        <p:spPr>
          <a:xfrm>
            <a:off x="539552" y="1340768"/>
            <a:ext cx="7632848" cy="1791260"/>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Cria um objeto no SQL Server. Objetos podem ser: Bancos de dados, tabelas, </a:t>
            </a:r>
            <a:r>
              <a:rPr lang="pt-BR" dirty="0" err="1">
                <a:ea typeface="Times New Roman" panose="02020603050405020304" pitchFamily="18" charset="0"/>
                <a:cs typeface="Times New Roman" panose="02020603050405020304" pitchFamily="18" charset="0"/>
              </a:rPr>
              <a:t>views</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stored</a:t>
            </a:r>
            <a:r>
              <a:rPr lang="pt-BR" dirty="0">
                <a:ea typeface="Times New Roman" panose="02020603050405020304" pitchFamily="18" charset="0"/>
                <a:cs typeface="Times New Roman" panose="02020603050405020304" pitchFamily="18" charset="0"/>
              </a:rPr>
              <a:t> procedures, </a:t>
            </a:r>
            <a:r>
              <a:rPr lang="pt-BR" dirty="0" err="1">
                <a:ea typeface="Times New Roman" panose="02020603050405020304" pitchFamily="18" charset="0"/>
                <a:cs typeface="Times New Roman" panose="02020603050405020304" pitchFamily="18" charset="0"/>
              </a:rPr>
              <a:t>views</a:t>
            </a:r>
            <a:r>
              <a:rPr lang="pt-BR" dirty="0">
                <a:ea typeface="Times New Roman" panose="02020603050405020304" pitchFamily="18" charset="0"/>
                <a:cs typeface="Times New Roman" panose="02020603050405020304" pitchFamily="18" charset="0"/>
              </a:rPr>
              <a:t>, índices, tipos de dados definidos pelo usuário (</a:t>
            </a:r>
            <a:r>
              <a:rPr lang="pt-BR" dirty="0" err="1">
                <a:ea typeface="Times New Roman" panose="02020603050405020304" pitchFamily="18" charset="0"/>
                <a:cs typeface="Times New Roman" panose="02020603050405020304" pitchFamily="18" charset="0"/>
              </a:rPr>
              <a:t>UDTs</a:t>
            </a:r>
            <a:r>
              <a:rPr lang="pt-BR" dirty="0">
                <a:ea typeface="Times New Roman" panose="02020603050405020304" pitchFamily="18" charset="0"/>
                <a:cs typeface="Times New Roman" panose="02020603050405020304" pitchFamily="18" charset="0"/>
              </a:rPr>
              <a:t>), regras (ROLES), valores padrão (DEFAULTS).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9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ALTER</a:t>
            </a:r>
          </a:p>
        </p:txBody>
      </p:sp>
      <p:sp>
        <p:nvSpPr>
          <p:cNvPr id="3" name="Retângulo 2"/>
          <p:cNvSpPr/>
          <p:nvPr/>
        </p:nvSpPr>
        <p:spPr>
          <a:xfrm>
            <a:off x="395536" y="1772816"/>
            <a:ext cx="8496944" cy="1791260"/>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Altera a definição de um objeto. Usado por exemplo para criar novos campos em tabelas, aumentar o tamanho de um banco de dados, alterar a chave de um índice, ou alterar o código de uma </a:t>
            </a:r>
            <a:r>
              <a:rPr lang="pt-BR" dirty="0" err="1">
                <a:ea typeface="Times New Roman" panose="02020603050405020304" pitchFamily="18" charset="0"/>
                <a:cs typeface="Times New Roman" panose="02020603050405020304" pitchFamily="18" charset="0"/>
              </a:rPr>
              <a:t>view</a:t>
            </a:r>
            <a:r>
              <a:rPr lang="pt-BR" dirty="0">
                <a:ea typeface="Times New Roman" panose="02020603050405020304" pitchFamily="18" charset="0"/>
                <a:cs typeface="Times New Roman" panose="02020603050405020304" pitchFamily="18" charset="0"/>
              </a:rPr>
              <a:t>.</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74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DROP</a:t>
            </a:r>
          </a:p>
        </p:txBody>
      </p:sp>
      <p:sp>
        <p:nvSpPr>
          <p:cNvPr id="3" name="Retângulo 2"/>
          <p:cNvSpPr/>
          <p:nvPr/>
        </p:nvSpPr>
        <p:spPr>
          <a:xfrm>
            <a:off x="395536" y="1772816"/>
            <a:ext cx="8496944" cy="3012107"/>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Utilizado para eliminar uma tabela do banco de dados. Elimina a estrutura e registros.</a:t>
            </a:r>
          </a:p>
          <a:p>
            <a:pPr algn="just">
              <a:lnSpc>
                <a:spcPct val="115000"/>
              </a:lnSpc>
              <a:spcAft>
                <a:spcPts val="100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sz="2000" dirty="0">
                <a:latin typeface="Calibri" panose="020F0502020204030204" pitchFamily="34" charset="0"/>
                <a:ea typeface="Times New Roman" panose="02020603050405020304" pitchFamily="18" charset="0"/>
                <a:cs typeface="Times New Roman" panose="02020603050405020304" pitchFamily="18" charset="0"/>
              </a:rPr>
              <a:t>Ex.</a:t>
            </a:r>
          </a:p>
          <a:p>
            <a:pPr algn="just">
              <a:lnSpc>
                <a:spcPct val="115000"/>
              </a:lnSpc>
              <a:spcAft>
                <a:spcPts val="1000"/>
              </a:spcAft>
            </a:pPr>
            <a:r>
              <a:rPr lang="pt-BR" sz="2800" b="1" dirty="0">
                <a:effectLst/>
                <a:latin typeface="Calibri" panose="020F0502020204030204" pitchFamily="34" charset="0"/>
                <a:ea typeface="Times New Roman" panose="02020603050405020304" pitchFamily="18" charset="0"/>
                <a:cs typeface="Times New Roman" panose="02020603050405020304" pitchFamily="18" charset="0"/>
              </a:rPr>
              <a:t>DROP TABLE </a:t>
            </a:r>
            <a:r>
              <a:rPr lang="pt-BR" sz="2800" dirty="0">
                <a:effectLst/>
                <a:latin typeface="Calibri" panose="020F0502020204030204" pitchFamily="34" charset="0"/>
                <a:ea typeface="Times New Roman" panose="02020603050405020304" pitchFamily="18" charset="0"/>
                <a:cs typeface="Times New Roman" panose="02020603050405020304" pitchFamily="18" charset="0"/>
              </a:rPr>
              <a:t>CLIENTES;</a:t>
            </a:r>
          </a:p>
          <a:p>
            <a:pPr algn="just">
              <a:lnSpc>
                <a:spcPct val="115000"/>
              </a:lnSpc>
              <a:spcAft>
                <a:spcPts val="1000"/>
              </a:spcAft>
            </a:pPr>
            <a:r>
              <a:rPr lang="pt-BR" sz="2000" dirty="0">
                <a:latin typeface="Calibri" panose="020F0502020204030204" pitchFamily="34" charset="0"/>
                <a:ea typeface="Times New Roman" panose="02020603050405020304" pitchFamily="18" charset="0"/>
                <a:cs typeface="Times New Roman" panose="02020603050405020304" pitchFamily="18" charset="0"/>
              </a:rPr>
              <a:t>--Elimina a tabela clientes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401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de manipulação (DML)</a:t>
            </a:r>
          </a:p>
        </p:txBody>
      </p:sp>
      <p:sp>
        <p:nvSpPr>
          <p:cNvPr id="4" name="Retângulo 3"/>
          <p:cNvSpPr/>
          <p:nvPr/>
        </p:nvSpPr>
        <p:spPr>
          <a:xfrm>
            <a:off x="386477" y="1124744"/>
            <a:ext cx="8424936" cy="1569660"/>
          </a:xfrm>
          <a:prstGeom prst="rect">
            <a:avLst/>
          </a:prstGeom>
        </p:spPr>
        <p:txBody>
          <a:bodyPr wrap="square">
            <a:spAutoFit/>
          </a:bodyPr>
          <a:lstStyle/>
          <a:p>
            <a:r>
              <a:rPr lang="pt-BR" dirty="0">
                <a:ea typeface="Times New Roman" panose="02020603050405020304" pitchFamily="18" charset="0"/>
              </a:rPr>
              <a:t>Os comandos para manipulação de dados, DML (</a:t>
            </a:r>
            <a:r>
              <a:rPr lang="pt-BR" i="1" dirty="0">
                <a:ea typeface="Times New Roman" panose="02020603050405020304" pitchFamily="18" charset="0"/>
              </a:rPr>
              <a:t>Data </a:t>
            </a:r>
            <a:r>
              <a:rPr lang="pt-BR" i="1" dirty="0" err="1">
                <a:ea typeface="Times New Roman" panose="02020603050405020304" pitchFamily="18" charset="0"/>
              </a:rPr>
              <a:t>Manipulation</a:t>
            </a:r>
            <a:r>
              <a:rPr lang="pt-BR" i="1" dirty="0">
                <a:ea typeface="Times New Roman" panose="02020603050405020304" pitchFamily="18" charset="0"/>
              </a:rPr>
              <a:t> </a:t>
            </a:r>
            <a:r>
              <a:rPr lang="pt-BR" i="1" dirty="0" err="1">
                <a:ea typeface="Times New Roman" panose="02020603050405020304" pitchFamily="18" charset="0"/>
              </a:rPr>
              <a:t>Language</a:t>
            </a:r>
            <a:r>
              <a:rPr lang="pt-BR" dirty="0">
                <a:ea typeface="Times New Roman" panose="02020603050405020304" pitchFamily="18" charset="0"/>
              </a:rPr>
              <a:t>), são os comandos usados para seleção e manutenção de dados em tabelas ou </a:t>
            </a:r>
            <a:r>
              <a:rPr lang="pt-BR" dirty="0" err="1">
                <a:ea typeface="Times New Roman" panose="02020603050405020304" pitchFamily="18" charset="0"/>
              </a:rPr>
              <a:t>views</a:t>
            </a:r>
            <a:r>
              <a:rPr lang="pt-BR" dirty="0">
                <a:ea typeface="Times New Roman" panose="02020603050405020304" pitchFamily="18" charset="0"/>
              </a:rPr>
              <a:t>. São os comandos mais utilizados na construção de aplicações usando </a:t>
            </a:r>
            <a:r>
              <a:rPr lang="pt-BR" dirty="0" err="1">
                <a:ea typeface="Times New Roman" panose="02020603050405020304" pitchFamily="18" charset="0"/>
              </a:rPr>
              <a:t>SGBDs</a:t>
            </a:r>
            <a:endParaRPr lang="pt-BR" dirty="0"/>
          </a:p>
        </p:txBody>
      </p:sp>
      <p:sp>
        <p:nvSpPr>
          <p:cNvPr id="5" name="Retângulo 4"/>
          <p:cNvSpPr/>
          <p:nvPr/>
        </p:nvSpPr>
        <p:spPr>
          <a:xfrm>
            <a:off x="386477" y="2910428"/>
            <a:ext cx="8280920" cy="3490186"/>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Os comandos DML possuem uma sintaxe SQL padrão (ANSI), porém cada produto implementou extensões próprias a esses comandos aumentando sua funcionalidade. A vantagem de se usar a sintaxe SQL padrão é que uma mesma aplicação pode dessa forma acessar diferentes </a:t>
            </a:r>
            <a:r>
              <a:rPr lang="pt-BR" dirty="0" err="1">
                <a:ea typeface="Times New Roman" panose="02020603050405020304" pitchFamily="18" charset="0"/>
                <a:cs typeface="Times New Roman" panose="02020603050405020304" pitchFamily="18" charset="0"/>
              </a:rPr>
              <a:t>SGBDs</a:t>
            </a:r>
            <a:r>
              <a:rPr lang="pt-BR" dirty="0">
                <a:ea typeface="Times New Roman" panose="02020603050405020304" pitchFamily="18" charset="0"/>
                <a:cs typeface="Times New Roman" panose="02020603050405020304" pitchFamily="18" charset="0"/>
              </a:rPr>
              <a:t>. Durante esse curso veremos em detalhes todos os comandos DML, principalmente o comando SELECT que possui uma alta funcionalidade para seleção de dados.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61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de manipulação (DML)</a:t>
            </a:r>
          </a:p>
        </p:txBody>
      </p:sp>
      <p:sp>
        <p:nvSpPr>
          <p:cNvPr id="3" name="Retângulo 2"/>
          <p:cNvSpPr/>
          <p:nvPr/>
        </p:nvSpPr>
        <p:spPr>
          <a:xfrm>
            <a:off x="395536" y="1340768"/>
            <a:ext cx="8640960" cy="1366528"/>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Por exemplo, para se obter uma lista de nomes e cargos dos </a:t>
            </a:r>
            <a:r>
              <a:rPr lang="pt-BR" dirty="0" err="1">
                <a:ea typeface="Times New Roman" panose="02020603050405020304" pitchFamily="18" charset="0"/>
                <a:cs typeface="Times New Roman" panose="02020603050405020304" pitchFamily="18" charset="0"/>
              </a:rPr>
              <a:t>Funcionarios</a:t>
            </a:r>
            <a:r>
              <a:rPr lang="pt-BR" dirty="0">
                <a:ea typeface="Times New Roman" panose="02020603050405020304" pitchFamily="18" charset="0"/>
                <a:cs typeface="Times New Roman" panose="02020603050405020304" pitchFamily="18" charset="0"/>
              </a:rPr>
              <a:t> do banco de dados Empresa cujo cargo seja Diretor usamos o comando DML	</a:t>
            </a:r>
            <a:r>
              <a:rPr lang="pt-BR" b="1" dirty="0">
                <a:ea typeface="Times New Roman" panose="02020603050405020304" pitchFamily="18" charset="0"/>
                <a:cs typeface="Times New Roman" panose="02020603050405020304" pitchFamily="18" charset="0"/>
              </a:rPr>
              <a:t>SELECT</a:t>
            </a:r>
            <a:r>
              <a:rPr lang="pt-BR" dirty="0">
                <a:ea typeface="Times New Roman" panose="02020603050405020304" pitchFamily="18" charset="0"/>
                <a:cs typeface="Times New Roman" panose="02020603050405020304" pitchFamily="18" charset="0"/>
              </a:rPr>
              <a:t> da seguinte forma:</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tângulo 5"/>
          <p:cNvSpPr/>
          <p:nvPr/>
        </p:nvSpPr>
        <p:spPr>
          <a:xfrm>
            <a:off x="427257" y="3068960"/>
            <a:ext cx="8424936" cy="1041311"/>
          </a:xfrm>
          <a:prstGeom prst="rect">
            <a:avLst/>
          </a:prstGeom>
        </p:spPr>
        <p:txBody>
          <a:bodyPr wrap="square">
            <a:spAutoFit/>
          </a:bodyPr>
          <a:lstStyle/>
          <a:p>
            <a:pPr>
              <a:lnSpc>
                <a:spcPts val="373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a:t>
            </a:r>
            <a:r>
              <a:rPr lang="pt-BR" b="1" dirty="0" err="1">
                <a:solidFill>
                  <a:srgbClr val="000000"/>
                </a:solidFill>
                <a:ea typeface="Times New Roman" panose="02020603050405020304" pitchFamily="18" charset="0"/>
                <a:cs typeface="Times New Roman" panose="02020603050405020304" pitchFamily="18" charset="0"/>
              </a:rPr>
              <a:t>FunNome</a:t>
            </a:r>
            <a:r>
              <a:rPr lang="pt-BR" b="1" dirty="0">
                <a:solidFill>
                  <a:srgbClr val="000000"/>
                </a:solidFill>
                <a:ea typeface="Times New Roman" panose="02020603050405020304" pitchFamily="18" charset="0"/>
                <a:cs typeface="Times New Roman" panose="02020603050405020304" pitchFamily="18" charset="0"/>
              </a:rPr>
              <a:t>, </a:t>
            </a:r>
            <a:r>
              <a:rPr lang="pt-BR" b="1" dirty="0" err="1">
                <a:solidFill>
                  <a:srgbClr val="000000"/>
                </a:solidFill>
                <a:ea typeface="Times New Roman" panose="02020603050405020304" pitchFamily="18" charset="0"/>
                <a:cs typeface="Times New Roman" panose="02020603050405020304" pitchFamily="18" charset="0"/>
              </a:rPr>
              <a:t>FunCargo</a:t>
            </a:r>
            <a:r>
              <a:rPr lang="pt-BR" b="1" dirty="0">
                <a:solidFill>
                  <a:srgbClr val="000000"/>
                </a:solidFill>
                <a:ea typeface="Times New Roman" panose="02020603050405020304" pitchFamily="18" charset="0"/>
                <a:cs typeface="Times New Roman" panose="02020603050405020304" pitchFamily="18" charset="0"/>
              </a:rPr>
              <a:t>  FROM  </a:t>
            </a:r>
            <a:r>
              <a:rPr lang="pt-BR" b="1" dirty="0" err="1">
                <a:solidFill>
                  <a:srgbClr val="000000"/>
                </a:solidFill>
                <a:ea typeface="Times New Roman" panose="02020603050405020304" pitchFamily="18" charset="0"/>
                <a:cs typeface="Times New Roman" panose="02020603050405020304" pitchFamily="18" charset="0"/>
              </a:rPr>
              <a:t>Funcionarios</a:t>
            </a:r>
            <a:r>
              <a:rPr lang="pt-BR" b="1" dirty="0">
                <a:solidFill>
                  <a:srgbClr val="000000"/>
                </a:solidFill>
                <a:ea typeface="Times New Roman" panose="02020603050405020304" pitchFamily="18" charset="0"/>
                <a:cs typeface="Times New Roman" panose="02020603050405020304" pitchFamily="18" charset="0"/>
              </a:rPr>
              <a:t>  WHERE  </a:t>
            </a:r>
            <a:r>
              <a:rPr lang="pt-BR" b="1" dirty="0" err="1">
                <a:solidFill>
                  <a:srgbClr val="000000"/>
                </a:solidFill>
                <a:ea typeface="Times New Roman" panose="02020603050405020304" pitchFamily="18" charset="0"/>
                <a:cs typeface="Times New Roman" panose="02020603050405020304" pitchFamily="18" charset="0"/>
              </a:rPr>
              <a:t>FunCargo</a:t>
            </a:r>
            <a:r>
              <a:rPr lang="pt-BR" b="1" dirty="0">
                <a:solidFill>
                  <a:srgbClr val="000000"/>
                </a:solidFill>
                <a:ea typeface="Times New Roman" panose="02020603050405020304" pitchFamily="18" charset="0"/>
                <a:cs typeface="Times New Roman" panose="02020603050405020304" pitchFamily="18" charset="0"/>
              </a:rPr>
              <a:t> = ‘Diretor’</a:t>
            </a:r>
            <a:endParaRPr lang="pt-B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2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467544" y="1412776"/>
            <a:ext cx="8424936" cy="3746667"/>
          </a:xfrm>
          <a:prstGeom prst="rect">
            <a:avLst/>
          </a:prstGeom>
        </p:spPr>
        <p:txBody>
          <a:bodyPr wrap="square">
            <a:spAutoFit/>
          </a:bodyPr>
          <a:lstStyle/>
          <a:p>
            <a:pPr algn="just">
              <a:lnSpc>
                <a:spcPct val="115000"/>
              </a:lnSpc>
              <a:spcAft>
                <a:spcPts val="1000"/>
              </a:spcAft>
            </a:pPr>
            <a:r>
              <a:rPr lang="pt-BR" b="1" dirty="0">
                <a:ea typeface="Times New Roman" panose="02020603050405020304" pitchFamily="18" charset="0"/>
                <a:cs typeface="Times New Roman" panose="02020603050405020304" pitchFamily="18" charset="0"/>
              </a:rPr>
              <a:t>SELECT</a:t>
            </a:r>
            <a:r>
              <a:rPr lang="pt-BR" dirty="0">
                <a:ea typeface="Times New Roman" panose="02020603050405020304" pitchFamily="18" charset="0"/>
                <a:cs typeface="Times New Roman" panose="02020603050405020304" pitchFamily="18" charset="0"/>
              </a:rPr>
              <a:t>  é o principal comando da linguagem SQL de qualquer SGBD, pois é através dele que selecionamos os dados armazenados em nossos bancos de dados, o que, em última análise é a finalidade de sistemas de informação baseados em bancos de dados. </a:t>
            </a:r>
          </a:p>
          <a:p>
            <a:pPr algn="just">
              <a:lnSpc>
                <a:spcPct val="115000"/>
              </a:lnSpc>
              <a:spcAft>
                <a:spcPts val="1000"/>
              </a:spcAft>
            </a:pPr>
            <a:endParaRPr lang="pt-BR" dirty="0">
              <a:ea typeface="Times New Roman" panose="02020603050405020304" pitchFamily="18" charset="0"/>
              <a:cs typeface="Times New Roman" panose="02020603050405020304" pitchFamily="18" charset="0"/>
            </a:endParaRPr>
          </a:p>
          <a:p>
            <a:pPr algn="just">
              <a:lnSpc>
                <a:spcPct val="115000"/>
              </a:lnSpc>
              <a:spcAft>
                <a:spcPts val="1000"/>
              </a:spcAft>
            </a:pPr>
            <a:r>
              <a:rPr lang="pt-BR" dirty="0">
                <a:ea typeface="Times New Roman" panose="02020603050405020304" pitchFamily="18" charset="0"/>
                <a:cs typeface="Times New Roman" panose="02020603050405020304" pitchFamily="18" charset="0"/>
              </a:rPr>
              <a:t>Sua funcionalidade é bastante abrangente e iremos ver mais detalhes sobre o mesmo nos tópicos seguintes. A sintaxe básica do comando SELECT é:</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52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611560" y="1412776"/>
            <a:ext cx="7776864" cy="1695144"/>
          </a:xfrm>
          <a:prstGeom prst="rect">
            <a:avLst/>
          </a:prstGeom>
        </p:spPr>
        <p:txBody>
          <a:bodyPr wrap="square">
            <a:spAutoFit/>
          </a:bodyPr>
          <a:lstStyle/>
          <a:p>
            <a:pPr marL="617855">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[lista de campos]</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FROM	[lista de tabelas]</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WHERE	[critérios de seleção]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15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graphicFrame>
        <p:nvGraphicFramePr>
          <p:cNvPr id="4" name="Tabela 3"/>
          <p:cNvGraphicFramePr>
            <a:graphicFrameLocks noGrp="1"/>
          </p:cNvGraphicFramePr>
          <p:nvPr>
            <p:extLst>
              <p:ext uri="{D42A27DB-BD31-4B8C-83A1-F6EECF244321}">
                <p14:modId xmlns:p14="http://schemas.microsoft.com/office/powerpoint/2010/main" val="590846155"/>
              </p:ext>
            </p:extLst>
          </p:nvPr>
        </p:nvGraphicFramePr>
        <p:xfrm>
          <a:off x="323528" y="1196752"/>
          <a:ext cx="8568952" cy="4947947"/>
        </p:xfrm>
        <a:graphic>
          <a:graphicData uri="http://schemas.openxmlformats.org/drawingml/2006/table">
            <a:tbl>
              <a:tblPr firstRow="1" firstCol="1" bandRow="1">
                <a:tableStyleId>{0E3FDE45-AF77-4B5C-9715-49D594BDF05E}</a:tableStyleId>
              </a:tblPr>
              <a:tblGrid>
                <a:gridCol w="1338203">
                  <a:extLst>
                    <a:ext uri="{9D8B030D-6E8A-4147-A177-3AD203B41FA5}">
                      <a16:colId xmlns:a16="http://schemas.microsoft.com/office/drawing/2014/main" val="20000"/>
                    </a:ext>
                  </a:extLst>
                </a:gridCol>
                <a:gridCol w="1953226">
                  <a:extLst>
                    <a:ext uri="{9D8B030D-6E8A-4147-A177-3AD203B41FA5}">
                      <a16:colId xmlns:a16="http://schemas.microsoft.com/office/drawing/2014/main" val="20001"/>
                    </a:ext>
                  </a:extLst>
                </a:gridCol>
                <a:gridCol w="5277523">
                  <a:extLst>
                    <a:ext uri="{9D8B030D-6E8A-4147-A177-3AD203B41FA5}">
                      <a16:colId xmlns:a16="http://schemas.microsoft.com/office/drawing/2014/main" val="20002"/>
                    </a:ext>
                  </a:extLst>
                </a:gridCol>
              </a:tblGrid>
              <a:tr h="439918">
                <a:tc>
                  <a:txBody>
                    <a:bodyPr/>
                    <a:lstStyle/>
                    <a:p>
                      <a:pPr>
                        <a:lnSpc>
                          <a:spcPts val="2465"/>
                        </a:lnSpc>
                        <a:spcAft>
                          <a:spcPts val="0"/>
                        </a:spcAft>
                      </a:pPr>
                      <a:r>
                        <a:rPr lang="pt-BR" sz="1800" dirty="0">
                          <a:effectLst/>
                        </a:rPr>
                        <a:t>Cláusula</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2465"/>
                        </a:lnSpc>
                        <a:spcAft>
                          <a:spcPts val="0"/>
                        </a:spcAft>
                      </a:pPr>
                      <a:r>
                        <a:rPr lang="pt-BR" sz="1800" dirty="0">
                          <a:effectLst/>
                        </a:rPr>
                        <a:t>Conteúdo </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2465"/>
                        </a:lnSpc>
                        <a:spcAft>
                          <a:spcPts val="0"/>
                        </a:spcAft>
                      </a:pPr>
                      <a:r>
                        <a:rPr lang="pt-BR" sz="1800" dirty="0">
                          <a:effectLst/>
                        </a:rPr>
                        <a:t>Descrição</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76306">
                <a:tc>
                  <a:txBody>
                    <a:bodyPr/>
                    <a:lstStyle/>
                    <a:p>
                      <a:pPr>
                        <a:lnSpc>
                          <a:spcPct val="150000"/>
                        </a:lnSpc>
                        <a:spcAft>
                          <a:spcPts val="0"/>
                        </a:spcAft>
                      </a:pPr>
                      <a:r>
                        <a:rPr lang="pt-BR" sz="1800" dirty="0">
                          <a:effectLst/>
                        </a:rPr>
                        <a:t>SELECT</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1800">
                          <a:effectLst/>
                        </a:rPr>
                        <a:t>[Lista de campos]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0000"/>
                        </a:lnSpc>
                        <a:spcAft>
                          <a:spcPts val="0"/>
                        </a:spcAft>
                      </a:pPr>
                      <a:r>
                        <a:rPr lang="pt-BR" sz="1800" dirty="0">
                          <a:effectLst/>
                        </a:rPr>
                        <a:t>É a parte do comando onde informamos o nome dos campos das tabelas que queremos visualizar. Podemos também criar campos virtuais para</a:t>
                      </a:r>
                    </a:p>
                    <a:p>
                      <a:pPr>
                        <a:lnSpc>
                          <a:spcPct val="100000"/>
                        </a:lnSpc>
                        <a:spcAft>
                          <a:spcPts val="0"/>
                        </a:spcAft>
                      </a:pPr>
                      <a:r>
                        <a:rPr lang="pt-BR" sz="1800" dirty="0">
                          <a:effectLst/>
                        </a:rPr>
                        <a:t>visualização, que serão resultado de funções ou cálculos sobre campos reais.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84376">
                <a:tc>
                  <a:txBody>
                    <a:bodyPr/>
                    <a:lstStyle/>
                    <a:p>
                      <a:pPr>
                        <a:lnSpc>
                          <a:spcPct val="150000"/>
                        </a:lnSpc>
                        <a:spcAft>
                          <a:spcPts val="0"/>
                        </a:spcAft>
                      </a:pPr>
                      <a:r>
                        <a:rPr lang="pt-BR" sz="2000">
                          <a:effectLst/>
                        </a:rPr>
                        <a:t>FROM</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2000">
                          <a:effectLst/>
                        </a:rPr>
                        <a:t>[lista de tabelas]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1800" dirty="0">
                          <a:effectLst/>
                        </a:rPr>
                        <a:t>Nomes das tabelas que contém os dados que desejamos visualizar. Nessa parte do comando vão as cláusulas de junção entre tabelas.</a:t>
                      </a:r>
                      <a:r>
                        <a:rPr lang="pt-BR" sz="2000" dirty="0">
                          <a:effectLst/>
                        </a:rPr>
                        <a:t>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447347">
                <a:tc>
                  <a:txBody>
                    <a:bodyPr/>
                    <a:lstStyle/>
                    <a:p>
                      <a:pPr>
                        <a:lnSpc>
                          <a:spcPct val="150000"/>
                        </a:lnSpc>
                        <a:spcAft>
                          <a:spcPts val="0"/>
                        </a:spcAft>
                      </a:pPr>
                      <a:r>
                        <a:rPr lang="pt-BR" sz="2000">
                          <a:effectLst/>
                        </a:rPr>
                        <a:t>WHERE</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2000">
                          <a:effectLst/>
                        </a:rPr>
                        <a:t>[critérios de seleção]</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tabLst>
                          <a:tab pos="1413510" algn="l"/>
                          <a:tab pos="2616200" algn="l"/>
                        </a:tabLst>
                      </a:pPr>
                      <a:r>
                        <a:rPr lang="pt-BR" sz="1800" dirty="0">
                          <a:effectLst/>
                        </a:rPr>
                        <a:t>Contém os critérios de seleção de registros das tabelas. Na sintaxe ANSI nessa parte do comando entram os operadores de junção de tabelas.</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917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539552" y="1484784"/>
            <a:ext cx="3279103" cy="374461"/>
          </a:xfrm>
          <a:prstGeom prst="rect">
            <a:avLst/>
          </a:prstGeom>
        </p:spPr>
        <p:txBody>
          <a:bodyPr wrap="none">
            <a:spAutoFit/>
          </a:bodyPr>
          <a:lstStyle/>
          <a:p>
            <a:pPr marL="295910">
              <a:lnSpc>
                <a:spcPts val="2200"/>
              </a:lnSpc>
              <a:spcAft>
                <a:spcPts val="0"/>
              </a:spcAft>
            </a:pPr>
            <a:r>
              <a:rPr lang="pt-BR" b="1" dirty="0">
                <a:solidFill>
                  <a:srgbClr val="000243"/>
                </a:solidFill>
                <a:ea typeface="Times New Roman" panose="02020603050405020304" pitchFamily="18" charset="0"/>
                <a:cs typeface="Times New Roman" panose="02020603050405020304" pitchFamily="18" charset="0"/>
              </a:rPr>
              <a:t>Selecionando colunas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539552" y="2276872"/>
            <a:ext cx="8280920" cy="2308324"/>
          </a:xfrm>
          <a:prstGeom prst="rect">
            <a:avLst/>
          </a:prstGeom>
        </p:spPr>
        <p:txBody>
          <a:bodyPr wrap="square">
            <a:spAutoFit/>
          </a:bodyPr>
          <a:lstStyle/>
          <a:p>
            <a:pPr marL="295275" algn="just">
              <a:spcAft>
                <a:spcPts val="0"/>
              </a:spcAft>
            </a:pPr>
            <a:r>
              <a:rPr lang="pt-BR" dirty="0"/>
              <a:t>Na primeira parte do comando SELECT declaramos o nome dos campos que desejamos acessar separados por vírgula. Os campos serão mostrados na ordem em que forem declarados. </a:t>
            </a:r>
          </a:p>
          <a:p>
            <a:pPr marL="295275" algn="just">
              <a:spcAft>
                <a:spcPts val="0"/>
              </a:spcAft>
            </a:pPr>
            <a:endParaRPr lang="pt-BR" dirty="0"/>
          </a:p>
          <a:p>
            <a:pPr marL="295275" algn="just">
              <a:spcAft>
                <a:spcPts val="0"/>
              </a:spcAft>
            </a:pPr>
            <a:r>
              <a:rPr lang="pt-BR" dirty="0"/>
              <a:t>Para selecionar todos os campos de uma tabela pode ser usado o símbolo * (asterisco).</a:t>
            </a:r>
            <a:endParaRPr lang="pt-BR" dirty="0">
              <a:effectLst/>
            </a:endParaRPr>
          </a:p>
        </p:txBody>
      </p:sp>
    </p:spTree>
    <p:extLst>
      <p:ext uri="{BB962C8B-B14F-4D97-AF65-F5344CB8AC3E}">
        <p14:creationId xmlns:p14="http://schemas.microsoft.com/office/powerpoint/2010/main" val="9626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Linguagem SQL</a:t>
            </a:r>
          </a:p>
        </p:txBody>
      </p:sp>
      <p:sp>
        <p:nvSpPr>
          <p:cNvPr id="4" name="Retângulo 3"/>
          <p:cNvSpPr/>
          <p:nvPr/>
        </p:nvSpPr>
        <p:spPr>
          <a:xfrm>
            <a:off x="539552" y="1268760"/>
            <a:ext cx="8208912" cy="1366528"/>
          </a:xfrm>
          <a:prstGeom prst="rect">
            <a:avLst/>
          </a:prstGeom>
        </p:spPr>
        <p:txBody>
          <a:bodyPr wrap="square">
            <a:spAutoFit/>
          </a:bodyPr>
          <a:lstStyle/>
          <a:p>
            <a:pPr algn="just">
              <a:lnSpc>
                <a:spcPct val="115000"/>
              </a:lnSpc>
              <a:spcAft>
                <a:spcPts val="1000"/>
              </a:spcAft>
            </a:pPr>
            <a:r>
              <a:rPr lang="pt-BR" b="1" dirty="0">
                <a:ea typeface="Times New Roman" panose="02020603050405020304" pitchFamily="18" charset="0"/>
                <a:cs typeface="Times New Roman" panose="02020603050405020304" pitchFamily="18" charset="0"/>
              </a:rPr>
              <a:t>SQL</a:t>
            </a:r>
            <a:r>
              <a:rPr lang="pt-BR" dirty="0">
                <a:ea typeface="Times New Roman" panose="02020603050405020304" pitchFamily="18" charset="0"/>
                <a:cs typeface="Times New Roman" panose="02020603050405020304" pitchFamily="18" charset="0"/>
              </a:rPr>
              <a:t> é a sigla para </a:t>
            </a:r>
            <a:r>
              <a:rPr lang="pt-BR" b="1" i="1" dirty="0" err="1">
                <a:ea typeface="Times New Roman" panose="02020603050405020304" pitchFamily="18" charset="0"/>
                <a:cs typeface="Times New Roman" panose="02020603050405020304" pitchFamily="18" charset="0"/>
              </a:rPr>
              <a:t>Structured</a:t>
            </a:r>
            <a:r>
              <a:rPr lang="pt-BR" b="1" i="1" dirty="0">
                <a:ea typeface="Times New Roman" panose="02020603050405020304" pitchFamily="18" charset="0"/>
                <a:cs typeface="Times New Roman" panose="02020603050405020304" pitchFamily="18" charset="0"/>
              </a:rPr>
              <a:t> Query </a:t>
            </a:r>
            <a:r>
              <a:rPr lang="pt-BR" b="1" i="1" dirty="0" err="1">
                <a:ea typeface="Times New Roman" panose="02020603050405020304" pitchFamily="18" charset="0"/>
                <a:cs typeface="Times New Roman" panose="02020603050405020304" pitchFamily="18" charset="0"/>
              </a:rPr>
              <a:t>Language</a:t>
            </a:r>
            <a:r>
              <a:rPr lang="pt-BR" b="1" dirty="0">
                <a:ea typeface="Times New Roman" panose="02020603050405020304" pitchFamily="18" charset="0"/>
                <a:cs typeface="Times New Roman" panose="02020603050405020304" pitchFamily="18" charset="0"/>
              </a:rPr>
              <a:t> </a:t>
            </a:r>
            <a:r>
              <a:rPr lang="pt-BR" dirty="0">
                <a:ea typeface="Times New Roman" panose="02020603050405020304" pitchFamily="18" charset="0"/>
                <a:cs typeface="Times New Roman" panose="02020603050405020304" pitchFamily="18" charset="0"/>
              </a:rPr>
              <a:t>(linguagem estruturada para consulta) e contém um conjunto de comandos  padronizados para busca e manipulação em </a:t>
            </a:r>
            <a:r>
              <a:rPr lang="pt-BR" dirty="0" err="1">
                <a:ea typeface="Times New Roman" panose="02020603050405020304" pitchFamily="18" charset="0"/>
                <a:cs typeface="Times New Roman" panose="02020603050405020304" pitchFamily="18" charset="0"/>
              </a:rPr>
              <a:t>SGBDs</a:t>
            </a:r>
            <a:r>
              <a:rPr lang="pt-BR" dirty="0">
                <a:ea typeface="Times New Roman" panose="02020603050405020304" pitchFamily="18" charset="0"/>
                <a:cs typeface="Times New Roman" panose="02020603050405020304" pitchFamily="18" charset="0"/>
              </a:rPr>
              <a:t> relacionais.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560791" y="2924944"/>
            <a:ext cx="8208912" cy="2640723"/>
          </a:xfrm>
          <a:prstGeom prst="rect">
            <a:avLst/>
          </a:prstGeom>
        </p:spPr>
        <p:txBody>
          <a:bodyPr wrap="square">
            <a:spAutoFit/>
          </a:bodyPr>
          <a:lstStyle/>
          <a:p>
            <a:pPr algn="just">
              <a:lnSpc>
                <a:spcPct val="115000"/>
              </a:lnSpc>
              <a:spcAft>
                <a:spcPts val="1000"/>
              </a:spcAft>
            </a:pPr>
            <a:r>
              <a:rPr lang="pt-BR" dirty="0" err="1">
                <a:ea typeface="Times New Roman" panose="02020603050405020304" pitchFamily="18" charset="0"/>
                <a:cs typeface="Times New Roman" panose="02020603050405020304" pitchFamily="18" charset="0"/>
              </a:rPr>
              <a:t>Transact</a:t>
            </a:r>
            <a:r>
              <a:rPr lang="pt-BR" dirty="0">
                <a:ea typeface="Times New Roman" panose="02020603050405020304" pitchFamily="18" charset="0"/>
                <a:cs typeface="Times New Roman" panose="02020603050405020304" pitchFamily="18" charset="0"/>
              </a:rPr>
              <a:t>-SQL, ou simplesmente T-SQL, foi o nome dado a linguagem SQL do Microsoft SQL Server. Além dos comandos SQL padrão ANSI-92 foram incorporadas algumas extensões próprias do produto. Todos os </a:t>
            </a:r>
            <a:r>
              <a:rPr lang="pt-BR" dirty="0" err="1">
                <a:ea typeface="Times New Roman" panose="02020603050405020304" pitchFamily="18" charset="0"/>
                <a:cs typeface="Times New Roman" panose="02020603050405020304" pitchFamily="18" charset="0"/>
              </a:rPr>
              <a:t>SGBDs</a:t>
            </a:r>
            <a:r>
              <a:rPr lang="pt-BR" dirty="0">
                <a:ea typeface="Times New Roman" panose="02020603050405020304" pitchFamily="18" charset="0"/>
                <a:cs typeface="Times New Roman" panose="02020603050405020304" pitchFamily="18" charset="0"/>
              </a:rPr>
              <a:t> possuem suas extensões ao SQL padrão que geram seus </a:t>
            </a:r>
            <a:r>
              <a:rPr lang="pt-BR" i="1" dirty="0">
                <a:ea typeface="Times New Roman" panose="02020603050405020304" pitchFamily="18" charset="0"/>
                <a:cs typeface="Times New Roman" panose="02020603050405020304" pitchFamily="18" charset="0"/>
              </a:rPr>
              <a:t>dialetos SQL</a:t>
            </a:r>
            <a:r>
              <a:rPr lang="pt-BR" dirty="0">
                <a:ea typeface="Times New Roman" panose="02020603050405020304" pitchFamily="18" charset="0"/>
                <a:cs typeface="Times New Roman" panose="02020603050405020304" pitchFamily="18" charset="0"/>
              </a:rPr>
              <a:t> próprios, isso é parecido com o regionalismo de nosso idioma.</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81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539552" y="1484784"/>
            <a:ext cx="3279103" cy="374461"/>
          </a:xfrm>
          <a:prstGeom prst="rect">
            <a:avLst/>
          </a:prstGeom>
        </p:spPr>
        <p:txBody>
          <a:bodyPr wrap="none">
            <a:spAutoFit/>
          </a:bodyPr>
          <a:lstStyle/>
          <a:p>
            <a:pPr marL="295910">
              <a:lnSpc>
                <a:spcPts val="2200"/>
              </a:lnSpc>
              <a:spcAft>
                <a:spcPts val="0"/>
              </a:spcAft>
            </a:pPr>
            <a:r>
              <a:rPr lang="pt-BR" b="1" dirty="0">
                <a:solidFill>
                  <a:srgbClr val="000243"/>
                </a:solidFill>
                <a:ea typeface="Times New Roman" panose="02020603050405020304" pitchFamily="18" charset="0"/>
                <a:cs typeface="Times New Roman" panose="02020603050405020304" pitchFamily="18" charset="0"/>
              </a:rPr>
              <a:t>Selecionando colunas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tângulo 3"/>
          <p:cNvSpPr/>
          <p:nvPr/>
        </p:nvSpPr>
        <p:spPr>
          <a:xfrm>
            <a:off x="0" y="1988840"/>
            <a:ext cx="8784976" cy="3647665"/>
          </a:xfrm>
          <a:prstGeom prst="rect">
            <a:avLst/>
          </a:prstGeom>
        </p:spPr>
        <p:txBody>
          <a:bodyPr wrap="square">
            <a:spAutoFit/>
          </a:bodyPr>
          <a:lstStyle/>
          <a:p>
            <a:pPr marL="295275" algn="just">
              <a:spcAft>
                <a:spcPts val="0"/>
              </a:spcAft>
            </a:pPr>
            <a:r>
              <a:rPr lang="pt-BR" dirty="0"/>
              <a:t>Exemplo 1: Seleciona todas os campos da tabela </a:t>
            </a:r>
            <a:r>
              <a:rPr lang="pt-BR" dirty="0" err="1"/>
              <a:t>Titulos</a:t>
            </a:r>
            <a:r>
              <a:rPr lang="pt-BR" dirty="0"/>
              <a:t> no banco de dados Biblioteca:</a:t>
            </a:r>
          </a:p>
          <a:p>
            <a:pPr algn="just">
              <a:lnSpc>
                <a:spcPct val="115000"/>
              </a:lnSpc>
              <a:spcAft>
                <a:spcPts val="1000"/>
              </a:spcAft>
            </a:pPr>
            <a:r>
              <a:rPr lang="pt-BR" dirty="0">
                <a:ea typeface="Times New Roman" panose="02020603050405020304" pitchFamily="18" charset="0"/>
                <a:cs typeface="Times New Roman" panose="02020603050405020304" pitchFamily="18" charset="0"/>
              </a:rPr>
              <a:t> </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ts val="17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 FROM </a:t>
            </a:r>
            <a:r>
              <a:rPr lang="pt-BR" sz="2000" b="1" dirty="0" err="1">
                <a:solidFill>
                  <a:srgbClr val="000000"/>
                </a:solidFill>
                <a:ea typeface="Times New Roman" panose="02020603050405020304" pitchFamily="18" charset="0"/>
                <a:cs typeface="Times New Roman" panose="02020603050405020304" pitchFamily="18" charset="0"/>
              </a:rPr>
              <a:t>Titulos</a:t>
            </a:r>
            <a:endParaRPr lang="pt-BR" sz="3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dirty="0">
                <a:ea typeface="Times New Roman" panose="02020603050405020304" pitchFamily="18" charset="0"/>
                <a:cs typeface="Times New Roman" panose="02020603050405020304" pitchFamily="18" charset="0"/>
              </a:rPr>
              <a:t> </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295275" algn="just">
              <a:spcAft>
                <a:spcPts val="0"/>
              </a:spcAft>
            </a:pPr>
            <a:r>
              <a:rPr lang="pt-BR" dirty="0"/>
              <a:t>Exemplo 2: Seleciona os campos </a:t>
            </a:r>
            <a:r>
              <a:rPr lang="pt-BR" dirty="0" err="1"/>
              <a:t>Data_reserva</a:t>
            </a:r>
            <a:r>
              <a:rPr lang="pt-BR" dirty="0"/>
              <a:t> e </a:t>
            </a:r>
            <a:r>
              <a:rPr lang="pt-BR" dirty="0" err="1"/>
              <a:t>isbn</a:t>
            </a:r>
            <a:r>
              <a:rPr lang="pt-BR" dirty="0"/>
              <a:t> da tabela Reservas no banco de dados Biblioteca:</a:t>
            </a:r>
          </a:p>
          <a:p>
            <a:pPr marL="295275" algn="just">
              <a:spcAft>
                <a:spcPts val="0"/>
              </a:spcAft>
            </a:pPr>
            <a:r>
              <a:rPr lang="pt-BR" dirty="0"/>
              <a:t> </a:t>
            </a:r>
          </a:p>
          <a:p>
            <a:pPr marL="617855">
              <a:lnSpc>
                <a:spcPts val="300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t>
            </a:r>
            <a:r>
              <a:rPr lang="pt-BR" sz="2000" b="1" dirty="0" err="1">
                <a:solidFill>
                  <a:srgbClr val="000000"/>
                </a:solidFill>
                <a:ea typeface="Times New Roman" panose="02020603050405020304" pitchFamily="18" charset="0"/>
                <a:cs typeface="Times New Roman" panose="02020603050405020304" pitchFamily="18" charset="0"/>
              </a:rPr>
              <a:t>Data_reserva</a:t>
            </a:r>
            <a:r>
              <a:rPr lang="pt-BR" sz="2000" b="1" dirty="0">
                <a:solidFill>
                  <a:srgbClr val="000000"/>
                </a:solidFill>
                <a:ea typeface="Times New Roman" panose="02020603050405020304" pitchFamily="18" charset="0"/>
                <a:cs typeface="Times New Roman" panose="02020603050405020304" pitchFamily="18" charset="0"/>
              </a:rPr>
              <a:t>, </a:t>
            </a:r>
            <a:r>
              <a:rPr lang="pt-BR" sz="2000" b="1" dirty="0" err="1">
                <a:solidFill>
                  <a:srgbClr val="000000"/>
                </a:solidFill>
                <a:ea typeface="Times New Roman" panose="02020603050405020304" pitchFamily="18" charset="0"/>
                <a:cs typeface="Times New Roman" panose="02020603050405020304" pitchFamily="18" charset="0"/>
              </a:rPr>
              <a:t>isbn</a:t>
            </a:r>
            <a:r>
              <a:rPr lang="pt-BR" sz="2000" b="1" dirty="0">
                <a:solidFill>
                  <a:srgbClr val="000000"/>
                </a:solidFill>
                <a:ea typeface="Times New Roman" panose="02020603050405020304" pitchFamily="18" charset="0"/>
                <a:cs typeface="Times New Roman" panose="02020603050405020304" pitchFamily="18" charset="0"/>
              </a:rPr>
              <a:t> FROM Reservas</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1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539552" y="1484784"/>
            <a:ext cx="6034857" cy="461665"/>
          </a:xfrm>
          <a:prstGeom prst="rect">
            <a:avLst/>
          </a:prstGeom>
        </p:spPr>
        <p:txBody>
          <a:bodyPr wrap="none">
            <a:spAutoFit/>
          </a:bodyPr>
          <a:lstStyle/>
          <a:p>
            <a:r>
              <a:rPr lang="pt-BR" b="1" dirty="0"/>
              <a:t>Selecionando linhas com a cláusula WHERE</a:t>
            </a:r>
            <a:endParaRPr lang="pt-BR" dirty="0">
              <a:effectLst/>
            </a:endParaRPr>
          </a:p>
        </p:txBody>
      </p:sp>
      <p:sp>
        <p:nvSpPr>
          <p:cNvPr id="5" name="Retângulo 4"/>
          <p:cNvSpPr/>
          <p:nvPr/>
        </p:nvSpPr>
        <p:spPr>
          <a:xfrm>
            <a:off x="537171" y="2924944"/>
            <a:ext cx="7704856" cy="1938992"/>
          </a:xfrm>
          <a:prstGeom prst="rect">
            <a:avLst/>
          </a:prstGeom>
        </p:spPr>
        <p:txBody>
          <a:bodyPr wrap="square">
            <a:spAutoFit/>
          </a:bodyPr>
          <a:lstStyle/>
          <a:p>
            <a:pPr marL="295275" algn="just">
              <a:spcAft>
                <a:spcPts val="0"/>
              </a:spcAft>
            </a:pPr>
            <a:r>
              <a:rPr lang="pt-BR" dirty="0"/>
              <a:t>Podemos selecionar os registros ou linhas que desejamos obter através da cláusula WHERE. Para fazer a seleção usamos os operadores de comparação, lógicos, de faixas ou lista de valores, para valores nulos e comparação para textos.</a:t>
            </a:r>
            <a:endParaRPr lang="pt-BR" dirty="0">
              <a:effectLst/>
            </a:endParaRPr>
          </a:p>
        </p:txBody>
      </p:sp>
    </p:spTree>
    <p:extLst>
      <p:ext uri="{BB962C8B-B14F-4D97-AF65-F5344CB8AC3E}">
        <p14:creationId xmlns:p14="http://schemas.microsoft.com/office/powerpoint/2010/main" val="3264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755576" y="1539440"/>
            <a:ext cx="2719847" cy="461665"/>
          </a:xfrm>
          <a:prstGeom prst="rect">
            <a:avLst/>
          </a:prstGeom>
        </p:spPr>
        <p:txBody>
          <a:bodyPr wrap="none">
            <a:spAutoFit/>
          </a:bodyPr>
          <a:lstStyle/>
          <a:p>
            <a:r>
              <a:rPr lang="pt-BR" b="1" dirty="0"/>
              <a:t>Usando operadores</a:t>
            </a:r>
            <a:endParaRPr lang="pt-BR" dirty="0"/>
          </a:p>
        </p:txBody>
      </p:sp>
      <p:sp>
        <p:nvSpPr>
          <p:cNvPr id="4" name="Retângulo 3"/>
          <p:cNvSpPr/>
          <p:nvPr/>
        </p:nvSpPr>
        <p:spPr>
          <a:xfrm>
            <a:off x="107504" y="2132856"/>
            <a:ext cx="8424936" cy="1938992"/>
          </a:xfrm>
          <a:prstGeom prst="rect">
            <a:avLst/>
          </a:prstGeom>
        </p:spPr>
        <p:txBody>
          <a:bodyPr wrap="square">
            <a:spAutoFit/>
          </a:bodyPr>
          <a:lstStyle/>
          <a:p>
            <a:pPr marL="295275" algn="just">
              <a:spcAft>
                <a:spcPts val="0"/>
              </a:spcAft>
            </a:pPr>
            <a:r>
              <a:rPr lang="pt-BR" dirty="0"/>
              <a:t>O SQL Server possui um conjunto de operadores para comparação, seleção de texto, lógicos, etc. O uso de operadores está sempre associado a um critério de seleção que é a função principal da cláusula WHERE.  Serão descritos a seguir os operadores usados em T-SQL.</a:t>
            </a:r>
            <a:endParaRPr lang="pt-BR" dirty="0">
              <a:effectLst/>
            </a:endParaRPr>
          </a:p>
        </p:txBody>
      </p:sp>
    </p:spTree>
    <p:extLst>
      <p:ext uri="{BB962C8B-B14F-4D97-AF65-F5344CB8AC3E}">
        <p14:creationId xmlns:p14="http://schemas.microsoft.com/office/powerpoint/2010/main" val="13251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755576" y="1539440"/>
            <a:ext cx="3888437" cy="461665"/>
          </a:xfrm>
          <a:prstGeom prst="rect">
            <a:avLst/>
          </a:prstGeom>
        </p:spPr>
        <p:txBody>
          <a:bodyPr wrap="none">
            <a:spAutoFit/>
          </a:bodyPr>
          <a:lstStyle/>
          <a:p>
            <a:r>
              <a:rPr lang="pt-BR" b="1" dirty="0"/>
              <a:t>Operadores de Comparação</a:t>
            </a:r>
            <a:endParaRPr lang="pt-BR" dirty="0"/>
          </a:p>
        </p:txBody>
      </p:sp>
      <p:sp>
        <p:nvSpPr>
          <p:cNvPr id="5" name="Retângulo 4"/>
          <p:cNvSpPr/>
          <p:nvPr/>
        </p:nvSpPr>
        <p:spPr>
          <a:xfrm>
            <a:off x="647569" y="2093946"/>
            <a:ext cx="7992888" cy="830997"/>
          </a:xfrm>
          <a:prstGeom prst="rect">
            <a:avLst/>
          </a:prstGeom>
        </p:spPr>
        <p:txBody>
          <a:bodyPr wrap="square">
            <a:spAutoFit/>
          </a:bodyPr>
          <a:lstStyle/>
          <a:p>
            <a:pPr marL="295275" algn="just">
              <a:spcAft>
                <a:spcPts val="0"/>
              </a:spcAft>
            </a:pPr>
            <a:r>
              <a:rPr lang="pt-BR" dirty="0"/>
              <a:t>Os operadores de comparação são aqueles que checam igualdade, diferença e intervalos de valores.</a:t>
            </a:r>
            <a:endParaRPr lang="pt-BR" dirty="0">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3216228534"/>
              </p:ext>
            </p:extLst>
          </p:nvPr>
        </p:nvGraphicFramePr>
        <p:xfrm>
          <a:off x="1331640" y="3253271"/>
          <a:ext cx="6306900" cy="2300032"/>
        </p:xfrm>
        <a:graphic>
          <a:graphicData uri="http://schemas.openxmlformats.org/drawingml/2006/table">
            <a:tbl>
              <a:tblPr firstRow="1" firstCol="1" bandRow="1">
                <a:tableStyleId>{0E3FDE45-AF77-4B5C-9715-49D594BDF05E}</a:tableStyleId>
              </a:tblPr>
              <a:tblGrid>
                <a:gridCol w="3153450">
                  <a:extLst>
                    <a:ext uri="{9D8B030D-6E8A-4147-A177-3AD203B41FA5}">
                      <a16:colId xmlns:a16="http://schemas.microsoft.com/office/drawing/2014/main" val="20000"/>
                    </a:ext>
                  </a:extLst>
                </a:gridCol>
                <a:gridCol w="3153450">
                  <a:extLst>
                    <a:ext uri="{9D8B030D-6E8A-4147-A177-3AD203B41FA5}">
                      <a16:colId xmlns:a16="http://schemas.microsoft.com/office/drawing/2014/main" val="20001"/>
                    </a:ext>
                  </a:extLst>
                </a:gridCol>
              </a:tblGrid>
              <a:tr h="328576">
                <a:tc>
                  <a:txBody>
                    <a:bodyPr/>
                    <a:lstStyle/>
                    <a:p>
                      <a:pPr algn="just">
                        <a:spcAft>
                          <a:spcPts val="0"/>
                        </a:spcAft>
                      </a:pPr>
                      <a:r>
                        <a:rPr lang="pt-BR" sz="1800" dirty="0">
                          <a:effectLst/>
                        </a:rPr>
                        <a:t>Operador</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Descrição</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576">
                <a:tc>
                  <a:txBody>
                    <a:bodyPr/>
                    <a:lstStyle/>
                    <a:p>
                      <a:pPr algn="just">
                        <a:spcAft>
                          <a:spcPts val="0"/>
                        </a:spcAft>
                      </a:pPr>
                      <a:r>
                        <a:rPr lang="pt-BR" sz="1800" dirty="0">
                          <a:effectLst/>
                        </a:rPr>
                        <a:t>=</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igual</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8576">
                <a:tc>
                  <a:txBody>
                    <a:bodyPr/>
                    <a:lstStyle/>
                    <a:p>
                      <a:pPr algn="just">
                        <a:spcAft>
                          <a:spcPts val="0"/>
                        </a:spcAft>
                      </a:pPr>
                      <a:r>
                        <a:rPr lang="pt-BR" sz="1800" dirty="0">
                          <a:effectLst/>
                        </a:rPr>
                        <a:t>&gt; </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maior</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8576">
                <a:tc>
                  <a:txBody>
                    <a:bodyPr/>
                    <a:lstStyle/>
                    <a:p>
                      <a:pPr algn="just">
                        <a:spcAft>
                          <a:spcPts val="0"/>
                        </a:spcAft>
                      </a:pPr>
                      <a:r>
                        <a:rPr lang="pt-BR" sz="1800">
                          <a:effectLst/>
                        </a:rPr>
                        <a:t>&gt;=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Maior ou igual</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8576">
                <a:tc>
                  <a:txBody>
                    <a:bodyPr/>
                    <a:lstStyle/>
                    <a:p>
                      <a:pPr algn="just">
                        <a:spcAft>
                          <a:spcPts val="0"/>
                        </a:spcAft>
                      </a:pPr>
                      <a:r>
                        <a:rPr lang="pt-BR" sz="1800">
                          <a:effectLst/>
                        </a:rPr>
                        <a:t>&lt; </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Menor</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8576">
                <a:tc>
                  <a:txBody>
                    <a:bodyPr/>
                    <a:lstStyle/>
                    <a:p>
                      <a:pPr algn="just">
                        <a:spcAft>
                          <a:spcPts val="0"/>
                        </a:spcAft>
                      </a:pPr>
                      <a:r>
                        <a:rPr lang="pt-BR" sz="1800">
                          <a:effectLst/>
                        </a:rPr>
                        <a:t>&lt;=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Menor ou igual</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8576">
                <a:tc>
                  <a:txBody>
                    <a:bodyPr/>
                    <a:lstStyle/>
                    <a:p>
                      <a:pPr algn="just">
                        <a:spcAft>
                          <a:spcPts val="0"/>
                        </a:spcAft>
                      </a:pPr>
                      <a:r>
                        <a:rPr lang="pt-BR" sz="1800">
                          <a:effectLst/>
                        </a:rPr>
                        <a:t>&lt;&gt; </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Diferente</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133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0" y="1340768"/>
            <a:ext cx="9073008" cy="4157548"/>
          </a:xfrm>
          <a:prstGeom prst="rect">
            <a:avLst/>
          </a:prstGeom>
        </p:spPr>
        <p:txBody>
          <a:bodyPr wrap="square">
            <a:spAutoFit/>
          </a:bodyPr>
          <a:lstStyle/>
          <a:p>
            <a:pPr marL="295275" algn="just">
              <a:spcAft>
                <a:spcPts val="0"/>
              </a:spcAft>
            </a:pPr>
            <a:r>
              <a:rPr lang="pt-BR" b="1" dirty="0"/>
              <a:t>Exemplo 3</a:t>
            </a:r>
            <a:r>
              <a:rPr lang="pt-BR" dirty="0"/>
              <a:t>: Seleciona todos os campos e os registros onde o campo </a:t>
            </a:r>
            <a:r>
              <a:rPr lang="pt-BR" dirty="0" err="1"/>
              <a:t>titulo_no</a:t>
            </a:r>
            <a:r>
              <a:rPr lang="pt-BR" dirty="0"/>
              <a:t> seja igual a 9, da tabela </a:t>
            </a:r>
            <a:r>
              <a:rPr lang="pt-BR" dirty="0" err="1"/>
              <a:t>Titulos</a:t>
            </a:r>
            <a:r>
              <a:rPr lang="pt-BR" dirty="0"/>
              <a:t> do banco de dados Biblioteca:</a:t>
            </a:r>
          </a:p>
          <a:p>
            <a:pPr marL="295275" algn="just">
              <a:spcAft>
                <a:spcPts val="0"/>
              </a:spcAft>
            </a:pPr>
            <a:r>
              <a:rPr lang="pt-BR" dirty="0"/>
              <a:t> </a:t>
            </a:r>
          </a:p>
          <a:p>
            <a:pPr marL="295275" algn="ctr">
              <a:spcAft>
                <a:spcPts val="0"/>
              </a:spcAft>
            </a:pPr>
            <a:r>
              <a:rPr lang="pt-BR" dirty="0"/>
              <a:t> </a:t>
            </a:r>
            <a:r>
              <a:rPr lang="pt-BR" b="1" dirty="0">
                <a:solidFill>
                  <a:srgbClr val="000000"/>
                </a:solidFill>
              </a:rPr>
              <a:t>SELECT * FROM </a:t>
            </a:r>
            <a:r>
              <a:rPr lang="pt-BR" b="1" dirty="0" err="1">
                <a:solidFill>
                  <a:srgbClr val="000000"/>
                </a:solidFill>
              </a:rPr>
              <a:t>Titulos</a:t>
            </a:r>
            <a:r>
              <a:rPr lang="pt-BR" b="1" dirty="0">
                <a:solidFill>
                  <a:srgbClr val="000000"/>
                </a:solidFill>
              </a:rPr>
              <a:t> WHERE </a:t>
            </a:r>
            <a:r>
              <a:rPr lang="pt-BR" b="1" dirty="0" err="1">
                <a:solidFill>
                  <a:srgbClr val="000000"/>
                </a:solidFill>
              </a:rPr>
              <a:t>titulo_no</a:t>
            </a:r>
            <a:r>
              <a:rPr lang="pt-BR" b="1" dirty="0">
                <a:solidFill>
                  <a:srgbClr val="000000"/>
                </a:solidFill>
              </a:rPr>
              <a:t> = 9</a:t>
            </a:r>
            <a:endParaRPr lang="pt-BR" sz="4000" dirty="0"/>
          </a:p>
          <a:p>
            <a:pPr marL="295275" algn="ctr">
              <a:spcAft>
                <a:spcPts val="0"/>
              </a:spcAft>
            </a:pPr>
            <a:r>
              <a:rPr lang="pt-BR" b="1" dirty="0">
                <a:solidFill>
                  <a:srgbClr val="000000"/>
                </a:solidFill>
              </a:rPr>
              <a:t> </a:t>
            </a:r>
            <a:endParaRPr lang="pt-BR" sz="4000" dirty="0"/>
          </a:p>
          <a:p>
            <a:pPr marL="295275" algn="just">
              <a:spcAft>
                <a:spcPts val="0"/>
              </a:spcAft>
            </a:pPr>
            <a:r>
              <a:rPr lang="pt-BR" b="1" dirty="0"/>
              <a:t>Exemplo 4:</a:t>
            </a:r>
            <a:r>
              <a:rPr lang="pt-BR" dirty="0"/>
              <a:t> Seleciona todos os campos e os registros onde o campo </a:t>
            </a:r>
            <a:r>
              <a:rPr lang="pt-BR" dirty="0" err="1"/>
              <a:t>titulo_no</a:t>
            </a:r>
            <a:r>
              <a:rPr lang="pt-BR" dirty="0"/>
              <a:t> seja maior que 47, da tabela </a:t>
            </a:r>
            <a:r>
              <a:rPr lang="pt-BR" dirty="0" err="1"/>
              <a:t>Titulos</a:t>
            </a:r>
            <a:r>
              <a:rPr lang="pt-BR" dirty="0"/>
              <a:t> do banco de dados Biblioteca:</a:t>
            </a:r>
          </a:p>
          <a:p>
            <a:pPr marL="295275" algn="just">
              <a:spcAft>
                <a:spcPts val="0"/>
              </a:spcAft>
            </a:pPr>
            <a:r>
              <a:rPr lang="pt-BR" dirty="0"/>
              <a:t> </a:t>
            </a:r>
          </a:p>
          <a:p>
            <a:pPr marL="321310" algn="ctr">
              <a:lnSpc>
                <a:spcPts val="293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 FROM </a:t>
            </a:r>
            <a:r>
              <a:rPr lang="pt-BR" b="1" dirty="0" err="1">
                <a:solidFill>
                  <a:srgbClr val="000000"/>
                </a:solidFill>
                <a:ea typeface="Times New Roman" panose="02020603050405020304" pitchFamily="18" charset="0"/>
                <a:cs typeface="Times New Roman" panose="02020603050405020304" pitchFamily="18" charset="0"/>
              </a:rPr>
              <a:t>Titulos</a:t>
            </a:r>
            <a:r>
              <a:rPr lang="pt-BR" b="1" dirty="0">
                <a:solidFill>
                  <a:srgbClr val="000000"/>
                </a:solidFill>
                <a:ea typeface="Times New Roman" panose="02020603050405020304" pitchFamily="18" charset="0"/>
                <a:cs typeface="Times New Roman" panose="02020603050405020304" pitchFamily="18" charset="0"/>
              </a:rPr>
              <a:t> WHERE </a:t>
            </a:r>
            <a:r>
              <a:rPr lang="pt-BR" b="1" dirty="0" err="1">
                <a:solidFill>
                  <a:srgbClr val="000000"/>
                </a:solidFill>
                <a:ea typeface="Times New Roman" panose="02020603050405020304" pitchFamily="18" charset="0"/>
                <a:cs typeface="Times New Roman" panose="02020603050405020304" pitchFamily="18" charset="0"/>
              </a:rPr>
              <a:t>titulo_no</a:t>
            </a:r>
            <a:r>
              <a:rPr lang="pt-BR" b="1" dirty="0">
                <a:solidFill>
                  <a:srgbClr val="000000"/>
                </a:solidFill>
                <a:ea typeface="Times New Roman" panose="02020603050405020304" pitchFamily="18" charset="0"/>
                <a:cs typeface="Times New Roman" panose="02020603050405020304" pitchFamily="18" charset="0"/>
              </a:rPr>
              <a:t> &gt; 47</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069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55576" y="1539440"/>
            <a:ext cx="3329758" cy="461665"/>
          </a:xfrm>
          <a:prstGeom prst="rect">
            <a:avLst/>
          </a:prstGeom>
        </p:spPr>
        <p:txBody>
          <a:bodyPr wrap="none">
            <a:spAutoFit/>
          </a:bodyPr>
          <a:lstStyle/>
          <a:p>
            <a:r>
              <a:rPr lang="pt-BR" b="1" dirty="0"/>
              <a:t>Comparações com texto</a:t>
            </a:r>
            <a:endParaRPr lang="pt-BR" dirty="0"/>
          </a:p>
        </p:txBody>
      </p:sp>
      <p:sp>
        <p:nvSpPr>
          <p:cNvPr id="3" name="Retângulo 2"/>
          <p:cNvSpPr/>
          <p:nvPr/>
        </p:nvSpPr>
        <p:spPr>
          <a:xfrm>
            <a:off x="251520" y="2348880"/>
            <a:ext cx="8424936" cy="2308324"/>
          </a:xfrm>
          <a:prstGeom prst="rect">
            <a:avLst/>
          </a:prstGeom>
        </p:spPr>
        <p:txBody>
          <a:bodyPr wrap="square">
            <a:spAutoFit/>
          </a:bodyPr>
          <a:lstStyle/>
          <a:p>
            <a:pPr marL="295275" algn="just">
              <a:spcAft>
                <a:spcPts val="0"/>
              </a:spcAft>
            </a:pPr>
            <a:r>
              <a:rPr lang="pt-BR" dirty="0"/>
              <a:t>Para efetuarmos comparações com campos texto, os mesmos operadores de comparação descritos anteriormente podem ser usados. Além disso, no </a:t>
            </a:r>
            <a:r>
              <a:rPr lang="pt-BR" dirty="0" err="1"/>
              <a:t>Transact</a:t>
            </a:r>
            <a:r>
              <a:rPr lang="pt-BR" dirty="0"/>
              <a:t>-SQL existe um operador especial para buscas em texto, o LIKE. Quando usamos o operador LIKE podemos fazer a busca em textos usando um padrão. Esse padrão é formado pelos seguintes símbolos:</a:t>
            </a:r>
            <a:endParaRPr lang="pt-BR" dirty="0">
              <a:effectLst/>
            </a:endParaRPr>
          </a:p>
        </p:txBody>
      </p:sp>
    </p:spTree>
    <p:extLst>
      <p:ext uri="{BB962C8B-B14F-4D97-AF65-F5344CB8AC3E}">
        <p14:creationId xmlns:p14="http://schemas.microsoft.com/office/powerpoint/2010/main" val="85182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graphicFrame>
        <p:nvGraphicFramePr>
          <p:cNvPr id="4" name="Tabela 3"/>
          <p:cNvGraphicFramePr>
            <a:graphicFrameLocks noGrp="1"/>
          </p:cNvGraphicFramePr>
          <p:nvPr>
            <p:extLst>
              <p:ext uri="{D42A27DB-BD31-4B8C-83A1-F6EECF244321}">
                <p14:modId xmlns:p14="http://schemas.microsoft.com/office/powerpoint/2010/main" val="145636666"/>
              </p:ext>
            </p:extLst>
          </p:nvPr>
        </p:nvGraphicFramePr>
        <p:xfrm>
          <a:off x="611555" y="1340768"/>
          <a:ext cx="7848876" cy="5003591"/>
        </p:xfrm>
        <a:graphic>
          <a:graphicData uri="http://schemas.openxmlformats.org/drawingml/2006/table">
            <a:tbl>
              <a:tblPr firstRow="1" firstCol="1" bandRow="1">
                <a:tableStyleId>{0E3FDE45-AF77-4B5C-9715-49D594BDF05E}</a:tableStyleId>
              </a:tblPr>
              <a:tblGrid>
                <a:gridCol w="3924438">
                  <a:extLst>
                    <a:ext uri="{9D8B030D-6E8A-4147-A177-3AD203B41FA5}">
                      <a16:colId xmlns:a16="http://schemas.microsoft.com/office/drawing/2014/main" val="20000"/>
                    </a:ext>
                  </a:extLst>
                </a:gridCol>
                <a:gridCol w="3924438">
                  <a:extLst>
                    <a:ext uri="{9D8B030D-6E8A-4147-A177-3AD203B41FA5}">
                      <a16:colId xmlns:a16="http://schemas.microsoft.com/office/drawing/2014/main" val="20001"/>
                    </a:ext>
                  </a:extLst>
                </a:gridCol>
              </a:tblGrid>
              <a:tr h="392351">
                <a:tc>
                  <a:txBody>
                    <a:bodyPr/>
                    <a:lstStyle/>
                    <a:p>
                      <a:pPr algn="just">
                        <a:spcAft>
                          <a:spcPts val="0"/>
                        </a:spcAft>
                      </a:pPr>
                      <a:r>
                        <a:rPr lang="pt-BR" sz="1800" dirty="0">
                          <a:effectLst/>
                        </a:rPr>
                        <a:t>Símbolo</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Descrição</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7755">
                <a:tc>
                  <a:txBody>
                    <a:bodyPr/>
                    <a:lstStyle/>
                    <a:p>
                      <a:pPr algn="just">
                        <a:spcAft>
                          <a:spcPts val="0"/>
                        </a:spcAft>
                      </a:pPr>
                      <a:r>
                        <a:rPr lang="pt-BR" sz="1800" dirty="0">
                          <a:effectLst/>
                        </a:rPr>
                        <a:t>%</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qualquer conjunto de caracteres na posição.</a:t>
                      </a:r>
                    </a:p>
                  </a:txBody>
                  <a:tcPr marL="68580" marR="68580" marT="0" marB="0"/>
                </a:tc>
                <a:extLst>
                  <a:ext uri="{0D108BD9-81ED-4DB2-BD59-A6C34878D82A}">
                    <a16:rowId xmlns:a16="http://schemas.microsoft.com/office/drawing/2014/main" val="10001"/>
                  </a:ext>
                </a:extLst>
              </a:tr>
              <a:tr h="832064">
                <a:tc>
                  <a:txBody>
                    <a:bodyPr/>
                    <a:lstStyle/>
                    <a:p>
                      <a:pPr algn="just">
                        <a:spcAft>
                          <a:spcPts val="0"/>
                        </a:spcAft>
                      </a:pPr>
                      <a:r>
                        <a:rPr lang="pt-BR" sz="1800">
                          <a:effectLst/>
                        </a:rPr>
                        <a:t>_</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qualquer caráter na posição.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48046">
                <a:tc>
                  <a:txBody>
                    <a:bodyPr/>
                    <a:lstStyle/>
                    <a:p>
                      <a:pPr algn="just">
                        <a:spcAft>
                          <a:spcPts val="0"/>
                        </a:spcAft>
                      </a:pPr>
                      <a:r>
                        <a:rPr lang="pt-BR" sz="1800">
                          <a:effectLst/>
                        </a:rPr>
                        <a: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a checagem da existência de um caráter específico ou faixa de</a:t>
                      </a:r>
                      <a:endParaRPr lang="pt-BR" sz="1600" dirty="0">
                        <a:effectLst/>
                      </a:endParaRPr>
                    </a:p>
                    <a:p>
                      <a:pPr>
                        <a:lnSpc>
                          <a:spcPct val="150000"/>
                        </a:lnSpc>
                        <a:spcAft>
                          <a:spcPts val="0"/>
                        </a:spcAft>
                      </a:pPr>
                      <a:r>
                        <a:rPr lang="pt-BR" sz="1800" dirty="0">
                          <a:effectLst/>
                        </a:rPr>
                        <a:t>caracteres na posição.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568337">
                <a:tc>
                  <a:txBody>
                    <a:bodyPr/>
                    <a:lstStyle/>
                    <a:p>
                      <a:pPr algn="just">
                        <a:spcAft>
                          <a:spcPts val="0"/>
                        </a:spcAft>
                      </a:pPr>
                      <a:r>
                        <a:rPr lang="pt-BR" sz="1800">
                          <a:effectLst/>
                        </a:rPr>
                        <a: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a checagem da não existência de um caráter específico ou faixa  de caracteres na posição.</a:t>
                      </a:r>
                      <a:endParaRPr lang="pt-BR" sz="1600" dirty="0">
                        <a:effectLst/>
                      </a:endParaRPr>
                    </a:p>
                    <a:p>
                      <a:pPr algn="just">
                        <a:lnSpc>
                          <a:spcPct val="150000"/>
                        </a:lnSpc>
                        <a:spcAft>
                          <a:spcPts val="0"/>
                        </a:spcAft>
                      </a:pPr>
                      <a:r>
                        <a:rPr lang="pt-BR" sz="1800" dirty="0">
                          <a:effectLst/>
                        </a:rPr>
                        <a:t>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5788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251520" y="1718276"/>
            <a:ext cx="8892480" cy="1941557"/>
          </a:xfrm>
          <a:prstGeom prst="rect">
            <a:avLst/>
          </a:prstGeom>
        </p:spPr>
        <p:txBody>
          <a:bodyPr wrap="square">
            <a:spAutoFit/>
          </a:bodyPr>
          <a:lstStyle/>
          <a:p>
            <a:pPr marL="295275" algn="just">
              <a:spcAft>
                <a:spcPts val="0"/>
              </a:spcAft>
            </a:pPr>
            <a:r>
              <a:rPr lang="pt-BR" b="1" dirty="0"/>
              <a:t>Exemplo 5:</a:t>
            </a:r>
            <a:r>
              <a:rPr lang="pt-BR" dirty="0"/>
              <a:t> Seleciona somente o campo	Autor e os registros onde o campo	autor seja igual = “Spinoza”, da tabela </a:t>
            </a:r>
            <a:r>
              <a:rPr lang="pt-BR" dirty="0" err="1"/>
              <a:t>Titulos</a:t>
            </a:r>
            <a:r>
              <a:rPr lang="pt-BR" dirty="0"/>
              <a:t> do banco de dados Biblioteca:</a:t>
            </a:r>
          </a:p>
          <a:p>
            <a:pPr marL="295275" algn="just">
              <a:spcAft>
                <a:spcPts val="0"/>
              </a:spcAft>
            </a:pPr>
            <a:r>
              <a:rPr lang="pt-BR" dirty="0"/>
              <a:t> </a:t>
            </a:r>
          </a:p>
          <a:p>
            <a:pPr marL="321310" algn="ctr">
              <a:lnSpc>
                <a:spcPts val="29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Autor FROM </a:t>
            </a:r>
            <a:r>
              <a:rPr lang="pt-BR" sz="2000" b="1" dirty="0" err="1">
                <a:solidFill>
                  <a:srgbClr val="000000"/>
                </a:solidFill>
                <a:ea typeface="Times New Roman" panose="02020603050405020304" pitchFamily="18" charset="0"/>
                <a:cs typeface="Times New Roman" panose="02020603050405020304" pitchFamily="18" charset="0"/>
              </a:rPr>
              <a:t>Titulos</a:t>
            </a:r>
            <a:r>
              <a:rPr lang="pt-BR" sz="2000" b="1" dirty="0">
                <a:solidFill>
                  <a:srgbClr val="000000"/>
                </a:solidFill>
                <a:ea typeface="Times New Roman" panose="02020603050405020304" pitchFamily="18" charset="0"/>
                <a:cs typeface="Times New Roman" panose="02020603050405020304" pitchFamily="18" charset="0"/>
              </a:rPr>
              <a:t> WHERE autor = ‘Spinoza’</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158656" y="3933056"/>
            <a:ext cx="8589807" cy="1941557"/>
          </a:xfrm>
          <a:prstGeom prst="rect">
            <a:avLst/>
          </a:prstGeom>
        </p:spPr>
        <p:txBody>
          <a:bodyPr wrap="square">
            <a:spAutoFit/>
          </a:bodyPr>
          <a:lstStyle/>
          <a:p>
            <a:pPr marL="295275" algn="just">
              <a:spcAft>
                <a:spcPts val="0"/>
              </a:spcAft>
            </a:pPr>
            <a:r>
              <a:rPr lang="pt-BR" b="1" dirty="0"/>
              <a:t>Exemplo 6</a:t>
            </a:r>
            <a:r>
              <a:rPr lang="pt-BR" dirty="0"/>
              <a:t>:  Seleciona somente os campos nome e cidade, e os registros onde o campo nome comece com “Da”, da tabela Membros do banco de dados Biblioteca :</a:t>
            </a:r>
          </a:p>
          <a:p>
            <a:pPr marL="295275" algn="just">
              <a:spcAft>
                <a:spcPts val="0"/>
              </a:spcAft>
            </a:pPr>
            <a:r>
              <a:rPr lang="pt-BR" dirty="0"/>
              <a:t> </a:t>
            </a:r>
          </a:p>
          <a:p>
            <a:pPr marL="321310" algn="ctr">
              <a:lnSpc>
                <a:spcPts val="29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t>
            </a:r>
            <a:r>
              <a:rPr lang="pt-BR" sz="2000" b="1" dirty="0" err="1">
                <a:solidFill>
                  <a:srgbClr val="000000"/>
                </a:solidFill>
                <a:ea typeface="Times New Roman" panose="02020603050405020304" pitchFamily="18" charset="0"/>
                <a:cs typeface="Times New Roman" panose="02020603050405020304" pitchFamily="18" charset="0"/>
              </a:rPr>
              <a:t>nome,cidade</a:t>
            </a:r>
            <a:r>
              <a:rPr lang="pt-BR" sz="2000" b="1" dirty="0">
                <a:solidFill>
                  <a:srgbClr val="000000"/>
                </a:solidFill>
                <a:ea typeface="Times New Roman" panose="02020603050405020304" pitchFamily="18" charset="0"/>
                <a:cs typeface="Times New Roman" panose="02020603050405020304" pitchFamily="18" charset="0"/>
              </a:rPr>
              <a:t> FROM Membros WHERE nome LIKE ‘Da%’</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08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323528" y="1533610"/>
            <a:ext cx="7992888" cy="2310889"/>
          </a:xfrm>
          <a:prstGeom prst="rect">
            <a:avLst/>
          </a:prstGeom>
        </p:spPr>
        <p:txBody>
          <a:bodyPr wrap="square">
            <a:spAutoFit/>
          </a:bodyPr>
          <a:lstStyle/>
          <a:p>
            <a:pPr marL="295275" algn="just">
              <a:spcAft>
                <a:spcPts val="0"/>
              </a:spcAft>
            </a:pPr>
            <a:r>
              <a:rPr lang="pt-BR" b="1" dirty="0"/>
              <a:t>Exemplo 7:</a:t>
            </a:r>
            <a:r>
              <a:rPr lang="pt-BR" dirty="0"/>
              <a:t> Seleciona somente os campos nome e cidade, e os registros onde o campo nome não tenha como segundo caráter as letras L,M ou N , da tabela Membros do banco de dados Biblioteca:</a:t>
            </a:r>
          </a:p>
          <a:p>
            <a:pPr marL="295275" algn="just">
              <a:spcAft>
                <a:spcPts val="0"/>
              </a:spcAft>
            </a:pPr>
            <a:r>
              <a:rPr lang="pt-BR" dirty="0"/>
              <a:t> </a:t>
            </a:r>
          </a:p>
          <a:p>
            <a:pPr marL="321310" algn="ctr">
              <a:lnSpc>
                <a:spcPts val="2930"/>
              </a:lnSpc>
              <a:spcAft>
                <a:spcPts val="0"/>
              </a:spcAft>
            </a:pPr>
            <a:r>
              <a:rPr lang="pt-BR" sz="1800" b="1" dirty="0">
                <a:solidFill>
                  <a:srgbClr val="000000"/>
                </a:solidFill>
                <a:ea typeface="Times New Roman" panose="02020603050405020304" pitchFamily="18" charset="0"/>
                <a:cs typeface="Times New Roman" panose="02020603050405020304" pitchFamily="18" charset="0"/>
              </a:rPr>
              <a:t>SELECT </a:t>
            </a:r>
            <a:r>
              <a:rPr lang="pt-BR" sz="1800" b="1" dirty="0" err="1">
                <a:solidFill>
                  <a:srgbClr val="000000"/>
                </a:solidFill>
                <a:ea typeface="Times New Roman" panose="02020603050405020304" pitchFamily="18" charset="0"/>
                <a:cs typeface="Times New Roman" panose="02020603050405020304" pitchFamily="18" charset="0"/>
              </a:rPr>
              <a:t>nome,cidade</a:t>
            </a:r>
            <a:r>
              <a:rPr lang="pt-BR" sz="1800" b="1" dirty="0">
                <a:solidFill>
                  <a:srgbClr val="000000"/>
                </a:solidFill>
                <a:ea typeface="Times New Roman" panose="02020603050405020304" pitchFamily="18" charset="0"/>
                <a:cs typeface="Times New Roman" panose="02020603050405020304" pitchFamily="18" charset="0"/>
              </a:rPr>
              <a:t> FROM Membros WHERE nome LIKE ‘_[^L-N]%’</a:t>
            </a:r>
            <a:endParaRPr lang="pt-BR"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916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55576" y="1539440"/>
            <a:ext cx="2819233" cy="461665"/>
          </a:xfrm>
          <a:prstGeom prst="rect">
            <a:avLst/>
          </a:prstGeom>
        </p:spPr>
        <p:txBody>
          <a:bodyPr wrap="none">
            <a:spAutoFit/>
          </a:bodyPr>
          <a:lstStyle/>
          <a:p>
            <a:r>
              <a:rPr lang="pt-BR" b="1" dirty="0"/>
              <a:t>Operadores Lógicos</a:t>
            </a:r>
            <a:endParaRPr lang="pt-BR" dirty="0"/>
          </a:p>
        </p:txBody>
      </p:sp>
      <p:sp>
        <p:nvSpPr>
          <p:cNvPr id="3" name="Retângulo 2"/>
          <p:cNvSpPr/>
          <p:nvPr/>
        </p:nvSpPr>
        <p:spPr>
          <a:xfrm>
            <a:off x="323528" y="2140113"/>
            <a:ext cx="8568952" cy="1569660"/>
          </a:xfrm>
          <a:prstGeom prst="rect">
            <a:avLst/>
          </a:prstGeom>
        </p:spPr>
        <p:txBody>
          <a:bodyPr wrap="square">
            <a:spAutoFit/>
          </a:bodyPr>
          <a:lstStyle/>
          <a:p>
            <a:pPr marL="295275" algn="just">
              <a:spcAft>
                <a:spcPts val="0"/>
              </a:spcAft>
            </a:pPr>
            <a:r>
              <a:rPr lang="pt-BR" dirty="0"/>
              <a:t>Como em qualquer outra linguagem, o T-SQL possui um conjunto de operadores lógicos. Os operadores lógicos servem para avaliar várias condições em uma mesma operação de busca. O operador lógico de negação (NOT) avalia a negação da uma expressão.</a:t>
            </a:r>
            <a:endParaRPr lang="pt-BR" dirty="0">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1874233124"/>
              </p:ext>
            </p:extLst>
          </p:nvPr>
        </p:nvGraphicFramePr>
        <p:xfrm>
          <a:off x="847801" y="3839791"/>
          <a:ext cx="7612631" cy="2438400"/>
        </p:xfrm>
        <a:graphic>
          <a:graphicData uri="http://schemas.openxmlformats.org/drawingml/2006/table">
            <a:tbl>
              <a:tblPr firstRow="1" firstCol="1" bandRow="1">
                <a:tableStyleId>{0E3FDE45-AF77-4B5C-9715-49D594BDF05E}</a:tableStyleId>
              </a:tblPr>
              <a:tblGrid>
                <a:gridCol w="3800554">
                  <a:extLst>
                    <a:ext uri="{9D8B030D-6E8A-4147-A177-3AD203B41FA5}">
                      <a16:colId xmlns:a16="http://schemas.microsoft.com/office/drawing/2014/main" val="20000"/>
                    </a:ext>
                  </a:extLst>
                </a:gridCol>
                <a:gridCol w="3812077">
                  <a:extLst>
                    <a:ext uri="{9D8B030D-6E8A-4147-A177-3AD203B41FA5}">
                      <a16:colId xmlns:a16="http://schemas.microsoft.com/office/drawing/2014/main" val="20001"/>
                    </a:ext>
                  </a:extLst>
                </a:gridCol>
              </a:tblGrid>
              <a:tr h="0">
                <a:tc>
                  <a:txBody>
                    <a:bodyPr/>
                    <a:lstStyle/>
                    <a:p>
                      <a:pPr algn="just">
                        <a:spcAft>
                          <a:spcPts val="0"/>
                        </a:spcAft>
                      </a:pPr>
                      <a:r>
                        <a:rPr lang="pt-BR" sz="1600" dirty="0">
                          <a:effectLst/>
                        </a:rPr>
                        <a:t>Símbolo</a:t>
                      </a:r>
                      <a:endParaRPr lang="pt-BR"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a:effectLst/>
                        </a:rPr>
                        <a:t>Descrição</a:t>
                      </a:r>
                      <a:endParaRPr lang="pt-BR"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pt-BR" sz="1600" dirty="0">
                          <a:effectLst/>
                        </a:rPr>
                        <a:t>AND</a:t>
                      </a:r>
                      <a:endParaRPr lang="pt-BR"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satisfazem a TODAS as condições</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pt-BR" sz="1600">
                          <a:effectLst/>
                        </a:rPr>
                        <a:t>OR</a:t>
                      </a:r>
                      <a:endParaRPr lang="pt-BR"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satisfazem a ALGUMA condição</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pt-BR" sz="1600">
                          <a:effectLst/>
                        </a:rPr>
                        <a:t>NOT</a:t>
                      </a:r>
                      <a:endParaRPr lang="pt-BR"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NÃO satisfazem a condição.</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469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Linguagem SQL</a:t>
            </a:r>
          </a:p>
        </p:txBody>
      </p:sp>
      <p:sp>
        <p:nvSpPr>
          <p:cNvPr id="3" name="Retângulo 2"/>
          <p:cNvSpPr/>
          <p:nvPr/>
        </p:nvSpPr>
        <p:spPr>
          <a:xfrm>
            <a:off x="539552" y="1340768"/>
            <a:ext cx="8424936" cy="2215991"/>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Por exemplo, no Brasil todos falamos o português que equivaleria ao padrão SQL ANSI-92, porém cada região possui suas expressões próprias que </a:t>
            </a:r>
            <a:r>
              <a:rPr lang="pt-BR" dirty="0" err="1">
                <a:ea typeface="Times New Roman" panose="02020603050405020304" pitchFamily="18" charset="0"/>
                <a:cs typeface="Times New Roman" panose="02020603050405020304" pitchFamily="18" charset="0"/>
              </a:rPr>
              <a:t>equivaleira</a:t>
            </a:r>
            <a:r>
              <a:rPr lang="pt-BR" dirty="0">
                <a:ea typeface="Times New Roman" panose="02020603050405020304" pitchFamily="18" charset="0"/>
                <a:cs typeface="Times New Roman" panose="02020603050405020304" pitchFamily="18" charset="0"/>
              </a:rPr>
              <a:t> ao T-SQL que de certa forma são compreendidas somente naquela região que equivale ao SGBD específico (MS SQL Server, Oracle, Sybase, </a:t>
            </a:r>
            <a:r>
              <a:rPr lang="pt-BR" dirty="0" err="1">
                <a:ea typeface="Times New Roman" panose="02020603050405020304" pitchFamily="18" charset="0"/>
                <a:cs typeface="Times New Roman" panose="02020603050405020304" pitchFamily="18" charset="0"/>
              </a:rPr>
              <a:t>Informix</a:t>
            </a:r>
            <a:r>
              <a:rPr lang="pt-BR" dirty="0">
                <a:ea typeface="Times New Roman" panose="02020603050405020304" pitchFamily="18" charset="0"/>
                <a:cs typeface="Times New Roman" panose="02020603050405020304" pitchFamily="18" charset="0"/>
              </a:rPr>
              <a:t>, DB2, etc.).</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250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251520" y="1340768"/>
            <a:ext cx="8784976" cy="3046988"/>
          </a:xfrm>
          <a:prstGeom prst="rect">
            <a:avLst/>
          </a:prstGeom>
        </p:spPr>
        <p:txBody>
          <a:bodyPr wrap="square">
            <a:spAutoFit/>
          </a:bodyPr>
          <a:lstStyle/>
          <a:p>
            <a:pPr marL="295275" algn="just">
              <a:spcAft>
                <a:spcPts val="0"/>
              </a:spcAft>
            </a:pPr>
            <a:r>
              <a:rPr lang="pt-BR" dirty="0"/>
              <a:t>A precedência na análise dos operadores é feita da seguinte forma:</a:t>
            </a:r>
          </a:p>
          <a:p>
            <a:pPr marL="295275" algn="just">
              <a:spcAft>
                <a:spcPts val="0"/>
              </a:spcAft>
            </a:pPr>
            <a:endParaRPr lang="pt-BR" dirty="0"/>
          </a:p>
          <a:p>
            <a:pPr marL="342900" lvl="0" indent="-342900" algn="just">
              <a:spcAft>
                <a:spcPts val="0"/>
              </a:spcAft>
              <a:buFont typeface="Symbol" panose="05050102010706020507" pitchFamily="18" charset="2"/>
              <a:buChar char=""/>
            </a:pPr>
            <a:r>
              <a:rPr lang="pt-BR" dirty="0"/>
              <a:t>Primeiro é feito a análise de expressões dentro de parênteses “()” do mais interno para o mais externo;</a:t>
            </a:r>
          </a:p>
          <a:p>
            <a:pPr marL="342900" lvl="0" indent="-342900" algn="just">
              <a:spcAft>
                <a:spcPts val="0"/>
              </a:spcAft>
              <a:buFont typeface="Symbol" panose="05050102010706020507" pitchFamily="18" charset="2"/>
              <a:buChar char=""/>
            </a:pPr>
            <a:endParaRPr lang="pt-BR" dirty="0"/>
          </a:p>
          <a:p>
            <a:pPr marL="342900" lvl="0" indent="-342900" algn="just">
              <a:spcAft>
                <a:spcPts val="0"/>
              </a:spcAft>
              <a:buFont typeface="Symbol" panose="05050102010706020507" pitchFamily="18" charset="2"/>
              <a:buChar char=""/>
            </a:pPr>
            <a:r>
              <a:rPr lang="pt-BR" dirty="0"/>
              <a:t>Os operadores lógicos são analisados na ordem : NOT, AND e OR;</a:t>
            </a:r>
          </a:p>
          <a:p>
            <a:pPr marL="342900" lvl="0" indent="-342900" algn="just">
              <a:spcAft>
                <a:spcPts val="0"/>
              </a:spcAft>
              <a:buFont typeface="Symbol" panose="05050102010706020507" pitchFamily="18" charset="2"/>
              <a:buChar char=""/>
            </a:pPr>
            <a:endParaRPr lang="pt-BR" dirty="0"/>
          </a:p>
          <a:p>
            <a:pPr marL="342900" lvl="0" indent="-342900" algn="just">
              <a:spcAft>
                <a:spcPts val="0"/>
              </a:spcAft>
              <a:buFont typeface="Symbol" panose="05050102010706020507" pitchFamily="18" charset="2"/>
              <a:buChar char=""/>
            </a:pPr>
            <a:r>
              <a:rPr lang="pt-BR" dirty="0"/>
              <a:t>Os operadores são analisados da esquerda para a direita.</a:t>
            </a:r>
            <a:endParaRPr lang="pt-BR" dirty="0">
              <a:effectLst/>
            </a:endParaRPr>
          </a:p>
        </p:txBody>
      </p:sp>
    </p:spTree>
    <p:extLst>
      <p:ext uri="{BB962C8B-B14F-4D97-AF65-F5344CB8AC3E}">
        <p14:creationId xmlns:p14="http://schemas.microsoft.com/office/powerpoint/2010/main" val="4123596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107504" y="1340768"/>
            <a:ext cx="8496944" cy="1200329"/>
          </a:xfrm>
          <a:prstGeom prst="rect">
            <a:avLst/>
          </a:prstGeom>
        </p:spPr>
        <p:txBody>
          <a:bodyPr wrap="square">
            <a:spAutoFit/>
          </a:bodyPr>
          <a:lstStyle/>
          <a:p>
            <a:pPr marL="295275" algn="just">
              <a:spcAft>
                <a:spcPts val="0"/>
              </a:spcAft>
            </a:pPr>
            <a:r>
              <a:rPr lang="pt-BR" b="1" dirty="0"/>
              <a:t>Exemplo 8: </a:t>
            </a:r>
            <a:r>
              <a:rPr lang="pt-BR" dirty="0"/>
              <a:t>Seleciona somente o campo	Autor   e os registros onde o campo	autor seja igual = ‘Spinoza’ ou   = ‘</a:t>
            </a:r>
            <a:r>
              <a:rPr lang="pt-BR" dirty="0" err="1"/>
              <a:t>Motojirou</a:t>
            </a:r>
            <a:r>
              <a:rPr lang="pt-BR" dirty="0"/>
              <a:t>’, da tabela </a:t>
            </a:r>
            <a:r>
              <a:rPr lang="pt-BR" dirty="0" err="1"/>
              <a:t>Titulos</a:t>
            </a:r>
            <a:r>
              <a:rPr lang="pt-BR" dirty="0"/>
              <a:t> do banco de dados Biblioteca :</a:t>
            </a:r>
            <a:endParaRPr lang="pt-BR" dirty="0">
              <a:effectLst/>
            </a:endParaRPr>
          </a:p>
        </p:txBody>
      </p:sp>
      <p:sp>
        <p:nvSpPr>
          <p:cNvPr id="6" name="Retângulo 5"/>
          <p:cNvSpPr/>
          <p:nvPr/>
        </p:nvSpPr>
        <p:spPr>
          <a:xfrm>
            <a:off x="467544" y="2828836"/>
            <a:ext cx="8136904" cy="830997"/>
          </a:xfrm>
          <a:prstGeom prst="rect">
            <a:avLst/>
          </a:prstGeom>
        </p:spPr>
        <p:txBody>
          <a:bodyPr wrap="square">
            <a:spAutoFit/>
          </a:bodyPr>
          <a:lstStyle/>
          <a:p>
            <a:pPr marL="295275" algn="just">
              <a:spcAft>
                <a:spcPts val="0"/>
              </a:spcAft>
            </a:pPr>
            <a:r>
              <a:rPr lang="pt-BR" b="1" dirty="0">
                <a:solidFill>
                  <a:srgbClr val="000000"/>
                </a:solidFill>
              </a:rPr>
              <a:t>SELECT Autor FROM </a:t>
            </a:r>
            <a:r>
              <a:rPr lang="pt-BR" b="1" dirty="0" err="1">
                <a:solidFill>
                  <a:srgbClr val="000000"/>
                </a:solidFill>
              </a:rPr>
              <a:t>Titulos</a:t>
            </a:r>
            <a:r>
              <a:rPr lang="pt-BR" b="1" dirty="0">
                <a:solidFill>
                  <a:srgbClr val="000000"/>
                </a:solidFill>
              </a:rPr>
              <a:t> </a:t>
            </a:r>
          </a:p>
          <a:p>
            <a:pPr marL="295275" algn="just">
              <a:spcAft>
                <a:spcPts val="0"/>
              </a:spcAft>
            </a:pPr>
            <a:r>
              <a:rPr lang="pt-BR" b="1" dirty="0">
                <a:solidFill>
                  <a:srgbClr val="000000"/>
                </a:solidFill>
              </a:rPr>
              <a:t>WHERE autor = ‘Spinoza’ OR autor = ‘</a:t>
            </a:r>
            <a:r>
              <a:rPr lang="pt-BR" b="1" dirty="0" err="1">
                <a:solidFill>
                  <a:srgbClr val="000000"/>
                </a:solidFill>
              </a:rPr>
              <a:t>Motojirou</a:t>
            </a:r>
            <a:r>
              <a:rPr lang="pt-BR" b="1" dirty="0">
                <a:solidFill>
                  <a:srgbClr val="000000"/>
                </a:solidFill>
              </a:rPr>
              <a:t>’</a:t>
            </a:r>
            <a:endParaRPr lang="pt-BR" dirty="0">
              <a:effectLst/>
            </a:endParaRPr>
          </a:p>
        </p:txBody>
      </p:sp>
    </p:spTree>
    <p:extLst>
      <p:ext uri="{BB962C8B-B14F-4D97-AF65-F5344CB8AC3E}">
        <p14:creationId xmlns:p14="http://schemas.microsoft.com/office/powerpoint/2010/main" val="3359524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143508" y="1259176"/>
            <a:ext cx="8784976" cy="1569660"/>
          </a:xfrm>
          <a:prstGeom prst="rect">
            <a:avLst/>
          </a:prstGeom>
        </p:spPr>
        <p:txBody>
          <a:bodyPr wrap="square">
            <a:spAutoFit/>
          </a:bodyPr>
          <a:lstStyle/>
          <a:p>
            <a:pPr marL="295275" algn="just">
              <a:spcAft>
                <a:spcPts val="0"/>
              </a:spcAft>
            </a:pPr>
            <a:r>
              <a:rPr lang="pt-BR" b="1" dirty="0"/>
              <a:t>Exemplo 9:</a:t>
            </a:r>
            <a:r>
              <a:rPr lang="pt-BR" dirty="0"/>
              <a:t> Seleciona somente os campos </a:t>
            </a:r>
            <a:r>
              <a:rPr lang="pt-BR" dirty="0" err="1"/>
              <a:t>membro_no</a:t>
            </a:r>
            <a:r>
              <a:rPr lang="pt-BR" dirty="0"/>
              <a:t>, nome e cidade, e os registros onde o campo nome não comece com “Ca” e a cidade seja  = “Sacramento”,  ou o </a:t>
            </a:r>
            <a:r>
              <a:rPr lang="pt-BR" dirty="0" err="1"/>
              <a:t>membro_no</a:t>
            </a:r>
            <a:r>
              <a:rPr lang="pt-BR" dirty="0"/>
              <a:t> esteja entre 1 e 200, da tabela Membros do banco de dados Biblioteca:</a:t>
            </a:r>
            <a:endParaRPr lang="pt-BR" dirty="0">
              <a:effectLst/>
            </a:endParaRPr>
          </a:p>
        </p:txBody>
      </p:sp>
      <p:sp>
        <p:nvSpPr>
          <p:cNvPr id="4" name="Rectangle 1"/>
          <p:cNvSpPr>
            <a:spLocks noChangeArrowheads="1"/>
          </p:cNvSpPr>
          <p:nvPr/>
        </p:nvSpPr>
        <p:spPr bwMode="auto">
          <a:xfrm>
            <a:off x="899592" y="2923248"/>
            <a:ext cx="76328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a:t>
            </a:r>
            <a:r>
              <a:rPr kumimoji="0" lang="pt-BR"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membro_no,nome,cidade</a:t>
            </a:r>
            <a:r>
              <a:rPr kumimoji="0" lang="pt-BR"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Membros</a:t>
            </a:r>
            <a:endParaRPr kumimoji="0" lang="pt-BR" altLang="pt-B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nome</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NOT LIKE ‘Ca%’ AND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cidade</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‘Sacramento’) OR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membro_no</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1 AND 200)</a:t>
            </a:r>
            <a:endParaRPr kumimoji="0" lang="en-US"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113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1897507" cy="461665"/>
          </a:xfrm>
          <a:prstGeom prst="rect">
            <a:avLst/>
          </a:prstGeom>
        </p:spPr>
        <p:txBody>
          <a:bodyPr wrap="none">
            <a:spAutoFit/>
          </a:bodyPr>
          <a:lstStyle/>
          <a:p>
            <a:r>
              <a:rPr lang="pt-BR" b="1" dirty="0"/>
              <a:t>Operador IN</a:t>
            </a:r>
            <a:endParaRPr lang="pt-BR" dirty="0"/>
          </a:p>
        </p:txBody>
      </p:sp>
      <p:sp>
        <p:nvSpPr>
          <p:cNvPr id="6" name="Retângulo 5"/>
          <p:cNvSpPr/>
          <p:nvPr/>
        </p:nvSpPr>
        <p:spPr>
          <a:xfrm>
            <a:off x="539552" y="1800815"/>
            <a:ext cx="8136904" cy="1569660"/>
          </a:xfrm>
          <a:prstGeom prst="rect">
            <a:avLst/>
          </a:prstGeom>
        </p:spPr>
        <p:txBody>
          <a:bodyPr wrap="square">
            <a:spAutoFit/>
          </a:bodyPr>
          <a:lstStyle/>
          <a:p>
            <a:pPr marL="295275" algn="just">
              <a:spcAft>
                <a:spcPts val="0"/>
              </a:spcAft>
            </a:pPr>
            <a:r>
              <a:rPr lang="pt-BR" dirty="0"/>
              <a:t>O operador IN permite fazer a seleção de um valor dentro de uma lista de valores. Seu uso equivale a várias expressões lógicas OR.</a:t>
            </a:r>
          </a:p>
          <a:p>
            <a:pPr marL="295275" algn="just">
              <a:spcAft>
                <a:spcPts val="0"/>
              </a:spcAft>
            </a:pPr>
            <a:r>
              <a:rPr lang="pt-BR" dirty="0"/>
              <a:t> </a:t>
            </a:r>
            <a:endParaRPr lang="pt-BR" dirty="0">
              <a:effectLst/>
            </a:endParaRPr>
          </a:p>
        </p:txBody>
      </p:sp>
      <p:sp>
        <p:nvSpPr>
          <p:cNvPr id="7" name="Retângulo 6"/>
          <p:cNvSpPr/>
          <p:nvPr/>
        </p:nvSpPr>
        <p:spPr>
          <a:xfrm>
            <a:off x="602007" y="3068960"/>
            <a:ext cx="8064896" cy="1200329"/>
          </a:xfrm>
          <a:prstGeom prst="rect">
            <a:avLst/>
          </a:prstGeom>
        </p:spPr>
        <p:txBody>
          <a:bodyPr wrap="square">
            <a:spAutoFit/>
          </a:bodyPr>
          <a:lstStyle/>
          <a:p>
            <a:pPr marL="295275" algn="just">
              <a:spcAft>
                <a:spcPts val="0"/>
              </a:spcAft>
            </a:pPr>
            <a:r>
              <a:rPr lang="pt-BR" b="1" dirty="0"/>
              <a:t>Exemplo 10: </a:t>
            </a:r>
            <a:r>
              <a:rPr lang="pt-BR" dirty="0"/>
              <a:t>Seleciona somente o campo	Autor	  e os registros onde o campo	autor seja igual = “</a:t>
            </a:r>
            <a:r>
              <a:rPr lang="pt-BR" dirty="0" err="1"/>
              <a:t>Spinoza”ou</a:t>
            </a:r>
            <a:r>
              <a:rPr lang="pt-BR" dirty="0"/>
              <a:t>  “</a:t>
            </a:r>
            <a:r>
              <a:rPr lang="pt-BR" dirty="0" err="1"/>
              <a:t>Motojirou</a:t>
            </a:r>
            <a:r>
              <a:rPr lang="pt-BR" dirty="0"/>
              <a:t>”, da tabela </a:t>
            </a:r>
            <a:r>
              <a:rPr lang="pt-BR" dirty="0" err="1"/>
              <a:t>Titulos</a:t>
            </a:r>
            <a:r>
              <a:rPr lang="pt-BR" dirty="0"/>
              <a:t> do banco de dados Biblioteca:</a:t>
            </a:r>
            <a:endParaRPr lang="pt-BR" dirty="0">
              <a:effectLst/>
            </a:endParaRPr>
          </a:p>
        </p:txBody>
      </p:sp>
      <p:sp>
        <p:nvSpPr>
          <p:cNvPr id="8" name="Retângulo 7"/>
          <p:cNvSpPr/>
          <p:nvPr/>
        </p:nvSpPr>
        <p:spPr>
          <a:xfrm>
            <a:off x="1187624" y="4555688"/>
            <a:ext cx="6480720" cy="1200329"/>
          </a:xfrm>
          <a:prstGeom prst="rect">
            <a:avLst/>
          </a:prstGeom>
        </p:spPr>
        <p:txBody>
          <a:bodyPr wrap="square">
            <a:spAutoFit/>
          </a:bodyPr>
          <a:lstStyle/>
          <a:p>
            <a:pPr marL="617855">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Autor FROM </a:t>
            </a:r>
            <a:r>
              <a:rPr lang="pt-BR" b="1" dirty="0" err="1">
                <a:solidFill>
                  <a:srgbClr val="000000"/>
                </a:solidFill>
                <a:ea typeface="Times New Roman" panose="02020603050405020304" pitchFamily="18" charset="0"/>
                <a:cs typeface="Times New Roman" panose="02020603050405020304" pitchFamily="18" charset="0"/>
              </a:rPr>
              <a:t>Titulos</a:t>
            </a:r>
            <a:r>
              <a:rPr lang="pt-BR" b="1" dirty="0">
                <a:solidFill>
                  <a:srgbClr val="000000"/>
                </a:solidFill>
                <a:ea typeface="Times New Roman" panose="02020603050405020304" pitchFamily="18" charset="0"/>
                <a:cs typeface="Times New Roman" panose="02020603050405020304" pitchFamily="18" charset="0"/>
              </a:rPr>
              <a:t> WHERE autor IN(‘Spinoza’, ‘</a:t>
            </a:r>
            <a:r>
              <a:rPr lang="pt-BR" b="1" dirty="0" err="1">
                <a:solidFill>
                  <a:srgbClr val="000000"/>
                </a:solidFill>
                <a:ea typeface="Times New Roman" panose="02020603050405020304" pitchFamily="18" charset="0"/>
                <a:cs typeface="Times New Roman" panose="02020603050405020304" pitchFamily="18" charset="0"/>
              </a:rPr>
              <a:t>Motojirou</a:t>
            </a:r>
            <a:r>
              <a:rPr lang="pt-BR" b="1" dirty="0">
                <a:solidFill>
                  <a:srgbClr val="000000"/>
                </a:solidFill>
                <a:ea typeface="Times New Roman" panose="02020603050405020304" pitchFamily="18" charset="0"/>
                <a:cs typeface="Times New Roman" panose="02020603050405020304" pitchFamily="18" charset="0"/>
              </a:rPr>
              <a:t>’)</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15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3110980" cy="461665"/>
          </a:xfrm>
          <a:prstGeom prst="rect">
            <a:avLst/>
          </a:prstGeom>
        </p:spPr>
        <p:txBody>
          <a:bodyPr wrap="none">
            <a:spAutoFit/>
          </a:bodyPr>
          <a:lstStyle/>
          <a:p>
            <a:r>
              <a:rPr lang="pt-BR" b="1" dirty="0"/>
              <a:t>Operador BETWEEN</a:t>
            </a:r>
            <a:endParaRPr lang="pt-BR" dirty="0"/>
          </a:p>
        </p:txBody>
      </p:sp>
      <p:sp>
        <p:nvSpPr>
          <p:cNvPr id="3" name="Retângulo 2"/>
          <p:cNvSpPr/>
          <p:nvPr/>
        </p:nvSpPr>
        <p:spPr>
          <a:xfrm>
            <a:off x="0" y="1772816"/>
            <a:ext cx="8856984" cy="1200329"/>
          </a:xfrm>
          <a:prstGeom prst="rect">
            <a:avLst/>
          </a:prstGeom>
        </p:spPr>
        <p:txBody>
          <a:bodyPr wrap="square">
            <a:spAutoFit/>
          </a:bodyPr>
          <a:lstStyle/>
          <a:p>
            <a:pPr marL="295275" algn="just">
              <a:spcAft>
                <a:spcPts val="0"/>
              </a:spcAft>
            </a:pPr>
            <a:r>
              <a:rPr lang="pt-BR" dirty="0"/>
              <a:t>Para buscas dentro de uma faixa de valores o operador BETWEEN pode ser usado. O operador BETWEEN equivale a uma expressão com os operadores &gt;= (maior ou igual) e &lt;= (menor ou igual).</a:t>
            </a:r>
            <a:endParaRPr lang="pt-BR" dirty="0">
              <a:effectLst/>
            </a:endParaRPr>
          </a:p>
        </p:txBody>
      </p:sp>
      <p:sp>
        <p:nvSpPr>
          <p:cNvPr id="4" name="Retângulo 3"/>
          <p:cNvSpPr/>
          <p:nvPr/>
        </p:nvSpPr>
        <p:spPr>
          <a:xfrm>
            <a:off x="34349" y="3092737"/>
            <a:ext cx="8461448" cy="1569660"/>
          </a:xfrm>
          <a:prstGeom prst="rect">
            <a:avLst/>
          </a:prstGeom>
        </p:spPr>
        <p:txBody>
          <a:bodyPr wrap="square">
            <a:spAutoFit/>
          </a:bodyPr>
          <a:lstStyle/>
          <a:p>
            <a:pPr marL="295275" algn="just">
              <a:spcAft>
                <a:spcPts val="0"/>
              </a:spcAft>
            </a:pPr>
            <a:r>
              <a:rPr lang="pt-BR" b="1" dirty="0"/>
              <a:t>Exemplo 11: </a:t>
            </a:r>
            <a:r>
              <a:rPr lang="pt-BR" dirty="0"/>
              <a:t>Seleciona todos os campos e os registros onde o campo	</a:t>
            </a:r>
            <a:r>
              <a:rPr lang="pt-BR" dirty="0" err="1"/>
              <a:t>Data_devolucao</a:t>
            </a:r>
            <a:r>
              <a:rPr lang="pt-BR" dirty="0"/>
              <a:t> esteja entre os dias 20 e 22 de março de 2017 na tabela </a:t>
            </a:r>
            <a:r>
              <a:rPr lang="pt-BR" dirty="0" err="1"/>
              <a:t>Emprestimos</a:t>
            </a:r>
            <a:r>
              <a:rPr lang="pt-BR" dirty="0"/>
              <a:t> do banco de dados Biblioteca:</a:t>
            </a:r>
            <a:endParaRPr lang="pt-BR" dirty="0">
              <a:effectLst/>
            </a:endParaRPr>
          </a:p>
        </p:txBody>
      </p:sp>
      <p:sp>
        <p:nvSpPr>
          <p:cNvPr id="9" name="Rectangle 1"/>
          <p:cNvSpPr>
            <a:spLocks noChangeArrowheads="1"/>
          </p:cNvSpPr>
          <p:nvPr/>
        </p:nvSpPr>
        <p:spPr bwMode="auto">
          <a:xfrm>
            <a:off x="657044" y="4600021"/>
            <a:ext cx="75428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 FROM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Emprestimos</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data_devolucao</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‘20170320’ AND ‘20170322’</a:t>
            </a:r>
            <a:endParaRPr kumimoji="0" lang="en-US"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142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3444404" cy="461665"/>
          </a:xfrm>
          <a:prstGeom prst="rect">
            <a:avLst/>
          </a:prstGeom>
        </p:spPr>
        <p:txBody>
          <a:bodyPr wrap="none">
            <a:spAutoFit/>
          </a:bodyPr>
          <a:lstStyle/>
          <a:p>
            <a:r>
              <a:rPr lang="pt-BR" b="1" dirty="0"/>
              <a:t>Ordenação de resultados</a:t>
            </a:r>
            <a:endParaRPr lang="pt-BR" dirty="0">
              <a:effectLst/>
            </a:endParaRPr>
          </a:p>
        </p:txBody>
      </p:sp>
      <p:sp>
        <p:nvSpPr>
          <p:cNvPr id="6" name="Retângulo 5"/>
          <p:cNvSpPr/>
          <p:nvPr/>
        </p:nvSpPr>
        <p:spPr>
          <a:xfrm>
            <a:off x="107504" y="1844824"/>
            <a:ext cx="8424936" cy="2677656"/>
          </a:xfrm>
          <a:prstGeom prst="rect">
            <a:avLst/>
          </a:prstGeom>
        </p:spPr>
        <p:txBody>
          <a:bodyPr wrap="square">
            <a:spAutoFit/>
          </a:bodyPr>
          <a:lstStyle/>
          <a:p>
            <a:pPr marL="295275" algn="just">
              <a:spcAft>
                <a:spcPts val="0"/>
              </a:spcAft>
            </a:pPr>
            <a:r>
              <a:rPr lang="pt-BR" dirty="0"/>
              <a:t>O resultado do comando SELECT pode ser ordenado (classificado) através da cláusula	</a:t>
            </a:r>
            <a:r>
              <a:rPr lang="pt-BR" b="1" dirty="0"/>
              <a:t>ORDER BY</a:t>
            </a:r>
            <a:r>
              <a:rPr lang="pt-BR" dirty="0"/>
              <a:t>. A ordenação pode ser ascendente </a:t>
            </a:r>
            <a:r>
              <a:rPr lang="pt-BR" b="1" dirty="0"/>
              <a:t>(ASC)</a:t>
            </a:r>
            <a:r>
              <a:rPr lang="pt-BR" dirty="0"/>
              <a:t>, que é o padrão, ou descendente </a:t>
            </a:r>
            <a:r>
              <a:rPr lang="pt-BR" b="1" dirty="0"/>
              <a:t>(DESC); </a:t>
            </a:r>
            <a:r>
              <a:rPr lang="pt-BR" dirty="0"/>
              <a:t>podemos usar os nomes dos campos ou sua posição na lista de campos para determinar os campos para ordenação. Os campos usados para ordenação devem fazer parte da lista de campos.</a:t>
            </a:r>
            <a:endParaRPr lang="pt-BR" dirty="0">
              <a:effectLst/>
            </a:endParaRPr>
          </a:p>
        </p:txBody>
      </p:sp>
    </p:spTree>
    <p:extLst>
      <p:ext uri="{BB962C8B-B14F-4D97-AF65-F5344CB8AC3E}">
        <p14:creationId xmlns:p14="http://schemas.microsoft.com/office/powerpoint/2010/main" val="2618838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107504" y="1124744"/>
            <a:ext cx="8496944" cy="1200329"/>
          </a:xfrm>
          <a:prstGeom prst="rect">
            <a:avLst/>
          </a:prstGeom>
        </p:spPr>
        <p:txBody>
          <a:bodyPr wrap="square">
            <a:spAutoFit/>
          </a:bodyPr>
          <a:lstStyle/>
          <a:p>
            <a:pPr marL="295275" algn="just">
              <a:spcAft>
                <a:spcPts val="0"/>
              </a:spcAft>
            </a:pPr>
            <a:r>
              <a:rPr lang="pt-BR" b="1" dirty="0"/>
              <a:t>Exemplo 13: </a:t>
            </a:r>
            <a:r>
              <a:rPr lang="pt-BR" dirty="0"/>
              <a:t>Seleciona todos os campos, e todos os registros da tabela </a:t>
            </a:r>
            <a:r>
              <a:rPr lang="pt-BR" dirty="0" err="1"/>
              <a:t>Titulos</a:t>
            </a:r>
            <a:r>
              <a:rPr lang="pt-BR" dirty="0"/>
              <a:t> do banco de dados Biblioteca ordenados pelo campo autor:</a:t>
            </a:r>
            <a:endParaRPr lang="pt-BR" dirty="0">
              <a:effectLst/>
            </a:endParaRPr>
          </a:p>
        </p:txBody>
      </p:sp>
      <p:sp>
        <p:nvSpPr>
          <p:cNvPr id="4" name="Retângulo 3"/>
          <p:cNvSpPr/>
          <p:nvPr/>
        </p:nvSpPr>
        <p:spPr>
          <a:xfrm>
            <a:off x="611560" y="2570040"/>
            <a:ext cx="7488832" cy="528350"/>
          </a:xfrm>
          <a:prstGeom prst="rect">
            <a:avLst/>
          </a:prstGeom>
        </p:spPr>
        <p:txBody>
          <a:bodyPr wrap="square">
            <a:spAutoFit/>
          </a:bodyPr>
          <a:lstStyle/>
          <a:p>
            <a:pPr marL="905510">
              <a:lnSpc>
                <a:spcPts val="1730"/>
              </a:lnSpc>
              <a:spcAft>
                <a:spcPts val="0"/>
              </a:spcAft>
            </a:pPr>
            <a:r>
              <a:rPr lang="en-US" b="1" dirty="0">
                <a:solidFill>
                  <a:srgbClr val="000000"/>
                </a:solidFill>
                <a:ea typeface="Times New Roman" panose="02020603050405020304" pitchFamily="18" charset="0"/>
                <a:cs typeface="Times New Roman" panose="02020603050405020304" pitchFamily="18" charset="0"/>
              </a:rPr>
              <a:t>SELECT * FROM </a:t>
            </a:r>
            <a:r>
              <a:rPr lang="en-US" b="1" dirty="0" err="1">
                <a:solidFill>
                  <a:srgbClr val="000000"/>
                </a:solidFill>
                <a:ea typeface="Times New Roman" panose="02020603050405020304" pitchFamily="18" charset="0"/>
                <a:cs typeface="Times New Roman" panose="02020603050405020304" pitchFamily="18" charset="0"/>
              </a:rPr>
              <a:t>Titulos</a:t>
            </a:r>
            <a:r>
              <a:rPr lang="en-US" b="1" dirty="0">
                <a:solidFill>
                  <a:srgbClr val="000000"/>
                </a:solidFill>
                <a:ea typeface="Times New Roman" panose="02020603050405020304" pitchFamily="18" charset="0"/>
                <a:cs typeface="Times New Roman" panose="02020603050405020304" pitchFamily="18" charset="0"/>
              </a:rPr>
              <a:t> ORDER BY </a:t>
            </a:r>
            <a:r>
              <a:rPr lang="en-US" b="1" dirty="0" err="1">
                <a:solidFill>
                  <a:srgbClr val="000000"/>
                </a:solidFill>
                <a:ea typeface="Times New Roman" panose="02020603050405020304" pitchFamily="18" charset="0"/>
                <a:cs typeface="Times New Roman" panose="02020603050405020304" pitchFamily="18" charset="0"/>
              </a:rPr>
              <a:t>autor</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ts val="1730"/>
              </a:lnSpc>
              <a:spcAft>
                <a:spcPts val="0"/>
              </a:spcAft>
            </a:pPr>
            <a:r>
              <a:rPr lang="en-US" dirty="0">
                <a:solidFill>
                  <a:srgbClr val="000000"/>
                </a:solidFill>
                <a:ea typeface="Times New Roman" panose="02020603050405020304" pitchFamily="18" charset="0"/>
                <a:cs typeface="Times New Roman" panose="02020603050405020304" pitchFamily="18" charset="0"/>
              </a:rPr>
              <a:t>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tângulo 6"/>
          <p:cNvSpPr/>
          <p:nvPr/>
        </p:nvSpPr>
        <p:spPr>
          <a:xfrm>
            <a:off x="359532" y="3110610"/>
            <a:ext cx="7992888" cy="1200329"/>
          </a:xfrm>
          <a:prstGeom prst="rect">
            <a:avLst/>
          </a:prstGeom>
        </p:spPr>
        <p:txBody>
          <a:bodyPr wrap="square">
            <a:spAutoFit/>
          </a:bodyPr>
          <a:lstStyle/>
          <a:p>
            <a:pPr marL="295275" algn="just">
              <a:spcAft>
                <a:spcPts val="0"/>
              </a:spcAft>
            </a:pPr>
            <a:r>
              <a:rPr lang="pt-BR" b="1" dirty="0"/>
              <a:t>Exemplo 14: </a:t>
            </a:r>
            <a:r>
              <a:rPr lang="pt-BR" dirty="0"/>
              <a:t>Seleciona todos os campos, e os registros onde o </a:t>
            </a:r>
            <a:r>
              <a:rPr lang="pt-BR" dirty="0" err="1"/>
              <a:t>membro_no</a:t>
            </a:r>
            <a:r>
              <a:rPr lang="pt-BR" dirty="0"/>
              <a:t> = 3094 da tabela </a:t>
            </a:r>
            <a:r>
              <a:rPr lang="pt-BR" dirty="0" err="1"/>
              <a:t>Emprestimos</a:t>
            </a:r>
            <a:r>
              <a:rPr lang="pt-BR" dirty="0"/>
              <a:t> do banco de dados Biblioteca ordenados por </a:t>
            </a:r>
            <a:r>
              <a:rPr lang="pt-BR" dirty="0" err="1"/>
              <a:t>data_saida</a:t>
            </a:r>
            <a:r>
              <a:rPr lang="pt-BR" dirty="0"/>
              <a:t> descendente:</a:t>
            </a:r>
            <a:endParaRPr lang="pt-BR" dirty="0">
              <a:effectLst/>
            </a:endParaRPr>
          </a:p>
        </p:txBody>
      </p:sp>
      <p:sp>
        <p:nvSpPr>
          <p:cNvPr id="8" name="Retângulo 7"/>
          <p:cNvSpPr/>
          <p:nvPr/>
        </p:nvSpPr>
        <p:spPr>
          <a:xfrm>
            <a:off x="-319782" y="4437112"/>
            <a:ext cx="9456392" cy="158504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 FROM </a:t>
            </a:r>
            <a:r>
              <a:rPr lang="pt-BR" b="1" dirty="0" err="1">
                <a:solidFill>
                  <a:srgbClr val="000000"/>
                </a:solidFill>
                <a:ea typeface="Times New Roman" panose="02020603050405020304" pitchFamily="18" charset="0"/>
                <a:cs typeface="Times New Roman" panose="02020603050405020304" pitchFamily="18" charset="0"/>
              </a:rPr>
              <a:t>Emprestimos</a:t>
            </a:r>
            <a:r>
              <a:rPr lang="pt-BR" b="1" dirty="0">
                <a:solidFill>
                  <a:srgbClr val="000000"/>
                </a:solidFill>
                <a:ea typeface="Times New Roman" panose="02020603050405020304" pitchFamily="18" charset="0"/>
                <a:cs typeface="Times New Roman" panose="02020603050405020304" pitchFamily="18" charset="0"/>
              </a:rPr>
              <a:t> WHERE </a:t>
            </a:r>
            <a:r>
              <a:rPr lang="pt-BR" b="1" dirty="0" err="1">
                <a:solidFill>
                  <a:srgbClr val="000000"/>
                </a:solidFill>
                <a:ea typeface="Times New Roman" panose="02020603050405020304" pitchFamily="18" charset="0"/>
                <a:cs typeface="Times New Roman" panose="02020603050405020304" pitchFamily="18" charset="0"/>
              </a:rPr>
              <a:t>membro_no</a:t>
            </a:r>
            <a:r>
              <a:rPr lang="pt-BR" b="1" dirty="0">
                <a:solidFill>
                  <a:srgbClr val="000000"/>
                </a:solidFill>
                <a:ea typeface="Times New Roman" panose="02020603050405020304" pitchFamily="18" charset="0"/>
                <a:cs typeface="Times New Roman" panose="02020603050405020304" pitchFamily="18" charset="0"/>
              </a:rPr>
              <a:t> = 3094</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en-US" b="1" dirty="0">
                <a:solidFill>
                  <a:srgbClr val="000000"/>
                </a:solidFill>
                <a:ea typeface="Times New Roman" panose="02020603050405020304" pitchFamily="18" charset="0"/>
                <a:cs typeface="Times New Roman" panose="02020603050405020304" pitchFamily="18" charset="0"/>
              </a:rPr>
              <a:t> ORDER BY </a:t>
            </a:r>
            <a:r>
              <a:rPr lang="en-US" b="1" dirty="0" err="1">
                <a:solidFill>
                  <a:srgbClr val="000000"/>
                </a:solidFill>
                <a:ea typeface="Times New Roman" panose="02020603050405020304" pitchFamily="18" charset="0"/>
                <a:cs typeface="Times New Roman" panose="02020603050405020304" pitchFamily="18" charset="0"/>
              </a:rPr>
              <a:t>data_saida</a:t>
            </a:r>
            <a:r>
              <a:rPr lang="en-US" b="1" dirty="0">
                <a:solidFill>
                  <a:srgbClr val="000000"/>
                </a:solidFill>
                <a:ea typeface="Times New Roman" panose="02020603050405020304" pitchFamily="18" charset="0"/>
                <a:cs typeface="Times New Roman" panose="02020603050405020304" pitchFamily="18" charset="0"/>
              </a:rPr>
              <a:t> DESC</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ts val="3000"/>
              </a:lnSpc>
              <a:spcAft>
                <a:spcPts val="0"/>
              </a:spcAft>
            </a:pPr>
            <a:r>
              <a:rPr lang="en-US" b="1" dirty="0">
                <a:solidFill>
                  <a:srgbClr val="000000"/>
                </a:solidFill>
                <a:ea typeface="Times New Roman" panose="02020603050405020304" pitchFamily="18" charset="0"/>
                <a:cs typeface="Times New Roman" panose="02020603050405020304" pitchFamily="18" charset="0"/>
              </a:rPr>
              <a:t>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57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359024" y="1412776"/>
            <a:ext cx="8784976" cy="1200329"/>
          </a:xfrm>
          <a:prstGeom prst="rect">
            <a:avLst/>
          </a:prstGeom>
        </p:spPr>
        <p:txBody>
          <a:bodyPr wrap="square">
            <a:spAutoFit/>
          </a:bodyPr>
          <a:lstStyle/>
          <a:p>
            <a:r>
              <a:rPr lang="pt-BR" b="1" dirty="0">
                <a:ea typeface="Times New Roman" panose="02020603050405020304" pitchFamily="18" charset="0"/>
              </a:rPr>
              <a:t>Exemplo 15: </a:t>
            </a:r>
            <a:r>
              <a:rPr lang="pt-BR" dirty="0">
                <a:ea typeface="Times New Roman" panose="02020603050405020304" pitchFamily="18" charset="0"/>
              </a:rPr>
              <a:t>Seleciona os campos </a:t>
            </a:r>
            <a:r>
              <a:rPr lang="pt-BR" dirty="0" err="1">
                <a:ea typeface="Times New Roman" panose="02020603050405020304" pitchFamily="18" charset="0"/>
              </a:rPr>
              <a:t>isbn,membro_no</a:t>
            </a:r>
            <a:r>
              <a:rPr lang="pt-BR" dirty="0">
                <a:ea typeface="Times New Roman" panose="02020603050405020304" pitchFamily="18" charset="0"/>
              </a:rPr>
              <a:t> e </a:t>
            </a:r>
            <a:r>
              <a:rPr lang="pt-BR" dirty="0" err="1">
                <a:ea typeface="Times New Roman" panose="02020603050405020304" pitchFamily="18" charset="0"/>
              </a:rPr>
              <a:t>data_saida</a:t>
            </a:r>
            <a:r>
              <a:rPr lang="pt-BR" dirty="0">
                <a:ea typeface="Times New Roman" panose="02020603050405020304" pitchFamily="18" charset="0"/>
              </a:rPr>
              <a:t>, e todos os registros da tabela </a:t>
            </a:r>
            <a:r>
              <a:rPr lang="pt-BR" dirty="0" err="1">
                <a:ea typeface="Times New Roman" panose="02020603050405020304" pitchFamily="18" charset="0"/>
              </a:rPr>
              <a:t>Emprestimos</a:t>
            </a:r>
            <a:r>
              <a:rPr lang="pt-BR" dirty="0">
                <a:ea typeface="Times New Roman" panose="02020603050405020304" pitchFamily="18" charset="0"/>
              </a:rPr>
              <a:t> do banco de dados Biblioteca ordenados por </a:t>
            </a:r>
            <a:r>
              <a:rPr lang="pt-BR" dirty="0" err="1">
                <a:ea typeface="Times New Roman" panose="02020603050405020304" pitchFamily="18" charset="0"/>
              </a:rPr>
              <a:t>isbn</a:t>
            </a:r>
            <a:r>
              <a:rPr lang="pt-BR" dirty="0">
                <a:ea typeface="Times New Roman" panose="02020603050405020304" pitchFamily="18" charset="0"/>
              </a:rPr>
              <a:t> ascendente, e </a:t>
            </a:r>
            <a:r>
              <a:rPr lang="pt-BR" dirty="0" err="1">
                <a:ea typeface="Times New Roman" panose="02020603050405020304" pitchFamily="18" charset="0"/>
              </a:rPr>
              <a:t>data_saida</a:t>
            </a:r>
            <a:r>
              <a:rPr lang="pt-BR" dirty="0">
                <a:ea typeface="Times New Roman" panose="02020603050405020304" pitchFamily="18" charset="0"/>
              </a:rPr>
              <a:t> descendente:</a:t>
            </a:r>
            <a:endParaRPr lang="pt-BR" dirty="0"/>
          </a:p>
        </p:txBody>
      </p:sp>
      <p:sp>
        <p:nvSpPr>
          <p:cNvPr id="6" name="Retângulo 5"/>
          <p:cNvSpPr/>
          <p:nvPr/>
        </p:nvSpPr>
        <p:spPr>
          <a:xfrm>
            <a:off x="-252536" y="3069160"/>
            <a:ext cx="9136610" cy="120032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a:t>
            </a:r>
            <a:r>
              <a:rPr lang="pt-BR" b="1" dirty="0" err="1">
                <a:solidFill>
                  <a:srgbClr val="000000"/>
                </a:solidFill>
                <a:ea typeface="Times New Roman" panose="02020603050405020304" pitchFamily="18" charset="0"/>
                <a:cs typeface="Times New Roman" panose="02020603050405020304" pitchFamily="18" charset="0"/>
              </a:rPr>
              <a:t>isbn,membro_no,data_saida</a:t>
            </a:r>
            <a:r>
              <a:rPr lang="pt-BR" b="1" dirty="0">
                <a:solidFill>
                  <a:srgbClr val="000000"/>
                </a:solidFill>
                <a:ea typeface="Times New Roman" panose="02020603050405020304" pitchFamily="18" charset="0"/>
                <a:cs typeface="Times New Roman" panose="02020603050405020304" pitchFamily="18" charset="0"/>
              </a:rPr>
              <a:t> FROM </a:t>
            </a:r>
            <a:r>
              <a:rPr lang="pt-BR" b="1" dirty="0" err="1">
                <a:solidFill>
                  <a:srgbClr val="000000"/>
                </a:solidFill>
                <a:ea typeface="Times New Roman" panose="02020603050405020304" pitchFamily="18" charset="0"/>
                <a:cs typeface="Times New Roman" panose="02020603050405020304" pitchFamily="18" charset="0"/>
              </a:rPr>
              <a:t>Emprestimos</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ORDER BY 1 ASC, 3 DESC</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927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7" name="Retângulo 6"/>
          <p:cNvSpPr/>
          <p:nvPr/>
        </p:nvSpPr>
        <p:spPr>
          <a:xfrm>
            <a:off x="742926" y="1191559"/>
            <a:ext cx="3791423" cy="461665"/>
          </a:xfrm>
          <a:prstGeom prst="rect">
            <a:avLst/>
          </a:prstGeom>
        </p:spPr>
        <p:txBody>
          <a:bodyPr wrap="none">
            <a:spAutoFit/>
          </a:bodyPr>
          <a:lstStyle/>
          <a:p>
            <a:r>
              <a:rPr lang="pt-BR" b="1" dirty="0"/>
              <a:t>Eliminação de duplicidades</a:t>
            </a:r>
            <a:endParaRPr lang="pt-BR" dirty="0"/>
          </a:p>
        </p:txBody>
      </p:sp>
      <p:sp>
        <p:nvSpPr>
          <p:cNvPr id="3" name="Retângulo 2"/>
          <p:cNvSpPr/>
          <p:nvPr/>
        </p:nvSpPr>
        <p:spPr>
          <a:xfrm>
            <a:off x="352636" y="1844824"/>
            <a:ext cx="8323819" cy="830997"/>
          </a:xfrm>
          <a:prstGeom prst="rect">
            <a:avLst/>
          </a:prstGeom>
        </p:spPr>
        <p:txBody>
          <a:bodyPr wrap="square">
            <a:spAutoFit/>
          </a:bodyPr>
          <a:lstStyle/>
          <a:p>
            <a:pPr marL="295275" algn="just">
              <a:spcAft>
                <a:spcPts val="0"/>
              </a:spcAft>
            </a:pPr>
            <a:r>
              <a:rPr lang="pt-BR" dirty="0"/>
              <a:t>A duplicidade de linhas no resultado de comandos SELECT pode ser eliminada com o uso da cláusula DISTINCT.</a:t>
            </a:r>
            <a:endParaRPr lang="pt-BR" dirty="0">
              <a:effectLst/>
            </a:endParaRPr>
          </a:p>
        </p:txBody>
      </p:sp>
      <p:sp>
        <p:nvSpPr>
          <p:cNvPr id="4" name="Retângulo 3"/>
          <p:cNvSpPr/>
          <p:nvPr/>
        </p:nvSpPr>
        <p:spPr>
          <a:xfrm>
            <a:off x="352636" y="2996952"/>
            <a:ext cx="8208911" cy="1200329"/>
          </a:xfrm>
          <a:prstGeom prst="rect">
            <a:avLst/>
          </a:prstGeom>
        </p:spPr>
        <p:txBody>
          <a:bodyPr wrap="square">
            <a:spAutoFit/>
          </a:bodyPr>
          <a:lstStyle/>
          <a:p>
            <a:pPr marL="295275" algn="just">
              <a:spcAft>
                <a:spcPts val="0"/>
              </a:spcAft>
            </a:pPr>
            <a:r>
              <a:rPr lang="pt-BR" b="1" dirty="0"/>
              <a:t>Exemplo 16: </a:t>
            </a:r>
            <a:r>
              <a:rPr lang="pt-BR" dirty="0"/>
              <a:t>Seleciona o campo cidade, e todos os registros da tabela Membros do banco de dados Biblioteca eliminando duplicidades no campo cidade:</a:t>
            </a:r>
            <a:endParaRPr lang="pt-BR" dirty="0">
              <a:effectLst/>
            </a:endParaRPr>
          </a:p>
        </p:txBody>
      </p:sp>
      <p:sp>
        <p:nvSpPr>
          <p:cNvPr id="9" name="Retângulo 8"/>
          <p:cNvSpPr/>
          <p:nvPr/>
        </p:nvSpPr>
        <p:spPr>
          <a:xfrm>
            <a:off x="336652" y="4518412"/>
            <a:ext cx="7763740" cy="120032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DISTINCT cidade FROM Membros</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ORDER BY cidade</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94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8501677" cy="1200329"/>
          </a:xfrm>
          <a:prstGeom prst="rect">
            <a:avLst/>
          </a:prstGeom>
        </p:spPr>
        <p:txBody>
          <a:bodyPr wrap="square">
            <a:spAutoFit/>
          </a:bodyPr>
          <a:lstStyle/>
          <a:p>
            <a:pPr marL="516255">
              <a:lnSpc>
                <a:spcPct val="150000"/>
              </a:lnSpc>
              <a:spcAft>
                <a:spcPts val="0"/>
              </a:spcAft>
            </a:pPr>
            <a:r>
              <a:rPr lang="pt-BR" dirty="0">
                <a:ea typeface="Times New Roman" panose="02020603050405020304" pitchFamily="18" charset="0"/>
                <a:cs typeface="Times New Roman" panose="02020603050405020304" pitchFamily="18" charset="0"/>
              </a:rPr>
              <a:t>O SQL possui um conjunto de funções para agregação de dados. Essas funções são: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222039557"/>
              </p:ext>
            </p:extLst>
          </p:nvPr>
        </p:nvGraphicFramePr>
        <p:xfrm>
          <a:off x="1331640" y="2541097"/>
          <a:ext cx="6546195" cy="3733741"/>
        </p:xfrm>
        <a:graphic>
          <a:graphicData uri="http://schemas.openxmlformats.org/drawingml/2006/table">
            <a:tbl>
              <a:tblPr firstRow="1" firstCol="1" bandRow="1">
                <a:tableStyleId>{0E3FDE45-AF77-4B5C-9715-49D594BDF05E}</a:tableStyleId>
              </a:tblPr>
              <a:tblGrid>
                <a:gridCol w="1354358">
                  <a:extLst>
                    <a:ext uri="{9D8B030D-6E8A-4147-A177-3AD203B41FA5}">
                      <a16:colId xmlns:a16="http://schemas.microsoft.com/office/drawing/2014/main" val="20000"/>
                    </a:ext>
                  </a:extLst>
                </a:gridCol>
                <a:gridCol w="5191837">
                  <a:extLst>
                    <a:ext uri="{9D8B030D-6E8A-4147-A177-3AD203B41FA5}">
                      <a16:colId xmlns:a16="http://schemas.microsoft.com/office/drawing/2014/main" val="20001"/>
                    </a:ext>
                  </a:extLst>
                </a:gridCol>
              </a:tblGrid>
              <a:tr h="287927">
                <a:tc>
                  <a:txBody>
                    <a:bodyPr/>
                    <a:lstStyle/>
                    <a:p>
                      <a:pPr>
                        <a:lnSpc>
                          <a:spcPts val="1930"/>
                        </a:lnSpc>
                        <a:spcAft>
                          <a:spcPts val="0"/>
                        </a:spcAft>
                      </a:pPr>
                      <a:r>
                        <a:rPr lang="pt-BR" sz="1600" dirty="0">
                          <a:effectLst/>
                        </a:rPr>
                        <a:t>Função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Descrição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16010">
                <a:tc>
                  <a:txBody>
                    <a:bodyPr/>
                    <a:lstStyle/>
                    <a:p>
                      <a:pPr>
                        <a:lnSpc>
                          <a:spcPts val="1930"/>
                        </a:lnSpc>
                        <a:spcAft>
                          <a:spcPts val="0"/>
                        </a:spcAft>
                      </a:pPr>
                      <a:r>
                        <a:rPr lang="pt-BR" sz="1000">
                          <a:effectLst/>
                        </a:rPr>
                        <a:t>COUNT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dirty="0">
                          <a:effectLst/>
                        </a:rPr>
                        <a:t>Conta a ocorrência do campo.</a:t>
                      </a:r>
                      <a:endParaRPr lang="pt-BR" sz="1400" dirty="0">
                        <a:effectLst/>
                      </a:endParaRPr>
                    </a:p>
                    <a:p>
                      <a:pPr>
                        <a:lnSpc>
                          <a:spcPts val="1930"/>
                        </a:lnSpc>
                        <a:spcAft>
                          <a:spcPts val="0"/>
                        </a:spcAft>
                      </a:pPr>
                      <a:r>
                        <a:rPr lang="pt-BR" sz="1600" dirty="0">
                          <a:effectLst/>
                        </a:rPr>
                        <a:t>COUNT(*) retorna o número de registros da tabela.</a:t>
                      </a:r>
                      <a:endParaRPr lang="pt-BR" sz="1400" dirty="0">
                        <a:effectLst/>
                      </a:endParaRPr>
                    </a:p>
                    <a:p>
                      <a:pPr>
                        <a:lnSpc>
                          <a:spcPts val="1930"/>
                        </a:lnSpc>
                        <a:spcAft>
                          <a:spcPts val="0"/>
                        </a:spcAft>
                      </a:pPr>
                      <a:r>
                        <a:rPr lang="pt-BR" sz="1600" dirty="0">
                          <a:effectLst/>
                        </a:rPr>
                        <a:t>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01968">
                <a:tc>
                  <a:txBody>
                    <a:bodyPr/>
                    <a:lstStyle/>
                    <a:p>
                      <a:pPr>
                        <a:lnSpc>
                          <a:spcPts val="1930"/>
                        </a:lnSpc>
                        <a:spcAft>
                          <a:spcPts val="0"/>
                        </a:spcAft>
                      </a:pPr>
                      <a:r>
                        <a:rPr lang="pt-BR" sz="1000">
                          <a:effectLst/>
                        </a:rPr>
                        <a:t>SUM</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Totaliza os valores para o campo. Usado com campos numéricos.</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01968">
                <a:tc>
                  <a:txBody>
                    <a:bodyPr/>
                    <a:lstStyle/>
                    <a:p>
                      <a:pPr>
                        <a:lnSpc>
                          <a:spcPts val="1930"/>
                        </a:lnSpc>
                        <a:spcAft>
                          <a:spcPts val="0"/>
                        </a:spcAft>
                      </a:pPr>
                      <a:r>
                        <a:rPr lang="pt-BR" sz="1000">
                          <a:effectLst/>
                        </a:rPr>
                        <a:t>MAX</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Devolve o maior valor para o campo.</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01968">
                <a:tc>
                  <a:txBody>
                    <a:bodyPr/>
                    <a:lstStyle/>
                    <a:p>
                      <a:pPr>
                        <a:lnSpc>
                          <a:spcPts val="1930"/>
                        </a:lnSpc>
                        <a:spcAft>
                          <a:spcPts val="0"/>
                        </a:spcAft>
                      </a:pPr>
                      <a:r>
                        <a:rPr lang="pt-BR" sz="1000">
                          <a:effectLst/>
                        </a:rPr>
                        <a:t>MIN</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Devolve o menor valor para o campo.</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01968">
                <a:tc>
                  <a:txBody>
                    <a:bodyPr/>
                    <a:lstStyle/>
                    <a:p>
                      <a:pPr>
                        <a:lnSpc>
                          <a:spcPts val="1930"/>
                        </a:lnSpc>
                        <a:spcAft>
                          <a:spcPts val="0"/>
                        </a:spcAft>
                      </a:pPr>
                      <a:r>
                        <a:rPr lang="pt-BR" sz="1000">
                          <a:effectLst/>
                        </a:rPr>
                        <a:t>AVG</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dirty="0">
                          <a:effectLst/>
                        </a:rPr>
                        <a:t>Média aritmética simples dos valores do campo.</a:t>
                      </a:r>
                      <a:endParaRPr lang="pt-BR" sz="1400" dirty="0">
                        <a:effectLst/>
                      </a:endParaRPr>
                    </a:p>
                    <a:p>
                      <a:pPr>
                        <a:lnSpc>
                          <a:spcPts val="1930"/>
                        </a:lnSpc>
                        <a:spcAft>
                          <a:spcPts val="0"/>
                        </a:spcAft>
                      </a:pPr>
                      <a:r>
                        <a:rPr lang="pt-BR" sz="1600" dirty="0">
                          <a:effectLst/>
                        </a:rPr>
                        <a:t>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301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Tipos de dados</a:t>
            </a:r>
          </a:p>
        </p:txBody>
      </p:sp>
      <p:sp>
        <p:nvSpPr>
          <p:cNvPr id="4" name="Retângulo 3"/>
          <p:cNvSpPr/>
          <p:nvPr/>
        </p:nvSpPr>
        <p:spPr>
          <a:xfrm>
            <a:off x="485198" y="1167508"/>
            <a:ext cx="8424936" cy="1569660"/>
          </a:xfrm>
          <a:prstGeom prst="rect">
            <a:avLst/>
          </a:prstGeom>
        </p:spPr>
        <p:txBody>
          <a:bodyPr wrap="square">
            <a:spAutoFit/>
          </a:bodyPr>
          <a:lstStyle/>
          <a:p>
            <a:r>
              <a:rPr lang="pt-BR" dirty="0">
                <a:ea typeface="Times New Roman" panose="02020603050405020304" pitchFamily="18" charset="0"/>
              </a:rPr>
              <a:t>O SQL Server possui um conjunto de tipos de dados pré-definidos. Esses dados podem ser agrupados em: numéricos, texto, especiais e </a:t>
            </a:r>
            <a:r>
              <a:rPr lang="pt-BR" dirty="0" err="1">
                <a:ea typeface="Times New Roman" panose="02020603050405020304" pitchFamily="18" charset="0"/>
              </a:rPr>
              <a:t>unicode</a:t>
            </a:r>
            <a:r>
              <a:rPr lang="pt-BR" dirty="0">
                <a:ea typeface="Times New Roman" panose="02020603050405020304" pitchFamily="18" charset="0"/>
              </a:rPr>
              <a:t>. A seguir veremos os tipos de dados suportados e suas características</a:t>
            </a:r>
            <a:endParaRPr lang="pt-BR" dirty="0"/>
          </a:p>
        </p:txBody>
      </p:sp>
      <p:sp>
        <p:nvSpPr>
          <p:cNvPr id="5" name="Retângulo 4"/>
          <p:cNvSpPr/>
          <p:nvPr/>
        </p:nvSpPr>
        <p:spPr>
          <a:xfrm>
            <a:off x="485198" y="2776605"/>
            <a:ext cx="8424936" cy="3317831"/>
          </a:xfrm>
          <a:prstGeom prst="rect">
            <a:avLst/>
          </a:prstGeom>
        </p:spPr>
        <p:txBody>
          <a:bodyPr wrap="square">
            <a:spAutoFit/>
          </a:bodyPr>
          <a:lstStyle/>
          <a:p>
            <a:pPr marL="342900" indent="-342900">
              <a:spcAft>
                <a:spcPts val="0"/>
              </a:spcAft>
              <a:buFont typeface="Arial" panose="020B0604020202020204" pitchFamily="34" charset="0"/>
              <a:buChar char="•"/>
            </a:pPr>
            <a:r>
              <a:rPr lang="pt-BR" b="1" dirty="0">
                <a:ea typeface="Times New Roman" panose="02020603050405020304" pitchFamily="18" charset="0"/>
                <a:cs typeface="Times New Roman" panose="02020603050405020304" pitchFamily="18" charset="0"/>
              </a:rPr>
              <a:t>Tipos de dados numéricos</a:t>
            </a:r>
          </a:p>
          <a:p>
            <a:pPr marL="342900" indent="-342900">
              <a:spcAft>
                <a:spcPts val="0"/>
              </a:spcAft>
              <a:buFont typeface="Arial" panose="020B0604020202020204" pitchFamily="34" charset="0"/>
              <a:buChar char="•"/>
            </a:pP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pt-BR" dirty="0">
                <a:ea typeface="Times New Roman" panose="02020603050405020304" pitchFamily="18" charset="0"/>
                <a:cs typeface="Times New Roman" panose="02020603050405020304" pitchFamily="18" charset="0"/>
              </a:rPr>
              <a:t> Os tipos de dados numéricos do SQL Server podem ser agrupados em: Numéricos com precisão decimal exata, usados para quantidades e valores, e numéricos com precisão decimal variável, usados para cálculos científicos com valores de ponto flutuante. A tabela a seguir lista todos os tipos de dados numéricos, suas características, bem como indicações de seu uso: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198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8501677" cy="6093976"/>
          </a:xfrm>
          <a:prstGeom prst="rect">
            <a:avLst/>
          </a:prstGeom>
        </p:spPr>
        <p:txBody>
          <a:bodyPr wrap="square">
            <a:spAutoFit/>
          </a:bodyPr>
          <a:lstStyle/>
          <a:p>
            <a:pPr marL="516255">
              <a:lnSpc>
                <a:spcPct val="150000"/>
              </a:lnSpc>
              <a:spcAft>
                <a:spcPts val="0"/>
              </a:spcAft>
            </a:pPr>
            <a:r>
              <a:rPr lang="pt-BR" dirty="0">
                <a:ea typeface="Times New Roman" panose="02020603050405020304" pitchFamily="18" charset="0"/>
                <a:cs typeface="Times New Roman" panose="02020603050405020304" pitchFamily="18" charset="0"/>
              </a:rPr>
              <a:t>Exemplos:</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Considerar uma tabela de Produtos com os seguintes atributos:</a:t>
            </a:r>
          </a:p>
          <a:p>
            <a:pPr marL="516255">
              <a:lnSpc>
                <a:spcPct val="150000"/>
              </a:lnSpc>
              <a:spcAft>
                <a:spcPts val="0"/>
              </a:spcAft>
            </a:pPr>
            <a:r>
              <a:rPr lang="pt-BR" dirty="0" err="1">
                <a:ea typeface="Times New Roman" panose="02020603050405020304" pitchFamily="18" charset="0"/>
                <a:cs typeface="Times New Roman" panose="02020603050405020304" pitchFamily="18" charset="0"/>
              </a:rPr>
              <a:t>Codprod</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int</a:t>
            </a:r>
            <a:r>
              <a:rPr lang="pt-BR" dirty="0">
                <a:ea typeface="Times New Roman" panose="02020603050405020304" pitchFamily="18" charset="0"/>
                <a:cs typeface="Times New Roman" panose="02020603050405020304" pitchFamily="18" charset="0"/>
              </a:rPr>
              <a:t>,  nome </a:t>
            </a:r>
            <a:r>
              <a:rPr lang="pt-BR" dirty="0" err="1">
                <a:ea typeface="Times New Roman" panose="02020603050405020304" pitchFamily="18" charset="0"/>
                <a:cs typeface="Times New Roman" panose="02020603050405020304" pitchFamily="18" charset="0"/>
              </a:rPr>
              <a:t>varchar</a:t>
            </a:r>
            <a:r>
              <a:rPr lang="pt-BR" dirty="0">
                <a:ea typeface="Times New Roman" panose="02020603050405020304" pitchFamily="18" charset="0"/>
                <a:cs typeface="Times New Roman" panose="02020603050405020304" pitchFamily="18" charset="0"/>
              </a:rPr>
              <a:t>(40), </a:t>
            </a:r>
            <a:r>
              <a:rPr lang="pt-BR" dirty="0" err="1">
                <a:ea typeface="Times New Roman" panose="02020603050405020304" pitchFamily="18" charset="0"/>
                <a:cs typeface="Times New Roman" panose="02020603050405020304" pitchFamily="18" charset="0"/>
              </a:rPr>
              <a:t>qtde</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int</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Numeric</a:t>
            </a:r>
            <a:r>
              <a:rPr lang="pt-BR" dirty="0">
                <a:ea typeface="Times New Roman" panose="02020603050405020304" pitchFamily="18" charset="0"/>
                <a:cs typeface="Times New Roman" panose="02020603050405020304" pitchFamily="18" charset="0"/>
              </a:rPr>
              <a:t>(10,2).</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Quantos produtos temos no cadastro ?</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COUNT(*) AS ‘QTDE’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r>
              <a:rPr lang="pt-BR" dirty="0">
                <a:ea typeface="Times New Roman" panose="02020603050405020304" pitchFamily="18" charset="0"/>
                <a:cs typeface="Times New Roman" panose="02020603050405020304" pitchFamily="18" charset="0"/>
              </a:rPr>
              <a:t>A cláusula </a:t>
            </a:r>
            <a:r>
              <a:rPr lang="pt-BR" b="1" dirty="0">
                <a:ea typeface="Times New Roman" panose="02020603050405020304" pitchFamily="18" charset="0"/>
                <a:cs typeface="Times New Roman" panose="02020603050405020304" pitchFamily="18" charset="0"/>
              </a:rPr>
              <a:t>AS</a:t>
            </a:r>
            <a:r>
              <a:rPr lang="pt-BR" dirty="0">
                <a:ea typeface="Times New Roman" panose="02020603050405020304" pitchFamily="18" charset="0"/>
                <a:cs typeface="Times New Roman" panose="02020603050405020304" pitchFamily="18" charset="0"/>
              </a:rPr>
              <a:t> permite dar um apelido para a coluna de resultados.</a:t>
            </a:r>
          </a:p>
          <a:p>
            <a:pPr marL="859155" indent="-342900">
              <a:lnSpc>
                <a:spcPct val="150000"/>
              </a:lnSpc>
              <a:spcAft>
                <a:spcPts val="0"/>
              </a:spcAft>
              <a:buFontTx/>
              <a:buChar char="-"/>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04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9136610" cy="5447645"/>
          </a:xfrm>
          <a:prstGeom prst="rect">
            <a:avLst/>
          </a:prstGeom>
        </p:spPr>
        <p:txBody>
          <a:bodyPr wrap="square">
            <a:spAutoFit/>
          </a:bodyPr>
          <a:lstStyle/>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a quantidade total de produtos no cadastro?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SUM(</a:t>
            </a:r>
            <a:r>
              <a:rPr lang="pt-BR" dirty="0" err="1">
                <a:ea typeface="Times New Roman" panose="02020603050405020304" pitchFamily="18" charset="0"/>
                <a:cs typeface="Times New Roman" panose="02020603050405020304" pitchFamily="18" charset="0"/>
              </a:rPr>
              <a:t>qtde</a:t>
            </a:r>
            <a:r>
              <a:rPr lang="pt-BR" dirty="0">
                <a:ea typeface="Times New Roman" panose="02020603050405020304" pitchFamily="18" charset="0"/>
                <a:cs typeface="Times New Roman" panose="02020603050405020304" pitchFamily="18" charset="0"/>
              </a:rPr>
              <a:t>) AS ‘QTDE TOTAL’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o preço mais caro?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MAX(</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‘MAIS CARO’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o preço mais barato?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MIN(</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‘MAIS BARATO’ FROM PRODUTOS;</a:t>
            </a: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10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9136610" cy="2677656"/>
          </a:xfrm>
          <a:prstGeom prst="rect">
            <a:avLst/>
          </a:prstGeom>
        </p:spPr>
        <p:txBody>
          <a:bodyPr wrap="square">
            <a:spAutoFit/>
          </a:bodyPr>
          <a:lstStyle/>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a média de preços dos produtos?</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AVG(</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‘MÉDIA’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3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Tipos de dados Numéricos</a:t>
            </a:r>
          </a:p>
        </p:txBody>
      </p:sp>
      <p:pic>
        <p:nvPicPr>
          <p:cNvPr id="3074" name="Picture 2" descr="ti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8885090" cy="49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12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Tipos de dados </a:t>
            </a:r>
            <a:r>
              <a:rPr lang="pt-BR" b="1" dirty="0" err="1"/>
              <a:t>Caracter</a:t>
            </a:r>
            <a:endParaRPr lang="pt-BR" b="1" dirty="0"/>
          </a:p>
        </p:txBody>
      </p:sp>
      <p:sp>
        <p:nvSpPr>
          <p:cNvPr id="3" name="Retângulo 2"/>
          <p:cNvSpPr/>
          <p:nvPr/>
        </p:nvSpPr>
        <p:spPr>
          <a:xfrm>
            <a:off x="323528" y="1196752"/>
            <a:ext cx="8496944" cy="1791260"/>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Os tipos de dados caráter do SQL Server podem armazenar no máximo 8000 caracteres (letras, números ou símbolos  especiais). São os tipos de dados para armazenar nomes, endereços, descrições, observações, etc.</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tângulo 3"/>
          <p:cNvSpPr/>
          <p:nvPr/>
        </p:nvSpPr>
        <p:spPr>
          <a:xfrm>
            <a:off x="323528" y="3152146"/>
            <a:ext cx="8280920" cy="941796"/>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Os tipos de dados caráter podem ser de tamanho fixo (char) ou variável (</a:t>
            </a:r>
            <a:r>
              <a:rPr lang="pt-BR" dirty="0" err="1">
                <a:ea typeface="Times New Roman" panose="02020603050405020304" pitchFamily="18" charset="0"/>
                <a:cs typeface="Times New Roman" panose="02020603050405020304" pitchFamily="18" charset="0"/>
              </a:rPr>
              <a:t>varchar</a:t>
            </a:r>
            <a:r>
              <a:rPr lang="pt-BR" dirty="0">
                <a:ea typeface="Times New Roman" panose="02020603050405020304" pitchFamily="18" charset="0"/>
                <a:cs typeface="Times New Roman" panose="02020603050405020304" pitchFamily="18" charset="0"/>
              </a:rPr>
              <a:t>).</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310172" y="4258076"/>
            <a:ext cx="8496944" cy="2215991"/>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Os tipos de	</a:t>
            </a:r>
            <a:r>
              <a:rPr lang="pt-BR" b="1" dirty="0">
                <a:ea typeface="Times New Roman" panose="02020603050405020304" pitchFamily="18" charset="0"/>
                <a:cs typeface="Times New Roman" panose="02020603050405020304" pitchFamily="18" charset="0"/>
              </a:rPr>
              <a:t>tamanho fixo </a:t>
            </a:r>
            <a:r>
              <a:rPr lang="pt-BR" dirty="0">
                <a:ea typeface="Times New Roman" panose="02020603050405020304" pitchFamily="18" charset="0"/>
                <a:cs typeface="Times New Roman" panose="02020603050405020304" pitchFamily="18" charset="0"/>
              </a:rPr>
              <a:t>ocupam de espaço no banco de dados exatamente o mesmo número de bytes informado em  sua criação; já os tipos de </a:t>
            </a:r>
            <a:r>
              <a:rPr lang="pt-BR" b="1" dirty="0">
                <a:ea typeface="Times New Roman" panose="02020603050405020304" pitchFamily="18" charset="0"/>
                <a:cs typeface="Times New Roman" panose="02020603050405020304" pitchFamily="18" charset="0"/>
              </a:rPr>
              <a:t>tamanho variável </a:t>
            </a:r>
            <a:r>
              <a:rPr lang="pt-BR" dirty="0">
                <a:ea typeface="Times New Roman" panose="02020603050405020304" pitchFamily="18" charset="0"/>
                <a:cs typeface="Times New Roman" panose="02020603050405020304" pitchFamily="18" charset="0"/>
              </a:rPr>
              <a:t>economizam o espaço do banco de dados pois só usam os bytes do que está  realmente sendo armazenado.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86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Tipos de dados </a:t>
            </a:r>
            <a:r>
              <a:rPr lang="pt-BR" b="1" dirty="0" err="1"/>
              <a:t>Caracter</a:t>
            </a:r>
            <a:endParaRPr lang="pt-BR" b="1" dirty="0"/>
          </a:p>
        </p:txBody>
      </p:sp>
      <p:sp>
        <p:nvSpPr>
          <p:cNvPr id="6" name="Retângulo 5"/>
          <p:cNvSpPr/>
          <p:nvPr/>
        </p:nvSpPr>
        <p:spPr>
          <a:xfrm>
            <a:off x="251520" y="1484784"/>
            <a:ext cx="8568952" cy="3490186"/>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Por exemplo, se vamos armazenar o nome “José dos Santos Pereira” que contém 23 caracteres em um campo criado como char(45) estaremos ocupando 45 bytes de espaço no banco de dados;  já se formos armazenar o mesmo nome em um campo criado como </a:t>
            </a:r>
            <a:r>
              <a:rPr lang="pt-BR" dirty="0" err="1">
                <a:ea typeface="Times New Roman" panose="02020603050405020304" pitchFamily="18" charset="0"/>
                <a:cs typeface="Times New Roman" panose="02020603050405020304" pitchFamily="18" charset="0"/>
              </a:rPr>
              <a:t>varchar</a:t>
            </a:r>
            <a:r>
              <a:rPr lang="pt-BR" dirty="0">
                <a:ea typeface="Times New Roman" panose="02020603050405020304" pitchFamily="18" charset="0"/>
                <a:cs typeface="Times New Roman" panose="02020603050405020304" pitchFamily="18" charset="0"/>
              </a:rPr>
              <a:t>(45) estaremos ocupando aproximadamente  25 bytes de espaço no banco de dados, ou seja, economizando 20 bytes, o que em um banco de dados com milhões de linhas pode representar uma grande economia.</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08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Tipos de dados </a:t>
            </a:r>
            <a:r>
              <a:rPr lang="pt-BR" b="1" dirty="0" err="1"/>
              <a:t>Caracter</a:t>
            </a:r>
            <a:endParaRPr lang="pt-BR" b="1" dirty="0"/>
          </a:p>
        </p:txBody>
      </p:sp>
      <p:sp>
        <p:nvSpPr>
          <p:cNvPr id="3" name="Retângulo 2"/>
          <p:cNvSpPr/>
          <p:nvPr/>
        </p:nvSpPr>
        <p:spPr>
          <a:xfrm>
            <a:off x="467544" y="1412776"/>
            <a:ext cx="8352928" cy="941796"/>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A tabela a seguir lista todos os tipos de dados </a:t>
            </a:r>
            <a:r>
              <a:rPr lang="pt-BR" dirty="0" err="1">
                <a:ea typeface="Times New Roman" panose="02020603050405020304" pitchFamily="18" charset="0"/>
                <a:cs typeface="Times New Roman" panose="02020603050405020304" pitchFamily="18" charset="0"/>
              </a:rPr>
              <a:t>caracter</a:t>
            </a:r>
            <a:r>
              <a:rPr lang="pt-BR" dirty="0">
                <a:ea typeface="Times New Roman" panose="02020603050405020304" pitchFamily="18" charset="0"/>
                <a:cs typeface="Times New Roman" panose="02020603050405020304" pitchFamily="18" charset="0"/>
              </a:rPr>
              <a:t> de tamanho fixo e variável, suas características, bem como indicações de uso: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098" name="Picture 2" descr="tipoch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24944"/>
            <a:ext cx="8856984" cy="201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97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Comandos para definição de dados (DDL)</a:t>
            </a:r>
            <a:br>
              <a:rPr lang="pt-BR" dirty="0"/>
            </a:br>
            <a:endParaRPr lang="pt-BR" b="1" dirty="0"/>
          </a:p>
        </p:txBody>
      </p:sp>
      <p:sp>
        <p:nvSpPr>
          <p:cNvPr id="4" name="Retângulo 3"/>
          <p:cNvSpPr/>
          <p:nvPr/>
        </p:nvSpPr>
        <p:spPr>
          <a:xfrm>
            <a:off x="467544" y="1628800"/>
            <a:ext cx="8568952" cy="3166829"/>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Os comandos para definição de dados,	</a:t>
            </a:r>
            <a:r>
              <a:rPr lang="pt-BR" b="1" dirty="0">
                <a:ea typeface="Times New Roman" panose="02020603050405020304" pitchFamily="18" charset="0"/>
                <a:cs typeface="Times New Roman" panose="02020603050405020304" pitchFamily="18" charset="0"/>
              </a:rPr>
              <a:t>DDL</a:t>
            </a:r>
            <a:r>
              <a:rPr lang="pt-BR" dirty="0">
                <a:ea typeface="Times New Roman" panose="02020603050405020304" pitchFamily="18" charset="0"/>
                <a:cs typeface="Times New Roman" panose="02020603050405020304" pitchFamily="18" charset="0"/>
              </a:rPr>
              <a:t> (</a:t>
            </a:r>
            <a:r>
              <a:rPr lang="pt-BR" b="1" i="1" dirty="0">
                <a:ea typeface="Times New Roman" panose="02020603050405020304" pitchFamily="18" charset="0"/>
                <a:cs typeface="Times New Roman" panose="02020603050405020304" pitchFamily="18" charset="0"/>
              </a:rPr>
              <a:t>Data </a:t>
            </a:r>
            <a:r>
              <a:rPr lang="pt-BR" b="1" i="1" dirty="0" err="1">
                <a:ea typeface="Times New Roman" panose="02020603050405020304" pitchFamily="18" charset="0"/>
                <a:cs typeface="Times New Roman" panose="02020603050405020304" pitchFamily="18" charset="0"/>
              </a:rPr>
              <a:t>Definition</a:t>
            </a:r>
            <a:r>
              <a:rPr lang="pt-BR" b="1" i="1" dirty="0">
                <a:ea typeface="Times New Roman" panose="02020603050405020304" pitchFamily="18" charset="0"/>
                <a:cs typeface="Times New Roman" panose="02020603050405020304" pitchFamily="18" charset="0"/>
              </a:rPr>
              <a:t> </a:t>
            </a:r>
            <a:r>
              <a:rPr lang="pt-BR" b="1" i="1" dirty="0" err="1">
                <a:ea typeface="Times New Roman" panose="02020603050405020304" pitchFamily="18" charset="0"/>
                <a:cs typeface="Times New Roman" panose="02020603050405020304" pitchFamily="18" charset="0"/>
              </a:rPr>
              <a:t>Language</a:t>
            </a:r>
            <a:r>
              <a:rPr lang="pt-BR" dirty="0">
                <a:ea typeface="Times New Roman" panose="02020603050405020304" pitchFamily="18" charset="0"/>
                <a:cs typeface="Times New Roman" panose="02020603050405020304" pitchFamily="18" charset="0"/>
              </a:rPr>
              <a:t>)  são os comandos para criação, alteração e exclusão de objetos em bancos de dados SQL Server. </a:t>
            </a:r>
          </a:p>
          <a:p>
            <a:pPr algn="just">
              <a:lnSpc>
                <a:spcPct val="115000"/>
              </a:lnSpc>
              <a:spcAft>
                <a:spcPts val="1000"/>
              </a:spcAft>
            </a:pPr>
            <a:r>
              <a:rPr lang="pt-BR" dirty="0">
                <a:ea typeface="Times New Roman" panose="02020603050405020304" pitchFamily="18" charset="0"/>
                <a:cs typeface="Times New Roman" panose="02020603050405020304" pitchFamily="18" charset="0"/>
              </a:rPr>
              <a:t>Usamos comandos DDL para criar bancos de dados, tabelas, índices, </a:t>
            </a:r>
            <a:r>
              <a:rPr lang="pt-BR" dirty="0" err="1">
                <a:ea typeface="Times New Roman" panose="02020603050405020304" pitchFamily="18" charset="0"/>
                <a:cs typeface="Times New Roman" panose="02020603050405020304" pitchFamily="18" charset="0"/>
              </a:rPr>
              <a:t>views</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stored</a:t>
            </a:r>
            <a:r>
              <a:rPr lang="pt-BR" dirty="0">
                <a:ea typeface="Times New Roman" panose="02020603050405020304" pitchFamily="18" charset="0"/>
                <a:cs typeface="Times New Roman" panose="02020603050405020304" pitchFamily="18" charset="0"/>
              </a:rPr>
              <a:t> procedures, tipos de dados definidos pelo usuário (</a:t>
            </a:r>
            <a:r>
              <a:rPr lang="pt-BR" dirty="0" err="1">
                <a:ea typeface="Times New Roman" panose="02020603050405020304" pitchFamily="18" charset="0"/>
                <a:cs typeface="Times New Roman" panose="02020603050405020304" pitchFamily="18" charset="0"/>
              </a:rPr>
              <a:t>UDTs</a:t>
            </a:r>
            <a:r>
              <a:rPr lang="pt-BR" dirty="0">
                <a:ea typeface="Times New Roman" panose="02020603050405020304" pitchFamily="18" charset="0"/>
                <a:cs typeface="Times New Roman" panose="02020603050405020304" pitchFamily="18" charset="0"/>
              </a:rPr>
              <a:t>) e qualquer objeto que faz parte de uma aplicação no servidor de bancos de dados.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56698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80F3EEE21BF904CB36A58FB553D05B3" ma:contentTypeVersion="2" ma:contentTypeDescription="Crie um novo documento." ma:contentTypeScope="" ma:versionID="3cad75f5908a804d40c032f20bb55602">
  <xsd:schema xmlns:xsd="http://www.w3.org/2001/XMLSchema" xmlns:xs="http://www.w3.org/2001/XMLSchema" xmlns:p="http://schemas.microsoft.com/office/2006/metadata/properties" xmlns:ns2="88045a75-1408-4c7a-8f3e-27a1fce246c5" targetNamespace="http://schemas.microsoft.com/office/2006/metadata/properties" ma:root="true" ma:fieldsID="0c7077de425e8923888ea01c3697c23a" ns2:_="">
    <xsd:import namespace="88045a75-1408-4c7a-8f3e-27a1fce246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45a75-1408-4c7a-8f3e-27a1fce246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850C94-EF89-43AF-BA96-E9758A7E8F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99257B-207C-4E86-837D-AE654C96C9B4}">
  <ds:schemaRefs>
    <ds:schemaRef ds:uri="http://schemas.microsoft.com/sharepoint/v3/contenttype/forms"/>
  </ds:schemaRefs>
</ds:datastoreItem>
</file>

<file path=customXml/itemProps3.xml><?xml version="1.0" encoding="utf-8"?>
<ds:datastoreItem xmlns:ds="http://schemas.openxmlformats.org/officeDocument/2006/customXml" ds:itemID="{C47E8A3D-0B81-47E0-8B7E-E7C0AE2C9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045a75-1408-4c7a-8f3e-27a1fce246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631</TotalTime>
  <Words>2146</Words>
  <Application>Microsoft Office PowerPoint</Application>
  <PresentationFormat>Apresentação na tela (4:3)</PresentationFormat>
  <Paragraphs>251</Paragraphs>
  <Slides>42</Slides>
  <Notes>0</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Tema do Office</vt:lpstr>
      <vt:lpstr>Apresentação do PowerPoint</vt:lpstr>
      <vt:lpstr>Linguagem SQL</vt:lpstr>
      <vt:lpstr>Linguagem SQL</vt:lpstr>
      <vt:lpstr>Tipos de dados</vt:lpstr>
      <vt:lpstr>Tipos de dados Numéricos</vt:lpstr>
      <vt:lpstr>Tipos de dados Caracter</vt:lpstr>
      <vt:lpstr>Tipos de dados Caracter</vt:lpstr>
      <vt:lpstr>Tipos de dados Caracter</vt:lpstr>
      <vt:lpstr>Comandos para definição de dados (DDL) </vt:lpstr>
      <vt:lpstr>Comandos para definição de dados (DDL) </vt:lpstr>
      <vt:lpstr>Comando CREATE </vt:lpstr>
      <vt:lpstr>Comando ALTER</vt:lpstr>
      <vt:lpstr>Comando DROP</vt:lpstr>
      <vt:lpstr>Comando de manipulação (DML)</vt:lpstr>
      <vt:lpstr>Comando de manipulação (DML)</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Funções de agregação</vt:lpstr>
      <vt:lpstr>Funções de agregação</vt:lpstr>
      <vt:lpstr>Funções de agregação</vt:lpstr>
      <vt:lpstr>Funções de agregação</vt:lpstr>
    </vt:vector>
  </TitlesOfParts>
  <Company>People Educacao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Vanderlei</dc:creator>
  <cp:lastModifiedBy>André Vaz Neto</cp:lastModifiedBy>
  <cp:revision>127</cp:revision>
  <dcterms:created xsi:type="dcterms:W3CDTF">2001-01-12T23:33:45Z</dcterms:created>
  <dcterms:modified xsi:type="dcterms:W3CDTF">2022-03-29T16:22:14Z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0x010100B80F3EEE21BF904CB36A58FB553D05B3</vt:lpwstr>
  </property>
</Properties>
</file>