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0" r:id="rId1"/>
  </p:sldMasterIdLst>
  <p:sldIdLst>
    <p:sldId id="26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66"/>
    <a:srgbClr val="66FF33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1741" autoAdjust="0"/>
  </p:normalViewPr>
  <p:slideViewPr>
    <p:cSldViewPr>
      <p:cViewPr varScale="1">
        <p:scale>
          <a:sx n="68" d="100"/>
          <a:sy n="68" d="100"/>
        </p:scale>
        <p:origin x="12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DE24-D7BC-4542-B666-50E3912282ED}" type="datetimeFigureOut">
              <a:rPr lang="en-US"/>
              <a:pPr>
                <a:defRPr/>
              </a:pPr>
              <a:t>5/10/2018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FE25-AF7A-4CC7-8068-72689E98A79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862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E7361-6708-4522-B066-549D8E470CEC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2CFB-717C-48B7-9533-3856F92EAE7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33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7355-D8F8-49EB-A63B-BDE935807D2B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D3D36-8275-464A-8AA2-536CA187F93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287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B03FF-30AE-4F83-B11B-4684B5805198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CEA6-C718-4B79-AD6A-4B2BF6A302C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0422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ADC3-07AD-4A93-9AC6-5A5224B4F26D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FDDF0-F47A-40B3-9968-BB0F577EC01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9424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D8572-F9F3-45FF-B16C-6ABD4EA897D4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00549-B32F-47A3-8FC2-9E64E4ABB1B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960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FA7E-2236-44EE-8378-103B5CAC76C6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BBF1E-3CB9-447C-8B79-78CE523DE1C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4092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8411-99F5-4798-8F7A-1F491E5C67D5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40C0B-827D-4E1F-B97E-21496B986D9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8945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C96E5-1A46-4299-8923-46947A4BE476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B9956-C876-4C01-BA1C-30E8F586D33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3640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53328-A2E1-4E9E-AA12-34CE711D94A2}" type="datetimeFigureOut">
              <a:rPr lang="en-US"/>
              <a:pPr>
                <a:defRPr/>
              </a:pPr>
              <a:t>5/10/2018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4A2E-3D42-4A4F-AED0-A617387F63B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4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6844C-6CA6-4874-B14A-F2D22B32DBA6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72B47-1BA0-45EB-AED1-463F2FDAD1F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3573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0AB2AB-9DD6-4F13-AEE6-5F2A0B62CCBE}" type="datetimeFigureOut">
              <a:rPr lang="en-US"/>
              <a:pPr>
                <a:defRPr/>
              </a:pPr>
              <a:t>5/10/2018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B652AA-D774-4223-8FF1-4076FFF68508}" type="slidenum">
              <a:rPr lang="en-US" altLang="pt-BR"/>
              <a:pPr>
                <a:defRPr/>
              </a:pPr>
              <a:t>‹nº›</a:t>
            </a:fld>
            <a:endParaRPr lang="en-US" altLang="pt-BR" sz="1400" b="1">
              <a:solidFill>
                <a:srgbClr val="FFFFFF"/>
              </a:solidFill>
            </a:endParaRPr>
          </a:p>
        </p:txBody>
      </p:sp>
      <p:pic>
        <p:nvPicPr>
          <p:cNvPr id="1030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0" y="6465888"/>
            <a:ext cx="9144000" cy="369887"/>
          </a:xfrm>
          <a:prstGeom prst="rect">
            <a:avLst/>
          </a:prstGeom>
          <a:solidFill>
            <a:srgbClr val="B111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9588A4FC-5836-4B3C-A029-90584C956C15}" type="slidenum">
              <a:rPr lang="pt-BR" altLang="pt-BR" sz="1800">
                <a:solidFill>
                  <a:schemeClr val="bg1"/>
                </a:solidFill>
              </a:rPr>
              <a:pPr algn="ctr"/>
              <a:t>‹nº›</a:t>
            </a:fld>
            <a:r>
              <a:rPr lang="pt-BR" altLang="pt-BR" sz="1800" dirty="0"/>
              <a:t> </a:t>
            </a:r>
            <a:r>
              <a:rPr lang="pt-BR" altLang="pt-BR" sz="1800" dirty="0">
                <a:solidFill>
                  <a:schemeClr val="bg1"/>
                </a:solidFill>
              </a:rPr>
              <a:t>de </a:t>
            </a:r>
            <a:r>
              <a:rPr lang="pt-BR" altLang="pt-BR" sz="1800" dirty="0" smtClean="0">
                <a:solidFill>
                  <a:schemeClr val="bg1"/>
                </a:solidFill>
              </a:rPr>
              <a:t>9</a:t>
            </a:r>
            <a:endParaRPr lang="pt-BR" altLang="pt-BR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143000" y="525780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altLang="pt-BR" sz="3600">
                <a:solidFill>
                  <a:schemeClr val="bg1"/>
                </a:solidFill>
                <a:latin typeface="Arial Black" panose="020B0A04020102020204" pitchFamily="34" charset="0"/>
              </a:rPr>
              <a:t>Modelagem de Dados</a:t>
            </a:r>
          </a:p>
        </p:txBody>
      </p:sp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546100" y="1268413"/>
            <a:ext cx="80645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 dirty="0"/>
              <a:t>Curso: Tecnologia em Informática para Negócios</a:t>
            </a:r>
          </a:p>
          <a:p>
            <a:pPr algn="ctr"/>
            <a:endParaRPr lang="pt-BR" altLang="pt-BR" b="1" dirty="0"/>
          </a:p>
          <a:p>
            <a:pPr algn="ctr"/>
            <a:r>
              <a:rPr lang="pt-BR" altLang="pt-BR" b="1" dirty="0"/>
              <a:t>Disciplina: BANCO DE DADOS</a:t>
            </a:r>
          </a:p>
          <a:p>
            <a:pPr algn="ctr"/>
            <a:r>
              <a:rPr lang="pt-BR" altLang="pt-BR" b="1" dirty="0"/>
              <a:t>Aulas/semana: 04</a:t>
            </a:r>
          </a:p>
          <a:p>
            <a:pPr algn="ctr"/>
            <a:endParaRPr lang="pt-BR" altLang="pt-BR" b="1" dirty="0"/>
          </a:p>
          <a:p>
            <a:pPr algn="ctr"/>
            <a:endParaRPr lang="pt-BR" altLang="pt-BR" sz="1800" dirty="0"/>
          </a:p>
          <a:p>
            <a:pPr algn="ctr"/>
            <a:r>
              <a:rPr lang="pt-BR" altLang="pt-BR" sz="1800" dirty="0"/>
              <a:t>Profª Ma. Luciana Zapparolli</a:t>
            </a:r>
            <a:endParaRPr lang="pt-BR" altLang="pt-BR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sz="3600" b="1" dirty="0"/>
              <a:t>Junção de Tabelas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9552" y="1484784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AutoNum type="arabicPeriod"/>
            </a:pPr>
            <a:r>
              <a:rPr lang="pt-BR" altLang="pt-BR" sz="2000" b="1" u="sng" dirty="0"/>
              <a:t>Introdução a junções </a:t>
            </a:r>
          </a:p>
          <a:p>
            <a:pPr marL="609600" indent="-609600">
              <a:buFontTx/>
              <a:buNone/>
            </a:pPr>
            <a:endParaRPr lang="pt-BR" altLang="pt-BR" sz="2000" b="1" u="sng" dirty="0"/>
          </a:p>
          <a:p>
            <a:pPr marL="609600" indent="-609600">
              <a:buFontTx/>
              <a:buNone/>
            </a:pPr>
            <a:r>
              <a:rPr lang="pt-BR" altLang="pt-BR" sz="2000" dirty="0"/>
              <a:t>Utilizando </a:t>
            </a:r>
            <a:r>
              <a:rPr lang="pt-BR" altLang="pt-BR" sz="2000" b="1" i="1" dirty="0" err="1" smtClean="0"/>
              <a:t>join</a:t>
            </a:r>
            <a:r>
              <a:rPr lang="pt-BR" altLang="pt-BR" sz="2000" dirty="0" smtClean="0"/>
              <a:t> </a:t>
            </a:r>
            <a:r>
              <a:rPr lang="pt-BR" altLang="pt-BR" sz="2000" dirty="0"/>
              <a:t>é possível  recuperar dados de duas ou mais tabelas com base em seu relacionamento lógico.</a:t>
            </a:r>
          </a:p>
          <a:p>
            <a:pPr marL="609600" indent="-609600">
              <a:buFontTx/>
              <a:buNone/>
            </a:pPr>
            <a:endParaRPr lang="pt-BR" altLang="pt-BR" sz="2000" dirty="0"/>
          </a:p>
          <a:p>
            <a:pPr marL="609600" indent="-609600">
              <a:buFontTx/>
              <a:buNone/>
            </a:pPr>
            <a:r>
              <a:rPr lang="pt-BR" altLang="pt-BR" sz="2000" b="1" dirty="0" err="1" smtClean="0"/>
              <a:t>Join</a:t>
            </a:r>
            <a:r>
              <a:rPr lang="pt-BR" altLang="pt-BR" sz="2000" dirty="0" smtClean="0"/>
              <a:t> indica </a:t>
            </a:r>
            <a:r>
              <a:rPr lang="pt-BR" altLang="pt-BR" sz="2000" dirty="0"/>
              <a:t>ao SGBD com </a:t>
            </a:r>
            <a:r>
              <a:rPr lang="pt-BR" altLang="pt-BR" sz="2000" dirty="0" smtClean="0"/>
              <a:t>deve </a:t>
            </a:r>
            <a:r>
              <a:rPr lang="pt-BR" altLang="pt-BR" sz="2000" dirty="0"/>
              <a:t>usar os dados de uma tabela para buscar sua correspondente em outra tabela.</a:t>
            </a:r>
          </a:p>
          <a:p>
            <a:pPr marL="609600" indent="-609600">
              <a:buFontTx/>
              <a:buNone/>
            </a:pPr>
            <a:endParaRPr lang="pt-BR" altLang="pt-BR" sz="2000" dirty="0"/>
          </a:p>
          <a:p>
            <a:pPr marL="609600" indent="-609600">
              <a:buFontTx/>
              <a:buNone/>
            </a:pPr>
            <a:r>
              <a:rPr lang="pt-BR" altLang="pt-BR" sz="2000" dirty="0"/>
              <a:t>Os tipos de junção definem o caminho entre duas tabelas relacionadas em uma </a:t>
            </a:r>
            <a:r>
              <a:rPr lang="pt-BR" altLang="pt-BR" sz="2000" b="1" i="1" dirty="0"/>
              <a:t>query</a:t>
            </a:r>
            <a:r>
              <a:rPr lang="pt-BR" altLang="pt-BR" sz="2000" dirty="0"/>
              <a:t>, podendo ser de dois tipos internos ou </a:t>
            </a:r>
            <a:r>
              <a:rPr lang="pt-BR" altLang="pt-BR" sz="2000" dirty="0" smtClean="0"/>
              <a:t>externos.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88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691680" y="260648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INNER JOIN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62880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Esta junção é do tipo interno, e ela retorna registros que satisfaçam </a:t>
            </a:r>
            <a:r>
              <a:rPr lang="pt-BR" dirty="0" smtClean="0"/>
              <a:t>a </a:t>
            </a:r>
            <a:r>
              <a:rPr lang="pt-BR" dirty="0"/>
              <a:t>condição </a:t>
            </a:r>
            <a:r>
              <a:rPr lang="pt-BR" dirty="0" smtClean="0"/>
              <a:t>dada. Corresponde </a:t>
            </a:r>
            <a:r>
              <a:rPr lang="pt-BR" dirty="0"/>
              <a:t>a uma intersecção de </a:t>
            </a:r>
            <a:r>
              <a:rPr lang="pt-BR" dirty="0" smtClean="0"/>
              <a:t>conjuntos.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09" y="3573016"/>
            <a:ext cx="208915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b="1" dirty="0" smtClean="0"/>
              <a:t>INNER JOIN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251520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exemplo abaixo, iremos criar as tabelas </a:t>
            </a:r>
            <a:r>
              <a:rPr lang="pt-BR" dirty="0" smtClean="0"/>
              <a:t>Cursos e Alunos, </a:t>
            </a:r>
            <a:r>
              <a:rPr lang="pt-BR" dirty="0"/>
              <a:t>cujas colunas são as seguintes: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568" y="2778888"/>
            <a:ext cx="33123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Cursos</a:t>
            </a:r>
          </a:p>
          <a:p>
            <a:r>
              <a:rPr lang="pt-BR" dirty="0" smtClean="0"/>
              <a:t>*</a:t>
            </a:r>
            <a:r>
              <a:rPr lang="pt-BR" sz="1800" dirty="0" err="1" smtClean="0"/>
              <a:t>CodCurso</a:t>
            </a: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err="1" smtClean="0"/>
              <a:t>Descricao</a:t>
            </a:r>
            <a:r>
              <a:rPr lang="pt-BR" sz="1800" dirty="0" smtClean="0"/>
              <a:t>               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(20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688286" y="3141973"/>
            <a:ext cx="3103808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617977" y="2686555"/>
            <a:ext cx="3245361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Alunos	</a:t>
            </a:r>
          </a:p>
          <a:p>
            <a:r>
              <a:rPr lang="pt-BR" sz="1800" dirty="0" smtClean="0"/>
              <a:t>*RA		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smtClean="0"/>
              <a:t>Nome</a:t>
            </a:r>
            <a:r>
              <a:rPr lang="pt-BR" sz="1800" dirty="0"/>
              <a:t>		</a:t>
            </a:r>
            <a:r>
              <a:rPr lang="pt-BR" sz="1800" dirty="0" err="1"/>
              <a:t>varchar</a:t>
            </a:r>
            <a:r>
              <a:rPr lang="pt-BR" sz="1800" dirty="0"/>
              <a:t>(20)</a:t>
            </a:r>
          </a:p>
          <a:p>
            <a:r>
              <a:rPr lang="pt-BR" sz="1800" dirty="0" err="1" smtClean="0"/>
              <a:t>CodCurso</a:t>
            </a: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endParaRPr lang="pt-BR" sz="1800" dirty="0" smtClean="0"/>
          </a:p>
        </p:txBody>
      </p:sp>
      <p:cxnSp>
        <p:nvCxnSpPr>
          <p:cNvPr id="16" name="Conector reto 15"/>
          <p:cNvCxnSpPr/>
          <p:nvPr/>
        </p:nvCxnSpPr>
        <p:spPr>
          <a:xfrm>
            <a:off x="5641967" y="3141973"/>
            <a:ext cx="3250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203848" y="3429000"/>
            <a:ext cx="191203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115882" y="3429000"/>
            <a:ext cx="0" cy="3741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115882" y="3789040"/>
            <a:ext cx="50209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971600" y="4598748"/>
            <a:ext cx="7457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Na tabela </a:t>
            </a:r>
            <a:r>
              <a:rPr lang="pt-BR" sz="2000" b="1" dirty="0" smtClean="0"/>
              <a:t>Cursos</a:t>
            </a:r>
            <a:r>
              <a:rPr lang="pt-BR" sz="2000" dirty="0" smtClean="0"/>
              <a:t>, o Código do Curso (</a:t>
            </a:r>
            <a:r>
              <a:rPr lang="pt-BR" sz="2000" dirty="0" err="1" smtClean="0"/>
              <a:t>CodCurso</a:t>
            </a:r>
            <a:r>
              <a:rPr lang="pt-BR" sz="2000" dirty="0" smtClean="0"/>
              <a:t>) é a chave primária e na tabela </a:t>
            </a:r>
            <a:r>
              <a:rPr lang="pt-BR" sz="2000" b="1" dirty="0" smtClean="0"/>
              <a:t>Alunos</a:t>
            </a:r>
            <a:r>
              <a:rPr lang="pt-BR" sz="2000" dirty="0" smtClean="0"/>
              <a:t>, é a chave estrangeira.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651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b="1" dirty="0" smtClean="0"/>
              <a:t>INNER JOIN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5689" y="1433938"/>
            <a:ext cx="33123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Cursos</a:t>
            </a:r>
          </a:p>
          <a:p>
            <a:r>
              <a:rPr lang="pt-BR" dirty="0" smtClean="0"/>
              <a:t>*</a:t>
            </a:r>
            <a:r>
              <a:rPr lang="pt-BR" sz="1800" dirty="0" err="1" smtClean="0"/>
              <a:t>CodCurso</a:t>
            </a: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err="1" smtClean="0"/>
              <a:t>Descricao</a:t>
            </a:r>
            <a:r>
              <a:rPr lang="pt-BR" sz="1800" dirty="0" smtClean="0"/>
              <a:t>               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(20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410407" y="1797023"/>
            <a:ext cx="3307650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40098" y="1341605"/>
            <a:ext cx="3245361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Alunos	</a:t>
            </a:r>
          </a:p>
          <a:p>
            <a:r>
              <a:rPr lang="pt-BR" sz="1800" dirty="0" smtClean="0"/>
              <a:t>*RA		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smtClean="0"/>
              <a:t>Nome</a:t>
            </a:r>
            <a:r>
              <a:rPr lang="pt-BR" sz="1800" dirty="0"/>
              <a:t>		</a:t>
            </a:r>
            <a:r>
              <a:rPr lang="pt-BR" sz="1800" dirty="0" err="1"/>
              <a:t>varchar</a:t>
            </a:r>
            <a:r>
              <a:rPr lang="pt-BR" sz="1800" dirty="0"/>
              <a:t>(20)</a:t>
            </a:r>
          </a:p>
          <a:p>
            <a:r>
              <a:rPr lang="pt-BR" sz="1800" dirty="0" err="1" smtClean="0"/>
              <a:t>CodCurso</a:t>
            </a: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endParaRPr lang="pt-BR" sz="1800" dirty="0" smtClean="0"/>
          </a:p>
        </p:txBody>
      </p:sp>
      <p:cxnSp>
        <p:nvCxnSpPr>
          <p:cNvPr id="16" name="Conector reto 15"/>
          <p:cNvCxnSpPr/>
          <p:nvPr/>
        </p:nvCxnSpPr>
        <p:spPr>
          <a:xfrm>
            <a:off x="5364088" y="1797023"/>
            <a:ext cx="3250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925969" y="2084050"/>
            <a:ext cx="191203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4828432" y="2084050"/>
            <a:ext cx="0" cy="3741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838003" y="2444090"/>
            <a:ext cx="50209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27584" y="3159484"/>
            <a:ext cx="6945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Assim, a associação entre as tabelas é feita pela coluna </a:t>
            </a:r>
            <a:r>
              <a:rPr lang="pt-BR" sz="2000" b="1" dirty="0" err="1"/>
              <a:t>CodCurso</a:t>
            </a:r>
            <a:r>
              <a:rPr lang="pt-BR" sz="2000" dirty="0"/>
              <a:t> e podemos identificar os Cursos existentes e os alunos </a:t>
            </a:r>
            <a:r>
              <a:rPr lang="pt-BR" sz="2000" dirty="0" smtClean="0"/>
              <a:t>matriculados em cada </a:t>
            </a:r>
            <a:r>
              <a:rPr lang="pt-BR" sz="2000" dirty="0"/>
              <a:t>um deles.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Usamos então a </a:t>
            </a:r>
            <a:r>
              <a:rPr lang="pt-BR" sz="2000" b="1" dirty="0"/>
              <a:t>cláusula INNER JOIN para obtermos os dados relacionados das duas tabelas</a:t>
            </a:r>
            <a:r>
              <a:rPr lang="pt-BR" sz="2000" dirty="0"/>
              <a:t>, para que sejam retornados todos </a:t>
            </a:r>
            <a:r>
              <a:rPr lang="pt-BR" sz="2000" dirty="0" smtClean="0"/>
              <a:t>os alunos matriculados e seus respectivos cursos.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877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b="1" dirty="0" smtClean="0"/>
              <a:t>INNER JOIN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5689" y="1433938"/>
            <a:ext cx="33123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Cursos</a:t>
            </a:r>
          </a:p>
          <a:p>
            <a:r>
              <a:rPr lang="pt-BR" dirty="0" smtClean="0"/>
              <a:t>*</a:t>
            </a:r>
            <a:r>
              <a:rPr lang="pt-BR" sz="1800" dirty="0" err="1" smtClean="0"/>
              <a:t>CodCurso</a:t>
            </a: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err="1" smtClean="0"/>
              <a:t>Descricao</a:t>
            </a:r>
            <a:r>
              <a:rPr lang="pt-BR" sz="1800" dirty="0" smtClean="0"/>
              <a:t>               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(20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410407" y="1797023"/>
            <a:ext cx="3307650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40098" y="1341605"/>
            <a:ext cx="3245361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Alunos	</a:t>
            </a:r>
          </a:p>
          <a:p>
            <a:r>
              <a:rPr lang="pt-BR" sz="1800" dirty="0" smtClean="0"/>
              <a:t>*RA		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smtClean="0"/>
              <a:t>Nome</a:t>
            </a:r>
            <a:r>
              <a:rPr lang="pt-BR" sz="1800" dirty="0"/>
              <a:t>		</a:t>
            </a:r>
            <a:r>
              <a:rPr lang="pt-BR" sz="1800" dirty="0" err="1"/>
              <a:t>varchar</a:t>
            </a:r>
            <a:r>
              <a:rPr lang="pt-BR" sz="1800" dirty="0"/>
              <a:t>(20)</a:t>
            </a:r>
          </a:p>
          <a:p>
            <a:r>
              <a:rPr lang="pt-BR" sz="1800" dirty="0" err="1" smtClean="0"/>
              <a:t>CodCurso</a:t>
            </a: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endParaRPr lang="pt-BR" sz="1800" dirty="0" smtClean="0"/>
          </a:p>
        </p:txBody>
      </p:sp>
      <p:cxnSp>
        <p:nvCxnSpPr>
          <p:cNvPr id="16" name="Conector reto 15"/>
          <p:cNvCxnSpPr/>
          <p:nvPr/>
        </p:nvCxnSpPr>
        <p:spPr>
          <a:xfrm>
            <a:off x="5364088" y="1797023"/>
            <a:ext cx="3250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925969" y="2084050"/>
            <a:ext cx="191203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4828432" y="2084050"/>
            <a:ext cx="0" cy="3741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838003" y="2444090"/>
            <a:ext cx="50209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331640" y="3355004"/>
            <a:ext cx="61537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Veja como isso é feito no script abaixo</a:t>
            </a:r>
            <a:r>
              <a:rPr lang="pt-BR" sz="2000" dirty="0" smtClean="0"/>
              <a:t>:</a:t>
            </a:r>
          </a:p>
          <a:p>
            <a:endParaRPr lang="pt-BR" sz="2000" dirty="0"/>
          </a:p>
          <a:p>
            <a:r>
              <a:rPr lang="pt-BR" sz="2000" b="1" dirty="0" smtClean="0"/>
              <a:t>SELECT</a:t>
            </a:r>
            <a:r>
              <a:rPr lang="pt-BR" sz="2000" dirty="0" smtClean="0"/>
              <a:t>  </a:t>
            </a:r>
            <a:r>
              <a:rPr lang="pt-BR" sz="2000" dirty="0" err="1" smtClean="0"/>
              <a:t>alunos</a:t>
            </a:r>
            <a:r>
              <a:rPr lang="pt-BR" dirty="0" err="1" smtClean="0"/>
              <a:t>.RA</a:t>
            </a:r>
            <a:r>
              <a:rPr lang="pt-BR" sz="2000" dirty="0" smtClean="0"/>
              <a:t>, </a:t>
            </a:r>
            <a:r>
              <a:rPr lang="pt-BR" sz="2000" dirty="0" err="1" smtClean="0"/>
              <a:t>alunos.Nome</a:t>
            </a:r>
            <a:r>
              <a:rPr lang="pt-BR" sz="2000" dirty="0" smtClean="0"/>
              <a:t>, </a:t>
            </a:r>
            <a:r>
              <a:rPr lang="pt-BR" sz="2000" dirty="0" err="1" smtClean="0"/>
              <a:t>cursos.Descricao</a:t>
            </a:r>
            <a:endParaRPr lang="pt-BR" sz="2000" dirty="0" smtClean="0"/>
          </a:p>
          <a:p>
            <a:r>
              <a:rPr lang="pt-BR" sz="2000" b="1" dirty="0" smtClean="0"/>
              <a:t>FROM</a:t>
            </a:r>
            <a:r>
              <a:rPr lang="pt-BR" sz="2000" dirty="0" smtClean="0"/>
              <a:t> alunos </a:t>
            </a:r>
            <a:r>
              <a:rPr lang="pt-BR" sz="2000" b="1" dirty="0" smtClean="0"/>
              <a:t>INNER JOIN </a:t>
            </a:r>
            <a:r>
              <a:rPr lang="pt-BR" sz="2000" dirty="0" smtClean="0"/>
              <a:t>cursos</a:t>
            </a:r>
          </a:p>
          <a:p>
            <a:r>
              <a:rPr lang="pt-BR" sz="2000" b="1" dirty="0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alunos.CodCurso</a:t>
            </a:r>
            <a:r>
              <a:rPr lang="pt-BR" sz="2000" dirty="0" smtClean="0"/>
              <a:t> = </a:t>
            </a:r>
            <a:r>
              <a:rPr lang="pt-BR" sz="2000" dirty="0" err="1" smtClean="0"/>
              <a:t>Cursos.CodCurso</a:t>
            </a:r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391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b="1" dirty="0" smtClean="0"/>
              <a:t>INNER JOIN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5689" y="1433938"/>
            <a:ext cx="33123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Cursos</a:t>
            </a:r>
          </a:p>
          <a:p>
            <a:r>
              <a:rPr lang="pt-BR" dirty="0" smtClean="0"/>
              <a:t>*</a:t>
            </a:r>
            <a:r>
              <a:rPr lang="pt-BR" sz="1800" dirty="0" err="1" smtClean="0"/>
              <a:t>CodCurso</a:t>
            </a: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err="1" smtClean="0"/>
              <a:t>Descricao</a:t>
            </a:r>
            <a:r>
              <a:rPr lang="pt-BR" sz="1800" dirty="0" smtClean="0"/>
              <a:t>               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(20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410407" y="1797023"/>
            <a:ext cx="3307650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40098" y="1341605"/>
            <a:ext cx="3245361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Alunos	</a:t>
            </a:r>
          </a:p>
          <a:p>
            <a:r>
              <a:rPr lang="pt-BR" sz="1800" dirty="0" smtClean="0"/>
              <a:t>*RA		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smtClean="0"/>
              <a:t>Nome</a:t>
            </a:r>
            <a:r>
              <a:rPr lang="pt-BR" sz="1800" dirty="0"/>
              <a:t>		</a:t>
            </a:r>
            <a:r>
              <a:rPr lang="pt-BR" sz="1800" dirty="0" err="1"/>
              <a:t>varchar</a:t>
            </a:r>
            <a:r>
              <a:rPr lang="pt-BR" sz="1800" dirty="0"/>
              <a:t>(20)</a:t>
            </a:r>
          </a:p>
          <a:p>
            <a:r>
              <a:rPr lang="pt-BR" sz="1800" dirty="0" err="1" smtClean="0"/>
              <a:t>CodCurso</a:t>
            </a: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endParaRPr lang="pt-BR" sz="1800" dirty="0" smtClean="0"/>
          </a:p>
        </p:txBody>
      </p:sp>
      <p:cxnSp>
        <p:nvCxnSpPr>
          <p:cNvPr id="16" name="Conector reto 15"/>
          <p:cNvCxnSpPr/>
          <p:nvPr/>
        </p:nvCxnSpPr>
        <p:spPr>
          <a:xfrm>
            <a:off x="5364088" y="1797023"/>
            <a:ext cx="3250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925969" y="2084050"/>
            <a:ext cx="191203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4828432" y="2084050"/>
            <a:ext cx="0" cy="3741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838003" y="2444090"/>
            <a:ext cx="50209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05688" y="3134151"/>
            <a:ext cx="8209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Agora, somente RA e  Nome do aluno, de todos os alunos do curso “Informática”.</a:t>
            </a:r>
          </a:p>
          <a:p>
            <a:endParaRPr lang="pt-BR" sz="2000" dirty="0"/>
          </a:p>
          <a:p>
            <a:pPr lvl="4"/>
            <a:r>
              <a:rPr lang="pt-BR" sz="2000" b="1" dirty="0" smtClean="0"/>
              <a:t>SELECT</a:t>
            </a:r>
            <a:r>
              <a:rPr lang="pt-BR" sz="2000" dirty="0" smtClean="0"/>
              <a:t>  </a:t>
            </a:r>
            <a:r>
              <a:rPr lang="pt-BR" sz="2000" dirty="0" err="1" smtClean="0"/>
              <a:t>alunos</a:t>
            </a:r>
            <a:r>
              <a:rPr lang="pt-BR" dirty="0" err="1" smtClean="0"/>
              <a:t>.RA</a:t>
            </a:r>
            <a:r>
              <a:rPr lang="pt-BR" sz="2000" dirty="0" smtClean="0"/>
              <a:t>, </a:t>
            </a:r>
            <a:r>
              <a:rPr lang="pt-BR" sz="2000" dirty="0" err="1" smtClean="0"/>
              <a:t>alunos.Nome</a:t>
            </a:r>
            <a:r>
              <a:rPr lang="pt-BR" sz="2000" dirty="0" smtClean="0"/>
              <a:t>, </a:t>
            </a:r>
            <a:r>
              <a:rPr lang="pt-BR" sz="2000" dirty="0" err="1" smtClean="0"/>
              <a:t>cursos.Descricao</a:t>
            </a:r>
            <a:endParaRPr lang="pt-BR" sz="2000" dirty="0" smtClean="0"/>
          </a:p>
          <a:p>
            <a:pPr lvl="4"/>
            <a:r>
              <a:rPr lang="pt-BR" sz="2000" b="1" dirty="0" smtClean="0"/>
              <a:t>FROM</a:t>
            </a:r>
            <a:r>
              <a:rPr lang="pt-BR" sz="2000" dirty="0" smtClean="0"/>
              <a:t> alunos </a:t>
            </a:r>
            <a:r>
              <a:rPr lang="pt-BR" sz="2000" b="1" dirty="0" smtClean="0"/>
              <a:t>INNER JOIN </a:t>
            </a:r>
            <a:r>
              <a:rPr lang="pt-BR" sz="2000" dirty="0" smtClean="0"/>
              <a:t>cursos</a:t>
            </a:r>
          </a:p>
          <a:p>
            <a:pPr lvl="4"/>
            <a:r>
              <a:rPr lang="pt-BR" sz="2000" b="1" dirty="0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alunos.CodCurso</a:t>
            </a:r>
            <a:r>
              <a:rPr lang="pt-BR" sz="2000" dirty="0" smtClean="0"/>
              <a:t> = </a:t>
            </a:r>
            <a:r>
              <a:rPr lang="pt-BR" sz="2000" dirty="0" err="1" smtClean="0"/>
              <a:t>Cursos.CodCurso</a:t>
            </a:r>
            <a:endParaRPr lang="pt-BR" sz="2000" dirty="0" smtClean="0"/>
          </a:p>
          <a:p>
            <a:pPr lvl="4"/>
            <a:r>
              <a:rPr lang="pt-BR" sz="2000" b="1" dirty="0" smtClean="0"/>
              <a:t>WHERE</a:t>
            </a:r>
            <a:r>
              <a:rPr lang="pt-BR" sz="2000" dirty="0" smtClean="0"/>
              <a:t> </a:t>
            </a:r>
            <a:r>
              <a:rPr lang="pt-BR" sz="2000" dirty="0" err="1" smtClean="0"/>
              <a:t>Cursos.Descricao</a:t>
            </a:r>
            <a:r>
              <a:rPr lang="pt-BR" sz="2000" dirty="0" smtClean="0"/>
              <a:t> = “Informática”;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241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b="1" dirty="0" smtClean="0"/>
              <a:t>INNER JOIN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5689" y="1433938"/>
            <a:ext cx="26541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Cursos</a:t>
            </a:r>
          </a:p>
          <a:p>
            <a:r>
              <a:rPr lang="pt-BR" dirty="0" smtClean="0"/>
              <a:t>*</a:t>
            </a:r>
            <a:r>
              <a:rPr lang="pt-BR" sz="1800" dirty="0" err="1" smtClean="0"/>
              <a:t>CodCurso</a:t>
            </a:r>
            <a:r>
              <a:rPr lang="pt-BR" sz="1800" dirty="0" smtClean="0"/>
              <a:t>   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err="1" smtClean="0"/>
              <a:t>Descricao</a:t>
            </a:r>
            <a:r>
              <a:rPr lang="pt-BR" sz="1800" dirty="0" smtClean="0"/>
              <a:t>     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(20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410407" y="1797023"/>
            <a:ext cx="2649425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957431" y="1341605"/>
            <a:ext cx="234630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Alunos	</a:t>
            </a:r>
          </a:p>
          <a:p>
            <a:r>
              <a:rPr lang="pt-BR" sz="1800" dirty="0" smtClean="0"/>
              <a:t>*RA	  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smtClean="0"/>
              <a:t>Nome</a:t>
            </a:r>
            <a:r>
              <a:rPr lang="pt-BR" sz="1800" dirty="0"/>
              <a:t>	</a:t>
            </a:r>
            <a:r>
              <a:rPr lang="pt-BR" sz="1800" dirty="0" smtClean="0"/>
              <a:t> 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(20</a:t>
            </a:r>
            <a:r>
              <a:rPr lang="pt-BR" sz="1800" dirty="0"/>
              <a:t>)</a:t>
            </a:r>
          </a:p>
          <a:p>
            <a:r>
              <a:rPr lang="pt-BR" sz="1800" dirty="0" err="1" smtClean="0"/>
              <a:t>CodCurso</a:t>
            </a:r>
            <a:r>
              <a:rPr lang="pt-BR" sz="1800" dirty="0" smtClean="0"/>
              <a:t>  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smtClean="0"/>
              <a:t>Tipo	  </a:t>
            </a:r>
            <a:r>
              <a:rPr lang="pt-BR" sz="1800" dirty="0" err="1" smtClean="0"/>
              <a:t>int</a:t>
            </a:r>
            <a:endParaRPr lang="pt-BR" sz="1800" dirty="0" smtClean="0"/>
          </a:p>
        </p:txBody>
      </p:sp>
      <p:cxnSp>
        <p:nvCxnSpPr>
          <p:cNvPr id="16" name="Conector reto 15"/>
          <p:cNvCxnSpPr/>
          <p:nvPr/>
        </p:nvCxnSpPr>
        <p:spPr>
          <a:xfrm>
            <a:off x="3981421" y="1797023"/>
            <a:ext cx="2490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925969" y="2084050"/>
            <a:ext cx="53146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457438" y="2060848"/>
            <a:ext cx="0" cy="3741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3467009" y="2420888"/>
            <a:ext cx="50209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965777" y="1457457"/>
            <a:ext cx="208201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Tipos</a:t>
            </a:r>
          </a:p>
          <a:p>
            <a:r>
              <a:rPr lang="pt-BR" sz="1800" dirty="0" smtClean="0"/>
              <a:t>*</a:t>
            </a:r>
            <a:r>
              <a:rPr lang="pt-BR" sz="1800" dirty="0" err="1" smtClean="0"/>
              <a:t>Cod</a:t>
            </a:r>
            <a:r>
              <a:rPr lang="pt-BR" sz="1800" dirty="0" smtClean="0"/>
              <a:t>      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smtClean="0"/>
              <a:t>Tipo      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(20)</a:t>
            </a:r>
            <a:endParaRPr lang="pt-BR" sz="1800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6965777" y="1837016"/>
            <a:ext cx="2082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6807457" y="2045816"/>
            <a:ext cx="316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815398" y="2045816"/>
            <a:ext cx="0" cy="663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>
            <a:off x="5611703" y="2708920"/>
            <a:ext cx="11957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43608" y="3182282"/>
            <a:ext cx="7080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Neste exemplo, vamos exibir o RA do aluno, Nome do aluno, Nome do Curso e Tipo do aluno (Bolsista, Regular, DP).</a:t>
            </a:r>
          </a:p>
          <a:p>
            <a:endParaRPr lang="pt-BR" sz="2000" dirty="0"/>
          </a:p>
          <a:p>
            <a:pPr lvl="5"/>
            <a:r>
              <a:rPr lang="pt-BR" sz="2000" b="1" dirty="0" smtClean="0"/>
              <a:t>SELECT</a:t>
            </a:r>
            <a:r>
              <a:rPr lang="pt-BR" sz="2000" dirty="0" smtClean="0"/>
              <a:t>  </a:t>
            </a:r>
            <a:r>
              <a:rPr lang="pt-BR" sz="2000" dirty="0" err="1" smtClean="0"/>
              <a:t>alunos</a:t>
            </a:r>
            <a:r>
              <a:rPr lang="pt-BR" dirty="0" err="1" smtClean="0"/>
              <a:t>.RA</a:t>
            </a:r>
            <a:r>
              <a:rPr lang="pt-BR" sz="2000" dirty="0" smtClean="0"/>
              <a:t>, </a:t>
            </a:r>
            <a:r>
              <a:rPr lang="pt-BR" sz="2000" dirty="0" err="1" smtClean="0"/>
              <a:t>alunos.Nome</a:t>
            </a:r>
            <a:r>
              <a:rPr lang="pt-BR" sz="2000" dirty="0" smtClean="0"/>
              <a:t>, </a:t>
            </a:r>
            <a:r>
              <a:rPr lang="pt-BR" sz="2000" dirty="0" err="1" smtClean="0"/>
              <a:t>cursos.Descricao</a:t>
            </a:r>
            <a:r>
              <a:rPr lang="pt-BR" sz="2000" dirty="0" smtClean="0"/>
              <a:t>, </a:t>
            </a:r>
            <a:r>
              <a:rPr lang="pt-BR" sz="2000" dirty="0" err="1" smtClean="0"/>
              <a:t>Tipos.Tipo</a:t>
            </a:r>
            <a:endParaRPr lang="pt-BR" sz="2000" dirty="0" smtClean="0"/>
          </a:p>
          <a:p>
            <a:pPr lvl="5"/>
            <a:r>
              <a:rPr lang="pt-BR" sz="2000" b="1" dirty="0" smtClean="0"/>
              <a:t>FROM</a:t>
            </a:r>
            <a:r>
              <a:rPr lang="pt-BR" sz="2000" dirty="0" smtClean="0"/>
              <a:t> alunos </a:t>
            </a:r>
            <a:r>
              <a:rPr lang="pt-BR" sz="2000" b="1" dirty="0" smtClean="0"/>
              <a:t>INNER JOIN </a:t>
            </a:r>
            <a:r>
              <a:rPr lang="pt-BR" sz="2000" dirty="0" smtClean="0"/>
              <a:t>cursos</a:t>
            </a:r>
          </a:p>
          <a:p>
            <a:pPr lvl="5"/>
            <a:r>
              <a:rPr lang="pt-BR" sz="2000" b="1" dirty="0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alunos.CodCurso</a:t>
            </a:r>
            <a:r>
              <a:rPr lang="pt-BR" sz="2000" dirty="0" smtClean="0"/>
              <a:t> = </a:t>
            </a:r>
            <a:r>
              <a:rPr lang="pt-BR" sz="2000" dirty="0" err="1" smtClean="0"/>
              <a:t>Cursos.CodCurso</a:t>
            </a:r>
            <a:endParaRPr lang="pt-BR" sz="2000" dirty="0" smtClean="0"/>
          </a:p>
          <a:p>
            <a:pPr lvl="5"/>
            <a:r>
              <a:rPr lang="pt-BR" sz="2000" b="1" dirty="0" smtClean="0"/>
              <a:t>INNER JOIN </a:t>
            </a:r>
            <a:r>
              <a:rPr lang="pt-BR" sz="2000" dirty="0" smtClean="0"/>
              <a:t>Tipos</a:t>
            </a:r>
          </a:p>
          <a:p>
            <a:pPr lvl="5"/>
            <a:r>
              <a:rPr lang="pt-BR" sz="2000" b="1" dirty="0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alunos.Tipo</a:t>
            </a:r>
            <a:r>
              <a:rPr lang="pt-BR" sz="2000" dirty="0" smtClean="0"/>
              <a:t> = </a:t>
            </a:r>
            <a:r>
              <a:rPr lang="pt-BR" sz="2000" dirty="0" err="1" smtClean="0"/>
              <a:t>Tipos.Cod</a:t>
            </a:r>
            <a:r>
              <a:rPr lang="pt-BR" sz="2000" dirty="0" smtClean="0"/>
              <a:t>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68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b="1" dirty="0" smtClean="0"/>
              <a:t>INNER JOIN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5689" y="1433938"/>
            <a:ext cx="26541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Cursos</a:t>
            </a:r>
          </a:p>
          <a:p>
            <a:r>
              <a:rPr lang="pt-BR" dirty="0" smtClean="0"/>
              <a:t>*</a:t>
            </a:r>
            <a:r>
              <a:rPr lang="pt-BR" sz="1800" dirty="0" err="1" smtClean="0"/>
              <a:t>CodCurso</a:t>
            </a:r>
            <a:r>
              <a:rPr lang="pt-BR" sz="1800" dirty="0" smtClean="0"/>
              <a:t>   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err="1" smtClean="0"/>
              <a:t>Descricao</a:t>
            </a:r>
            <a:r>
              <a:rPr lang="pt-BR" sz="1800" dirty="0" smtClean="0"/>
              <a:t>     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(20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410407" y="1797023"/>
            <a:ext cx="2649425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957431" y="1341605"/>
            <a:ext cx="234630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Alunos	</a:t>
            </a:r>
          </a:p>
          <a:p>
            <a:r>
              <a:rPr lang="pt-BR" sz="1800" dirty="0" smtClean="0"/>
              <a:t>*RA	  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smtClean="0"/>
              <a:t>Nome</a:t>
            </a:r>
            <a:r>
              <a:rPr lang="pt-BR" sz="1800" dirty="0"/>
              <a:t>	</a:t>
            </a:r>
            <a:r>
              <a:rPr lang="pt-BR" sz="1800" dirty="0" smtClean="0"/>
              <a:t> 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(20</a:t>
            </a:r>
            <a:r>
              <a:rPr lang="pt-BR" sz="1800" dirty="0"/>
              <a:t>)</a:t>
            </a:r>
          </a:p>
          <a:p>
            <a:r>
              <a:rPr lang="pt-BR" sz="1800" dirty="0" err="1" smtClean="0"/>
              <a:t>CodCurso</a:t>
            </a:r>
            <a:r>
              <a:rPr lang="pt-BR" sz="1800" dirty="0" smtClean="0"/>
              <a:t>  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smtClean="0"/>
              <a:t>Tipo	  </a:t>
            </a:r>
            <a:r>
              <a:rPr lang="pt-BR" sz="1800" dirty="0" err="1" smtClean="0"/>
              <a:t>int</a:t>
            </a:r>
            <a:endParaRPr lang="pt-BR" sz="1800" dirty="0" smtClean="0"/>
          </a:p>
        </p:txBody>
      </p:sp>
      <p:cxnSp>
        <p:nvCxnSpPr>
          <p:cNvPr id="16" name="Conector reto 15"/>
          <p:cNvCxnSpPr/>
          <p:nvPr/>
        </p:nvCxnSpPr>
        <p:spPr>
          <a:xfrm>
            <a:off x="3981421" y="1797023"/>
            <a:ext cx="2490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925969" y="2084050"/>
            <a:ext cx="53146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457438" y="2060848"/>
            <a:ext cx="0" cy="3741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3467009" y="2420888"/>
            <a:ext cx="50209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965777" y="1457457"/>
            <a:ext cx="208201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Tipos</a:t>
            </a:r>
          </a:p>
          <a:p>
            <a:r>
              <a:rPr lang="pt-BR" sz="1800" dirty="0" smtClean="0"/>
              <a:t>*</a:t>
            </a:r>
            <a:r>
              <a:rPr lang="pt-BR" sz="1800" dirty="0" err="1" smtClean="0"/>
              <a:t>Cod</a:t>
            </a:r>
            <a:r>
              <a:rPr lang="pt-BR" sz="1800" dirty="0" smtClean="0"/>
              <a:t>      </a:t>
            </a:r>
            <a:r>
              <a:rPr lang="pt-BR" sz="1800" dirty="0" err="1" smtClean="0"/>
              <a:t>int</a:t>
            </a:r>
            <a:endParaRPr lang="pt-BR" sz="1800" dirty="0" smtClean="0"/>
          </a:p>
          <a:p>
            <a:r>
              <a:rPr lang="pt-BR" sz="1800" dirty="0" smtClean="0"/>
              <a:t>Tipo      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(20)</a:t>
            </a:r>
            <a:endParaRPr lang="pt-BR" sz="1800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6965777" y="1837016"/>
            <a:ext cx="2082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6807457" y="2045816"/>
            <a:ext cx="316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815398" y="2045816"/>
            <a:ext cx="0" cy="663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>
            <a:off x="5611703" y="2708920"/>
            <a:ext cx="11957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43608" y="3182282"/>
            <a:ext cx="7080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Neste exemplo, vamos exibir o RA do aluno, Nome do aluno, Nome do Curso e Tipo do aluno (Bolsista, Regular, DP).</a:t>
            </a:r>
          </a:p>
          <a:p>
            <a:endParaRPr lang="pt-BR" sz="2000" dirty="0"/>
          </a:p>
          <a:p>
            <a:pPr lvl="5"/>
            <a:r>
              <a:rPr lang="pt-BR" sz="2000" b="1" dirty="0" smtClean="0"/>
              <a:t>SELECT</a:t>
            </a:r>
            <a:r>
              <a:rPr lang="pt-BR" sz="2000" dirty="0" smtClean="0"/>
              <a:t>  </a:t>
            </a:r>
            <a:r>
              <a:rPr lang="pt-BR" sz="2000" dirty="0" err="1" smtClean="0"/>
              <a:t>alunos</a:t>
            </a:r>
            <a:r>
              <a:rPr lang="pt-BR" dirty="0" err="1" smtClean="0"/>
              <a:t>.RA</a:t>
            </a:r>
            <a:r>
              <a:rPr lang="pt-BR" sz="2000" dirty="0" smtClean="0"/>
              <a:t>, </a:t>
            </a:r>
            <a:r>
              <a:rPr lang="pt-BR" sz="2000" dirty="0" err="1" smtClean="0"/>
              <a:t>alunos.Nome</a:t>
            </a:r>
            <a:r>
              <a:rPr lang="pt-BR" sz="2000" dirty="0" smtClean="0"/>
              <a:t>, </a:t>
            </a:r>
            <a:r>
              <a:rPr lang="pt-BR" sz="2000" dirty="0" err="1" smtClean="0"/>
              <a:t>cursos.Descricao</a:t>
            </a:r>
            <a:r>
              <a:rPr lang="pt-BR" sz="2000" dirty="0" smtClean="0"/>
              <a:t>, </a:t>
            </a:r>
            <a:r>
              <a:rPr lang="pt-BR" sz="2000" dirty="0" err="1" smtClean="0"/>
              <a:t>Tipos.Tipo</a:t>
            </a:r>
            <a:endParaRPr lang="pt-BR" sz="2000" dirty="0" smtClean="0"/>
          </a:p>
          <a:p>
            <a:pPr lvl="5"/>
            <a:r>
              <a:rPr lang="pt-BR" sz="2000" b="1" dirty="0" smtClean="0"/>
              <a:t>FROM</a:t>
            </a:r>
            <a:r>
              <a:rPr lang="pt-BR" sz="2000" dirty="0" smtClean="0"/>
              <a:t> alunos </a:t>
            </a:r>
            <a:r>
              <a:rPr lang="pt-BR" sz="2000" b="1" dirty="0" smtClean="0"/>
              <a:t>INNER JOIN </a:t>
            </a:r>
            <a:r>
              <a:rPr lang="pt-BR" sz="2000" dirty="0" smtClean="0"/>
              <a:t>cursos</a:t>
            </a:r>
          </a:p>
          <a:p>
            <a:pPr lvl="5"/>
            <a:r>
              <a:rPr lang="pt-BR" sz="2000" b="1" dirty="0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alunos.CodCurso</a:t>
            </a:r>
            <a:r>
              <a:rPr lang="pt-BR" sz="2000" dirty="0" smtClean="0"/>
              <a:t> = </a:t>
            </a:r>
            <a:r>
              <a:rPr lang="pt-BR" sz="2000" dirty="0" err="1" smtClean="0"/>
              <a:t>Cursos.CodCurso</a:t>
            </a:r>
            <a:endParaRPr lang="pt-BR" sz="2000" dirty="0" smtClean="0"/>
          </a:p>
          <a:p>
            <a:pPr lvl="5"/>
            <a:r>
              <a:rPr lang="pt-BR" sz="2000" b="1" dirty="0" smtClean="0"/>
              <a:t>INNER JOIN </a:t>
            </a:r>
            <a:r>
              <a:rPr lang="pt-BR" sz="2000" dirty="0" smtClean="0"/>
              <a:t>Tipos</a:t>
            </a:r>
          </a:p>
          <a:p>
            <a:pPr lvl="5"/>
            <a:r>
              <a:rPr lang="pt-BR" sz="2000" b="1" dirty="0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alunos.Tipo</a:t>
            </a:r>
            <a:r>
              <a:rPr lang="pt-BR" sz="2000" dirty="0" smtClean="0"/>
              <a:t> = </a:t>
            </a:r>
            <a:r>
              <a:rPr lang="pt-BR" sz="2000" dirty="0" err="1" smtClean="0"/>
              <a:t>Tipos.Cod</a:t>
            </a:r>
            <a:r>
              <a:rPr lang="pt-BR" sz="2000" dirty="0" smtClean="0"/>
              <a:t>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638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0F3EEE21BF904CB36A58FB553D05B3" ma:contentTypeVersion="2" ma:contentTypeDescription="Crie um novo documento." ma:contentTypeScope="" ma:versionID="3cad75f5908a804d40c032f20bb55602">
  <xsd:schema xmlns:xsd="http://www.w3.org/2001/XMLSchema" xmlns:xs="http://www.w3.org/2001/XMLSchema" xmlns:p="http://schemas.microsoft.com/office/2006/metadata/properties" xmlns:ns2="88045a75-1408-4c7a-8f3e-27a1fce246c5" targetNamespace="http://schemas.microsoft.com/office/2006/metadata/properties" ma:root="true" ma:fieldsID="0c7077de425e8923888ea01c3697c23a" ns2:_="">
    <xsd:import namespace="88045a75-1408-4c7a-8f3e-27a1fce24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45a75-1408-4c7a-8f3e-27a1fce246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B9C7FA-DE0A-4C70-AECB-30269CAED463}"/>
</file>

<file path=customXml/itemProps2.xml><?xml version="1.0" encoding="utf-8"?>
<ds:datastoreItem xmlns:ds="http://schemas.openxmlformats.org/officeDocument/2006/customXml" ds:itemID="{873134C2-0E34-4A75-B417-AE7F44CE2148}"/>
</file>

<file path=customXml/itemProps3.xml><?xml version="1.0" encoding="utf-8"?>
<ds:datastoreItem xmlns:ds="http://schemas.openxmlformats.org/officeDocument/2006/customXml" ds:itemID="{BDAB9068-7474-4355-9222-DF05AA73442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442</Words>
  <Application>Microsoft Office PowerPoint</Application>
  <PresentationFormat>Apresentação na tela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Tema do Office</vt:lpstr>
      <vt:lpstr>Apresentação do PowerPoint</vt:lpstr>
      <vt:lpstr>Junção de Tabelas</vt:lpstr>
      <vt:lpstr>Apresentação do PowerPoint</vt:lpstr>
      <vt:lpstr>INNER JOIN</vt:lpstr>
      <vt:lpstr>INNER JOIN</vt:lpstr>
      <vt:lpstr>INNER JOIN</vt:lpstr>
      <vt:lpstr>INNER JOIN</vt:lpstr>
      <vt:lpstr>INNER JOIN</vt:lpstr>
      <vt:lpstr>INNER JOIN</vt:lpstr>
    </vt:vector>
  </TitlesOfParts>
  <Company>People Educacao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Luciana Zapparolli</cp:lastModifiedBy>
  <cp:revision>137</cp:revision>
  <dcterms:created xsi:type="dcterms:W3CDTF">2001-01-12T23:33:45Z</dcterms:created>
  <dcterms:modified xsi:type="dcterms:W3CDTF">2018-05-10T23:06:32Z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0x010100B80F3EEE21BF904CB36A58FB553D05B3</vt:lpwstr>
  </property>
</Properties>
</file>