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0" r:id="rId4"/>
  </p:sldMasterIdLst>
  <p:sldIdLst>
    <p:sldId id="26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66FF33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1741" autoAdjust="0"/>
  </p:normalViewPr>
  <p:slideViewPr>
    <p:cSldViewPr>
      <p:cViewPr varScale="1">
        <p:scale>
          <a:sx n="68" d="100"/>
          <a:sy n="68" d="100"/>
        </p:scale>
        <p:origin x="12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DE24-D7BC-4542-B666-50E3912282ED}" type="datetimeFigureOut">
              <a:rPr lang="en-US"/>
              <a:pPr>
                <a:defRPr/>
              </a:pPr>
              <a:t>6/14/2022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CFE25-AF7A-4CC7-8068-72689E98A79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8627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E7361-6708-4522-B066-549D8E470CEC}" type="datetimeFigureOut">
              <a:rPr lang="en-US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42CFB-717C-48B7-9533-3856F92EAE7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336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87355-D8F8-49EB-A63B-BDE935807D2B}" type="datetimeFigureOut">
              <a:rPr lang="en-US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D3D36-8275-464A-8AA2-536CA187F93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2877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B03FF-30AE-4F83-B11B-4684B5805198}" type="datetimeFigureOut">
              <a:rPr lang="en-US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CEA6-C718-4B79-AD6A-4B2BF6A302C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0422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0ADC3-07AD-4A93-9AC6-5A5224B4F26D}" type="datetimeFigureOut">
              <a:rPr lang="en-US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FDDF0-F47A-40B3-9968-BB0F577EC01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9424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D8572-F9F3-45FF-B16C-6ABD4EA897D4}" type="datetimeFigureOut">
              <a:rPr lang="en-US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00549-B32F-47A3-8FC2-9E64E4ABB1B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6960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8FA7E-2236-44EE-8378-103B5CAC76C6}" type="datetimeFigureOut">
              <a:rPr lang="en-US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BBF1E-3CB9-447C-8B79-78CE523DE1C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4092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8411-99F5-4798-8F7A-1F491E5C67D5}" type="datetimeFigureOut">
              <a:rPr lang="en-US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40C0B-827D-4E1F-B97E-21496B986D9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8945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C96E5-1A46-4299-8923-46947A4BE476}" type="datetimeFigureOut">
              <a:rPr lang="en-US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B9956-C876-4C01-BA1C-30E8F586D33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3640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53328-A2E1-4E9E-AA12-34CE711D94A2}" type="datetimeFigureOut">
              <a:rPr lang="en-US"/>
              <a:pPr>
                <a:defRPr/>
              </a:pPr>
              <a:t>6/14/2022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74A2E-3D42-4A4F-AED0-A617387F63B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0408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6844C-6CA6-4874-B14A-F2D22B32DBA6}" type="datetimeFigureOut">
              <a:rPr lang="en-US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72B47-1BA0-45EB-AED1-463F2FDAD1F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3573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0AB2AB-9DD6-4F13-AEE6-5F2A0B62CCBE}" type="datetimeFigureOut">
              <a:rPr lang="en-US"/>
              <a:pPr>
                <a:defRPr/>
              </a:pPr>
              <a:t>6/14/2022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B652AA-D774-4223-8FF1-4076FFF68508}" type="slidenum">
              <a:rPr lang="en-US" altLang="pt-BR"/>
              <a:pPr>
                <a:defRPr/>
              </a:pPr>
              <a:t>‹nº›</a:t>
            </a:fld>
            <a:endParaRPr lang="en-US" altLang="pt-BR" sz="1400" b="1">
              <a:solidFill>
                <a:srgbClr val="FFFFFF"/>
              </a:solidFill>
            </a:endParaRPr>
          </a:p>
        </p:txBody>
      </p:sp>
      <p:pic>
        <p:nvPicPr>
          <p:cNvPr id="1030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0" y="6465888"/>
            <a:ext cx="9144000" cy="369887"/>
          </a:xfrm>
          <a:prstGeom prst="rect">
            <a:avLst/>
          </a:prstGeom>
          <a:solidFill>
            <a:srgbClr val="B111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9588A4FC-5836-4B3C-A029-90584C956C15}" type="slidenum">
              <a:rPr lang="pt-BR" altLang="pt-BR" sz="1800">
                <a:solidFill>
                  <a:schemeClr val="bg1"/>
                </a:solidFill>
              </a:rPr>
              <a:pPr algn="ctr"/>
              <a:t>‹nº›</a:t>
            </a:fld>
            <a:r>
              <a:rPr lang="pt-BR" altLang="pt-BR" sz="1800" dirty="0"/>
              <a:t> </a:t>
            </a:r>
            <a:r>
              <a:rPr lang="pt-BR" altLang="pt-BR" sz="1800" dirty="0">
                <a:solidFill>
                  <a:schemeClr val="bg1"/>
                </a:solidFill>
              </a:rPr>
              <a:t>de </a:t>
            </a:r>
            <a:r>
              <a:rPr lang="pt-BR" altLang="pt-BR" sz="1800" dirty="0" smtClean="0">
                <a:solidFill>
                  <a:schemeClr val="bg1"/>
                </a:solidFill>
              </a:rPr>
              <a:t>10</a:t>
            </a:r>
            <a:endParaRPr lang="pt-BR" altLang="pt-BR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1143000" y="5257800"/>
            <a:ext cx="746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altLang="pt-BR" sz="3600">
                <a:solidFill>
                  <a:schemeClr val="bg1"/>
                </a:solidFill>
                <a:latin typeface="Arial Black" panose="020B0A04020102020204" pitchFamily="34" charset="0"/>
              </a:rPr>
              <a:t>Modelagem de Dados</a:t>
            </a:r>
          </a:p>
        </p:txBody>
      </p:sp>
      <p:sp>
        <p:nvSpPr>
          <p:cNvPr id="13315" name="Retângulo 1"/>
          <p:cNvSpPr>
            <a:spLocks noChangeArrowheads="1"/>
          </p:cNvSpPr>
          <p:nvPr/>
        </p:nvSpPr>
        <p:spPr bwMode="auto">
          <a:xfrm>
            <a:off x="546100" y="1268413"/>
            <a:ext cx="80645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b="1" dirty="0"/>
              <a:t>Curso: Tecnologia em </a:t>
            </a:r>
            <a:r>
              <a:rPr lang="pt-BR" altLang="pt-BR" b="1" dirty="0" smtClean="0"/>
              <a:t>Desenvolvimento de Software </a:t>
            </a:r>
            <a:r>
              <a:rPr lang="pt-BR" altLang="pt-BR" b="1" dirty="0" err="1" smtClean="0"/>
              <a:t>Multiplataform</a:t>
            </a:r>
            <a:endParaRPr lang="pt-BR" altLang="pt-BR" b="1" dirty="0"/>
          </a:p>
          <a:p>
            <a:pPr algn="ctr"/>
            <a:endParaRPr lang="pt-BR" altLang="pt-BR" b="1" dirty="0"/>
          </a:p>
          <a:p>
            <a:pPr algn="ctr"/>
            <a:r>
              <a:rPr lang="pt-BR" altLang="pt-BR" b="1" dirty="0"/>
              <a:t>Disciplina: </a:t>
            </a:r>
            <a:r>
              <a:rPr lang="pt-BR" altLang="pt-BR" b="1" dirty="0" smtClean="0"/>
              <a:t>MODELAGEM DE BANCO </a:t>
            </a:r>
            <a:r>
              <a:rPr lang="pt-BR" altLang="pt-BR" b="1" dirty="0"/>
              <a:t>DE DADOS</a:t>
            </a:r>
          </a:p>
          <a:p>
            <a:pPr algn="ctr"/>
            <a:r>
              <a:rPr lang="pt-BR" altLang="pt-BR" b="1" dirty="0"/>
              <a:t>Aulas/semana: 04</a:t>
            </a:r>
          </a:p>
          <a:p>
            <a:pPr algn="ctr"/>
            <a:endParaRPr lang="pt-BR" altLang="pt-BR" b="1" dirty="0"/>
          </a:p>
          <a:p>
            <a:pPr algn="ctr"/>
            <a:endParaRPr lang="pt-BR" altLang="pt-BR" sz="1800" dirty="0"/>
          </a:p>
          <a:p>
            <a:pPr algn="ctr"/>
            <a:r>
              <a:rPr lang="pt-BR" altLang="pt-BR" sz="1800" dirty="0"/>
              <a:t>Profª Ma. Luciana Zapparolli</a:t>
            </a:r>
            <a:endParaRPr lang="pt-BR" altLang="pt-BR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88641"/>
            <a:ext cx="7344816" cy="720080"/>
          </a:xfrm>
        </p:spPr>
        <p:txBody>
          <a:bodyPr/>
          <a:lstStyle/>
          <a:p>
            <a:pPr algn="ctr"/>
            <a:r>
              <a:rPr lang="pt-BR" sz="3600" b="1" dirty="0" smtClean="0"/>
              <a:t>Cláusula </a:t>
            </a:r>
            <a:r>
              <a:rPr lang="pt-BR" sz="3600" b="1" dirty="0" err="1" smtClean="0"/>
              <a:t>Group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by</a:t>
            </a:r>
            <a:r>
              <a:rPr lang="pt-BR" sz="3600" b="1" dirty="0" smtClean="0"/>
              <a:t> e </a:t>
            </a:r>
            <a:r>
              <a:rPr lang="pt-BR" sz="3600" b="1" dirty="0" err="1" smtClean="0"/>
              <a:t>Having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683568" y="1484784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10)Que vendedores fecharam mais de 2 vendas nos dias 14, 16 e 18 de 04 de </a:t>
            </a:r>
            <a:r>
              <a:rPr lang="pt-BR" b="1" dirty="0" smtClean="0"/>
              <a:t>2018?</a:t>
            </a:r>
            <a:endParaRPr lang="pt-BR" b="1" dirty="0"/>
          </a:p>
          <a:p>
            <a:endParaRPr lang="pt-BR" b="1" dirty="0"/>
          </a:p>
          <a:p>
            <a:r>
              <a:rPr lang="pt-BR" dirty="0"/>
              <a:t>SELECT vendedor, COUNT(*) </a:t>
            </a:r>
            <a:endParaRPr lang="pt-BR" dirty="0" smtClean="0"/>
          </a:p>
          <a:p>
            <a:r>
              <a:rPr lang="pt-BR" dirty="0" smtClean="0"/>
              <a:t>FROM </a:t>
            </a:r>
            <a:r>
              <a:rPr lang="pt-BR" dirty="0"/>
              <a:t>vendas</a:t>
            </a:r>
          </a:p>
          <a:p>
            <a:r>
              <a:rPr lang="pt-BR" dirty="0"/>
              <a:t>WHERE data IN (</a:t>
            </a:r>
            <a:r>
              <a:rPr lang="pt-BR" dirty="0" smtClean="0"/>
              <a:t>'20180414</a:t>
            </a:r>
            <a:r>
              <a:rPr lang="pt-BR" dirty="0"/>
              <a:t>', </a:t>
            </a:r>
            <a:r>
              <a:rPr lang="pt-BR" dirty="0" smtClean="0"/>
              <a:t>'20180416</a:t>
            </a:r>
            <a:r>
              <a:rPr lang="pt-BR" dirty="0"/>
              <a:t>', </a:t>
            </a:r>
            <a:r>
              <a:rPr lang="pt-BR" dirty="0" smtClean="0"/>
              <a:t>'20180418</a:t>
            </a:r>
            <a:r>
              <a:rPr lang="pt-BR" dirty="0"/>
              <a:t>') </a:t>
            </a:r>
            <a:endParaRPr lang="pt-BR" dirty="0" smtClean="0"/>
          </a:p>
          <a:p>
            <a:r>
              <a:rPr lang="pt-BR" dirty="0" smtClean="0"/>
              <a:t>GROUP </a:t>
            </a:r>
            <a:r>
              <a:rPr lang="pt-BR" dirty="0"/>
              <a:t>BY vendedor</a:t>
            </a:r>
          </a:p>
          <a:p>
            <a:r>
              <a:rPr lang="pt-BR" dirty="0"/>
              <a:t>HAVING COUNT(*) &gt;2</a:t>
            </a:r>
          </a:p>
          <a:p>
            <a:endParaRPr lang="pt-BR" b="1" dirty="0"/>
          </a:p>
          <a:p>
            <a:r>
              <a:rPr lang="pt-BR" b="1" dirty="0" smtClean="0"/>
              <a:t> </a:t>
            </a:r>
            <a:endParaRPr lang="pt-BR" b="1" dirty="0"/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5097325" y="4653136"/>
            <a:ext cx="3816424" cy="16773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158575" y="4653136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ea typeface="Times New Roman" panose="02020603050405020304" pitchFamily="18" charset="0"/>
              </a:rPr>
              <a:t>V</a:t>
            </a:r>
            <a:r>
              <a:rPr lang="pt-BR" spc="-5" dirty="0">
                <a:ea typeface="Times New Roman" panose="02020603050405020304" pitchFamily="18" charset="0"/>
              </a:rPr>
              <a:t>e</a:t>
            </a:r>
            <a:r>
              <a:rPr lang="pt-BR" spc="5" dirty="0">
                <a:ea typeface="Times New Roman" panose="02020603050405020304" pitchFamily="18" charset="0"/>
              </a:rPr>
              <a:t>nd</a:t>
            </a:r>
            <a:r>
              <a:rPr lang="pt-BR" spc="-5" dirty="0">
                <a:ea typeface="Times New Roman" panose="02020603050405020304" pitchFamily="18" charset="0"/>
              </a:rPr>
              <a:t>e</a:t>
            </a:r>
            <a:r>
              <a:rPr lang="pt-BR" spc="5" dirty="0">
                <a:ea typeface="Times New Roman" panose="02020603050405020304" pitchFamily="18" charset="0"/>
              </a:rPr>
              <a:t>d</a:t>
            </a:r>
            <a:r>
              <a:rPr lang="pt-BR" dirty="0">
                <a:ea typeface="Times New Roman" panose="02020603050405020304" pitchFamily="18" charset="0"/>
              </a:rPr>
              <a:t>or      </a:t>
            </a:r>
            <a:r>
              <a:rPr lang="pt-BR" spc="-90" dirty="0">
                <a:ea typeface="Times New Roman" panose="02020603050405020304" pitchFamily="18" charset="0"/>
              </a:rPr>
              <a:t> </a:t>
            </a:r>
            <a:r>
              <a:rPr lang="pt-BR" dirty="0" err="1">
                <a:ea typeface="Times New Roman" panose="02020603050405020304" pitchFamily="18" charset="0"/>
              </a:rPr>
              <a:t>va</a:t>
            </a:r>
            <a:r>
              <a:rPr lang="pt-BR" spc="-5" dirty="0" err="1">
                <a:ea typeface="Times New Roman" panose="02020603050405020304" pitchFamily="18" charset="0"/>
              </a:rPr>
              <a:t>rc</a:t>
            </a:r>
            <a:r>
              <a:rPr lang="pt-BR" spc="5" dirty="0" err="1">
                <a:ea typeface="Times New Roman" panose="02020603050405020304" pitchFamily="18" charset="0"/>
              </a:rPr>
              <a:t>h</a:t>
            </a:r>
            <a:r>
              <a:rPr lang="pt-BR" dirty="0" err="1">
                <a:ea typeface="Times New Roman" panose="02020603050405020304" pitchFamily="18" charset="0"/>
              </a:rPr>
              <a:t>a</a:t>
            </a:r>
            <a:r>
              <a:rPr lang="pt-BR" spc="-5" dirty="0" err="1">
                <a:ea typeface="Times New Roman" panose="02020603050405020304" pitchFamily="18" charset="0"/>
              </a:rPr>
              <a:t>r</a:t>
            </a:r>
            <a:r>
              <a:rPr lang="pt-BR" spc="-5" dirty="0">
                <a:ea typeface="Times New Roman" panose="02020603050405020304" pitchFamily="18" charset="0"/>
              </a:rPr>
              <a:t>(</a:t>
            </a:r>
            <a:r>
              <a:rPr lang="pt-BR" dirty="0">
                <a:ea typeface="Times New Roman" panose="02020603050405020304" pitchFamily="18" charset="0"/>
              </a:rPr>
              <a:t>30) </a:t>
            </a:r>
            <a:endParaRPr lang="pt-BR" dirty="0" smtClean="0"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ea typeface="Times New Roman" panose="02020603050405020304" pitchFamily="18" charset="0"/>
              </a:rPr>
              <a:t>Da</a:t>
            </a:r>
            <a:r>
              <a:rPr lang="pt-BR" spc="-5" dirty="0" smtClean="0">
                <a:ea typeface="Times New Roman" panose="02020603050405020304" pitchFamily="18" charset="0"/>
              </a:rPr>
              <a:t>t</a:t>
            </a:r>
            <a:r>
              <a:rPr lang="pt-BR" dirty="0" smtClean="0">
                <a:ea typeface="Times New Roman" panose="02020603050405020304" pitchFamily="18" charset="0"/>
              </a:rPr>
              <a:t>a               </a:t>
            </a:r>
            <a:r>
              <a:rPr lang="pt-BR" spc="5" dirty="0" err="1" smtClean="0">
                <a:ea typeface="Times New Roman" panose="02020603050405020304" pitchFamily="18" charset="0"/>
              </a:rPr>
              <a:t>d</a:t>
            </a:r>
            <a:r>
              <a:rPr lang="pt-BR" dirty="0" err="1" smtClean="0">
                <a:ea typeface="Times New Roman" panose="02020603050405020304" pitchFamily="18" charset="0"/>
              </a:rPr>
              <a:t>a</a:t>
            </a:r>
            <a:r>
              <a:rPr lang="pt-BR" spc="-5" dirty="0" err="1" smtClean="0">
                <a:ea typeface="Times New Roman" panose="02020603050405020304" pitchFamily="18" charset="0"/>
              </a:rPr>
              <a:t>te</a:t>
            </a:r>
            <a:r>
              <a:rPr lang="pt-BR" spc="5" dirty="0" err="1" smtClean="0">
                <a:ea typeface="Times New Roman" panose="02020603050405020304" pitchFamily="18" charset="0"/>
              </a:rPr>
              <a:t>T</a:t>
            </a:r>
            <a:r>
              <a:rPr lang="pt-BR" spc="15" dirty="0" err="1" smtClean="0">
                <a:ea typeface="Times New Roman" panose="02020603050405020304" pitchFamily="18" charset="0"/>
              </a:rPr>
              <a:t>i</a:t>
            </a:r>
            <a:r>
              <a:rPr lang="pt-BR" spc="-15" dirty="0" err="1" smtClean="0">
                <a:ea typeface="Times New Roman" panose="02020603050405020304" pitchFamily="18" charset="0"/>
              </a:rPr>
              <a:t>m</a:t>
            </a:r>
            <a:r>
              <a:rPr lang="pt-BR" dirty="0" err="1" smtClean="0">
                <a:ea typeface="Times New Roman" panose="02020603050405020304" pitchFamily="18" charset="0"/>
              </a:rPr>
              <a:t>e</a:t>
            </a:r>
            <a:r>
              <a:rPr lang="pt-BR" dirty="0" smtClean="0"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ea typeface="Times New Roman" panose="02020603050405020304" pitchFamily="18" charset="0"/>
              </a:rPr>
              <a:t>Va</a:t>
            </a:r>
            <a:r>
              <a:rPr lang="pt-BR" spc="5" dirty="0" smtClean="0">
                <a:ea typeface="Times New Roman" panose="02020603050405020304" pitchFamily="18" charset="0"/>
              </a:rPr>
              <a:t>l</a:t>
            </a:r>
            <a:r>
              <a:rPr lang="pt-BR" dirty="0" smtClean="0">
                <a:ea typeface="Times New Roman" panose="02020603050405020304" pitchFamily="18" charset="0"/>
              </a:rPr>
              <a:t>or             </a:t>
            </a:r>
            <a:r>
              <a:rPr lang="pt-BR" spc="-50" dirty="0" smtClean="0">
                <a:ea typeface="Times New Roman" panose="02020603050405020304" pitchFamily="18" charset="0"/>
              </a:rPr>
              <a:t> </a:t>
            </a:r>
            <a:r>
              <a:rPr lang="pt-BR" dirty="0" err="1" smtClean="0">
                <a:ea typeface="Times New Roman" panose="02020603050405020304" pitchFamily="18" charset="0"/>
              </a:rPr>
              <a:t>n</a:t>
            </a:r>
            <a:r>
              <a:rPr lang="pt-BR" spc="5" dirty="0" err="1" smtClean="0">
                <a:ea typeface="Times New Roman" panose="02020603050405020304" pitchFamily="18" charset="0"/>
              </a:rPr>
              <a:t>u</a:t>
            </a:r>
            <a:r>
              <a:rPr lang="pt-BR" spc="-5" dirty="0" err="1" smtClean="0">
                <a:ea typeface="Times New Roman" panose="02020603050405020304" pitchFamily="18" charset="0"/>
              </a:rPr>
              <a:t>mer</a:t>
            </a:r>
            <a:r>
              <a:rPr lang="pt-BR" spc="5" dirty="0" err="1" smtClean="0">
                <a:ea typeface="Times New Roman" panose="02020603050405020304" pitchFamily="18" charset="0"/>
              </a:rPr>
              <a:t>i</a:t>
            </a:r>
            <a:r>
              <a:rPr lang="pt-BR" spc="-5" dirty="0" err="1" smtClean="0">
                <a:ea typeface="Times New Roman" panose="02020603050405020304" pitchFamily="18" charset="0"/>
              </a:rPr>
              <a:t>c</a:t>
            </a:r>
            <a:r>
              <a:rPr lang="pt-BR" spc="-5" dirty="0" smtClean="0">
                <a:ea typeface="Times New Roman" panose="02020603050405020304" pitchFamily="18" charset="0"/>
              </a:rPr>
              <a:t>(</a:t>
            </a:r>
            <a:r>
              <a:rPr lang="pt-BR" dirty="0" smtClean="0">
                <a:ea typeface="Times New Roman" panose="02020603050405020304" pitchFamily="18" charset="0"/>
              </a:rPr>
              <a:t>10,</a:t>
            </a:r>
            <a:r>
              <a:rPr lang="pt-BR" spc="10" dirty="0" smtClean="0">
                <a:ea typeface="Times New Roman" panose="02020603050405020304" pitchFamily="18" charset="0"/>
              </a:rPr>
              <a:t>2</a:t>
            </a:r>
            <a:r>
              <a:rPr lang="pt-BR" dirty="0">
                <a:ea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6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88641"/>
            <a:ext cx="7344816" cy="720080"/>
          </a:xfrm>
        </p:spPr>
        <p:txBody>
          <a:bodyPr/>
          <a:lstStyle/>
          <a:p>
            <a:pPr algn="ctr"/>
            <a:r>
              <a:rPr lang="pt-BR" sz="3600" b="1" dirty="0" smtClean="0"/>
              <a:t>Cláusula </a:t>
            </a:r>
            <a:r>
              <a:rPr lang="pt-BR" sz="3600" b="1" dirty="0" err="1" smtClean="0"/>
              <a:t>Group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by</a:t>
            </a:r>
            <a:r>
              <a:rPr lang="pt-BR" sz="3600" b="1" dirty="0" smtClean="0"/>
              <a:t> e </a:t>
            </a:r>
            <a:r>
              <a:rPr lang="pt-BR" sz="3600" b="1" dirty="0" err="1" smtClean="0"/>
              <a:t>Having</a:t>
            </a:r>
            <a:endParaRPr lang="pt-BR" sz="3600" b="1" dirty="0"/>
          </a:p>
        </p:txBody>
      </p:sp>
      <p:sp>
        <p:nvSpPr>
          <p:cNvPr id="8" name="Retângulo 7"/>
          <p:cNvSpPr/>
          <p:nvPr/>
        </p:nvSpPr>
        <p:spPr>
          <a:xfrm>
            <a:off x="539552" y="1484784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 instrução </a:t>
            </a:r>
            <a:r>
              <a:rPr lang="pt-BR" b="1" dirty="0"/>
              <a:t>SELECT</a:t>
            </a:r>
            <a:r>
              <a:rPr lang="pt-BR" dirty="0"/>
              <a:t> possui duas cláusulas poderosas, pouco compreendidas e usadas</a:t>
            </a:r>
            <a:r>
              <a:rPr lang="pt-BR" b="1" dirty="0"/>
              <a:t>: GROUP BY </a:t>
            </a:r>
            <a:r>
              <a:rPr lang="pt-BR" dirty="0"/>
              <a:t>e </a:t>
            </a:r>
            <a:r>
              <a:rPr lang="pt-BR" b="1" dirty="0"/>
              <a:t>HAVING</a:t>
            </a:r>
            <a:r>
              <a:rPr lang="pt-BR" dirty="0"/>
              <a:t>.</a:t>
            </a:r>
          </a:p>
          <a:p>
            <a:pPr>
              <a:lnSpc>
                <a:spcPct val="150000"/>
              </a:lnSpc>
            </a:pPr>
            <a:r>
              <a:rPr lang="pt-BR" dirty="0"/>
              <a:t> </a:t>
            </a:r>
          </a:p>
          <a:p>
            <a:pPr>
              <a:lnSpc>
                <a:spcPct val="150000"/>
              </a:lnSpc>
            </a:pPr>
            <a:r>
              <a:rPr lang="pt-BR" dirty="0"/>
              <a:t>A cláusula </a:t>
            </a:r>
            <a:r>
              <a:rPr lang="pt-BR" b="1" dirty="0"/>
              <a:t>GROUP  BY </a:t>
            </a:r>
            <a:r>
              <a:rPr lang="pt-BR" dirty="0"/>
              <a:t>organiza dados em grupos, produzindo sumários. A cláusula </a:t>
            </a:r>
            <a:r>
              <a:rPr lang="pt-BR" b="1" dirty="0"/>
              <a:t>HAVING</a:t>
            </a:r>
            <a:r>
              <a:rPr lang="pt-BR" dirty="0"/>
              <a:t> estabelece condições para listar esses grupos. Dizemos que a cláusula </a:t>
            </a:r>
            <a:r>
              <a:rPr lang="pt-BR" b="1" dirty="0"/>
              <a:t>HAVING</a:t>
            </a:r>
            <a:r>
              <a:rPr lang="pt-BR" dirty="0"/>
              <a:t> está para a cláusula </a:t>
            </a:r>
            <a:r>
              <a:rPr lang="pt-BR" b="1" dirty="0"/>
              <a:t>GROUP BY, </a:t>
            </a:r>
            <a:r>
              <a:rPr lang="pt-BR" dirty="0"/>
              <a:t>assim como a cláusula </a:t>
            </a:r>
            <a:r>
              <a:rPr lang="pt-BR" b="1" dirty="0"/>
              <a:t>WHERE</a:t>
            </a:r>
            <a:r>
              <a:rPr lang="pt-BR" dirty="0"/>
              <a:t> está para o comando </a:t>
            </a:r>
            <a:r>
              <a:rPr lang="pt-BR" b="1" dirty="0" smtClean="0"/>
              <a:t>SELECT.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889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88641"/>
            <a:ext cx="7344816" cy="720080"/>
          </a:xfrm>
        </p:spPr>
        <p:txBody>
          <a:bodyPr/>
          <a:lstStyle/>
          <a:p>
            <a:pPr algn="ctr"/>
            <a:r>
              <a:rPr lang="pt-BR" sz="3600" b="1" dirty="0" smtClean="0"/>
              <a:t>Cláusula </a:t>
            </a:r>
            <a:r>
              <a:rPr lang="pt-BR" sz="3600" b="1" dirty="0" err="1" smtClean="0"/>
              <a:t>Group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by</a:t>
            </a:r>
            <a:r>
              <a:rPr lang="pt-BR" sz="3600" b="1" dirty="0" smtClean="0"/>
              <a:t> e </a:t>
            </a:r>
            <a:r>
              <a:rPr lang="pt-BR" sz="3600" b="1" dirty="0" err="1" smtClean="0"/>
              <a:t>Having</a:t>
            </a:r>
            <a:endParaRPr lang="pt-BR" sz="3600" b="1" dirty="0"/>
          </a:p>
        </p:txBody>
      </p:sp>
      <p:sp>
        <p:nvSpPr>
          <p:cNvPr id="8" name="Retângulo 7"/>
          <p:cNvSpPr/>
          <p:nvPr/>
        </p:nvSpPr>
        <p:spPr>
          <a:xfrm>
            <a:off x="611560" y="1484784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 sintaxe do comando </a:t>
            </a:r>
            <a:r>
              <a:rPr lang="pt-BR" b="1" dirty="0"/>
              <a:t>SELECT</a:t>
            </a:r>
            <a:r>
              <a:rPr lang="pt-BR" dirty="0"/>
              <a:t> com as cláusulas </a:t>
            </a:r>
            <a:r>
              <a:rPr lang="pt-BR" b="1" dirty="0"/>
              <a:t>GROUP BY </a:t>
            </a:r>
            <a:r>
              <a:rPr lang="pt-BR" dirty="0"/>
              <a:t>e </a:t>
            </a:r>
            <a:r>
              <a:rPr lang="pt-BR" b="1" dirty="0"/>
              <a:t>HAVING</a:t>
            </a:r>
            <a:r>
              <a:rPr lang="pt-BR" dirty="0"/>
              <a:t> é: </a:t>
            </a:r>
            <a:endParaRPr lang="pt-BR" dirty="0" smtClean="0"/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/>
              <a:t>SELECT</a:t>
            </a:r>
            <a:r>
              <a:rPr lang="pt-BR" dirty="0"/>
              <a:t> &lt;coluna(s)&gt;</a:t>
            </a:r>
          </a:p>
          <a:p>
            <a:pPr>
              <a:lnSpc>
                <a:spcPct val="150000"/>
              </a:lnSpc>
            </a:pPr>
            <a:r>
              <a:rPr lang="pt-BR" b="1" dirty="0"/>
              <a:t>FROM</a:t>
            </a:r>
            <a:r>
              <a:rPr lang="pt-BR" dirty="0"/>
              <a:t> &lt;tabela&gt; </a:t>
            </a:r>
            <a:r>
              <a:rPr lang="pt-BR" b="1" dirty="0"/>
              <a:t>WHERE</a:t>
            </a:r>
            <a:r>
              <a:rPr lang="pt-BR" dirty="0"/>
              <a:t> &lt;condições&gt; 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GROUP BY</a:t>
            </a:r>
            <a:r>
              <a:rPr lang="pt-BR" dirty="0" smtClean="0"/>
              <a:t> </a:t>
            </a:r>
            <a:r>
              <a:rPr lang="pt-BR" dirty="0"/>
              <a:t>&lt;coluna(s)&gt; 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HAVING</a:t>
            </a:r>
            <a:r>
              <a:rPr lang="pt-BR" dirty="0" smtClean="0"/>
              <a:t> </a:t>
            </a:r>
            <a:r>
              <a:rPr lang="pt-BR" dirty="0"/>
              <a:t>&lt;condições</a:t>
            </a:r>
            <a:r>
              <a:rPr lang="pt-BR" dirty="0" smtClean="0"/>
              <a:t>&gt;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343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88641"/>
            <a:ext cx="7344816" cy="720080"/>
          </a:xfrm>
        </p:spPr>
        <p:txBody>
          <a:bodyPr/>
          <a:lstStyle/>
          <a:p>
            <a:pPr algn="ctr"/>
            <a:r>
              <a:rPr lang="pt-BR" sz="3600" b="1" dirty="0" smtClean="0"/>
              <a:t>Cláusula </a:t>
            </a:r>
            <a:r>
              <a:rPr lang="pt-BR" sz="3600" b="1" dirty="0" err="1" smtClean="0"/>
              <a:t>Group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by</a:t>
            </a:r>
            <a:r>
              <a:rPr lang="pt-BR" sz="3600" b="1" dirty="0" smtClean="0"/>
              <a:t> e </a:t>
            </a:r>
            <a:r>
              <a:rPr lang="pt-BR" sz="3600" b="1" dirty="0" err="1" smtClean="0"/>
              <a:t>Having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539552" y="155679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r>
              <a:rPr lang="pt-BR" dirty="0"/>
              <a:t> </a:t>
            </a:r>
          </a:p>
          <a:p>
            <a:r>
              <a:rPr lang="pt-BR" dirty="0"/>
              <a:t>Considerar a tabela </a:t>
            </a:r>
            <a:r>
              <a:rPr lang="pt-BR" b="1" dirty="0" smtClean="0"/>
              <a:t>Vendas</a:t>
            </a:r>
            <a:r>
              <a:rPr lang="pt-BR" dirty="0" smtClean="0"/>
              <a:t>:</a:t>
            </a:r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2555776" y="3501008"/>
            <a:ext cx="4572000" cy="16773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617026" y="3501008"/>
            <a:ext cx="4572000" cy="1687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ea typeface="Times New Roman" panose="02020603050405020304" pitchFamily="18" charset="0"/>
              </a:rPr>
              <a:t>V</a:t>
            </a:r>
            <a:r>
              <a:rPr lang="pt-BR" spc="-5" dirty="0">
                <a:ea typeface="Times New Roman" panose="02020603050405020304" pitchFamily="18" charset="0"/>
              </a:rPr>
              <a:t>e</a:t>
            </a:r>
            <a:r>
              <a:rPr lang="pt-BR" spc="5" dirty="0">
                <a:ea typeface="Times New Roman" panose="02020603050405020304" pitchFamily="18" charset="0"/>
              </a:rPr>
              <a:t>nd</a:t>
            </a:r>
            <a:r>
              <a:rPr lang="pt-BR" spc="-5" dirty="0">
                <a:ea typeface="Times New Roman" panose="02020603050405020304" pitchFamily="18" charset="0"/>
              </a:rPr>
              <a:t>e</a:t>
            </a:r>
            <a:r>
              <a:rPr lang="pt-BR" spc="5" dirty="0">
                <a:ea typeface="Times New Roman" panose="02020603050405020304" pitchFamily="18" charset="0"/>
              </a:rPr>
              <a:t>d</a:t>
            </a:r>
            <a:r>
              <a:rPr lang="pt-BR" dirty="0">
                <a:ea typeface="Times New Roman" panose="02020603050405020304" pitchFamily="18" charset="0"/>
              </a:rPr>
              <a:t>or      </a:t>
            </a:r>
            <a:r>
              <a:rPr lang="pt-BR" spc="-90" dirty="0">
                <a:ea typeface="Times New Roman" panose="02020603050405020304" pitchFamily="18" charset="0"/>
              </a:rPr>
              <a:t> </a:t>
            </a:r>
            <a:r>
              <a:rPr lang="pt-BR" dirty="0" err="1">
                <a:ea typeface="Times New Roman" panose="02020603050405020304" pitchFamily="18" charset="0"/>
              </a:rPr>
              <a:t>va</a:t>
            </a:r>
            <a:r>
              <a:rPr lang="pt-BR" spc="-5" dirty="0" err="1">
                <a:ea typeface="Times New Roman" panose="02020603050405020304" pitchFamily="18" charset="0"/>
              </a:rPr>
              <a:t>rc</a:t>
            </a:r>
            <a:r>
              <a:rPr lang="pt-BR" spc="5" dirty="0" err="1">
                <a:ea typeface="Times New Roman" panose="02020603050405020304" pitchFamily="18" charset="0"/>
              </a:rPr>
              <a:t>h</a:t>
            </a:r>
            <a:r>
              <a:rPr lang="pt-BR" dirty="0" err="1">
                <a:ea typeface="Times New Roman" panose="02020603050405020304" pitchFamily="18" charset="0"/>
              </a:rPr>
              <a:t>a</a:t>
            </a:r>
            <a:r>
              <a:rPr lang="pt-BR" spc="-5" dirty="0" err="1">
                <a:ea typeface="Times New Roman" panose="02020603050405020304" pitchFamily="18" charset="0"/>
              </a:rPr>
              <a:t>r</a:t>
            </a:r>
            <a:r>
              <a:rPr lang="pt-BR" spc="-5" dirty="0">
                <a:ea typeface="Times New Roman" panose="02020603050405020304" pitchFamily="18" charset="0"/>
              </a:rPr>
              <a:t>(</a:t>
            </a:r>
            <a:r>
              <a:rPr lang="pt-BR" dirty="0">
                <a:ea typeface="Times New Roman" panose="02020603050405020304" pitchFamily="18" charset="0"/>
              </a:rPr>
              <a:t>30) </a:t>
            </a:r>
            <a:endParaRPr lang="pt-BR" dirty="0" smtClean="0"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ea typeface="Times New Roman" panose="02020603050405020304" pitchFamily="18" charset="0"/>
              </a:rPr>
              <a:t>Da</a:t>
            </a:r>
            <a:r>
              <a:rPr lang="pt-BR" spc="-5" dirty="0" smtClean="0">
                <a:ea typeface="Times New Roman" panose="02020603050405020304" pitchFamily="18" charset="0"/>
              </a:rPr>
              <a:t>t</a:t>
            </a:r>
            <a:r>
              <a:rPr lang="pt-BR" dirty="0" smtClean="0">
                <a:ea typeface="Times New Roman" panose="02020603050405020304" pitchFamily="18" charset="0"/>
              </a:rPr>
              <a:t>a               </a:t>
            </a:r>
            <a:r>
              <a:rPr lang="pt-BR" spc="5" dirty="0" err="1" smtClean="0">
                <a:ea typeface="Times New Roman" panose="02020603050405020304" pitchFamily="18" charset="0"/>
              </a:rPr>
              <a:t>d</a:t>
            </a:r>
            <a:r>
              <a:rPr lang="pt-BR" dirty="0" err="1" smtClean="0">
                <a:ea typeface="Times New Roman" panose="02020603050405020304" pitchFamily="18" charset="0"/>
              </a:rPr>
              <a:t>a</a:t>
            </a:r>
            <a:r>
              <a:rPr lang="pt-BR" spc="-5" dirty="0" err="1" smtClean="0">
                <a:ea typeface="Times New Roman" panose="02020603050405020304" pitchFamily="18" charset="0"/>
              </a:rPr>
              <a:t>te</a:t>
            </a:r>
            <a:r>
              <a:rPr lang="pt-BR" spc="5" dirty="0" err="1" smtClean="0">
                <a:ea typeface="Times New Roman" panose="02020603050405020304" pitchFamily="18" charset="0"/>
              </a:rPr>
              <a:t>T</a:t>
            </a:r>
            <a:r>
              <a:rPr lang="pt-BR" spc="15" dirty="0" err="1" smtClean="0">
                <a:ea typeface="Times New Roman" panose="02020603050405020304" pitchFamily="18" charset="0"/>
              </a:rPr>
              <a:t>i</a:t>
            </a:r>
            <a:r>
              <a:rPr lang="pt-BR" spc="-15" dirty="0" err="1" smtClean="0">
                <a:ea typeface="Times New Roman" panose="02020603050405020304" pitchFamily="18" charset="0"/>
              </a:rPr>
              <a:t>m</a:t>
            </a:r>
            <a:r>
              <a:rPr lang="pt-BR" dirty="0" err="1" smtClean="0">
                <a:ea typeface="Times New Roman" panose="02020603050405020304" pitchFamily="18" charset="0"/>
              </a:rPr>
              <a:t>e</a:t>
            </a:r>
            <a:r>
              <a:rPr lang="pt-BR" dirty="0" smtClean="0"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ea typeface="Times New Roman" panose="02020603050405020304" pitchFamily="18" charset="0"/>
              </a:rPr>
              <a:t>Va</a:t>
            </a:r>
            <a:r>
              <a:rPr lang="pt-BR" spc="5" dirty="0" smtClean="0">
                <a:ea typeface="Times New Roman" panose="02020603050405020304" pitchFamily="18" charset="0"/>
              </a:rPr>
              <a:t>l</a:t>
            </a:r>
            <a:r>
              <a:rPr lang="pt-BR" dirty="0" smtClean="0">
                <a:ea typeface="Times New Roman" panose="02020603050405020304" pitchFamily="18" charset="0"/>
              </a:rPr>
              <a:t>or             </a:t>
            </a:r>
            <a:r>
              <a:rPr lang="pt-BR" spc="-50" dirty="0" smtClean="0">
                <a:ea typeface="Times New Roman" panose="02020603050405020304" pitchFamily="18" charset="0"/>
              </a:rPr>
              <a:t> </a:t>
            </a:r>
            <a:r>
              <a:rPr lang="pt-BR" dirty="0" err="1" smtClean="0">
                <a:ea typeface="Times New Roman" panose="02020603050405020304" pitchFamily="18" charset="0"/>
              </a:rPr>
              <a:t>n</a:t>
            </a:r>
            <a:r>
              <a:rPr lang="pt-BR" spc="5" dirty="0" err="1" smtClean="0">
                <a:ea typeface="Times New Roman" panose="02020603050405020304" pitchFamily="18" charset="0"/>
              </a:rPr>
              <a:t>u</a:t>
            </a:r>
            <a:r>
              <a:rPr lang="pt-BR" spc="-5" dirty="0" err="1" smtClean="0">
                <a:ea typeface="Times New Roman" panose="02020603050405020304" pitchFamily="18" charset="0"/>
              </a:rPr>
              <a:t>mer</a:t>
            </a:r>
            <a:r>
              <a:rPr lang="pt-BR" spc="5" dirty="0" err="1" smtClean="0">
                <a:ea typeface="Times New Roman" panose="02020603050405020304" pitchFamily="18" charset="0"/>
              </a:rPr>
              <a:t>i</a:t>
            </a:r>
            <a:r>
              <a:rPr lang="pt-BR" spc="-5" dirty="0" err="1" smtClean="0">
                <a:ea typeface="Times New Roman" panose="02020603050405020304" pitchFamily="18" charset="0"/>
              </a:rPr>
              <a:t>c</a:t>
            </a:r>
            <a:r>
              <a:rPr lang="pt-BR" spc="-5" dirty="0" smtClean="0">
                <a:ea typeface="Times New Roman" panose="02020603050405020304" pitchFamily="18" charset="0"/>
              </a:rPr>
              <a:t>(</a:t>
            </a:r>
            <a:r>
              <a:rPr lang="pt-BR" dirty="0" smtClean="0">
                <a:ea typeface="Times New Roman" panose="02020603050405020304" pitchFamily="18" charset="0"/>
              </a:rPr>
              <a:t>10,</a:t>
            </a:r>
            <a:r>
              <a:rPr lang="pt-BR" spc="10" dirty="0" smtClean="0">
                <a:ea typeface="Times New Roman" panose="02020603050405020304" pitchFamily="18" charset="0"/>
              </a:rPr>
              <a:t>2</a:t>
            </a:r>
            <a:r>
              <a:rPr lang="pt-BR" dirty="0">
                <a:ea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6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88641"/>
            <a:ext cx="7344816" cy="720080"/>
          </a:xfrm>
        </p:spPr>
        <p:txBody>
          <a:bodyPr/>
          <a:lstStyle/>
          <a:p>
            <a:pPr algn="ctr"/>
            <a:r>
              <a:rPr lang="pt-BR" sz="3600" b="1" dirty="0" smtClean="0"/>
              <a:t>Cláusula </a:t>
            </a:r>
            <a:r>
              <a:rPr lang="pt-BR" sz="3600" b="1" dirty="0" err="1" smtClean="0"/>
              <a:t>Group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by</a:t>
            </a:r>
            <a:r>
              <a:rPr lang="pt-BR" sz="3600" b="1" dirty="0" smtClean="0"/>
              <a:t> e </a:t>
            </a:r>
            <a:r>
              <a:rPr lang="pt-BR" sz="3600" b="1" dirty="0" err="1" smtClean="0"/>
              <a:t>Having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539552" y="1556792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1)Qual o total das vendas?</a:t>
            </a:r>
          </a:p>
          <a:p>
            <a:endParaRPr lang="pt-BR" dirty="0"/>
          </a:p>
          <a:p>
            <a:r>
              <a:rPr lang="pt-BR" dirty="0"/>
              <a:t>SELECT SUM(valor) FROM vendas</a:t>
            </a:r>
          </a:p>
          <a:p>
            <a:endParaRPr lang="pt-BR" dirty="0"/>
          </a:p>
          <a:p>
            <a:r>
              <a:rPr lang="pt-BR" dirty="0"/>
              <a:t> </a:t>
            </a:r>
          </a:p>
          <a:p>
            <a:r>
              <a:rPr lang="pt-BR" b="1" dirty="0"/>
              <a:t> 2)Qual o total das vendas de cada vendedor?</a:t>
            </a:r>
          </a:p>
          <a:p>
            <a:endParaRPr lang="pt-BR" dirty="0"/>
          </a:p>
          <a:p>
            <a:r>
              <a:rPr lang="pt-BR" dirty="0"/>
              <a:t>SELECT vendedor, SUM(valor) </a:t>
            </a:r>
            <a:endParaRPr lang="pt-BR" dirty="0" smtClean="0"/>
          </a:p>
          <a:p>
            <a:r>
              <a:rPr lang="pt-BR" dirty="0" smtClean="0"/>
              <a:t>FROM </a:t>
            </a:r>
            <a:r>
              <a:rPr lang="pt-BR" dirty="0"/>
              <a:t>vendas</a:t>
            </a:r>
          </a:p>
          <a:p>
            <a:r>
              <a:rPr lang="pt-BR" dirty="0"/>
              <a:t>GROUP BY vendedor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5097325" y="4653136"/>
            <a:ext cx="3816424" cy="16773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158575" y="4653136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ea typeface="Times New Roman" panose="02020603050405020304" pitchFamily="18" charset="0"/>
              </a:rPr>
              <a:t>V</a:t>
            </a:r>
            <a:r>
              <a:rPr lang="pt-BR" spc="-5" dirty="0">
                <a:ea typeface="Times New Roman" panose="02020603050405020304" pitchFamily="18" charset="0"/>
              </a:rPr>
              <a:t>e</a:t>
            </a:r>
            <a:r>
              <a:rPr lang="pt-BR" spc="5" dirty="0">
                <a:ea typeface="Times New Roman" panose="02020603050405020304" pitchFamily="18" charset="0"/>
              </a:rPr>
              <a:t>nd</a:t>
            </a:r>
            <a:r>
              <a:rPr lang="pt-BR" spc="-5" dirty="0">
                <a:ea typeface="Times New Roman" panose="02020603050405020304" pitchFamily="18" charset="0"/>
              </a:rPr>
              <a:t>e</a:t>
            </a:r>
            <a:r>
              <a:rPr lang="pt-BR" spc="5" dirty="0">
                <a:ea typeface="Times New Roman" panose="02020603050405020304" pitchFamily="18" charset="0"/>
              </a:rPr>
              <a:t>d</a:t>
            </a:r>
            <a:r>
              <a:rPr lang="pt-BR" dirty="0">
                <a:ea typeface="Times New Roman" panose="02020603050405020304" pitchFamily="18" charset="0"/>
              </a:rPr>
              <a:t>or      </a:t>
            </a:r>
            <a:r>
              <a:rPr lang="pt-BR" spc="-90" dirty="0">
                <a:ea typeface="Times New Roman" panose="02020603050405020304" pitchFamily="18" charset="0"/>
              </a:rPr>
              <a:t> </a:t>
            </a:r>
            <a:r>
              <a:rPr lang="pt-BR" dirty="0" err="1">
                <a:ea typeface="Times New Roman" panose="02020603050405020304" pitchFamily="18" charset="0"/>
              </a:rPr>
              <a:t>va</a:t>
            </a:r>
            <a:r>
              <a:rPr lang="pt-BR" spc="-5" dirty="0" err="1">
                <a:ea typeface="Times New Roman" panose="02020603050405020304" pitchFamily="18" charset="0"/>
              </a:rPr>
              <a:t>rc</a:t>
            </a:r>
            <a:r>
              <a:rPr lang="pt-BR" spc="5" dirty="0" err="1">
                <a:ea typeface="Times New Roman" panose="02020603050405020304" pitchFamily="18" charset="0"/>
              </a:rPr>
              <a:t>h</a:t>
            </a:r>
            <a:r>
              <a:rPr lang="pt-BR" dirty="0" err="1">
                <a:ea typeface="Times New Roman" panose="02020603050405020304" pitchFamily="18" charset="0"/>
              </a:rPr>
              <a:t>a</a:t>
            </a:r>
            <a:r>
              <a:rPr lang="pt-BR" spc="-5" dirty="0" err="1">
                <a:ea typeface="Times New Roman" panose="02020603050405020304" pitchFamily="18" charset="0"/>
              </a:rPr>
              <a:t>r</a:t>
            </a:r>
            <a:r>
              <a:rPr lang="pt-BR" spc="-5" dirty="0">
                <a:ea typeface="Times New Roman" panose="02020603050405020304" pitchFamily="18" charset="0"/>
              </a:rPr>
              <a:t>(</a:t>
            </a:r>
            <a:r>
              <a:rPr lang="pt-BR" dirty="0">
                <a:ea typeface="Times New Roman" panose="02020603050405020304" pitchFamily="18" charset="0"/>
              </a:rPr>
              <a:t>30) </a:t>
            </a:r>
            <a:endParaRPr lang="pt-BR" dirty="0" smtClean="0"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ea typeface="Times New Roman" panose="02020603050405020304" pitchFamily="18" charset="0"/>
              </a:rPr>
              <a:t>Da</a:t>
            </a:r>
            <a:r>
              <a:rPr lang="pt-BR" spc="-5" dirty="0" smtClean="0">
                <a:ea typeface="Times New Roman" panose="02020603050405020304" pitchFamily="18" charset="0"/>
              </a:rPr>
              <a:t>t</a:t>
            </a:r>
            <a:r>
              <a:rPr lang="pt-BR" dirty="0" smtClean="0">
                <a:ea typeface="Times New Roman" panose="02020603050405020304" pitchFamily="18" charset="0"/>
              </a:rPr>
              <a:t>a               </a:t>
            </a:r>
            <a:r>
              <a:rPr lang="pt-BR" spc="5" dirty="0" err="1" smtClean="0">
                <a:ea typeface="Times New Roman" panose="02020603050405020304" pitchFamily="18" charset="0"/>
              </a:rPr>
              <a:t>d</a:t>
            </a:r>
            <a:r>
              <a:rPr lang="pt-BR" dirty="0" err="1" smtClean="0">
                <a:ea typeface="Times New Roman" panose="02020603050405020304" pitchFamily="18" charset="0"/>
              </a:rPr>
              <a:t>a</a:t>
            </a:r>
            <a:r>
              <a:rPr lang="pt-BR" spc="-5" dirty="0" err="1" smtClean="0">
                <a:ea typeface="Times New Roman" panose="02020603050405020304" pitchFamily="18" charset="0"/>
              </a:rPr>
              <a:t>te</a:t>
            </a:r>
            <a:r>
              <a:rPr lang="pt-BR" spc="5" dirty="0" err="1" smtClean="0">
                <a:ea typeface="Times New Roman" panose="02020603050405020304" pitchFamily="18" charset="0"/>
              </a:rPr>
              <a:t>T</a:t>
            </a:r>
            <a:r>
              <a:rPr lang="pt-BR" spc="15" dirty="0" err="1" smtClean="0">
                <a:ea typeface="Times New Roman" panose="02020603050405020304" pitchFamily="18" charset="0"/>
              </a:rPr>
              <a:t>i</a:t>
            </a:r>
            <a:r>
              <a:rPr lang="pt-BR" spc="-15" dirty="0" err="1" smtClean="0">
                <a:ea typeface="Times New Roman" panose="02020603050405020304" pitchFamily="18" charset="0"/>
              </a:rPr>
              <a:t>m</a:t>
            </a:r>
            <a:r>
              <a:rPr lang="pt-BR" dirty="0" err="1" smtClean="0">
                <a:ea typeface="Times New Roman" panose="02020603050405020304" pitchFamily="18" charset="0"/>
              </a:rPr>
              <a:t>e</a:t>
            </a:r>
            <a:r>
              <a:rPr lang="pt-BR" dirty="0" smtClean="0"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ea typeface="Times New Roman" panose="02020603050405020304" pitchFamily="18" charset="0"/>
              </a:rPr>
              <a:t>Va</a:t>
            </a:r>
            <a:r>
              <a:rPr lang="pt-BR" spc="5" dirty="0" smtClean="0">
                <a:ea typeface="Times New Roman" panose="02020603050405020304" pitchFamily="18" charset="0"/>
              </a:rPr>
              <a:t>l</a:t>
            </a:r>
            <a:r>
              <a:rPr lang="pt-BR" dirty="0" smtClean="0">
                <a:ea typeface="Times New Roman" panose="02020603050405020304" pitchFamily="18" charset="0"/>
              </a:rPr>
              <a:t>or             </a:t>
            </a:r>
            <a:r>
              <a:rPr lang="pt-BR" spc="-50" dirty="0" smtClean="0">
                <a:ea typeface="Times New Roman" panose="02020603050405020304" pitchFamily="18" charset="0"/>
              </a:rPr>
              <a:t> </a:t>
            </a:r>
            <a:r>
              <a:rPr lang="pt-BR" dirty="0" err="1" smtClean="0">
                <a:ea typeface="Times New Roman" panose="02020603050405020304" pitchFamily="18" charset="0"/>
              </a:rPr>
              <a:t>n</a:t>
            </a:r>
            <a:r>
              <a:rPr lang="pt-BR" spc="5" dirty="0" err="1" smtClean="0">
                <a:ea typeface="Times New Roman" panose="02020603050405020304" pitchFamily="18" charset="0"/>
              </a:rPr>
              <a:t>u</a:t>
            </a:r>
            <a:r>
              <a:rPr lang="pt-BR" spc="-5" dirty="0" err="1" smtClean="0">
                <a:ea typeface="Times New Roman" panose="02020603050405020304" pitchFamily="18" charset="0"/>
              </a:rPr>
              <a:t>mer</a:t>
            </a:r>
            <a:r>
              <a:rPr lang="pt-BR" spc="5" dirty="0" err="1" smtClean="0">
                <a:ea typeface="Times New Roman" panose="02020603050405020304" pitchFamily="18" charset="0"/>
              </a:rPr>
              <a:t>i</a:t>
            </a:r>
            <a:r>
              <a:rPr lang="pt-BR" spc="-5" dirty="0" err="1" smtClean="0">
                <a:ea typeface="Times New Roman" panose="02020603050405020304" pitchFamily="18" charset="0"/>
              </a:rPr>
              <a:t>c</a:t>
            </a:r>
            <a:r>
              <a:rPr lang="pt-BR" spc="-5" dirty="0" smtClean="0">
                <a:ea typeface="Times New Roman" panose="02020603050405020304" pitchFamily="18" charset="0"/>
              </a:rPr>
              <a:t>(</a:t>
            </a:r>
            <a:r>
              <a:rPr lang="pt-BR" dirty="0" smtClean="0">
                <a:ea typeface="Times New Roman" panose="02020603050405020304" pitchFamily="18" charset="0"/>
              </a:rPr>
              <a:t>10,</a:t>
            </a:r>
            <a:r>
              <a:rPr lang="pt-BR" spc="10" dirty="0" smtClean="0">
                <a:ea typeface="Times New Roman" panose="02020603050405020304" pitchFamily="18" charset="0"/>
              </a:rPr>
              <a:t>2</a:t>
            </a:r>
            <a:r>
              <a:rPr lang="pt-BR" dirty="0">
                <a:ea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88641"/>
            <a:ext cx="7344816" cy="720080"/>
          </a:xfrm>
        </p:spPr>
        <p:txBody>
          <a:bodyPr/>
          <a:lstStyle/>
          <a:p>
            <a:pPr algn="ctr"/>
            <a:r>
              <a:rPr lang="pt-BR" sz="3600" b="1" dirty="0" smtClean="0"/>
              <a:t>Cláusula </a:t>
            </a:r>
            <a:r>
              <a:rPr lang="pt-BR" sz="3600" b="1" dirty="0" err="1" smtClean="0"/>
              <a:t>Group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by</a:t>
            </a:r>
            <a:r>
              <a:rPr lang="pt-BR" sz="3600" b="1" dirty="0" smtClean="0"/>
              <a:t> e </a:t>
            </a:r>
            <a:r>
              <a:rPr lang="pt-BR" sz="3600" b="1" dirty="0" err="1" smtClean="0"/>
              <a:t>Having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539552" y="1556792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3)Quantas vendas foram feitas?</a:t>
            </a:r>
          </a:p>
          <a:p>
            <a:endParaRPr lang="pt-BR" b="1" dirty="0"/>
          </a:p>
          <a:p>
            <a:r>
              <a:rPr lang="pt-BR" dirty="0"/>
              <a:t>SELECT COUNT(*) FROM vendas</a:t>
            </a:r>
          </a:p>
          <a:p>
            <a:r>
              <a:rPr lang="pt-BR" b="1" dirty="0"/>
              <a:t> </a:t>
            </a:r>
          </a:p>
          <a:p>
            <a:r>
              <a:rPr lang="pt-BR" dirty="0" smtClean="0"/>
              <a:t> </a:t>
            </a:r>
            <a:endParaRPr lang="pt-BR" dirty="0"/>
          </a:p>
          <a:p>
            <a:r>
              <a:rPr lang="pt-BR" b="1" dirty="0"/>
              <a:t> 4)Quantas vendas cada vendedor fez?</a:t>
            </a:r>
          </a:p>
          <a:p>
            <a:endParaRPr lang="pt-BR" b="1" dirty="0"/>
          </a:p>
          <a:p>
            <a:r>
              <a:rPr lang="pt-BR" dirty="0"/>
              <a:t>SELECT vendedor, COUNT(*) </a:t>
            </a:r>
            <a:endParaRPr lang="pt-BR" dirty="0" smtClean="0"/>
          </a:p>
          <a:p>
            <a:r>
              <a:rPr lang="pt-BR" dirty="0" smtClean="0"/>
              <a:t>FROM </a:t>
            </a:r>
            <a:r>
              <a:rPr lang="pt-BR" dirty="0"/>
              <a:t>vendas</a:t>
            </a:r>
          </a:p>
          <a:p>
            <a:r>
              <a:rPr lang="pt-BR" dirty="0"/>
              <a:t>GROUP BY vendedor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5097325" y="4653136"/>
            <a:ext cx="3816424" cy="16773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158575" y="4653136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ea typeface="Times New Roman" panose="02020603050405020304" pitchFamily="18" charset="0"/>
              </a:rPr>
              <a:t>V</a:t>
            </a:r>
            <a:r>
              <a:rPr lang="pt-BR" spc="-5" dirty="0">
                <a:ea typeface="Times New Roman" panose="02020603050405020304" pitchFamily="18" charset="0"/>
              </a:rPr>
              <a:t>e</a:t>
            </a:r>
            <a:r>
              <a:rPr lang="pt-BR" spc="5" dirty="0">
                <a:ea typeface="Times New Roman" panose="02020603050405020304" pitchFamily="18" charset="0"/>
              </a:rPr>
              <a:t>nd</a:t>
            </a:r>
            <a:r>
              <a:rPr lang="pt-BR" spc="-5" dirty="0">
                <a:ea typeface="Times New Roman" panose="02020603050405020304" pitchFamily="18" charset="0"/>
              </a:rPr>
              <a:t>e</a:t>
            </a:r>
            <a:r>
              <a:rPr lang="pt-BR" spc="5" dirty="0">
                <a:ea typeface="Times New Roman" panose="02020603050405020304" pitchFamily="18" charset="0"/>
              </a:rPr>
              <a:t>d</a:t>
            </a:r>
            <a:r>
              <a:rPr lang="pt-BR" dirty="0">
                <a:ea typeface="Times New Roman" panose="02020603050405020304" pitchFamily="18" charset="0"/>
              </a:rPr>
              <a:t>or      </a:t>
            </a:r>
            <a:r>
              <a:rPr lang="pt-BR" spc="-90" dirty="0">
                <a:ea typeface="Times New Roman" panose="02020603050405020304" pitchFamily="18" charset="0"/>
              </a:rPr>
              <a:t> </a:t>
            </a:r>
            <a:r>
              <a:rPr lang="pt-BR" dirty="0" err="1">
                <a:ea typeface="Times New Roman" panose="02020603050405020304" pitchFamily="18" charset="0"/>
              </a:rPr>
              <a:t>va</a:t>
            </a:r>
            <a:r>
              <a:rPr lang="pt-BR" spc="-5" dirty="0" err="1">
                <a:ea typeface="Times New Roman" panose="02020603050405020304" pitchFamily="18" charset="0"/>
              </a:rPr>
              <a:t>rc</a:t>
            </a:r>
            <a:r>
              <a:rPr lang="pt-BR" spc="5" dirty="0" err="1">
                <a:ea typeface="Times New Roman" panose="02020603050405020304" pitchFamily="18" charset="0"/>
              </a:rPr>
              <a:t>h</a:t>
            </a:r>
            <a:r>
              <a:rPr lang="pt-BR" dirty="0" err="1">
                <a:ea typeface="Times New Roman" panose="02020603050405020304" pitchFamily="18" charset="0"/>
              </a:rPr>
              <a:t>a</a:t>
            </a:r>
            <a:r>
              <a:rPr lang="pt-BR" spc="-5" dirty="0" err="1">
                <a:ea typeface="Times New Roman" panose="02020603050405020304" pitchFamily="18" charset="0"/>
              </a:rPr>
              <a:t>r</a:t>
            </a:r>
            <a:r>
              <a:rPr lang="pt-BR" spc="-5" dirty="0">
                <a:ea typeface="Times New Roman" panose="02020603050405020304" pitchFamily="18" charset="0"/>
              </a:rPr>
              <a:t>(</a:t>
            </a:r>
            <a:r>
              <a:rPr lang="pt-BR" dirty="0">
                <a:ea typeface="Times New Roman" panose="02020603050405020304" pitchFamily="18" charset="0"/>
              </a:rPr>
              <a:t>30) </a:t>
            </a:r>
            <a:endParaRPr lang="pt-BR" dirty="0" smtClean="0"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ea typeface="Times New Roman" panose="02020603050405020304" pitchFamily="18" charset="0"/>
              </a:rPr>
              <a:t>Da</a:t>
            </a:r>
            <a:r>
              <a:rPr lang="pt-BR" spc="-5" dirty="0" smtClean="0">
                <a:ea typeface="Times New Roman" panose="02020603050405020304" pitchFamily="18" charset="0"/>
              </a:rPr>
              <a:t>t</a:t>
            </a:r>
            <a:r>
              <a:rPr lang="pt-BR" dirty="0" smtClean="0">
                <a:ea typeface="Times New Roman" panose="02020603050405020304" pitchFamily="18" charset="0"/>
              </a:rPr>
              <a:t>a               </a:t>
            </a:r>
            <a:r>
              <a:rPr lang="pt-BR" spc="5" dirty="0" err="1" smtClean="0">
                <a:ea typeface="Times New Roman" panose="02020603050405020304" pitchFamily="18" charset="0"/>
              </a:rPr>
              <a:t>d</a:t>
            </a:r>
            <a:r>
              <a:rPr lang="pt-BR" dirty="0" err="1" smtClean="0">
                <a:ea typeface="Times New Roman" panose="02020603050405020304" pitchFamily="18" charset="0"/>
              </a:rPr>
              <a:t>a</a:t>
            </a:r>
            <a:r>
              <a:rPr lang="pt-BR" spc="-5" dirty="0" err="1" smtClean="0">
                <a:ea typeface="Times New Roman" panose="02020603050405020304" pitchFamily="18" charset="0"/>
              </a:rPr>
              <a:t>te</a:t>
            </a:r>
            <a:r>
              <a:rPr lang="pt-BR" spc="5" dirty="0" err="1" smtClean="0">
                <a:ea typeface="Times New Roman" panose="02020603050405020304" pitchFamily="18" charset="0"/>
              </a:rPr>
              <a:t>T</a:t>
            </a:r>
            <a:r>
              <a:rPr lang="pt-BR" spc="15" dirty="0" err="1" smtClean="0">
                <a:ea typeface="Times New Roman" panose="02020603050405020304" pitchFamily="18" charset="0"/>
              </a:rPr>
              <a:t>i</a:t>
            </a:r>
            <a:r>
              <a:rPr lang="pt-BR" spc="-15" dirty="0" err="1" smtClean="0">
                <a:ea typeface="Times New Roman" panose="02020603050405020304" pitchFamily="18" charset="0"/>
              </a:rPr>
              <a:t>m</a:t>
            </a:r>
            <a:r>
              <a:rPr lang="pt-BR" dirty="0" err="1" smtClean="0">
                <a:ea typeface="Times New Roman" panose="02020603050405020304" pitchFamily="18" charset="0"/>
              </a:rPr>
              <a:t>e</a:t>
            </a:r>
            <a:r>
              <a:rPr lang="pt-BR" dirty="0" smtClean="0"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ea typeface="Times New Roman" panose="02020603050405020304" pitchFamily="18" charset="0"/>
              </a:rPr>
              <a:t>Va</a:t>
            </a:r>
            <a:r>
              <a:rPr lang="pt-BR" spc="5" dirty="0" smtClean="0">
                <a:ea typeface="Times New Roman" panose="02020603050405020304" pitchFamily="18" charset="0"/>
              </a:rPr>
              <a:t>l</a:t>
            </a:r>
            <a:r>
              <a:rPr lang="pt-BR" dirty="0" smtClean="0">
                <a:ea typeface="Times New Roman" panose="02020603050405020304" pitchFamily="18" charset="0"/>
              </a:rPr>
              <a:t>or             </a:t>
            </a:r>
            <a:r>
              <a:rPr lang="pt-BR" spc="-50" dirty="0" smtClean="0">
                <a:ea typeface="Times New Roman" panose="02020603050405020304" pitchFamily="18" charset="0"/>
              </a:rPr>
              <a:t> </a:t>
            </a:r>
            <a:r>
              <a:rPr lang="pt-BR" dirty="0" err="1" smtClean="0">
                <a:ea typeface="Times New Roman" panose="02020603050405020304" pitchFamily="18" charset="0"/>
              </a:rPr>
              <a:t>n</a:t>
            </a:r>
            <a:r>
              <a:rPr lang="pt-BR" spc="5" dirty="0" err="1" smtClean="0">
                <a:ea typeface="Times New Roman" panose="02020603050405020304" pitchFamily="18" charset="0"/>
              </a:rPr>
              <a:t>u</a:t>
            </a:r>
            <a:r>
              <a:rPr lang="pt-BR" spc="-5" dirty="0" err="1" smtClean="0">
                <a:ea typeface="Times New Roman" panose="02020603050405020304" pitchFamily="18" charset="0"/>
              </a:rPr>
              <a:t>mer</a:t>
            </a:r>
            <a:r>
              <a:rPr lang="pt-BR" spc="5" dirty="0" err="1" smtClean="0">
                <a:ea typeface="Times New Roman" panose="02020603050405020304" pitchFamily="18" charset="0"/>
              </a:rPr>
              <a:t>i</a:t>
            </a:r>
            <a:r>
              <a:rPr lang="pt-BR" spc="-5" dirty="0" err="1" smtClean="0">
                <a:ea typeface="Times New Roman" panose="02020603050405020304" pitchFamily="18" charset="0"/>
              </a:rPr>
              <a:t>c</a:t>
            </a:r>
            <a:r>
              <a:rPr lang="pt-BR" spc="-5" dirty="0" smtClean="0">
                <a:ea typeface="Times New Roman" panose="02020603050405020304" pitchFamily="18" charset="0"/>
              </a:rPr>
              <a:t>(</a:t>
            </a:r>
            <a:r>
              <a:rPr lang="pt-BR" dirty="0" smtClean="0">
                <a:ea typeface="Times New Roman" panose="02020603050405020304" pitchFamily="18" charset="0"/>
              </a:rPr>
              <a:t>10,</a:t>
            </a:r>
            <a:r>
              <a:rPr lang="pt-BR" spc="10" dirty="0" smtClean="0">
                <a:ea typeface="Times New Roman" panose="02020603050405020304" pitchFamily="18" charset="0"/>
              </a:rPr>
              <a:t>2</a:t>
            </a:r>
            <a:r>
              <a:rPr lang="pt-BR" dirty="0">
                <a:ea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10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88641"/>
            <a:ext cx="7344816" cy="720080"/>
          </a:xfrm>
        </p:spPr>
        <p:txBody>
          <a:bodyPr/>
          <a:lstStyle/>
          <a:p>
            <a:pPr algn="ctr"/>
            <a:r>
              <a:rPr lang="pt-BR" sz="3600" b="1" dirty="0" smtClean="0"/>
              <a:t>Cláusula </a:t>
            </a:r>
            <a:r>
              <a:rPr lang="pt-BR" sz="3600" b="1" dirty="0" err="1" smtClean="0"/>
              <a:t>Group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by</a:t>
            </a:r>
            <a:r>
              <a:rPr lang="pt-BR" sz="3600" b="1" dirty="0" smtClean="0"/>
              <a:t> e </a:t>
            </a:r>
            <a:r>
              <a:rPr lang="pt-BR" sz="3600" b="1" dirty="0" err="1" smtClean="0"/>
              <a:t>Having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539552" y="1556792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5)Qual a menor e a maior venda?</a:t>
            </a:r>
          </a:p>
          <a:p>
            <a:endParaRPr lang="pt-BR" b="1" dirty="0"/>
          </a:p>
          <a:p>
            <a:r>
              <a:rPr lang="pt-BR" dirty="0"/>
              <a:t>SELECT MIN(valor), MAX(valor) FROM vendas</a:t>
            </a:r>
          </a:p>
          <a:p>
            <a:r>
              <a:rPr lang="pt-BR" b="1" dirty="0" smtClean="0"/>
              <a:t> </a:t>
            </a:r>
            <a:endParaRPr lang="pt-BR" b="1" dirty="0"/>
          </a:p>
          <a:p>
            <a:r>
              <a:rPr lang="pt-BR" dirty="0" smtClean="0"/>
              <a:t> </a:t>
            </a:r>
            <a:endParaRPr lang="pt-BR" dirty="0"/>
          </a:p>
          <a:p>
            <a:r>
              <a:rPr lang="pt-BR" b="1" dirty="0"/>
              <a:t> 6)Qual a menor e a maior venda de cada vendedor?</a:t>
            </a:r>
          </a:p>
          <a:p>
            <a:endParaRPr lang="pt-BR" b="1" dirty="0"/>
          </a:p>
          <a:p>
            <a:r>
              <a:rPr lang="pt-BR" dirty="0"/>
              <a:t>SELECT vendedor, MIN(valor), MAX(valor) </a:t>
            </a:r>
            <a:endParaRPr lang="pt-BR" dirty="0" smtClean="0"/>
          </a:p>
          <a:p>
            <a:r>
              <a:rPr lang="pt-BR" dirty="0" smtClean="0"/>
              <a:t>FROM </a:t>
            </a:r>
            <a:r>
              <a:rPr lang="pt-BR" dirty="0"/>
              <a:t>vendas</a:t>
            </a:r>
          </a:p>
          <a:p>
            <a:r>
              <a:rPr lang="pt-BR" dirty="0"/>
              <a:t>GROUP BY vendedor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5097325" y="4653136"/>
            <a:ext cx="3816424" cy="16773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158575" y="4653136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ea typeface="Times New Roman" panose="02020603050405020304" pitchFamily="18" charset="0"/>
              </a:rPr>
              <a:t>V</a:t>
            </a:r>
            <a:r>
              <a:rPr lang="pt-BR" spc="-5" dirty="0">
                <a:ea typeface="Times New Roman" panose="02020603050405020304" pitchFamily="18" charset="0"/>
              </a:rPr>
              <a:t>e</a:t>
            </a:r>
            <a:r>
              <a:rPr lang="pt-BR" spc="5" dirty="0">
                <a:ea typeface="Times New Roman" panose="02020603050405020304" pitchFamily="18" charset="0"/>
              </a:rPr>
              <a:t>nd</a:t>
            </a:r>
            <a:r>
              <a:rPr lang="pt-BR" spc="-5" dirty="0">
                <a:ea typeface="Times New Roman" panose="02020603050405020304" pitchFamily="18" charset="0"/>
              </a:rPr>
              <a:t>e</a:t>
            </a:r>
            <a:r>
              <a:rPr lang="pt-BR" spc="5" dirty="0">
                <a:ea typeface="Times New Roman" panose="02020603050405020304" pitchFamily="18" charset="0"/>
              </a:rPr>
              <a:t>d</a:t>
            </a:r>
            <a:r>
              <a:rPr lang="pt-BR" dirty="0">
                <a:ea typeface="Times New Roman" panose="02020603050405020304" pitchFamily="18" charset="0"/>
              </a:rPr>
              <a:t>or      </a:t>
            </a:r>
            <a:r>
              <a:rPr lang="pt-BR" spc="-90" dirty="0">
                <a:ea typeface="Times New Roman" panose="02020603050405020304" pitchFamily="18" charset="0"/>
              </a:rPr>
              <a:t> </a:t>
            </a:r>
            <a:r>
              <a:rPr lang="pt-BR" dirty="0" err="1">
                <a:ea typeface="Times New Roman" panose="02020603050405020304" pitchFamily="18" charset="0"/>
              </a:rPr>
              <a:t>va</a:t>
            </a:r>
            <a:r>
              <a:rPr lang="pt-BR" spc="-5" dirty="0" err="1">
                <a:ea typeface="Times New Roman" panose="02020603050405020304" pitchFamily="18" charset="0"/>
              </a:rPr>
              <a:t>rc</a:t>
            </a:r>
            <a:r>
              <a:rPr lang="pt-BR" spc="5" dirty="0" err="1">
                <a:ea typeface="Times New Roman" panose="02020603050405020304" pitchFamily="18" charset="0"/>
              </a:rPr>
              <a:t>h</a:t>
            </a:r>
            <a:r>
              <a:rPr lang="pt-BR" dirty="0" err="1">
                <a:ea typeface="Times New Roman" panose="02020603050405020304" pitchFamily="18" charset="0"/>
              </a:rPr>
              <a:t>a</a:t>
            </a:r>
            <a:r>
              <a:rPr lang="pt-BR" spc="-5" dirty="0" err="1">
                <a:ea typeface="Times New Roman" panose="02020603050405020304" pitchFamily="18" charset="0"/>
              </a:rPr>
              <a:t>r</a:t>
            </a:r>
            <a:r>
              <a:rPr lang="pt-BR" spc="-5" dirty="0">
                <a:ea typeface="Times New Roman" panose="02020603050405020304" pitchFamily="18" charset="0"/>
              </a:rPr>
              <a:t>(</a:t>
            </a:r>
            <a:r>
              <a:rPr lang="pt-BR" dirty="0">
                <a:ea typeface="Times New Roman" panose="02020603050405020304" pitchFamily="18" charset="0"/>
              </a:rPr>
              <a:t>30) </a:t>
            </a:r>
            <a:endParaRPr lang="pt-BR" dirty="0" smtClean="0"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ea typeface="Times New Roman" panose="02020603050405020304" pitchFamily="18" charset="0"/>
              </a:rPr>
              <a:t>Da</a:t>
            </a:r>
            <a:r>
              <a:rPr lang="pt-BR" spc="-5" dirty="0" smtClean="0">
                <a:ea typeface="Times New Roman" panose="02020603050405020304" pitchFamily="18" charset="0"/>
              </a:rPr>
              <a:t>t</a:t>
            </a:r>
            <a:r>
              <a:rPr lang="pt-BR" dirty="0" smtClean="0">
                <a:ea typeface="Times New Roman" panose="02020603050405020304" pitchFamily="18" charset="0"/>
              </a:rPr>
              <a:t>a               </a:t>
            </a:r>
            <a:r>
              <a:rPr lang="pt-BR" spc="5" dirty="0" err="1" smtClean="0">
                <a:ea typeface="Times New Roman" panose="02020603050405020304" pitchFamily="18" charset="0"/>
              </a:rPr>
              <a:t>d</a:t>
            </a:r>
            <a:r>
              <a:rPr lang="pt-BR" dirty="0" err="1" smtClean="0">
                <a:ea typeface="Times New Roman" panose="02020603050405020304" pitchFamily="18" charset="0"/>
              </a:rPr>
              <a:t>a</a:t>
            </a:r>
            <a:r>
              <a:rPr lang="pt-BR" spc="-5" dirty="0" err="1" smtClean="0">
                <a:ea typeface="Times New Roman" panose="02020603050405020304" pitchFamily="18" charset="0"/>
              </a:rPr>
              <a:t>te</a:t>
            </a:r>
            <a:r>
              <a:rPr lang="pt-BR" spc="5" dirty="0" err="1" smtClean="0">
                <a:ea typeface="Times New Roman" panose="02020603050405020304" pitchFamily="18" charset="0"/>
              </a:rPr>
              <a:t>T</a:t>
            </a:r>
            <a:r>
              <a:rPr lang="pt-BR" spc="15" dirty="0" err="1" smtClean="0">
                <a:ea typeface="Times New Roman" panose="02020603050405020304" pitchFamily="18" charset="0"/>
              </a:rPr>
              <a:t>i</a:t>
            </a:r>
            <a:r>
              <a:rPr lang="pt-BR" spc="-15" dirty="0" err="1" smtClean="0">
                <a:ea typeface="Times New Roman" panose="02020603050405020304" pitchFamily="18" charset="0"/>
              </a:rPr>
              <a:t>m</a:t>
            </a:r>
            <a:r>
              <a:rPr lang="pt-BR" dirty="0" err="1" smtClean="0">
                <a:ea typeface="Times New Roman" panose="02020603050405020304" pitchFamily="18" charset="0"/>
              </a:rPr>
              <a:t>e</a:t>
            </a:r>
            <a:r>
              <a:rPr lang="pt-BR" dirty="0" smtClean="0"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ea typeface="Times New Roman" panose="02020603050405020304" pitchFamily="18" charset="0"/>
              </a:rPr>
              <a:t>Va</a:t>
            </a:r>
            <a:r>
              <a:rPr lang="pt-BR" spc="5" dirty="0" smtClean="0">
                <a:ea typeface="Times New Roman" panose="02020603050405020304" pitchFamily="18" charset="0"/>
              </a:rPr>
              <a:t>l</a:t>
            </a:r>
            <a:r>
              <a:rPr lang="pt-BR" dirty="0" smtClean="0">
                <a:ea typeface="Times New Roman" panose="02020603050405020304" pitchFamily="18" charset="0"/>
              </a:rPr>
              <a:t>or             </a:t>
            </a:r>
            <a:r>
              <a:rPr lang="pt-BR" spc="-50" dirty="0" smtClean="0">
                <a:ea typeface="Times New Roman" panose="02020603050405020304" pitchFamily="18" charset="0"/>
              </a:rPr>
              <a:t> </a:t>
            </a:r>
            <a:r>
              <a:rPr lang="pt-BR" dirty="0" err="1" smtClean="0">
                <a:ea typeface="Times New Roman" panose="02020603050405020304" pitchFamily="18" charset="0"/>
              </a:rPr>
              <a:t>n</a:t>
            </a:r>
            <a:r>
              <a:rPr lang="pt-BR" spc="5" dirty="0" err="1" smtClean="0">
                <a:ea typeface="Times New Roman" panose="02020603050405020304" pitchFamily="18" charset="0"/>
              </a:rPr>
              <a:t>u</a:t>
            </a:r>
            <a:r>
              <a:rPr lang="pt-BR" spc="-5" dirty="0" err="1" smtClean="0">
                <a:ea typeface="Times New Roman" panose="02020603050405020304" pitchFamily="18" charset="0"/>
              </a:rPr>
              <a:t>mer</a:t>
            </a:r>
            <a:r>
              <a:rPr lang="pt-BR" spc="5" dirty="0" err="1" smtClean="0">
                <a:ea typeface="Times New Roman" panose="02020603050405020304" pitchFamily="18" charset="0"/>
              </a:rPr>
              <a:t>i</a:t>
            </a:r>
            <a:r>
              <a:rPr lang="pt-BR" spc="-5" dirty="0" err="1" smtClean="0">
                <a:ea typeface="Times New Roman" panose="02020603050405020304" pitchFamily="18" charset="0"/>
              </a:rPr>
              <a:t>c</a:t>
            </a:r>
            <a:r>
              <a:rPr lang="pt-BR" spc="-5" dirty="0" smtClean="0">
                <a:ea typeface="Times New Roman" panose="02020603050405020304" pitchFamily="18" charset="0"/>
              </a:rPr>
              <a:t>(</a:t>
            </a:r>
            <a:r>
              <a:rPr lang="pt-BR" dirty="0" smtClean="0">
                <a:ea typeface="Times New Roman" panose="02020603050405020304" pitchFamily="18" charset="0"/>
              </a:rPr>
              <a:t>10,</a:t>
            </a:r>
            <a:r>
              <a:rPr lang="pt-BR" spc="10" dirty="0" smtClean="0">
                <a:ea typeface="Times New Roman" panose="02020603050405020304" pitchFamily="18" charset="0"/>
              </a:rPr>
              <a:t>2</a:t>
            </a:r>
            <a:r>
              <a:rPr lang="pt-BR" dirty="0">
                <a:ea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1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88641"/>
            <a:ext cx="7344816" cy="720080"/>
          </a:xfrm>
        </p:spPr>
        <p:txBody>
          <a:bodyPr/>
          <a:lstStyle/>
          <a:p>
            <a:pPr algn="ctr"/>
            <a:r>
              <a:rPr lang="pt-BR" sz="3600" b="1" dirty="0" smtClean="0"/>
              <a:t>Cláusula </a:t>
            </a:r>
            <a:r>
              <a:rPr lang="pt-BR" sz="3600" b="1" dirty="0" err="1" smtClean="0"/>
              <a:t>Group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by</a:t>
            </a:r>
            <a:r>
              <a:rPr lang="pt-BR" sz="3600" b="1" dirty="0" smtClean="0"/>
              <a:t> e </a:t>
            </a:r>
            <a:r>
              <a:rPr lang="pt-BR" sz="3600" b="1" dirty="0" err="1" smtClean="0"/>
              <a:t>Having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654228" y="1196752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7)Qual a média das vendas dos dias 15 e 17 de </a:t>
            </a:r>
            <a:r>
              <a:rPr lang="pt-BR" b="1" dirty="0" smtClean="0"/>
              <a:t>Abril de 2018?</a:t>
            </a:r>
            <a:endParaRPr lang="pt-BR" b="1" dirty="0"/>
          </a:p>
          <a:p>
            <a:endParaRPr lang="pt-BR" b="1" dirty="0"/>
          </a:p>
          <a:p>
            <a:r>
              <a:rPr lang="pt-BR" dirty="0"/>
              <a:t>SELECT data, AVG(valor) </a:t>
            </a:r>
            <a:endParaRPr lang="pt-BR" dirty="0" smtClean="0"/>
          </a:p>
          <a:p>
            <a:r>
              <a:rPr lang="pt-BR" dirty="0" smtClean="0"/>
              <a:t>FROM </a:t>
            </a:r>
            <a:r>
              <a:rPr lang="pt-BR" dirty="0"/>
              <a:t>vendas</a:t>
            </a:r>
          </a:p>
          <a:p>
            <a:r>
              <a:rPr lang="pt-BR" dirty="0"/>
              <a:t>WHERE data IN (</a:t>
            </a:r>
            <a:r>
              <a:rPr lang="pt-BR" dirty="0" smtClean="0"/>
              <a:t>'20180415</a:t>
            </a:r>
            <a:r>
              <a:rPr lang="pt-BR" dirty="0"/>
              <a:t>', </a:t>
            </a:r>
            <a:r>
              <a:rPr lang="pt-BR" dirty="0" smtClean="0"/>
              <a:t>'20180417</a:t>
            </a:r>
            <a:r>
              <a:rPr lang="pt-BR" dirty="0"/>
              <a:t>') </a:t>
            </a:r>
            <a:endParaRPr lang="pt-BR" dirty="0" smtClean="0"/>
          </a:p>
          <a:p>
            <a:r>
              <a:rPr lang="pt-BR" dirty="0" smtClean="0"/>
              <a:t>GROUP </a:t>
            </a:r>
            <a:r>
              <a:rPr lang="pt-BR" dirty="0"/>
              <a:t>BY data</a:t>
            </a:r>
          </a:p>
          <a:p>
            <a:r>
              <a:rPr lang="pt-BR" b="1" dirty="0" smtClean="0"/>
              <a:t> </a:t>
            </a:r>
            <a:endParaRPr lang="pt-BR" b="1" dirty="0"/>
          </a:p>
          <a:p>
            <a:r>
              <a:rPr lang="pt-BR" dirty="0" smtClean="0"/>
              <a:t> </a:t>
            </a:r>
            <a:r>
              <a:rPr lang="pt-BR" b="1" dirty="0" smtClean="0"/>
              <a:t> </a:t>
            </a:r>
            <a:r>
              <a:rPr lang="pt-BR" b="1" dirty="0"/>
              <a:t>8)Em quais dias as vendas superaram 3.000?</a:t>
            </a:r>
          </a:p>
          <a:p>
            <a:endParaRPr lang="pt-BR" b="1" dirty="0"/>
          </a:p>
          <a:p>
            <a:r>
              <a:rPr lang="pt-BR" dirty="0"/>
              <a:t>SELECT data, SUM(valor) </a:t>
            </a:r>
            <a:endParaRPr lang="pt-BR" dirty="0" smtClean="0"/>
          </a:p>
          <a:p>
            <a:r>
              <a:rPr lang="pt-BR" dirty="0" smtClean="0"/>
              <a:t>FROM </a:t>
            </a:r>
            <a:r>
              <a:rPr lang="pt-BR" dirty="0"/>
              <a:t>vendas</a:t>
            </a:r>
          </a:p>
          <a:p>
            <a:r>
              <a:rPr lang="pt-BR" dirty="0"/>
              <a:t>GROUP BY data</a:t>
            </a:r>
          </a:p>
          <a:p>
            <a:r>
              <a:rPr lang="pt-BR" dirty="0"/>
              <a:t>HAVING SUM(valor) &gt;</a:t>
            </a:r>
            <a:r>
              <a:rPr lang="pt-BR" dirty="0" smtClean="0"/>
              <a:t>3000</a:t>
            </a:r>
            <a:endParaRPr lang="pt-BR" dirty="0"/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5097325" y="4653136"/>
            <a:ext cx="3816424" cy="16773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158575" y="4653136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ea typeface="Times New Roman" panose="02020603050405020304" pitchFamily="18" charset="0"/>
              </a:rPr>
              <a:t>V</a:t>
            </a:r>
            <a:r>
              <a:rPr lang="pt-BR" spc="-5" dirty="0">
                <a:ea typeface="Times New Roman" panose="02020603050405020304" pitchFamily="18" charset="0"/>
              </a:rPr>
              <a:t>e</a:t>
            </a:r>
            <a:r>
              <a:rPr lang="pt-BR" spc="5" dirty="0">
                <a:ea typeface="Times New Roman" panose="02020603050405020304" pitchFamily="18" charset="0"/>
              </a:rPr>
              <a:t>nd</a:t>
            </a:r>
            <a:r>
              <a:rPr lang="pt-BR" spc="-5" dirty="0">
                <a:ea typeface="Times New Roman" panose="02020603050405020304" pitchFamily="18" charset="0"/>
              </a:rPr>
              <a:t>e</a:t>
            </a:r>
            <a:r>
              <a:rPr lang="pt-BR" spc="5" dirty="0">
                <a:ea typeface="Times New Roman" panose="02020603050405020304" pitchFamily="18" charset="0"/>
              </a:rPr>
              <a:t>d</a:t>
            </a:r>
            <a:r>
              <a:rPr lang="pt-BR" dirty="0">
                <a:ea typeface="Times New Roman" panose="02020603050405020304" pitchFamily="18" charset="0"/>
              </a:rPr>
              <a:t>or      </a:t>
            </a:r>
            <a:r>
              <a:rPr lang="pt-BR" spc="-90" dirty="0">
                <a:ea typeface="Times New Roman" panose="02020603050405020304" pitchFamily="18" charset="0"/>
              </a:rPr>
              <a:t> </a:t>
            </a:r>
            <a:r>
              <a:rPr lang="pt-BR" dirty="0" err="1">
                <a:ea typeface="Times New Roman" panose="02020603050405020304" pitchFamily="18" charset="0"/>
              </a:rPr>
              <a:t>va</a:t>
            </a:r>
            <a:r>
              <a:rPr lang="pt-BR" spc="-5" dirty="0" err="1">
                <a:ea typeface="Times New Roman" panose="02020603050405020304" pitchFamily="18" charset="0"/>
              </a:rPr>
              <a:t>rc</a:t>
            </a:r>
            <a:r>
              <a:rPr lang="pt-BR" spc="5" dirty="0" err="1">
                <a:ea typeface="Times New Roman" panose="02020603050405020304" pitchFamily="18" charset="0"/>
              </a:rPr>
              <a:t>h</a:t>
            </a:r>
            <a:r>
              <a:rPr lang="pt-BR" dirty="0" err="1">
                <a:ea typeface="Times New Roman" panose="02020603050405020304" pitchFamily="18" charset="0"/>
              </a:rPr>
              <a:t>a</a:t>
            </a:r>
            <a:r>
              <a:rPr lang="pt-BR" spc="-5" dirty="0" err="1">
                <a:ea typeface="Times New Roman" panose="02020603050405020304" pitchFamily="18" charset="0"/>
              </a:rPr>
              <a:t>r</a:t>
            </a:r>
            <a:r>
              <a:rPr lang="pt-BR" spc="-5" dirty="0">
                <a:ea typeface="Times New Roman" panose="02020603050405020304" pitchFamily="18" charset="0"/>
              </a:rPr>
              <a:t>(</a:t>
            </a:r>
            <a:r>
              <a:rPr lang="pt-BR" dirty="0">
                <a:ea typeface="Times New Roman" panose="02020603050405020304" pitchFamily="18" charset="0"/>
              </a:rPr>
              <a:t>30) </a:t>
            </a:r>
            <a:endParaRPr lang="pt-BR" dirty="0" smtClean="0"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ea typeface="Times New Roman" panose="02020603050405020304" pitchFamily="18" charset="0"/>
              </a:rPr>
              <a:t>Da</a:t>
            </a:r>
            <a:r>
              <a:rPr lang="pt-BR" spc="-5" dirty="0" smtClean="0">
                <a:ea typeface="Times New Roman" panose="02020603050405020304" pitchFamily="18" charset="0"/>
              </a:rPr>
              <a:t>t</a:t>
            </a:r>
            <a:r>
              <a:rPr lang="pt-BR" dirty="0" smtClean="0">
                <a:ea typeface="Times New Roman" panose="02020603050405020304" pitchFamily="18" charset="0"/>
              </a:rPr>
              <a:t>a               </a:t>
            </a:r>
            <a:r>
              <a:rPr lang="pt-BR" spc="5" dirty="0" err="1" smtClean="0">
                <a:ea typeface="Times New Roman" panose="02020603050405020304" pitchFamily="18" charset="0"/>
              </a:rPr>
              <a:t>d</a:t>
            </a:r>
            <a:r>
              <a:rPr lang="pt-BR" dirty="0" err="1" smtClean="0">
                <a:ea typeface="Times New Roman" panose="02020603050405020304" pitchFamily="18" charset="0"/>
              </a:rPr>
              <a:t>a</a:t>
            </a:r>
            <a:r>
              <a:rPr lang="pt-BR" spc="-5" dirty="0" err="1" smtClean="0">
                <a:ea typeface="Times New Roman" panose="02020603050405020304" pitchFamily="18" charset="0"/>
              </a:rPr>
              <a:t>te</a:t>
            </a:r>
            <a:r>
              <a:rPr lang="pt-BR" spc="5" dirty="0" err="1" smtClean="0">
                <a:ea typeface="Times New Roman" panose="02020603050405020304" pitchFamily="18" charset="0"/>
              </a:rPr>
              <a:t>T</a:t>
            </a:r>
            <a:r>
              <a:rPr lang="pt-BR" spc="15" dirty="0" err="1" smtClean="0">
                <a:ea typeface="Times New Roman" panose="02020603050405020304" pitchFamily="18" charset="0"/>
              </a:rPr>
              <a:t>i</a:t>
            </a:r>
            <a:r>
              <a:rPr lang="pt-BR" spc="-15" dirty="0" err="1" smtClean="0">
                <a:ea typeface="Times New Roman" panose="02020603050405020304" pitchFamily="18" charset="0"/>
              </a:rPr>
              <a:t>m</a:t>
            </a:r>
            <a:r>
              <a:rPr lang="pt-BR" dirty="0" err="1" smtClean="0">
                <a:ea typeface="Times New Roman" panose="02020603050405020304" pitchFamily="18" charset="0"/>
              </a:rPr>
              <a:t>e</a:t>
            </a:r>
            <a:r>
              <a:rPr lang="pt-BR" dirty="0" smtClean="0"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ea typeface="Times New Roman" panose="02020603050405020304" pitchFamily="18" charset="0"/>
              </a:rPr>
              <a:t>Va</a:t>
            </a:r>
            <a:r>
              <a:rPr lang="pt-BR" spc="5" dirty="0" smtClean="0">
                <a:ea typeface="Times New Roman" panose="02020603050405020304" pitchFamily="18" charset="0"/>
              </a:rPr>
              <a:t>l</a:t>
            </a:r>
            <a:r>
              <a:rPr lang="pt-BR" dirty="0" smtClean="0">
                <a:ea typeface="Times New Roman" panose="02020603050405020304" pitchFamily="18" charset="0"/>
              </a:rPr>
              <a:t>or             </a:t>
            </a:r>
            <a:r>
              <a:rPr lang="pt-BR" spc="-50" dirty="0" smtClean="0">
                <a:ea typeface="Times New Roman" panose="02020603050405020304" pitchFamily="18" charset="0"/>
              </a:rPr>
              <a:t> </a:t>
            </a:r>
            <a:r>
              <a:rPr lang="pt-BR" dirty="0" err="1" smtClean="0">
                <a:ea typeface="Times New Roman" panose="02020603050405020304" pitchFamily="18" charset="0"/>
              </a:rPr>
              <a:t>n</a:t>
            </a:r>
            <a:r>
              <a:rPr lang="pt-BR" spc="5" dirty="0" err="1" smtClean="0">
                <a:ea typeface="Times New Roman" panose="02020603050405020304" pitchFamily="18" charset="0"/>
              </a:rPr>
              <a:t>u</a:t>
            </a:r>
            <a:r>
              <a:rPr lang="pt-BR" spc="-5" dirty="0" err="1" smtClean="0">
                <a:ea typeface="Times New Roman" panose="02020603050405020304" pitchFamily="18" charset="0"/>
              </a:rPr>
              <a:t>mer</a:t>
            </a:r>
            <a:r>
              <a:rPr lang="pt-BR" spc="5" dirty="0" err="1" smtClean="0">
                <a:ea typeface="Times New Roman" panose="02020603050405020304" pitchFamily="18" charset="0"/>
              </a:rPr>
              <a:t>i</a:t>
            </a:r>
            <a:r>
              <a:rPr lang="pt-BR" spc="-5" dirty="0" err="1" smtClean="0">
                <a:ea typeface="Times New Roman" panose="02020603050405020304" pitchFamily="18" charset="0"/>
              </a:rPr>
              <a:t>c</a:t>
            </a:r>
            <a:r>
              <a:rPr lang="pt-BR" spc="-5" dirty="0" smtClean="0">
                <a:ea typeface="Times New Roman" panose="02020603050405020304" pitchFamily="18" charset="0"/>
              </a:rPr>
              <a:t>(</a:t>
            </a:r>
            <a:r>
              <a:rPr lang="pt-BR" dirty="0" smtClean="0">
                <a:ea typeface="Times New Roman" panose="02020603050405020304" pitchFamily="18" charset="0"/>
              </a:rPr>
              <a:t>10,</a:t>
            </a:r>
            <a:r>
              <a:rPr lang="pt-BR" spc="10" dirty="0" smtClean="0">
                <a:ea typeface="Times New Roman" panose="02020603050405020304" pitchFamily="18" charset="0"/>
              </a:rPr>
              <a:t>2</a:t>
            </a:r>
            <a:r>
              <a:rPr lang="pt-BR" dirty="0">
                <a:ea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6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88641"/>
            <a:ext cx="7344816" cy="720080"/>
          </a:xfrm>
        </p:spPr>
        <p:txBody>
          <a:bodyPr/>
          <a:lstStyle/>
          <a:p>
            <a:pPr algn="ctr"/>
            <a:r>
              <a:rPr lang="pt-BR" sz="3600" b="1" dirty="0" smtClean="0"/>
              <a:t>Cláusula </a:t>
            </a:r>
            <a:r>
              <a:rPr lang="pt-BR" sz="3600" b="1" dirty="0" err="1" smtClean="0"/>
              <a:t>Group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by</a:t>
            </a:r>
            <a:r>
              <a:rPr lang="pt-BR" sz="3600" b="1" dirty="0" smtClean="0"/>
              <a:t> e </a:t>
            </a:r>
            <a:r>
              <a:rPr lang="pt-BR" sz="3600" b="1" dirty="0" err="1" smtClean="0"/>
              <a:t>Having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683568" y="1484784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9)Em quais dias, no período de 14 a </a:t>
            </a:r>
            <a:r>
              <a:rPr lang="pt-BR" b="1" dirty="0" smtClean="0"/>
              <a:t>16/04/2018, </a:t>
            </a:r>
            <a:r>
              <a:rPr lang="pt-BR" b="1" dirty="0"/>
              <a:t>a média das vendas foi menor que  2000?</a:t>
            </a:r>
          </a:p>
          <a:p>
            <a:endParaRPr lang="pt-BR" b="1" dirty="0"/>
          </a:p>
          <a:p>
            <a:r>
              <a:rPr lang="pt-BR" dirty="0"/>
              <a:t>SELECT data, AVG(valor) </a:t>
            </a:r>
            <a:endParaRPr lang="pt-BR" dirty="0" smtClean="0"/>
          </a:p>
          <a:p>
            <a:r>
              <a:rPr lang="pt-BR" dirty="0" smtClean="0"/>
              <a:t>FROM </a:t>
            </a:r>
            <a:r>
              <a:rPr lang="pt-BR" dirty="0"/>
              <a:t>vendas</a:t>
            </a:r>
          </a:p>
          <a:p>
            <a:r>
              <a:rPr lang="pt-BR" dirty="0"/>
              <a:t>WHERE data BETWEEN </a:t>
            </a:r>
            <a:r>
              <a:rPr lang="pt-BR" dirty="0" smtClean="0"/>
              <a:t>'20180414</a:t>
            </a:r>
            <a:r>
              <a:rPr lang="pt-BR" dirty="0"/>
              <a:t>' AND </a:t>
            </a:r>
            <a:r>
              <a:rPr lang="pt-BR" dirty="0" smtClean="0"/>
              <a:t>'20180416</a:t>
            </a:r>
            <a:r>
              <a:rPr lang="pt-BR" dirty="0"/>
              <a:t>' </a:t>
            </a:r>
            <a:endParaRPr lang="pt-BR" dirty="0" smtClean="0"/>
          </a:p>
          <a:p>
            <a:r>
              <a:rPr lang="pt-BR" dirty="0" smtClean="0"/>
              <a:t>GROUP </a:t>
            </a:r>
            <a:r>
              <a:rPr lang="pt-BR" dirty="0"/>
              <a:t>BY data</a:t>
            </a:r>
          </a:p>
          <a:p>
            <a:r>
              <a:rPr lang="pt-BR" dirty="0"/>
              <a:t>HAVING AVG(valor) &lt;2000</a:t>
            </a:r>
          </a:p>
          <a:p>
            <a:r>
              <a:rPr lang="pt-BR" b="1" dirty="0" smtClean="0"/>
              <a:t> </a:t>
            </a:r>
            <a:endParaRPr lang="pt-BR" b="1" dirty="0"/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5097325" y="4653136"/>
            <a:ext cx="3816424" cy="16773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158575" y="4653136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ea typeface="Times New Roman" panose="02020603050405020304" pitchFamily="18" charset="0"/>
              </a:rPr>
              <a:t>V</a:t>
            </a:r>
            <a:r>
              <a:rPr lang="pt-BR" spc="-5" dirty="0">
                <a:ea typeface="Times New Roman" panose="02020603050405020304" pitchFamily="18" charset="0"/>
              </a:rPr>
              <a:t>e</a:t>
            </a:r>
            <a:r>
              <a:rPr lang="pt-BR" spc="5" dirty="0">
                <a:ea typeface="Times New Roman" panose="02020603050405020304" pitchFamily="18" charset="0"/>
              </a:rPr>
              <a:t>nd</a:t>
            </a:r>
            <a:r>
              <a:rPr lang="pt-BR" spc="-5" dirty="0">
                <a:ea typeface="Times New Roman" panose="02020603050405020304" pitchFamily="18" charset="0"/>
              </a:rPr>
              <a:t>e</a:t>
            </a:r>
            <a:r>
              <a:rPr lang="pt-BR" spc="5" dirty="0">
                <a:ea typeface="Times New Roman" panose="02020603050405020304" pitchFamily="18" charset="0"/>
              </a:rPr>
              <a:t>d</a:t>
            </a:r>
            <a:r>
              <a:rPr lang="pt-BR" dirty="0">
                <a:ea typeface="Times New Roman" panose="02020603050405020304" pitchFamily="18" charset="0"/>
              </a:rPr>
              <a:t>or      </a:t>
            </a:r>
            <a:r>
              <a:rPr lang="pt-BR" spc="-90" dirty="0">
                <a:ea typeface="Times New Roman" panose="02020603050405020304" pitchFamily="18" charset="0"/>
              </a:rPr>
              <a:t> </a:t>
            </a:r>
            <a:r>
              <a:rPr lang="pt-BR" dirty="0" err="1">
                <a:ea typeface="Times New Roman" panose="02020603050405020304" pitchFamily="18" charset="0"/>
              </a:rPr>
              <a:t>va</a:t>
            </a:r>
            <a:r>
              <a:rPr lang="pt-BR" spc="-5" dirty="0" err="1">
                <a:ea typeface="Times New Roman" panose="02020603050405020304" pitchFamily="18" charset="0"/>
              </a:rPr>
              <a:t>rc</a:t>
            </a:r>
            <a:r>
              <a:rPr lang="pt-BR" spc="5" dirty="0" err="1">
                <a:ea typeface="Times New Roman" panose="02020603050405020304" pitchFamily="18" charset="0"/>
              </a:rPr>
              <a:t>h</a:t>
            </a:r>
            <a:r>
              <a:rPr lang="pt-BR" dirty="0" err="1">
                <a:ea typeface="Times New Roman" panose="02020603050405020304" pitchFamily="18" charset="0"/>
              </a:rPr>
              <a:t>a</a:t>
            </a:r>
            <a:r>
              <a:rPr lang="pt-BR" spc="-5" dirty="0" err="1">
                <a:ea typeface="Times New Roman" panose="02020603050405020304" pitchFamily="18" charset="0"/>
              </a:rPr>
              <a:t>r</a:t>
            </a:r>
            <a:r>
              <a:rPr lang="pt-BR" spc="-5" dirty="0">
                <a:ea typeface="Times New Roman" panose="02020603050405020304" pitchFamily="18" charset="0"/>
              </a:rPr>
              <a:t>(</a:t>
            </a:r>
            <a:r>
              <a:rPr lang="pt-BR" dirty="0">
                <a:ea typeface="Times New Roman" panose="02020603050405020304" pitchFamily="18" charset="0"/>
              </a:rPr>
              <a:t>30) </a:t>
            </a:r>
            <a:endParaRPr lang="pt-BR" dirty="0" smtClean="0"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ea typeface="Times New Roman" panose="02020603050405020304" pitchFamily="18" charset="0"/>
              </a:rPr>
              <a:t>Da</a:t>
            </a:r>
            <a:r>
              <a:rPr lang="pt-BR" spc="-5" dirty="0" smtClean="0">
                <a:ea typeface="Times New Roman" panose="02020603050405020304" pitchFamily="18" charset="0"/>
              </a:rPr>
              <a:t>t</a:t>
            </a:r>
            <a:r>
              <a:rPr lang="pt-BR" dirty="0" smtClean="0">
                <a:ea typeface="Times New Roman" panose="02020603050405020304" pitchFamily="18" charset="0"/>
              </a:rPr>
              <a:t>a               </a:t>
            </a:r>
            <a:r>
              <a:rPr lang="pt-BR" spc="5" dirty="0" err="1" smtClean="0">
                <a:ea typeface="Times New Roman" panose="02020603050405020304" pitchFamily="18" charset="0"/>
              </a:rPr>
              <a:t>d</a:t>
            </a:r>
            <a:r>
              <a:rPr lang="pt-BR" dirty="0" err="1" smtClean="0">
                <a:ea typeface="Times New Roman" panose="02020603050405020304" pitchFamily="18" charset="0"/>
              </a:rPr>
              <a:t>a</a:t>
            </a:r>
            <a:r>
              <a:rPr lang="pt-BR" spc="-5" dirty="0" err="1" smtClean="0">
                <a:ea typeface="Times New Roman" panose="02020603050405020304" pitchFamily="18" charset="0"/>
              </a:rPr>
              <a:t>te</a:t>
            </a:r>
            <a:r>
              <a:rPr lang="pt-BR" spc="5" dirty="0" err="1" smtClean="0">
                <a:ea typeface="Times New Roman" panose="02020603050405020304" pitchFamily="18" charset="0"/>
              </a:rPr>
              <a:t>T</a:t>
            </a:r>
            <a:r>
              <a:rPr lang="pt-BR" spc="15" dirty="0" err="1" smtClean="0">
                <a:ea typeface="Times New Roman" panose="02020603050405020304" pitchFamily="18" charset="0"/>
              </a:rPr>
              <a:t>i</a:t>
            </a:r>
            <a:r>
              <a:rPr lang="pt-BR" spc="-15" dirty="0" err="1" smtClean="0">
                <a:ea typeface="Times New Roman" panose="02020603050405020304" pitchFamily="18" charset="0"/>
              </a:rPr>
              <a:t>m</a:t>
            </a:r>
            <a:r>
              <a:rPr lang="pt-BR" dirty="0" err="1" smtClean="0">
                <a:ea typeface="Times New Roman" panose="02020603050405020304" pitchFamily="18" charset="0"/>
              </a:rPr>
              <a:t>e</a:t>
            </a:r>
            <a:r>
              <a:rPr lang="pt-BR" dirty="0" smtClean="0"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ea typeface="Times New Roman" panose="02020603050405020304" pitchFamily="18" charset="0"/>
              </a:rPr>
              <a:t>Va</a:t>
            </a:r>
            <a:r>
              <a:rPr lang="pt-BR" spc="5" dirty="0" smtClean="0">
                <a:ea typeface="Times New Roman" panose="02020603050405020304" pitchFamily="18" charset="0"/>
              </a:rPr>
              <a:t>l</a:t>
            </a:r>
            <a:r>
              <a:rPr lang="pt-BR" dirty="0" smtClean="0">
                <a:ea typeface="Times New Roman" panose="02020603050405020304" pitchFamily="18" charset="0"/>
              </a:rPr>
              <a:t>or             </a:t>
            </a:r>
            <a:r>
              <a:rPr lang="pt-BR" spc="-50" dirty="0" smtClean="0">
                <a:ea typeface="Times New Roman" panose="02020603050405020304" pitchFamily="18" charset="0"/>
              </a:rPr>
              <a:t> </a:t>
            </a:r>
            <a:r>
              <a:rPr lang="pt-BR" dirty="0" err="1" smtClean="0">
                <a:ea typeface="Times New Roman" panose="02020603050405020304" pitchFamily="18" charset="0"/>
              </a:rPr>
              <a:t>n</a:t>
            </a:r>
            <a:r>
              <a:rPr lang="pt-BR" spc="5" dirty="0" err="1" smtClean="0">
                <a:ea typeface="Times New Roman" panose="02020603050405020304" pitchFamily="18" charset="0"/>
              </a:rPr>
              <a:t>u</a:t>
            </a:r>
            <a:r>
              <a:rPr lang="pt-BR" spc="-5" dirty="0" err="1" smtClean="0">
                <a:ea typeface="Times New Roman" panose="02020603050405020304" pitchFamily="18" charset="0"/>
              </a:rPr>
              <a:t>mer</a:t>
            </a:r>
            <a:r>
              <a:rPr lang="pt-BR" spc="5" dirty="0" err="1" smtClean="0">
                <a:ea typeface="Times New Roman" panose="02020603050405020304" pitchFamily="18" charset="0"/>
              </a:rPr>
              <a:t>i</a:t>
            </a:r>
            <a:r>
              <a:rPr lang="pt-BR" spc="-5" dirty="0" err="1" smtClean="0">
                <a:ea typeface="Times New Roman" panose="02020603050405020304" pitchFamily="18" charset="0"/>
              </a:rPr>
              <a:t>c</a:t>
            </a:r>
            <a:r>
              <a:rPr lang="pt-BR" spc="-5" dirty="0" smtClean="0">
                <a:ea typeface="Times New Roman" panose="02020603050405020304" pitchFamily="18" charset="0"/>
              </a:rPr>
              <a:t>(</a:t>
            </a:r>
            <a:r>
              <a:rPr lang="pt-BR" dirty="0" smtClean="0">
                <a:ea typeface="Times New Roman" panose="02020603050405020304" pitchFamily="18" charset="0"/>
              </a:rPr>
              <a:t>10,</a:t>
            </a:r>
            <a:r>
              <a:rPr lang="pt-BR" spc="10" dirty="0" smtClean="0">
                <a:ea typeface="Times New Roman" panose="02020603050405020304" pitchFamily="18" charset="0"/>
              </a:rPr>
              <a:t>2</a:t>
            </a:r>
            <a:r>
              <a:rPr lang="pt-BR" dirty="0">
                <a:ea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7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0F3EEE21BF904CB36A58FB553D05B3" ma:contentTypeVersion="2" ma:contentTypeDescription="Crie um novo documento." ma:contentTypeScope="" ma:versionID="3cad75f5908a804d40c032f20bb55602">
  <xsd:schema xmlns:xsd="http://www.w3.org/2001/XMLSchema" xmlns:xs="http://www.w3.org/2001/XMLSchema" xmlns:p="http://schemas.microsoft.com/office/2006/metadata/properties" xmlns:ns2="88045a75-1408-4c7a-8f3e-27a1fce246c5" targetNamespace="http://schemas.microsoft.com/office/2006/metadata/properties" ma:root="true" ma:fieldsID="0c7077de425e8923888ea01c3697c23a" ns2:_="">
    <xsd:import namespace="88045a75-1408-4c7a-8f3e-27a1fce246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45a75-1408-4c7a-8f3e-27a1fce246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D11E56-8883-4412-B5F3-AF2228846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296EE2-FB04-46F3-80B4-C6B4BA1333D6}"/>
</file>

<file path=customXml/itemProps3.xml><?xml version="1.0" encoding="utf-8"?>
<ds:datastoreItem xmlns:ds="http://schemas.openxmlformats.org/officeDocument/2006/customXml" ds:itemID="{73B1028F-8428-42A7-8C10-3F9E0C8DFA9F}">
  <ds:schemaRefs>
    <ds:schemaRef ds:uri="http://purl.org/dc/dcmitype/"/>
    <ds:schemaRef ds:uri="3827ec44-015e-42af-a8d5-34893c361ffb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Words>438</Words>
  <Application>Microsoft Office PowerPoint</Application>
  <PresentationFormat>Apresentação na tela (4:3)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Times New Roman</vt:lpstr>
      <vt:lpstr>Tema do Office</vt:lpstr>
      <vt:lpstr>Apresentação do PowerPoint</vt:lpstr>
      <vt:lpstr>Cláusula Group by e Having</vt:lpstr>
      <vt:lpstr>Cláusula Group by e Having</vt:lpstr>
      <vt:lpstr>Cláusula Group by e Having</vt:lpstr>
      <vt:lpstr>Cláusula Group by e Having</vt:lpstr>
      <vt:lpstr>Cláusula Group by e Having</vt:lpstr>
      <vt:lpstr>Cláusula Group by e Having</vt:lpstr>
      <vt:lpstr>Cláusula Group by e Having</vt:lpstr>
      <vt:lpstr>Cláusula Group by e Having</vt:lpstr>
      <vt:lpstr>Cláusula Group by e Having</vt:lpstr>
    </vt:vector>
  </TitlesOfParts>
  <Company>People Educacao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</dc:creator>
  <cp:lastModifiedBy>Conta da Microsoft</cp:lastModifiedBy>
  <cp:revision>143</cp:revision>
  <dcterms:created xsi:type="dcterms:W3CDTF">2001-01-12T23:33:45Z</dcterms:created>
  <dcterms:modified xsi:type="dcterms:W3CDTF">2022-06-14T14:04:59Z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0x010100B80F3EEE21BF904CB36A58FB553D05B3</vt:lpwstr>
  </property>
</Properties>
</file>