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89" r:id="rId4"/>
    <p:sldId id="274" r:id="rId5"/>
    <p:sldId id="259" r:id="rId6"/>
    <p:sldId id="279" r:id="rId7"/>
    <p:sldId id="280" r:id="rId8"/>
    <p:sldId id="281" r:id="rId9"/>
    <p:sldId id="282" r:id="rId10"/>
    <p:sldId id="262" r:id="rId11"/>
    <p:sldId id="278" r:id="rId12"/>
    <p:sldId id="283" r:id="rId13"/>
    <p:sldId id="266" r:id="rId14"/>
    <p:sldId id="267" r:id="rId15"/>
    <p:sldId id="263" r:id="rId16"/>
    <p:sldId id="276" r:id="rId17"/>
    <p:sldId id="284" r:id="rId18"/>
    <p:sldId id="285" r:id="rId19"/>
    <p:sldId id="286" r:id="rId20"/>
    <p:sldId id="287" r:id="rId21"/>
    <p:sldId id="288" r:id="rId22"/>
    <p:sldId id="271" r:id="rId23"/>
    <p:sldId id="272" r:id="rId24"/>
    <p:sldId id="273" r:id="rId25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FF3300"/>
    <a:srgbClr val="99CC00"/>
    <a:srgbClr val="FFFF00"/>
    <a:srgbClr val="FFCCCC"/>
    <a:srgbClr val="00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12" y="72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710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3600" y="692150"/>
            <a:ext cx="51308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342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28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6775" y="692150"/>
            <a:ext cx="51244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2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3163" y="609600"/>
            <a:ext cx="2249487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9600"/>
            <a:ext cx="65992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4243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8288" y="1981200"/>
            <a:ext cx="44243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0287000" cy="6858000"/>
          </a:xfrm>
          <a:prstGeom prst="rect">
            <a:avLst/>
          </a:prstGeom>
          <a:gradFill rotWithShape="0">
            <a:gsLst>
              <a:gs pos="0">
                <a:srgbClr val="5E9EFF">
                  <a:gamma/>
                  <a:tint val="30196"/>
                  <a:invGamma/>
                </a:srgbClr>
              </a:gs>
              <a:gs pos="50000">
                <a:srgbClr val="5E9EFF"/>
              </a:gs>
              <a:gs pos="100000">
                <a:srgbClr val="5E9EFF">
                  <a:gamma/>
                  <a:tint val="30196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9600"/>
            <a:ext cx="9001125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9001125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5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0"/>
            <a:ext cx="752475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9600" y="381000"/>
            <a:ext cx="752475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838200"/>
            <a:ext cx="752475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pitchFamily="-107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  <a:ea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  <a:ea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  <a:ea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  <a:ea typeface="ＭＳ Ｐゴシック" pitchFamily="-107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Excel_97-2003_Worksheet1.xls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hyperlink" Target="http://images.google.com/imgres?imgurl=http://www.aperfectworld.org/clipart/communications/transmitter.gif&amp;imgrefurl=http://www.aperfectworld.org/communications.htm&amp;h=184&amp;w=158&amp;sz=10&amp;tbnid=0fM59eH1DFUJ:&amp;tbnh=96&amp;tbnw=82&amp;hl=en&amp;start=8&amp;prev=/images?q=transmitter&amp;hl=en&amp;lr=&amp;sa=N" TargetMode="Externa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71525" y="6248400"/>
            <a:ext cx="21431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686175" y="6248400"/>
            <a:ext cx="3257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1676400" y="1600200"/>
            <a:ext cx="73993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endParaRPr lang="en-US" sz="3600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9001125" cy="990600"/>
          </a:xfrm>
        </p:spPr>
        <p:txBody>
          <a:bodyPr/>
          <a:lstStyle/>
          <a:p>
            <a:r>
              <a:rPr lang="en-US" sz="4000" dirty="0" smtClean="0">
                <a:latin typeface="Bradley Hand ITC" panose="03070402050302030203" pitchFamily="66" charset="0"/>
              </a:rPr>
              <a:t>Lets’ Communicate- To Succeed 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00" y="1828800"/>
            <a:ext cx="8610600" cy="462659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866900" y="381000"/>
            <a:ext cx="70866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" charset="0"/>
              </a:rPr>
              <a:t>Types of Communication</a:t>
            </a:r>
          </a:p>
        </p:txBody>
      </p:sp>
      <p:sp>
        <p:nvSpPr>
          <p:cNvPr id="20483" name="Rectangle 16"/>
          <p:cNvSpPr>
            <a:spLocks noChangeArrowheads="1"/>
          </p:cNvSpPr>
          <p:nvPr/>
        </p:nvSpPr>
        <p:spPr bwMode="auto">
          <a:xfrm>
            <a:off x="1676400" y="1371600"/>
            <a:ext cx="7715250" cy="542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Downwards Communication</a:t>
            </a:r>
            <a:r>
              <a:rPr lang="en-US" sz="1400"/>
              <a:t> :	Highly Directive, from Senior to subordinates, to 					assign duties, give instructions, to inform to offer feed 				back, approval to highlight problems etc.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endParaRPr lang="en-US" sz="140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Upwards Communications</a:t>
            </a:r>
            <a:r>
              <a:rPr lang="en-US" sz="1400"/>
              <a:t>    :	It is non directive in nature from down below, to give 				feedback, to inform about progress/problems, seeking 				approvals.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Lateral or Horizontal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Communication</a:t>
            </a:r>
            <a:r>
              <a:rPr lang="en-US" sz="1400"/>
              <a:t>	    :	Among colleagues, peers at same level for information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			level for information sharing for coordination, to save time.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endParaRPr lang="en-US" sz="14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In modern business environment communication extends beyond written or spoken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 words to listened word.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Visual dimension added by T.V., computers has given to new meaning to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communication.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 u="sng"/>
              <a:t>COMMUNICATION NETWORKS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endParaRPr lang="en-US" sz="1400" b="1" u="sng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Formal Network	</a:t>
            </a:r>
            <a:r>
              <a:rPr lang="en-US" sz="1400"/>
              <a:t>           : 	Virtually vertical as per chain go command within the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			 hierarchy.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 b="1"/>
              <a:t>Informal Network</a:t>
            </a:r>
            <a:r>
              <a:rPr lang="en-US" sz="1400"/>
              <a:t>                       :	Free to move in any direction may skip formal chain of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			 command.  Likely  to satisfy social and emotional needs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1400"/>
              <a:t>			and also can facilitate task accomplishment.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9001125" cy="1143000"/>
          </a:xfrm>
        </p:spPr>
        <p:txBody>
          <a:bodyPr/>
          <a:lstStyle/>
          <a:p>
            <a:r>
              <a:rPr lang="en-US" smtClean="0"/>
              <a:t>HIERARCHY LEVEL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28800" y="2057400"/>
          <a:ext cx="252095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Worksheet" r:id="rId4" imgW="1324213" imgH="1790938" progId="Excel.Sheet.8">
                  <p:embed/>
                </p:oleObj>
              </mc:Choice>
              <mc:Fallback>
                <p:oleObj name="Worksheet" r:id="rId4" imgW="1324213" imgH="1790938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57400"/>
                        <a:ext cx="252095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524000" y="20574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V="1">
            <a:off x="4648200" y="20574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WordArt 7"/>
          <p:cNvSpPr>
            <a:spLocks noChangeArrowheads="1" noChangeShapeType="1" noTextEdit="1"/>
          </p:cNvSpPr>
          <p:nvPr/>
        </p:nvSpPr>
        <p:spPr bwMode="auto">
          <a:xfrm rot="5400000">
            <a:off x="3581400" y="3505200"/>
            <a:ext cx="3048000" cy="3048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>
                      <a:alpha val="74997"/>
                    </a:srgbClr>
                  </a:outerShdw>
                </a:effectLst>
                <a:latin typeface="Arial Black"/>
              </a:rPr>
              <a:t>Upward Comm.</a:t>
            </a:r>
          </a:p>
        </p:txBody>
      </p:sp>
      <p:sp>
        <p:nvSpPr>
          <p:cNvPr id="21512" name="WordArt 10"/>
          <p:cNvSpPr>
            <a:spLocks noChangeArrowheads="1" noChangeShapeType="1" noTextEdit="1"/>
          </p:cNvSpPr>
          <p:nvPr/>
        </p:nvSpPr>
        <p:spPr bwMode="auto">
          <a:xfrm rot="5400000">
            <a:off x="-571500" y="3467100"/>
            <a:ext cx="3200400" cy="3810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US" sz="1600" i="1" kern="1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C0C0C0">
                      <a:alpha val="74997"/>
                    </a:srgbClr>
                  </a:outerShdw>
                </a:effectLst>
                <a:latin typeface="Arial Black"/>
              </a:rPr>
              <a:t>Downward Comm.</a:t>
            </a:r>
          </a:p>
        </p:txBody>
      </p: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5791200" y="1447800"/>
            <a:ext cx="0" cy="541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848350" y="2362200"/>
          <a:ext cx="443865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Worksheet" r:id="rId7" imgW="4438888" imgH="2438638" progId="Excel.Sheet.8">
                  <p:embed/>
                </p:oleObj>
              </mc:Choice>
              <mc:Fallback>
                <p:oleObj name="Worksheet" r:id="rId7" imgW="4438888" imgH="2438638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362200"/>
                        <a:ext cx="443865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5"/>
          <p:cNvSpPr txBox="1">
            <a:spLocks noChangeArrowheads="1"/>
          </p:cNvSpPr>
          <p:nvPr/>
        </p:nvSpPr>
        <p:spPr bwMode="auto">
          <a:xfrm>
            <a:off x="6629400" y="4724400"/>
            <a:ext cx="3124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Horizontal Comm.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003366"/>
                </a:solidFill>
                <a:latin typeface="Verdana"/>
              </a:rPr>
              <a:t>LEVELS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VERBAL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Intra verbal: intonation of word and sound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Extra verbal </a:t>
            </a:r>
            <a:r>
              <a:rPr lang="en-US" sz="2400" dirty="0" smtClean="0">
                <a:solidFill>
                  <a:srgbClr val="000000"/>
                </a:solidFill>
                <a:latin typeface="Verdana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Verdana"/>
              </a:rPr>
              <a:t>implication of words and phrases, semantics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NON-VERBAL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Gestures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Postures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Movements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SYMBOLIC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2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714500" y="304800"/>
            <a:ext cx="65214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" charset="0"/>
              </a:rPr>
              <a:t>Barriers to communication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638300" y="1752600"/>
            <a:ext cx="67818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Noise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Inappropriate medium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Assumptions/Misconceptions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Emotions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Language differences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Poor listening skills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Distractions</a:t>
            </a:r>
          </a:p>
        </p:txBody>
      </p:sp>
      <p:pic>
        <p:nvPicPr>
          <p:cNvPr id="23556" name="Picture 6" descr="image,7451,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0" y="1676400"/>
            <a:ext cx="18637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 descr="PE07006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0" y="3124200"/>
            <a:ext cx="15716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8" descr="index04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4876800"/>
            <a:ext cx="23669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9" descr="transmitter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53500" y="2362200"/>
            <a:ext cx="10382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1714500" y="4572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" charset="0"/>
              </a:rPr>
              <a:t>Hearing Vs Listening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333500" y="1676400"/>
            <a:ext cx="472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</a:pPr>
            <a:r>
              <a:rPr lang="en-US" sz="2800" b="1">
                <a:latin typeface="Arial" charset="0"/>
              </a:rPr>
              <a:t>Hearing</a:t>
            </a:r>
            <a:r>
              <a:rPr lang="en-US" sz="2800">
                <a:latin typeface="Arial" charset="0"/>
              </a:rPr>
              <a:t> – Physical process, natural, passive</a:t>
            </a:r>
          </a:p>
          <a:p>
            <a:pPr marL="342900" indent="-342900">
              <a:spcBef>
                <a:spcPct val="20000"/>
              </a:spcBef>
              <a:buSzPct val="100000"/>
            </a:pPr>
            <a:endParaRPr lang="en-US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en-US" sz="2800" b="1">
                <a:latin typeface="Arial" charset="0"/>
              </a:rPr>
              <a:t>Listening</a:t>
            </a:r>
            <a:r>
              <a:rPr lang="en-US" sz="2800">
                <a:latin typeface="Arial" charset="0"/>
              </a:rPr>
              <a:t> – Physical as well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en-US" sz="2800">
                <a:latin typeface="Arial" charset="0"/>
              </a:rPr>
              <a:t>as mental process, active,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en-US" sz="2800">
                <a:latin typeface="Arial" charset="0"/>
              </a:rPr>
              <a:t>learned process, a skill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42900" y="5334000"/>
            <a:ext cx="94488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  <a:latin typeface="Arial" charset="0"/>
              </a:rPr>
              <a:t>Listening is hard.</a:t>
            </a:r>
          </a:p>
          <a:p>
            <a:pPr algn="ctr"/>
            <a:r>
              <a:rPr lang="en-US" sz="2800">
                <a:solidFill>
                  <a:schemeClr val="tx2"/>
                </a:solidFill>
                <a:latin typeface="Arial" charset="0"/>
              </a:rPr>
              <a:t>You must choose to participate in the process of listening.</a:t>
            </a:r>
          </a:p>
        </p:txBody>
      </p:sp>
      <p:pic>
        <p:nvPicPr>
          <p:cNvPr id="24581" name="Picture 7" descr="HM00050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2700" y="1219200"/>
            <a:ext cx="220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8" descr="j0355407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100" y="3200400"/>
            <a:ext cx="23622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714500" y="533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36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714500" y="2133600"/>
            <a:ext cx="4953000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25604" name="Rectangle 10"/>
          <p:cNvSpPr>
            <a:spLocks noChangeArrowheads="1"/>
          </p:cNvSpPr>
          <p:nvPr/>
        </p:nvSpPr>
        <p:spPr bwMode="auto">
          <a:xfrm>
            <a:off x="1524000" y="457200"/>
            <a:ext cx="574198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u="sng">
                <a:solidFill>
                  <a:schemeClr val="tx2"/>
                </a:solidFill>
              </a:rPr>
              <a:t>VALUE OF LISTENING</a:t>
            </a:r>
          </a:p>
        </p:txBody>
      </p:sp>
      <p:sp>
        <p:nvSpPr>
          <p:cNvPr id="25605" name="Rectangle 11"/>
          <p:cNvSpPr>
            <a:spLocks noChangeArrowheads="1"/>
          </p:cNvSpPr>
          <p:nvPr/>
        </p:nvSpPr>
        <p:spPr bwMode="auto">
          <a:xfrm>
            <a:off x="304800" y="1447800"/>
            <a:ext cx="9982200" cy="447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 Listening to others is an elegant art.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 Good listening reflects courtesy and good manners.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 Listening carefully to the instructions of superiors improve competence and                                                              performance. 		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 The result of poor listening skill could be disastrous in business,   employment and social relations.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Good listening can eliminate a number of imaginary grievances of employees.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Good listening skill can improve social relations and conversation.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/>
              <a:t>Listening is a positive activity rather than a passive or negative activity.</a:t>
            </a:r>
          </a:p>
        </p:txBody>
      </p:sp>
      <p:pic>
        <p:nvPicPr>
          <p:cNvPr id="25606" name="Picture 13" descr="j0097935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81000"/>
            <a:ext cx="1192213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447800" y="381000"/>
            <a:ext cx="7210425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ESSENTIALS OF COMMUNICATION</a:t>
            </a:r>
            <a:br>
              <a:rPr lang="en-US" sz="3200" b="1">
                <a:solidFill>
                  <a:schemeClr val="tx2"/>
                </a:solidFill>
              </a:rPr>
            </a:br>
            <a:r>
              <a:rPr lang="en-US" sz="3200" b="1">
                <a:solidFill>
                  <a:schemeClr val="tx2"/>
                </a:solidFill>
              </a:rPr>
              <a:t>DON’Ts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0" y="1408113"/>
            <a:ext cx="10287000" cy="544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instantly react and mutter something in anger.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use technical terms &amp; terminologies not understood by majority of people.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speak too fast or too slow.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speak in inaudible surroundings, as you won’t be heard.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assume that every body understands you.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While listening do not glance here and there as it might distract the speaker.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interrupt the speaker.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600"/>
              <a:t>Do not jump to the conclusion that you have understood every thing.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3366"/>
                </a:solidFill>
                <a:latin typeface="Verdana"/>
              </a:rPr>
              <a:t>Barriers in Communication</a:t>
            </a:r>
            <a:br>
              <a:rPr lang="en-US" b="0" dirty="0">
                <a:solidFill>
                  <a:srgbClr val="003366"/>
                </a:solidFill>
                <a:latin typeface="Verdana"/>
              </a:rPr>
            </a:br>
            <a:r>
              <a:rPr lang="en-US" sz="3200" b="0" dirty="0">
                <a:solidFill>
                  <a:srgbClr val="003366"/>
                </a:solidFill>
                <a:latin typeface="Verdana"/>
              </a:rPr>
              <a:t>(</a:t>
            </a:r>
            <a:r>
              <a:rPr lang="en-US" sz="2800" b="0" dirty="0">
                <a:solidFill>
                  <a:srgbClr val="003366"/>
                </a:solidFill>
                <a:latin typeface="Verdana"/>
              </a:rPr>
              <a:t>that have to do with the </a:t>
            </a:r>
            <a:r>
              <a:rPr lang="en-US" sz="2400" u="sng" dirty="0">
                <a:solidFill>
                  <a:srgbClr val="003366"/>
                </a:solidFill>
                <a:latin typeface="Verdana"/>
              </a:rPr>
              <a:t>COMMUNICATOR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Unwillingness to say things differently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Unwillingness to relate to others differently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Unwillingness to learn new approaches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Lack of Self-Confidence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Lack of Enthusiasm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Voice quality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00"/>
                </a:solidFill>
                <a:latin typeface="Verdana"/>
              </a:rPr>
              <a:t>Prejudice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3366"/>
                </a:solidFill>
                <a:latin typeface="Verdana"/>
              </a:rPr>
              <a:t>Barriers in Communication</a:t>
            </a:r>
            <a:br>
              <a:rPr lang="en-US" b="0" dirty="0">
                <a:solidFill>
                  <a:srgbClr val="003366"/>
                </a:solidFill>
                <a:latin typeface="Verdana"/>
              </a:rPr>
            </a:br>
            <a:r>
              <a:rPr lang="en-US" sz="3200" b="0" dirty="0">
                <a:solidFill>
                  <a:srgbClr val="003366"/>
                </a:solidFill>
                <a:latin typeface="Verdana"/>
              </a:rPr>
              <a:t>(that have to do with the </a:t>
            </a:r>
            <a:r>
              <a:rPr lang="en-US" sz="3200" u="sng" dirty="0">
                <a:solidFill>
                  <a:srgbClr val="003366"/>
                </a:solidFill>
                <a:latin typeface="Verdana"/>
              </a:rPr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Selective Perception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Unwillingness to Change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Lack of Interest in the Topic/Subject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Prejudice &amp; Belief System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Rebuttal Instincts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Personal Value System</a:t>
            </a:r>
          </a:p>
          <a:p>
            <a:pPr lvl="0" eaLnBrk="1" hangingPunct="1">
              <a:lnSpc>
                <a:spcPct val="90000"/>
              </a:lnSpc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Here-and-Now internal &amp; external factors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0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solidFill>
                  <a:srgbClr val="003366"/>
                </a:solidFill>
                <a:latin typeface="Verdana"/>
              </a:rPr>
              <a:t>External Barriers in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Environment 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venue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effect of noise</a:t>
            </a:r>
          </a:p>
          <a:p>
            <a:pPr lvl="1" eaLnBrk="1" hangingPunct="1">
              <a:buClr>
                <a:srgbClr val="9A0000"/>
              </a:buClr>
              <a:buSzPct val="70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Temperature in the room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Other People – Status, Education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3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562100" y="457200"/>
            <a:ext cx="810101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" charset="0"/>
              </a:rPr>
              <a:t>Objectives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104900" y="1676400"/>
            <a:ext cx="86106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Define and understand communication and the communication process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endParaRPr lang="en-US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List and overcome the filters/barriers in a communication process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endParaRPr lang="en-US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Practice active listening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endParaRPr lang="en-US" sz="28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2800">
                <a:latin typeface="Arial" charset="0"/>
              </a:rPr>
              <a:t>Tips to improve verbal and non verbal communication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003366"/>
                </a:solidFill>
                <a:latin typeface="Verdana"/>
              </a:rPr>
              <a:t>5 Basic reasons we Do Not Listen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Listening is Hard Work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Competition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The Rush for Action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Speed differences (120 wpm v/s 360 wpm)</a:t>
            </a:r>
          </a:p>
          <a:p>
            <a:pPr lvl="0" eaLnBrk="1" hangingPunct="1">
              <a:buClr>
                <a:srgbClr val="9A0000"/>
              </a:buClr>
              <a:buSzPct val="75000"/>
              <a:buFont typeface="Wingdings" pitchFamily="2" charset="2"/>
              <a:buChar char="n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Lack of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04800"/>
            <a:ext cx="9001125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Telephonic Conversation</a:t>
            </a:r>
            <a:b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Telephone Etiquette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525" y="1447800"/>
            <a:ext cx="9001125" cy="51054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 warm, helpful, professional and friendly voice on the phone can build customer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loyalty.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GREET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LISTEN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EMPATHIZE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PROBE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COMMON COURTESIES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  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AVOID COMPANY JARGON &amp; RULES</a:t>
            </a:r>
            <a:endParaRPr lang="en-US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OFFER 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SOLUTIONS/ALTERNATIVES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TONE</a:t>
            </a:r>
            <a:endParaRPr lang="en-US" sz="2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GO TO THE EXTRA MILE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PPRECIATE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57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714500" y="434975"/>
            <a:ext cx="78867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Arial" charset="0"/>
              </a:rPr>
              <a:t>Improving Body Language - Tips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409700" y="1905000"/>
            <a:ext cx="7972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Keep appropriate distance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Touch only when appropriate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Take care of your appearance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Be aware - people may give false cues 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Maintain eye contact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en-US" sz="3200">
                <a:latin typeface="Arial" charset="0"/>
              </a:rPr>
              <a:t>Smile genuinely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5300" y="4648200"/>
            <a:ext cx="1590675" cy="170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28700" y="1676400"/>
            <a:ext cx="8301038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Arial" charset="0"/>
              </a:rPr>
              <a:t>…in the new global and diverse workplace requires</a:t>
            </a:r>
            <a:br>
              <a:rPr lang="en-US" sz="3600" b="1">
                <a:solidFill>
                  <a:schemeClr val="tx2"/>
                </a:solidFill>
                <a:latin typeface="Arial" charset="0"/>
              </a:rPr>
            </a:br>
            <a:r>
              <a:rPr lang="en-US" sz="3600" b="1">
                <a:solidFill>
                  <a:schemeClr val="tx2"/>
                </a:solidFill>
                <a:latin typeface="Arial" charset="0"/>
              </a:rPr>
              <a:t>excellent communication skills!</a:t>
            </a:r>
            <a:r>
              <a:rPr lang="en-US" sz="4000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pic>
        <p:nvPicPr>
          <p:cNvPr id="30723" name="Picture 5" descr="Ch01divers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0900" y="4191000"/>
            <a:ext cx="3657600" cy="19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943100" y="533400"/>
            <a:ext cx="490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chemeClr val="tx2"/>
                </a:solidFill>
                <a:latin typeface="Arial" charset="0"/>
              </a:rPr>
              <a:t>Success for YOU…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2933700" y="4876800"/>
            <a:ext cx="4743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>
                <a:solidFill>
                  <a:schemeClr val="tx2"/>
                </a:solidFill>
                <a:latin typeface="Arial" charset="0"/>
              </a:rPr>
              <a:t>Questions</a:t>
            </a:r>
          </a:p>
        </p:txBody>
      </p:sp>
      <p:pic>
        <p:nvPicPr>
          <p:cNvPr id="31747" name="Picture 5" descr="bd00028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100" y="990600"/>
            <a:ext cx="41910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smtClean="0"/>
              <a:t>To Think:</a:t>
            </a:r>
            <a:endParaRPr lang="en-US" dirty="0"/>
          </a:p>
        </p:txBody>
      </p:sp>
      <p:pic>
        <p:nvPicPr>
          <p:cNvPr id="24578" name="Picture 2" descr="https://encrypted-tbn2.gstatic.com/images?q=tbn:ANd9GcR5IYSEMp5LR2rnX98USHWLONQNpHLFfHOKBiAHmQE7UIaQWuo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1981200"/>
            <a:ext cx="5181601" cy="474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371600" y="228600"/>
            <a:ext cx="5670550" cy="1128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rial" charset="0"/>
              </a:rPr>
              <a:t>What is Communication?</a:t>
            </a:r>
          </a:p>
          <a:p>
            <a:pPr eaLnBrk="1" hangingPunct="1"/>
            <a:endParaRPr lang="en-US" sz="3200" i="1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304800" y="1052513"/>
            <a:ext cx="9982200" cy="58054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          COMMUNICATION IS THE ART OF TRANSMITTING            	INFORMATION, IDEAS AND ATTITUDES FROM ONE PERSON 	TO ANOTHER.COMMUNICATION IS THE PROCESS OF 	MEANINGFUL INTERACTION AMONG HUMAN BEINGS.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b="1">
                <a:solidFill>
                  <a:srgbClr val="663300"/>
                </a:solidFill>
              </a:rPr>
              <a:t>ITS ESSENCES</a:t>
            </a:r>
            <a:r>
              <a:rPr lang="en-US" sz="2600">
                <a:solidFill>
                  <a:srgbClr val="663300"/>
                </a:solidFill>
              </a:rPr>
              <a:t> :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PERSONAL PROCESS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OCCURS BETWEEN PEOPLE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INVOLVES CHANGE IN BEHAVIOUR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MEANS TO INFLUENCE OTHERS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EXPRESSION OF THOUGHTS AND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None/>
            </a:pPr>
            <a:r>
              <a:rPr lang="en-US" sz="2000">
                <a:solidFill>
                  <a:srgbClr val="663300"/>
                </a:solidFill>
              </a:rPr>
              <a:t>   EMOTIONS THROUGH WORDS &amp;  ACTIONS.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TOOLS FOR CONTROLLING AND MOTIVATING PEOPLE.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95000"/>
              <a:buFont typeface="Wingdings" pitchFamily="-107" charset="2"/>
              <a:buChar char="¬"/>
            </a:pPr>
            <a:r>
              <a:rPr lang="en-US" sz="2000">
                <a:solidFill>
                  <a:srgbClr val="663300"/>
                </a:solidFill>
              </a:rPr>
              <a:t>IT IS A SOCIAL AND EMOTIONAL PROCESS.</a:t>
            </a:r>
          </a:p>
        </p:txBody>
      </p:sp>
      <p:pic>
        <p:nvPicPr>
          <p:cNvPr id="18436" name="Picture 6" descr="people_tal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7200" y="2819400"/>
            <a:ext cx="1712913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1638300" y="228600"/>
            <a:ext cx="8305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400" b="1">
                <a:solidFill>
                  <a:schemeClr val="tx2"/>
                </a:solidFill>
                <a:latin typeface="Arial" charset="0"/>
              </a:rPr>
              <a:t>What are the most common ways </a:t>
            </a:r>
            <a:r>
              <a:rPr lang="fr-FR" sz="3400" b="1">
                <a:solidFill>
                  <a:schemeClr val="tx2"/>
                </a:solidFill>
                <a:latin typeface="Arial" charset="0"/>
              </a:rPr>
              <a:t/>
            </a:r>
            <a:br>
              <a:rPr lang="fr-FR" sz="3400" b="1">
                <a:solidFill>
                  <a:schemeClr val="tx2"/>
                </a:solidFill>
                <a:latin typeface="Arial" charset="0"/>
              </a:rPr>
            </a:br>
            <a:r>
              <a:rPr lang="en-US" sz="3400" b="1">
                <a:solidFill>
                  <a:schemeClr val="tx2"/>
                </a:solidFill>
                <a:latin typeface="Arial" charset="0"/>
              </a:rPr>
              <a:t>we communicate?</a:t>
            </a:r>
          </a:p>
        </p:txBody>
      </p:sp>
      <p:sp>
        <p:nvSpPr>
          <p:cNvPr id="19459" name="AutoShape 5"/>
          <p:cNvSpPr>
            <a:spLocks noChangeArrowheads="1"/>
          </p:cNvSpPr>
          <p:nvPr/>
        </p:nvSpPr>
        <p:spPr bwMode="auto">
          <a:xfrm rot="-720042">
            <a:off x="1543050" y="1981200"/>
            <a:ext cx="3257550" cy="1752600"/>
          </a:xfrm>
          <a:prstGeom prst="rightArrow">
            <a:avLst>
              <a:gd name="adj1" fmla="val 50000"/>
              <a:gd name="adj2" fmla="val 46467"/>
            </a:avLst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Verdana" pitchFamily="-107" charset="0"/>
              </a:rPr>
              <a:t>Spoken Word</a:t>
            </a:r>
          </a:p>
        </p:txBody>
      </p:sp>
      <p:sp>
        <p:nvSpPr>
          <p:cNvPr id="19460" name="AutoShape 6"/>
          <p:cNvSpPr>
            <a:spLocks noChangeArrowheads="1"/>
          </p:cNvSpPr>
          <p:nvPr/>
        </p:nvSpPr>
        <p:spPr bwMode="auto">
          <a:xfrm>
            <a:off x="1843088" y="3835400"/>
            <a:ext cx="3000375" cy="1828800"/>
          </a:xfrm>
          <a:prstGeom prst="rightArrow">
            <a:avLst>
              <a:gd name="adj1" fmla="val 50000"/>
              <a:gd name="adj2" fmla="val 41016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Verdana" pitchFamily="-107" charset="0"/>
              </a:rPr>
              <a:t>Written Word</a:t>
            </a:r>
          </a:p>
        </p:txBody>
      </p:sp>
      <p:sp>
        <p:nvSpPr>
          <p:cNvPr id="19461" name="AutoShape 7"/>
          <p:cNvSpPr>
            <a:spLocks noChangeArrowheads="1"/>
          </p:cNvSpPr>
          <p:nvPr/>
        </p:nvSpPr>
        <p:spPr bwMode="auto">
          <a:xfrm rot="-815729">
            <a:off x="5343525" y="1587500"/>
            <a:ext cx="3171825" cy="1828800"/>
          </a:xfrm>
          <a:prstGeom prst="leftArrow">
            <a:avLst>
              <a:gd name="adj1" fmla="val 50000"/>
              <a:gd name="adj2" fmla="val 4335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Verdana" pitchFamily="-107" charset="0"/>
              </a:rPr>
              <a:t>Visual Images</a:t>
            </a:r>
          </a:p>
        </p:txBody>
      </p:sp>
      <p:sp>
        <p:nvSpPr>
          <p:cNvPr id="19462" name="AutoShape 8"/>
          <p:cNvSpPr>
            <a:spLocks noChangeArrowheads="1"/>
          </p:cNvSpPr>
          <p:nvPr/>
        </p:nvSpPr>
        <p:spPr bwMode="auto">
          <a:xfrm rot="987601">
            <a:off x="5343525" y="3873500"/>
            <a:ext cx="3257550" cy="1600200"/>
          </a:xfrm>
          <a:prstGeom prst="leftArrow">
            <a:avLst>
              <a:gd name="adj1" fmla="val 50000"/>
              <a:gd name="adj2" fmla="val 50893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>
                <a:latin typeface="Verdana" pitchFamily="-107" charset="0"/>
              </a:rPr>
              <a:t>Body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RAPPORT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of Consciousness</a:t>
            </a:r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249489" y="2286000"/>
            <a:ext cx="4265612" cy="3276600"/>
          </a:xfrm>
          <a:prstGeom prst="triangle">
            <a:avLst>
              <a:gd name="adj" fmla="val 48237"/>
            </a:avLst>
          </a:prstGeom>
          <a:gradFill rotWithShape="0">
            <a:gsLst>
              <a:gs pos="0">
                <a:srgbClr val="FF00FF"/>
              </a:gs>
              <a:gs pos="100000">
                <a:srgbClr val="760076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2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go about Establishing </a:t>
            </a:r>
            <a:r>
              <a:rPr lang="en-US" dirty="0" smtClean="0"/>
              <a:t>Rapport?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Self-Confidence</a:t>
            </a:r>
          </a:p>
          <a:p>
            <a:r>
              <a:rPr lang="en-US" dirty="0"/>
              <a:t>You must Understand People</a:t>
            </a:r>
          </a:p>
          <a:p>
            <a:r>
              <a:rPr lang="en-US" dirty="0"/>
              <a:t>You must be Enthusiastic</a:t>
            </a:r>
          </a:p>
          <a:p>
            <a:r>
              <a:rPr lang="en-US" dirty="0"/>
              <a:t>You must make Eye Contact</a:t>
            </a:r>
          </a:p>
          <a:p>
            <a:r>
              <a:rPr lang="en-US" dirty="0"/>
              <a:t>You must be Interested in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3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003366"/>
                </a:solidFill>
                <a:latin typeface="Verdana"/>
              </a:rPr>
              <a:t>Communication is a Series of Experiences of</a:t>
            </a:r>
            <a:endParaRPr lang="en-US" dirty="0"/>
          </a:p>
        </p:txBody>
      </p:sp>
      <p:sp>
        <p:nvSpPr>
          <p:cNvPr id="4" name="Rectangle 76"/>
          <p:cNvSpPr>
            <a:spLocks noGrp="1" noChangeArrowheads="1"/>
          </p:cNvSpPr>
          <p:nvPr>
            <p:ph idx="1"/>
          </p:nvPr>
        </p:nvSpPr>
        <p:spPr bwMode="auto">
          <a:xfrm>
            <a:off x="771525" y="1981200"/>
            <a:ext cx="6577123" cy="1173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i="1" dirty="0">
                <a:latin typeface="Times New Roman" pitchFamily="18" charset="0"/>
              </a:rPr>
              <a:t>                                                     Smell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sz="3200" b="1" i="1" dirty="0" smtClean="0">
                <a:latin typeface="Times New Roman" pitchFamily="18" charset="0"/>
              </a:rPr>
              <a:t>                               </a:t>
            </a:r>
            <a:endParaRPr lang="en-US" sz="3200" b="1" i="1" dirty="0">
              <a:latin typeface="Times New Roman" pitchFamily="18" charset="0"/>
            </a:endParaRPr>
          </a:p>
        </p:txBody>
      </p: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206375" y="1992313"/>
            <a:ext cx="2803525" cy="1447800"/>
            <a:chOff x="240" y="1104"/>
            <a:chExt cx="1766" cy="912"/>
          </a:xfrm>
        </p:grpSpPr>
        <p:grpSp>
          <p:nvGrpSpPr>
            <p:cNvPr id="80" name="Group 4"/>
            <p:cNvGrpSpPr>
              <a:grpSpLocks/>
            </p:cNvGrpSpPr>
            <p:nvPr/>
          </p:nvGrpSpPr>
          <p:grpSpPr bwMode="auto">
            <a:xfrm>
              <a:off x="806" y="1104"/>
              <a:ext cx="1200" cy="912"/>
              <a:chOff x="3948" y="1395"/>
              <a:chExt cx="1135" cy="1029"/>
            </a:xfrm>
          </p:grpSpPr>
          <p:grpSp>
            <p:nvGrpSpPr>
              <p:cNvPr id="82" name="Group 5"/>
              <p:cNvGrpSpPr>
                <a:grpSpLocks/>
              </p:cNvGrpSpPr>
              <p:nvPr/>
            </p:nvGrpSpPr>
            <p:grpSpPr bwMode="auto">
              <a:xfrm>
                <a:off x="4497" y="1395"/>
                <a:ext cx="586" cy="658"/>
                <a:chOff x="4497" y="1395"/>
                <a:chExt cx="586" cy="658"/>
              </a:xfrm>
            </p:grpSpPr>
            <p:grpSp>
              <p:nvGrpSpPr>
                <p:cNvPr id="118" name="Group 6"/>
                <p:cNvGrpSpPr>
                  <a:grpSpLocks/>
                </p:cNvGrpSpPr>
                <p:nvPr/>
              </p:nvGrpSpPr>
              <p:grpSpPr bwMode="auto">
                <a:xfrm>
                  <a:off x="4497" y="1395"/>
                  <a:ext cx="586" cy="658"/>
                  <a:chOff x="4497" y="1395"/>
                  <a:chExt cx="586" cy="658"/>
                </a:xfrm>
              </p:grpSpPr>
              <p:grpSp>
                <p:nvGrpSpPr>
                  <p:cNvPr id="125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4497" y="1395"/>
                    <a:ext cx="577" cy="658"/>
                    <a:chOff x="4497" y="1395"/>
                    <a:chExt cx="577" cy="658"/>
                  </a:xfrm>
                </p:grpSpPr>
                <p:grpSp>
                  <p:nvGrpSpPr>
                    <p:cNvPr id="130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97" y="1395"/>
                      <a:ext cx="577" cy="658"/>
                      <a:chOff x="4497" y="1395"/>
                      <a:chExt cx="577" cy="658"/>
                    </a:xfrm>
                  </p:grpSpPr>
                  <p:sp>
                    <p:nvSpPr>
                      <p:cNvPr id="151" name="Freeform 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97" y="1395"/>
                        <a:ext cx="577" cy="658"/>
                      </a:xfrm>
                      <a:custGeom>
                        <a:avLst/>
                        <a:gdLst>
                          <a:gd name="T0" fmla="*/ 0 w 1729"/>
                          <a:gd name="T1" fmla="*/ 1649 h 1973"/>
                          <a:gd name="T2" fmla="*/ 168 w 1729"/>
                          <a:gd name="T3" fmla="*/ 1435 h 1973"/>
                          <a:gd name="T4" fmla="*/ 285 w 1729"/>
                          <a:gd name="T5" fmla="*/ 1306 h 1973"/>
                          <a:gd name="T6" fmla="*/ 360 w 1729"/>
                          <a:gd name="T7" fmla="*/ 1213 h 1973"/>
                          <a:gd name="T8" fmla="*/ 366 w 1729"/>
                          <a:gd name="T9" fmla="*/ 1101 h 1973"/>
                          <a:gd name="T10" fmla="*/ 330 w 1729"/>
                          <a:gd name="T11" fmla="*/ 1008 h 1973"/>
                          <a:gd name="T12" fmla="*/ 279 w 1729"/>
                          <a:gd name="T13" fmla="*/ 927 h 1973"/>
                          <a:gd name="T14" fmla="*/ 255 w 1729"/>
                          <a:gd name="T15" fmla="*/ 852 h 1973"/>
                          <a:gd name="T16" fmla="*/ 228 w 1729"/>
                          <a:gd name="T17" fmla="*/ 796 h 1973"/>
                          <a:gd name="T18" fmla="*/ 203 w 1729"/>
                          <a:gd name="T19" fmla="*/ 664 h 1973"/>
                          <a:gd name="T20" fmla="*/ 206 w 1729"/>
                          <a:gd name="T21" fmla="*/ 582 h 1973"/>
                          <a:gd name="T22" fmla="*/ 218 w 1729"/>
                          <a:gd name="T23" fmla="*/ 465 h 1973"/>
                          <a:gd name="T24" fmla="*/ 252 w 1729"/>
                          <a:gd name="T25" fmla="*/ 365 h 1973"/>
                          <a:gd name="T26" fmla="*/ 308 w 1729"/>
                          <a:gd name="T27" fmla="*/ 260 h 1973"/>
                          <a:gd name="T28" fmla="*/ 366 w 1729"/>
                          <a:gd name="T29" fmla="*/ 198 h 1973"/>
                          <a:gd name="T30" fmla="*/ 454 w 1729"/>
                          <a:gd name="T31" fmla="*/ 117 h 1973"/>
                          <a:gd name="T32" fmla="*/ 580 w 1729"/>
                          <a:gd name="T33" fmla="*/ 58 h 1973"/>
                          <a:gd name="T34" fmla="*/ 692 w 1729"/>
                          <a:gd name="T35" fmla="*/ 27 h 1973"/>
                          <a:gd name="T36" fmla="*/ 826 w 1729"/>
                          <a:gd name="T37" fmla="*/ 2 h 1973"/>
                          <a:gd name="T38" fmla="*/ 960 w 1729"/>
                          <a:gd name="T39" fmla="*/ 0 h 1973"/>
                          <a:gd name="T40" fmla="*/ 1068 w 1729"/>
                          <a:gd name="T41" fmla="*/ 11 h 1973"/>
                          <a:gd name="T42" fmla="*/ 1202 w 1729"/>
                          <a:gd name="T43" fmla="*/ 42 h 1973"/>
                          <a:gd name="T44" fmla="*/ 1328 w 1729"/>
                          <a:gd name="T45" fmla="*/ 86 h 1973"/>
                          <a:gd name="T46" fmla="*/ 1418 w 1729"/>
                          <a:gd name="T47" fmla="*/ 135 h 1973"/>
                          <a:gd name="T48" fmla="*/ 1524 w 1729"/>
                          <a:gd name="T49" fmla="*/ 219 h 1973"/>
                          <a:gd name="T50" fmla="*/ 1611 w 1729"/>
                          <a:gd name="T51" fmla="*/ 328 h 1973"/>
                          <a:gd name="T52" fmla="*/ 1670 w 1729"/>
                          <a:gd name="T53" fmla="*/ 440 h 1973"/>
                          <a:gd name="T54" fmla="*/ 1709 w 1729"/>
                          <a:gd name="T55" fmla="*/ 520 h 1973"/>
                          <a:gd name="T56" fmla="*/ 1729 w 1729"/>
                          <a:gd name="T57" fmla="*/ 661 h 1973"/>
                          <a:gd name="T58" fmla="*/ 1723 w 1729"/>
                          <a:gd name="T59" fmla="*/ 809 h 1973"/>
                          <a:gd name="T60" fmla="*/ 1710 w 1729"/>
                          <a:gd name="T61" fmla="*/ 921 h 1973"/>
                          <a:gd name="T62" fmla="*/ 1670 w 1729"/>
                          <a:gd name="T63" fmla="*/ 1069 h 1973"/>
                          <a:gd name="T64" fmla="*/ 1619 w 1729"/>
                          <a:gd name="T65" fmla="*/ 1218 h 1973"/>
                          <a:gd name="T66" fmla="*/ 1555 w 1729"/>
                          <a:gd name="T67" fmla="*/ 1330 h 1973"/>
                          <a:gd name="T68" fmla="*/ 1469 w 1729"/>
                          <a:gd name="T69" fmla="*/ 1451 h 1973"/>
                          <a:gd name="T70" fmla="*/ 1368 w 1729"/>
                          <a:gd name="T71" fmla="*/ 1526 h 1973"/>
                          <a:gd name="T72" fmla="*/ 1266 w 1729"/>
                          <a:gd name="T73" fmla="*/ 1565 h 1973"/>
                          <a:gd name="T74" fmla="*/ 1154 w 1729"/>
                          <a:gd name="T75" fmla="*/ 1588 h 1973"/>
                          <a:gd name="T76" fmla="*/ 1053 w 1729"/>
                          <a:gd name="T77" fmla="*/ 1587 h 1973"/>
                          <a:gd name="T78" fmla="*/ 972 w 1729"/>
                          <a:gd name="T79" fmla="*/ 1557 h 1973"/>
                          <a:gd name="T80" fmla="*/ 901 w 1729"/>
                          <a:gd name="T81" fmla="*/ 1517 h 1973"/>
                          <a:gd name="T82" fmla="*/ 867 w 1729"/>
                          <a:gd name="T83" fmla="*/ 1504 h 1973"/>
                          <a:gd name="T84" fmla="*/ 897 w 1729"/>
                          <a:gd name="T85" fmla="*/ 1582 h 1973"/>
                          <a:gd name="T86" fmla="*/ 949 w 1729"/>
                          <a:gd name="T87" fmla="*/ 1656 h 1973"/>
                          <a:gd name="T88" fmla="*/ 972 w 1729"/>
                          <a:gd name="T89" fmla="*/ 1762 h 1973"/>
                          <a:gd name="T90" fmla="*/ 972 w 1729"/>
                          <a:gd name="T91" fmla="*/ 1973 h 1973"/>
                          <a:gd name="T92" fmla="*/ 749 w 1729"/>
                          <a:gd name="T93" fmla="*/ 1956 h 1973"/>
                          <a:gd name="T94" fmla="*/ 528 w 1729"/>
                          <a:gd name="T95" fmla="*/ 1867 h 1973"/>
                          <a:gd name="T96" fmla="*/ 366 w 1729"/>
                          <a:gd name="T97" fmla="*/ 1768 h 1973"/>
                          <a:gd name="T98" fmla="*/ 0 w 1729"/>
                          <a:gd name="T99" fmla="*/ 1649 h 1973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w 1729"/>
                          <a:gd name="T151" fmla="*/ 0 h 1973"/>
                          <a:gd name="T152" fmla="*/ 1729 w 1729"/>
                          <a:gd name="T153" fmla="*/ 1973 h 1973"/>
                        </a:gdLst>
                        <a:ahLst/>
                        <a:cxnLst>
                          <a:cxn ang="T100">
                            <a:pos x="T0" y="T1"/>
                          </a:cxn>
                          <a:cxn ang="T101">
                            <a:pos x="T2" y="T3"/>
                          </a:cxn>
                          <a:cxn ang="T102">
                            <a:pos x="T4" y="T5"/>
                          </a:cxn>
                          <a:cxn ang="T103">
                            <a:pos x="T6" y="T7"/>
                          </a:cxn>
                          <a:cxn ang="T104">
                            <a:pos x="T8" y="T9"/>
                          </a:cxn>
                          <a:cxn ang="T105">
                            <a:pos x="T10" y="T11"/>
                          </a:cxn>
                          <a:cxn ang="T106">
                            <a:pos x="T12" y="T13"/>
                          </a:cxn>
                          <a:cxn ang="T107">
                            <a:pos x="T14" y="T15"/>
                          </a:cxn>
                          <a:cxn ang="T108">
                            <a:pos x="T16" y="T17"/>
                          </a:cxn>
                          <a:cxn ang="T109">
                            <a:pos x="T18" y="T19"/>
                          </a:cxn>
                          <a:cxn ang="T110">
                            <a:pos x="T20" y="T21"/>
                          </a:cxn>
                          <a:cxn ang="T111">
                            <a:pos x="T22" y="T23"/>
                          </a:cxn>
                          <a:cxn ang="T112">
                            <a:pos x="T24" y="T25"/>
                          </a:cxn>
                          <a:cxn ang="T113">
                            <a:pos x="T26" y="T27"/>
                          </a:cxn>
                          <a:cxn ang="T114">
                            <a:pos x="T28" y="T29"/>
                          </a:cxn>
                          <a:cxn ang="T115">
                            <a:pos x="T30" y="T31"/>
                          </a:cxn>
                          <a:cxn ang="T116">
                            <a:pos x="T32" y="T33"/>
                          </a:cxn>
                          <a:cxn ang="T117">
                            <a:pos x="T34" y="T35"/>
                          </a:cxn>
                          <a:cxn ang="T118">
                            <a:pos x="T36" y="T37"/>
                          </a:cxn>
                          <a:cxn ang="T119">
                            <a:pos x="T38" y="T39"/>
                          </a:cxn>
                          <a:cxn ang="T120">
                            <a:pos x="T40" y="T41"/>
                          </a:cxn>
                          <a:cxn ang="T121">
                            <a:pos x="T42" y="T43"/>
                          </a:cxn>
                          <a:cxn ang="T122">
                            <a:pos x="T44" y="T45"/>
                          </a:cxn>
                          <a:cxn ang="T123">
                            <a:pos x="T46" y="T47"/>
                          </a:cxn>
                          <a:cxn ang="T124">
                            <a:pos x="T48" y="T49"/>
                          </a:cxn>
                          <a:cxn ang="T125">
                            <a:pos x="T50" y="T51"/>
                          </a:cxn>
                          <a:cxn ang="T126">
                            <a:pos x="T52" y="T53"/>
                          </a:cxn>
                          <a:cxn ang="T127">
                            <a:pos x="T54" y="T55"/>
                          </a:cxn>
                          <a:cxn ang="T128">
                            <a:pos x="T56" y="T57"/>
                          </a:cxn>
                          <a:cxn ang="T129">
                            <a:pos x="T58" y="T59"/>
                          </a:cxn>
                          <a:cxn ang="T130">
                            <a:pos x="T60" y="T61"/>
                          </a:cxn>
                          <a:cxn ang="T131">
                            <a:pos x="T62" y="T63"/>
                          </a:cxn>
                          <a:cxn ang="T132">
                            <a:pos x="T64" y="T65"/>
                          </a:cxn>
                          <a:cxn ang="T133">
                            <a:pos x="T66" y="T67"/>
                          </a:cxn>
                          <a:cxn ang="T134">
                            <a:pos x="T68" y="T69"/>
                          </a:cxn>
                          <a:cxn ang="T135">
                            <a:pos x="T70" y="T71"/>
                          </a:cxn>
                          <a:cxn ang="T136">
                            <a:pos x="T72" y="T73"/>
                          </a:cxn>
                          <a:cxn ang="T137">
                            <a:pos x="T74" y="T75"/>
                          </a:cxn>
                          <a:cxn ang="T138">
                            <a:pos x="T76" y="T77"/>
                          </a:cxn>
                          <a:cxn ang="T139">
                            <a:pos x="T78" y="T79"/>
                          </a:cxn>
                          <a:cxn ang="T140">
                            <a:pos x="T80" y="T81"/>
                          </a:cxn>
                          <a:cxn ang="T141">
                            <a:pos x="T82" y="T83"/>
                          </a:cxn>
                          <a:cxn ang="T142">
                            <a:pos x="T84" y="T85"/>
                          </a:cxn>
                          <a:cxn ang="T143">
                            <a:pos x="T86" y="T87"/>
                          </a:cxn>
                          <a:cxn ang="T144">
                            <a:pos x="T88" y="T89"/>
                          </a:cxn>
                          <a:cxn ang="T145">
                            <a:pos x="T90" y="T91"/>
                          </a:cxn>
                          <a:cxn ang="T146">
                            <a:pos x="T92" y="T93"/>
                          </a:cxn>
                          <a:cxn ang="T147">
                            <a:pos x="T94" y="T95"/>
                          </a:cxn>
                          <a:cxn ang="T148">
                            <a:pos x="T96" y="T97"/>
                          </a:cxn>
                          <a:cxn ang="T149">
                            <a:pos x="T98" y="T99"/>
                          </a:cxn>
                        </a:cxnLst>
                        <a:rect l="T150" t="T151" r="T152" b="T153"/>
                        <a:pathLst>
                          <a:path w="1729" h="1973">
                            <a:moveTo>
                              <a:pt x="0" y="1649"/>
                            </a:moveTo>
                            <a:lnTo>
                              <a:pt x="168" y="1435"/>
                            </a:lnTo>
                            <a:lnTo>
                              <a:pt x="285" y="1306"/>
                            </a:lnTo>
                            <a:lnTo>
                              <a:pt x="360" y="1213"/>
                            </a:lnTo>
                            <a:lnTo>
                              <a:pt x="366" y="1101"/>
                            </a:lnTo>
                            <a:lnTo>
                              <a:pt x="330" y="1008"/>
                            </a:lnTo>
                            <a:lnTo>
                              <a:pt x="279" y="927"/>
                            </a:lnTo>
                            <a:lnTo>
                              <a:pt x="255" y="852"/>
                            </a:lnTo>
                            <a:lnTo>
                              <a:pt x="228" y="796"/>
                            </a:lnTo>
                            <a:lnTo>
                              <a:pt x="203" y="664"/>
                            </a:lnTo>
                            <a:lnTo>
                              <a:pt x="206" y="582"/>
                            </a:lnTo>
                            <a:lnTo>
                              <a:pt x="218" y="465"/>
                            </a:lnTo>
                            <a:lnTo>
                              <a:pt x="252" y="365"/>
                            </a:lnTo>
                            <a:lnTo>
                              <a:pt x="308" y="260"/>
                            </a:lnTo>
                            <a:lnTo>
                              <a:pt x="366" y="198"/>
                            </a:lnTo>
                            <a:lnTo>
                              <a:pt x="454" y="117"/>
                            </a:lnTo>
                            <a:lnTo>
                              <a:pt x="580" y="58"/>
                            </a:lnTo>
                            <a:lnTo>
                              <a:pt x="692" y="27"/>
                            </a:lnTo>
                            <a:lnTo>
                              <a:pt x="826" y="2"/>
                            </a:lnTo>
                            <a:lnTo>
                              <a:pt x="960" y="0"/>
                            </a:lnTo>
                            <a:lnTo>
                              <a:pt x="1068" y="11"/>
                            </a:lnTo>
                            <a:lnTo>
                              <a:pt x="1202" y="42"/>
                            </a:lnTo>
                            <a:lnTo>
                              <a:pt x="1328" y="86"/>
                            </a:lnTo>
                            <a:lnTo>
                              <a:pt x="1418" y="135"/>
                            </a:lnTo>
                            <a:lnTo>
                              <a:pt x="1524" y="219"/>
                            </a:lnTo>
                            <a:lnTo>
                              <a:pt x="1611" y="328"/>
                            </a:lnTo>
                            <a:lnTo>
                              <a:pt x="1670" y="440"/>
                            </a:lnTo>
                            <a:lnTo>
                              <a:pt x="1709" y="520"/>
                            </a:lnTo>
                            <a:lnTo>
                              <a:pt x="1729" y="661"/>
                            </a:lnTo>
                            <a:lnTo>
                              <a:pt x="1723" y="809"/>
                            </a:lnTo>
                            <a:lnTo>
                              <a:pt x="1710" y="921"/>
                            </a:lnTo>
                            <a:lnTo>
                              <a:pt x="1670" y="1069"/>
                            </a:lnTo>
                            <a:lnTo>
                              <a:pt x="1619" y="1218"/>
                            </a:lnTo>
                            <a:lnTo>
                              <a:pt x="1555" y="1330"/>
                            </a:lnTo>
                            <a:lnTo>
                              <a:pt x="1469" y="1451"/>
                            </a:lnTo>
                            <a:lnTo>
                              <a:pt x="1368" y="1526"/>
                            </a:lnTo>
                            <a:lnTo>
                              <a:pt x="1266" y="1565"/>
                            </a:lnTo>
                            <a:lnTo>
                              <a:pt x="1154" y="1588"/>
                            </a:lnTo>
                            <a:lnTo>
                              <a:pt x="1053" y="1587"/>
                            </a:lnTo>
                            <a:lnTo>
                              <a:pt x="972" y="1557"/>
                            </a:lnTo>
                            <a:lnTo>
                              <a:pt x="901" y="1517"/>
                            </a:lnTo>
                            <a:lnTo>
                              <a:pt x="867" y="1504"/>
                            </a:lnTo>
                            <a:lnTo>
                              <a:pt x="897" y="1582"/>
                            </a:lnTo>
                            <a:lnTo>
                              <a:pt x="949" y="1656"/>
                            </a:lnTo>
                            <a:lnTo>
                              <a:pt x="972" y="1762"/>
                            </a:lnTo>
                            <a:lnTo>
                              <a:pt x="972" y="1973"/>
                            </a:lnTo>
                            <a:lnTo>
                              <a:pt x="749" y="1956"/>
                            </a:lnTo>
                            <a:lnTo>
                              <a:pt x="528" y="1867"/>
                            </a:lnTo>
                            <a:lnTo>
                              <a:pt x="366" y="1768"/>
                            </a:lnTo>
                            <a:lnTo>
                              <a:pt x="0" y="164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52" name="Freeform 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16" y="1639"/>
                        <a:ext cx="35" cy="111"/>
                      </a:xfrm>
                      <a:custGeom>
                        <a:avLst/>
                        <a:gdLst>
                          <a:gd name="T0" fmla="*/ 104 w 104"/>
                          <a:gd name="T1" fmla="*/ 332 h 332"/>
                          <a:gd name="T2" fmla="*/ 57 w 104"/>
                          <a:gd name="T3" fmla="*/ 318 h 332"/>
                          <a:gd name="T4" fmla="*/ 30 w 104"/>
                          <a:gd name="T5" fmla="*/ 290 h 332"/>
                          <a:gd name="T6" fmla="*/ 9 w 104"/>
                          <a:gd name="T7" fmla="*/ 242 h 332"/>
                          <a:gd name="T8" fmla="*/ 0 w 104"/>
                          <a:gd name="T9" fmla="*/ 183 h 332"/>
                          <a:gd name="T10" fmla="*/ 5 w 104"/>
                          <a:gd name="T11" fmla="*/ 115 h 332"/>
                          <a:gd name="T12" fmla="*/ 20 w 104"/>
                          <a:gd name="T13" fmla="*/ 73 h 332"/>
                          <a:gd name="T14" fmla="*/ 48 w 104"/>
                          <a:gd name="T15" fmla="*/ 28 h 332"/>
                          <a:gd name="T16" fmla="*/ 79 w 104"/>
                          <a:gd name="T17" fmla="*/ 0 h 332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w 104"/>
                          <a:gd name="T28" fmla="*/ 0 h 332"/>
                          <a:gd name="T29" fmla="*/ 104 w 104"/>
                          <a:gd name="T30" fmla="*/ 332 h 332"/>
                        </a:gdLst>
                        <a:ahLst/>
                        <a:cxnLst>
                          <a:cxn ang="T18">
                            <a:pos x="T0" y="T1"/>
                          </a:cxn>
                          <a:cxn ang="T19">
                            <a:pos x="T2" y="T3"/>
                          </a:cxn>
                          <a:cxn ang="T20">
                            <a:pos x="T4" y="T5"/>
                          </a:cxn>
                          <a:cxn ang="T21">
                            <a:pos x="T6" y="T7"/>
                          </a:cxn>
                          <a:cxn ang="T22">
                            <a:pos x="T8" y="T9"/>
                          </a:cxn>
                          <a:cxn ang="T23">
                            <a:pos x="T10" y="T11"/>
                          </a:cxn>
                          <a:cxn ang="T24">
                            <a:pos x="T12" y="T13"/>
                          </a:cxn>
                          <a:cxn ang="T25">
                            <a:pos x="T14" y="T15"/>
                          </a:cxn>
                          <a:cxn ang="T26">
                            <a:pos x="T16" y="T17"/>
                          </a:cxn>
                        </a:cxnLst>
                        <a:rect l="T27" t="T28" r="T29" b="T30"/>
                        <a:pathLst>
                          <a:path w="104" h="332">
                            <a:moveTo>
                              <a:pt x="104" y="332"/>
                            </a:moveTo>
                            <a:lnTo>
                              <a:pt x="57" y="318"/>
                            </a:lnTo>
                            <a:lnTo>
                              <a:pt x="30" y="290"/>
                            </a:lnTo>
                            <a:lnTo>
                              <a:pt x="9" y="242"/>
                            </a:lnTo>
                            <a:lnTo>
                              <a:pt x="0" y="183"/>
                            </a:lnTo>
                            <a:lnTo>
                              <a:pt x="5" y="115"/>
                            </a:lnTo>
                            <a:lnTo>
                              <a:pt x="20" y="73"/>
                            </a:lnTo>
                            <a:lnTo>
                              <a:pt x="48" y="28"/>
                            </a:lnTo>
                            <a:lnTo>
                              <a:pt x="79" y="0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31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17" y="1397"/>
                      <a:ext cx="504" cy="421"/>
                      <a:chOff x="4517" y="1397"/>
                      <a:chExt cx="504" cy="421"/>
                    </a:xfrm>
                  </p:grpSpPr>
                  <p:grpSp>
                    <p:nvGrpSpPr>
                      <p:cNvPr id="132" name="Group 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41" y="1397"/>
                        <a:ext cx="331" cy="121"/>
                        <a:chOff x="4641" y="1397"/>
                        <a:chExt cx="331" cy="121"/>
                      </a:xfrm>
                    </p:grpSpPr>
                    <p:sp>
                      <p:nvSpPr>
                        <p:cNvPr id="149" name="Freeform 1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65" y="1415"/>
                          <a:ext cx="307" cy="103"/>
                        </a:xfrm>
                        <a:custGeom>
                          <a:avLst/>
                          <a:gdLst>
                            <a:gd name="T0" fmla="*/ 0 w 921"/>
                            <a:gd name="T1" fmla="*/ 311 h 311"/>
                            <a:gd name="T2" fmla="*/ 77 w 921"/>
                            <a:gd name="T3" fmla="*/ 211 h 311"/>
                            <a:gd name="T4" fmla="*/ 168 w 921"/>
                            <a:gd name="T5" fmla="*/ 139 h 311"/>
                            <a:gd name="T6" fmla="*/ 274 w 921"/>
                            <a:gd name="T7" fmla="*/ 77 h 311"/>
                            <a:gd name="T8" fmla="*/ 385 w 921"/>
                            <a:gd name="T9" fmla="*/ 35 h 311"/>
                            <a:gd name="T10" fmla="*/ 512 w 921"/>
                            <a:gd name="T11" fmla="*/ 13 h 311"/>
                            <a:gd name="T12" fmla="*/ 667 w 921"/>
                            <a:gd name="T13" fmla="*/ 0 h 311"/>
                            <a:gd name="T14" fmla="*/ 779 w 921"/>
                            <a:gd name="T15" fmla="*/ 19 h 311"/>
                            <a:gd name="T16" fmla="*/ 921 w 921"/>
                            <a:gd name="T17" fmla="*/ 68 h 31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921"/>
                            <a:gd name="T28" fmla="*/ 0 h 311"/>
                            <a:gd name="T29" fmla="*/ 921 w 921"/>
                            <a:gd name="T30" fmla="*/ 311 h 311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921" h="311">
                              <a:moveTo>
                                <a:pt x="0" y="311"/>
                              </a:moveTo>
                              <a:lnTo>
                                <a:pt x="77" y="211"/>
                              </a:lnTo>
                              <a:lnTo>
                                <a:pt x="168" y="139"/>
                              </a:lnTo>
                              <a:lnTo>
                                <a:pt x="274" y="77"/>
                              </a:lnTo>
                              <a:lnTo>
                                <a:pt x="385" y="35"/>
                              </a:lnTo>
                              <a:lnTo>
                                <a:pt x="512" y="13"/>
                              </a:lnTo>
                              <a:lnTo>
                                <a:pt x="667" y="0"/>
                              </a:lnTo>
                              <a:lnTo>
                                <a:pt x="779" y="19"/>
                              </a:lnTo>
                              <a:lnTo>
                                <a:pt x="921" y="68"/>
                              </a:lnTo>
                            </a:path>
                          </a:pathLst>
                        </a:custGeom>
                        <a:noFill/>
                        <a:ln w="476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0" name="Freeform 1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41" y="1397"/>
                          <a:ext cx="311" cy="114"/>
                        </a:xfrm>
                        <a:custGeom>
                          <a:avLst/>
                          <a:gdLst>
                            <a:gd name="T0" fmla="*/ 0 w 931"/>
                            <a:gd name="T1" fmla="*/ 341 h 341"/>
                            <a:gd name="T2" fmla="*/ 49 w 931"/>
                            <a:gd name="T3" fmla="*/ 245 h 341"/>
                            <a:gd name="T4" fmla="*/ 106 w 931"/>
                            <a:gd name="T5" fmla="*/ 168 h 341"/>
                            <a:gd name="T6" fmla="*/ 177 w 931"/>
                            <a:gd name="T7" fmla="*/ 100 h 341"/>
                            <a:gd name="T8" fmla="*/ 273 w 931"/>
                            <a:gd name="T9" fmla="*/ 41 h 341"/>
                            <a:gd name="T10" fmla="*/ 409 w 931"/>
                            <a:gd name="T11" fmla="*/ 6 h 341"/>
                            <a:gd name="T12" fmla="*/ 540 w 931"/>
                            <a:gd name="T13" fmla="*/ 0 h 341"/>
                            <a:gd name="T14" fmla="*/ 682 w 931"/>
                            <a:gd name="T15" fmla="*/ 16 h 341"/>
                            <a:gd name="T16" fmla="*/ 801 w 931"/>
                            <a:gd name="T17" fmla="*/ 45 h 341"/>
                            <a:gd name="T18" fmla="*/ 871 w 931"/>
                            <a:gd name="T19" fmla="*/ 73 h 341"/>
                            <a:gd name="T20" fmla="*/ 931 w 931"/>
                            <a:gd name="T21" fmla="*/ 103 h 341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931"/>
                            <a:gd name="T34" fmla="*/ 0 h 341"/>
                            <a:gd name="T35" fmla="*/ 931 w 931"/>
                            <a:gd name="T36" fmla="*/ 341 h 341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931" h="341">
                              <a:moveTo>
                                <a:pt x="0" y="341"/>
                              </a:moveTo>
                              <a:lnTo>
                                <a:pt x="49" y="245"/>
                              </a:lnTo>
                              <a:lnTo>
                                <a:pt x="106" y="168"/>
                              </a:lnTo>
                              <a:lnTo>
                                <a:pt x="177" y="100"/>
                              </a:lnTo>
                              <a:lnTo>
                                <a:pt x="273" y="41"/>
                              </a:lnTo>
                              <a:lnTo>
                                <a:pt x="409" y="6"/>
                              </a:lnTo>
                              <a:lnTo>
                                <a:pt x="540" y="0"/>
                              </a:lnTo>
                              <a:lnTo>
                                <a:pt x="682" y="16"/>
                              </a:lnTo>
                              <a:lnTo>
                                <a:pt x="801" y="45"/>
                              </a:lnTo>
                              <a:lnTo>
                                <a:pt x="871" y="73"/>
                              </a:lnTo>
                              <a:lnTo>
                                <a:pt x="931" y="103"/>
                              </a:lnTo>
                            </a:path>
                          </a:pathLst>
                        </a:custGeom>
                        <a:noFill/>
                        <a:ln w="476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3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17" y="1472"/>
                        <a:ext cx="504" cy="346"/>
                        <a:chOff x="4517" y="1472"/>
                        <a:chExt cx="504" cy="346"/>
                      </a:xfrm>
                    </p:grpSpPr>
                    <p:grpSp>
                      <p:nvGrpSpPr>
                        <p:cNvPr id="134" name="Group 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17" y="1472"/>
                          <a:ext cx="180" cy="199"/>
                          <a:chOff x="4517" y="1472"/>
                          <a:chExt cx="180" cy="199"/>
                        </a:xfrm>
                      </p:grpSpPr>
                      <p:sp>
                        <p:nvSpPr>
                          <p:cNvPr id="142" name="Freeform 1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517" y="1472"/>
                            <a:ext cx="180" cy="199"/>
                          </a:xfrm>
                          <a:custGeom>
                            <a:avLst/>
                            <a:gdLst>
                              <a:gd name="T0" fmla="*/ 30 w 539"/>
                              <a:gd name="T1" fmla="*/ 490 h 598"/>
                              <a:gd name="T2" fmla="*/ 19 w 539"/>
                              <a:gd name="T3" fmla="*/ 259 h 598"/>
                              <a:gd name="T4" fmla="*/ 90 w 539"/>
                              <a:gd name="T5" fmla="*/ 113 h 598"/>
                              <a:gd name="T6" fmla="*/ 143 w 539"/>
                              <a:gd name="T7" fmla="*/ 29 h 598"/>
                              <a:gd name="T8" fmla="*/ 195 w 539"/>
                              <a:gd name="T9" fmla="*/ 0 h 598"/>
                              <a:gd name="T10" fmla="*/ 223 w 539"/>
                              <a:gd name="T11" fmla="*/ 54 h 598"/>
                              <a:gd name="T12" fmla="*/ 264 w 539"/>
                              <a:gd name="T13" fmla="*/ 31 h 598"/>
                              <a:gd name="T14" fmla="*/ 291 w 539"/>
                              <a:gd name="T15" fmla="*/ 85 h 598"/>
                              <a:gd name="T16" fmla="*/ 319 w 539"/>
                              <a:gd name="T17" fmla="*/ 120 h 598"/>
                              <a:gd name="T18" fmla="*/ 350 w 539"/>
                              <a:gd name="T19" fmla="*/ 152 h 598"/>
                              <a:gd name="T20" fmla="*/ 344 w 539"/>
                              <a:gd name="T21" fmla="*/ 203 h 598"/>
                              <a:gd name="T22" fmla="*/ 384 w 539"/>
                              <a:gd name="T23" fmla="*/ 172 h 598"/>
                              <a:gd name="T24" fmla="*/ 422 w 539"/>
                              <a:gd name="T25" fmla="*/ 200 h 598"/>
                              <a:gd name="T26" fmla="*/ 425 w 539"/>
                              <a:gd name="T27" fmla="*/ 241 h 598"/>
                              <a:gd name="T28" fmla="*/ 469 w 539"/>
                              <a:gd name="T29" fmla="*/ 247 h 598"/>
                              <a:gd name="T30" fmla="*/ 486 w 539"/>
                              <a:gd name="T31" fmla="*/ 294 h 598"/>
                              <a:gd name="T32" fmla="*/ 520 w 539"/>
                              <a:gd name="T33" fmla="*/ 340 h 598"/>
                              <a:gd name="T34" fmla="*/ 508 w 539"/>
                              <a:gd name="T35" fmla="*/ 440 h 598"/>
                              <a:gd name="T36" fmla="*/ 526 w 539"/>
                              <a:gd name="T37" fmla="*/ 507 h 598"/>
                              <a:gd name="T38" fmla="*/ 536 w 539"/>
                              <a:gd name="T39" fmla="*/ 566 h 598"/>
                              <a:gd name="T40" fmla="*/ 500 w 539"/>
                              <a:gd name="T41" fmla="*/ 598 h 598"/>
                              <a:gd name="T42" fmla="*/ 458 w 539"/>
                              <a:gd name="T43" fmla="*/ 591 h 598"/>
                              <a:gd name="T44" fmla="*/ 422 w 539"/>
                              <a:gd name="T45" fmla="*/ 547 h 598"/>
                              <a:gd name="T46" fmla="*/ 394 w 539"/>
                              <a:gd name="T47" fmla="*/ 541 h 598"/>
                              <a:gd name="T48" fmla="*/ 348 w 539"/>
                              <a:gd name="T49" fmla="*/ 529 h 598"/>
                              <a:gd name="T50" fmla="*/ 319 w 539"/>
                              <a:gd name="T51" fmla="*/ 520 h 598"/>
                              <a:gd name="T52" fmla="*/ 298 w 539"/>
                              <a:gd name="T53" fmla="*/ 508 h 598"/>
                              <a:gd name="T54" fmla="*/ 264 w 539"/>
                              <a:gd name="T55" fmla="*/ 501 h 598"/>
                              <a:gd name="T56" fmla="*/ 241 w 539"/>
                              <a:gd name="T57" fmla="*/ 462 h 598"/>
                              <a:gd name="T58" fmla="*/ 225 w 539"/>
                              <a:gd name="T59" fmla="*/ 502 h 598"/>
                              <a:gd name="T60" fmla="*/ 191 w 539"/>
                              <a:gd name="T61" fmla="*/ 516 h 598"/>
                              <a:gd name="T62" fmla="*/ 173 w 539"/>
                              <a:gd name="T63" fmla="*/ 529 h 598"/>
                              <a:gd name="T64" fmla="*/ 143 w 539"/>
                              <a:gd name="T65" fmla="*/ 567 h 598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w 539"/>
                              <a:gd name="T100" fmla="*/ 0 h 598"/>
                              <a:gd name="T101" fmla="*/ 539 w 539"/>
                              <a:gd name="T102" fmla="*/ 598 h 598"/>
                            </a:gdLst>
                            <a:ahLst/>
                            <a:cxnLst>
                              <a:cxn ang="T66">
                                <a:pos x="T0" y="T1"/>
                              </a:cxn>
                              <a:cxn ang="T67">
                                <a:pos x="T2" y="T3"/>
                              </a:cxn>
                              <a:cxn ang="T68">
                                <a:pos x="T4" y="T5"/>
                              </a:cxn>
                              <a:cxn ang="T69">
                                <a:pos x="T6" y="T7"/>
                              </a:cxn>
                              <a:cxn ang="T70">
                                <a:pos x="T8" y="T9"/>
                              </a:cxn>
                              <a:cxn ang="T71">
                                <a:pos x="T10" y="T11"/>
                              </a:cxn>
                              <a:cxn ang="T72">
                                <a:pos x="T12" y="T13"/>
                              </a:cxn>
                              <a:cxn ang="T73">
                                <a:pos x="T14" y="T15"/>
                              </a:cxn>
                              <a:cxn ang="T74">
                                <a:pos x="T16" y="T17"/>
                              </a:cxn>
                              <a:cxn ang="T75">
                                <a:pos x="T18" y="T19"/>
                              </a:cxn>
                              <a:cxn ang="T76">
                                <a:pos x="T20" y="T21"/>
                              </a:cxn>
                              <a:cxn ang="T77">
                                <a:pos x="T22" y="T23"/>
                              </a:cxn>
                              <a:cxn ang="T78">
                                <a:pos x="T24" y="T25"/>
                              </a:cxn>
                              <a:cxn ang="T79">
                                <a:pos x="T26" y="T27"/>
                              </a:cxn>
                              <a:cxn ang="T80">
                                <a:pos x="T28" y="T29"/>
                              </a:cxn>
                              <a:cxn ang="T81">
                                <a:pos x="T30" y="T31"/>
                              </a:cxn>
                              <a:cxn ang="T82">
                                <a:pos x="T32" y="T33"/>
                              </a:cxn>
                              <a:cxn ang="T83">
                                <a:pos x="T34" y="T35"/>
                              </a:cxn>
                              <a:cxn ang="T84">
                                <a:pos x="T36" y="T37"/>
                              </a:cxn>
                              <a:cxn ang="T85">
                                <a:pos x="T38" y="T39"/>
                              </a:cxn>
                              <a:cxn ang="T86">
                                <a:pos x="T40" y="T41"/>
                              </a:cxn>
                              <a:cxn ang="T87">
                                <a:pos x="T42" y="T43"/>
                              </a:cxn>
                              <a:cxn ang="T88">
                                <a:pos x="T44" y="T45"/>
                              </a:cxn>
                              <a:cxn ang="T89">
                                <a:pos x="T46" y="T47"/>
                              </a:cxn>
                              <a:cxn ang="T90">
                                <a:pos x="T48" y="T49"/>
                              </a:cxn>
                              <a:cxn ang="T91">
                                <a:pos x="T50" y="T51"/>
                              </a:cxn>
                              <a:cxn ang="T92">
                                <a:pos x="T52" y="T53"/>
                              </a:cxn>
                              <a:cxn ang="T93">
                                <a:pos x="T54" y="T55"/>
                              </a:cxn>
                              <a:cxn ang="T94">
                                <a:pos x="T56" y="T57"/>
                              </a:cxn>
                              <a:cxn ang="T95">
                                <a:pos x="T58" y="T59"/>
                              </a:cxn>
                              <a:cxn ang="T96">
                                <a:pos x="T60" y="T61"/>
                              </a:cxn>
                              <a:cxn ang="T97">
                                <a:pos x="T62" y="T63"/>
                              </a:cxn>
                              <a:cxn ang="T98">
                                <a:pos x="T64" y="T65"/>
                              </a:cxn>
                            </a:cxnLst>
                            <a:rect l="T99" t="T100" r="T101" b="T102"/>
                            <a:pathLst>
                              <a:path w="539" h="598">
                                <a:moveTo>
                                  <a:pt x="101" y="567"/>
                                </a:moveTo>
                                <a:lnTo>
                                  <a:pt x="30" y="490"/>
                                </a:lnTo>
                                <a:lnTo>
                                  <a:pt x="0" y="389"/>
                                </a:lnTo>
                                <a:lnTo>
                                  <a:pt x="19" y="259"/>
                                </a:lnTo>
                                <a:lnTo>
                                  <a:pt x="59" y="161"/>
                                </a:lnTo>
                                <a:lnTo>
                                  <a:pt x="90" y="113"/>
                                </a:lnTo>
                                <a:lnTo>
                                  <a:pt x="126" y="49"/>
                                </a:lnTo>
                                <a:lnTo>
                                  <a:pt x="143" y="29"/>
                                </a:lnTo>
                                <a:lnTo>
                                  <a:pt x="168" y="2"/>
                                </a:lnTo>
                                <a:lnTo>
                                  <a:pt x="195" y="0"/>
                                </a:lnTo>
                                <a:lnTo>
                                  <a:pt x="210" y="24"/>
                                </a:lnTo>
                                <a:lnTo>
                                  <a:pt x="223" y="54"/>
                                </a:lnTo>
                                <a:lnTo>
                                  <a:pt x="235" y="34"/>
                                </a:lnTo>
                                <a:lnTo>
                                  <a:pt x="264" y="31"/>
                                </a:lnTo>
                                <a:lnTo>
                                  <a:pt x="282" y="54"/>
                                </a:lnTo>
                                <a:lnTo>
                                  <a:pt x="291" y="85"/>
                                </a:lnTo>
                                <a:lnTo>
                                  <a:pt x="298" y="133"/>
                                </a:lnTo>
                                <a:lnTo>
                                  <a:pt x="319" y="120"/>
                                </a:lnTo>
                                <a:lnTo>
                                  <a:pt x="344" y="136"/>
                                </a:lnTo>
                                <a:lnTo>
                                  <a:pt x="350" y="152"/>
                                </a:lnTo>
                                <a:lnTo>
                                  <a:pt x="348" y="179"/>
                                </a:lnTo>
                                <a:lnTo>
                                  <a:pt x="344" y="203"/>
                                </a:lnTo>
                                <a:lnTo>
                                  <a:pt x="360" y="183"/>
                                </a:lnTo>
                                <a:lnTo>
                                  <a:pt x="384" y="172"/>
                                </a:lnTo>
                                <a:lnTo>
                                  <a:pt x="418" y="179"/>
                                </a:lnTo>
                                <a:lnTo>
                                  <a:pt x="422" y="200"/>
                                </a:lnTo>
                                <a:lnTo>
                                  <a:pt x="425" y="217"/>
                                </a:lnTo>
                                <a:lnTo>
                                  <a:pt x="425" y="241"/>
                                </a:lnTo>
                                <a:lnTo>
                                  <a:pt x="446" y="234"/>
                                </a:lnTo>
                                <a:lnTo>
                                  <a:pt x="469" y="247"/>
                                </a:lnTo>
                                <a:lnTo>
                                  <a:pt x="480" y="265"/>
                                </a:lnTo>
                                <a:lnTo>
                                  <a:pt x="486" y="294"/>
                                </a:lnTo>
                                <a:lnTo>
                                  <a:pt x="508" y="304"/>
                                </a:lnTo>
                                <a:lnTo>
                                  <a:pt x="520" y="340"/>
                                </a:lnTo>
                                <a:lnTo>
                                  <a:pt x="515" y="375"/>
                                </a:lnTo>
                                <a:lnTo>
                                  <a:pt x="508" y="440"/>
                                </a:lnTo>
                                <a:lnTo>
                                  <a:pt x="512" y="479"/>
                                </a:lnTo>
                                <a:lnTo>
                                  <a:pt x="526" y="507"/>
                                </a:lnTo>
                                <a:lnTo>
                                  <a:pt x="539" y="535"/>
                                </a:lnTo>
                                <a:lnTo>
                                  <a:pt x="536" y="566"/>
                                </a:lnTo>
                                <a:lnTo>
                                  <a:pt x="520" y="589"/>
                                </a:lnTo>
                                <a:lnTo>
                                  <a:pt x="500" y="598"/>
                                </a:lnTo>
                                <a:lnTo>
                                  <a:pt x="478" y="598"/>
                                </a:lnTo>
                                <a:lnTo>
                                  <a:pt x="458" y="591"/>
                                </a:lnTo>
                                <a:lnTo>
                                  <a:pt x="433" y="567"/>
                                </a:lnTo>
                                <a:lnTo>
                                  <a:pt x="422" y="547"/>
                                </a:lnTo>
                                <a:lnTo>
                                  <a:pt x="418" y="535"/>
                                </a:lnTo>
                                <a:lnTo>
                                  <a:pt x="394" y="541"/>
                                </a:lnTo>
                                <a:lnTo>
                                  <a:pt x="368" y="539"/>
                                </a:lnTo>
                                <a:lnTo>
                                  <a:pt x="348" y="529"/>
                                </a:lnTo>
                                <a:lnTo>
                                  <a:pt x="341" y="520"/>
                                </a:lnTo>
                                <a:lnTo>
                                  <a:pt x="319" y="520"/>
                                </a:lnTo>
                                <a:lnTo>
                                  <a:pt x="306" y="514"/>
                                </a:lnTo>
                                <a:lnTo>
                                  <a:pt x="298" y="508"/>
                                </a:lnTo>
                                <a:lnTo>
                                  <a:pt x="281" y="508"/>
                                </a:lnTo>
                                <a:lnTo>
                                  <a:pt x="264" y="501"/>
                                </a:lnTo>
                                <a:lnTo>
                                  <a:pt x="253" y="479"/>
                                </a:lnTo>
                                <a:lnTo>
                                  <a:pt x="241" y="462"/>
                                </a:lnTo>
                                <a:lnTo>
                                  <a:pt x="235" y="479"/>
                                </a:lnTo>
                                <a:lnTo>
                                  <a:pt x="225" y="502"/>
                                </a:lnTo>
                                <a:lnTo>
                                  <a:pt x="207" y="514"/>
                                </a:lnTo>
                                <a:lnTo>
                                  <a:pt x="191" y="516"/>
                                </a:lnTo>
                                <a:lnTo>
                                  <a:pt x="179" y="516"/>
                                </a:lnTo>
                                <a:lnTo>
                                  <a:pt x="173" y="529"/>
                                </a:lnTo>
                                <a:lnTo>
                                  <a:pt x="161" y="547"/>
                                </a:lnTo>
                                <a:lnTo>
                                  <a:pt x="143" y="567"/>
                                </a:lnTo>
                                <a:lnTo>
                                  <a:pt x="101" y="56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476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43" name="Group 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527" y="1483"/>
                            <a:ext cx="135" cy="173"/>
                            <a:chOff x="4527" y="1483"/>
                            <a:chExt cx="135" cy="173"/>
                          </a:xfrm>
                        </p:grpSpPr>
                        <p:sp>
                          <p:nvSpPr>
                            <p:cNvPr id="144" name="Freeform 1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635" y="1597"/>
                              <a:ext cx="27" cy="37"/>
                            </a:xfrm>
                            <a:custGeom>
                              <a:avLst/>
                              <a:gdLst>
                                <a:gd name="T0" fmla="*/ 24 w 80"/>
                                <a:gd name="T1" fmla="*/ 111 h 111"/>
                                <a:gd name="T2" fmla="*/ 18 w 80"/>
                                <a:gd name="T3" fmla="*/ 56 h 111"/>
                                <a:gd name="T4" fmla="*/ 35 w 80"/>
                                <a:gd name="T5" fmla="*/ 24 h 111"/>
                                <a:gd name="T6" fmla="*/ 80 w 80"/>
                                <a:gd name="T7" fmla="*/ 0 h 111"/>
                                <a:gd name="T8" fmla="*/ 52 w 80"/>
                                <a:gd name="T9" fmla="*/ 5 h 111"/>
                                <a:gd name="T10" fmla="*/ 15 w 80"/>
                                <a:gd name="T11" fmla="*/ 17 h 111"/>
                                <a:gd name="T12" fmla="*/ 0 w 80"/>
                                <a:gd name="T13" fmla="*/ 46 h 111"/>
                                <a:gd name="T14" fmla="*/ 24 w 80"/>
                                <a:gd name="T15" fmla="*/ 111 h 111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80"/>
                                <a:gd name="T25" fmla="*/ 0 h 111"/>
                                <a:gd name="T26" fmla="*/ 80 w 80"/>
                                <a:gd name="T27" fmla="*/ 111 h 111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80" h="111">
                                  <a:moveTo>
                                    <a:pt x="24" y="111"/>
                                  </a:moveTo>
                                  <a:lnTo>
                                    <a:pt x="18" y="56"/>
                                  </a:lnTo>
                                  <a:lnTo>
                                    <a:pt x="35" y="24"/>
                                  </a:lnTo>
                                  <a:lnTo>
                                    <a:pt x="80" y="0"/>
                                  </a:lnTo>
                                  <a:lnTo>
                                    <a:pt x="52" y="5"/>
                                  </a:lnTo>
                                  <a:lnTo>
                                    <a:pt x="15" y="17"/>
                                  </a:lnTo>
                                  <a:lnTo>
                                    <a:pt x="0" y="46"/>
                                  </a:lnTo>
                                  <a:lnTo>
                                    <a:pt x="24" y="11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5" name="Freeform 2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84" y="1540"/>
                              <a:ext cx="44" cy="86"/>
                            </a:xfrm>
                            <a:custGeom>
                              <a:avLst/>
                              <a:gdLst>
                                <a:gd name="T0" fmla="*/ 52 w 130"/>
                                <a:gd name="T1" fmla="*/ 259 h 259"/>
                                <a:gd name="T2" fmla="*/ 26 w 130"/>
                                <a:gd name="T3" fmla="*/ 205 h 259"/>
                                <a:gd name="T4" fmla="*/ 31 w 130"/>
                                <a:gd name="T5" fmla="*/ 124 h 259"/>
                                <a:gd name="T6" fmla="*/ 72 w 130"/>
                                <a:gd name="T7" fmla="*/ 62 h 259"/>
                                <a:gd name="T8" fmla="*/ 130 w 130"/>
                                <a:gd name="T9" fmla="*/ 0 h 259"/>
                                <a:gd name="T10" fmla="*/ 97 w 130"/>
                                <a:gd name="T11" fmla="*/ 35 h 259"/>
                                <a:gd name="T12" fmla="*/ 38 w 130"/>
                                <a:gd name="T13" fmla="*/ 78 h 259"/>
                                <a:gd name="T14" fmla="*/ 0 w 130"/>
                                <a:gd name="T15" fmla="*/ 116 h 259"/>
                                <a:gd name="T16" fmla="*/ 6 w 130"/>
                                <a:gd name="T17" fmla="*/ 144 h 259"/>
                                <a:gd name="T18" fmla="*/ 4 w 130"/>
                                <a:gd name="T19" fmla="*/ 184 h 259"/>
                                <a:gd name="T20" fmla="*/ 4 w 130"/>
                                <a:gd name="T21" fmla="*/ 223 h 259"/>
                                <a:gd name="T22" fmla="*/ 52 w 130"/>
                                <a:gd name="T23" fmla="*/ 259 h 259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w 130"/>
                                <a:gd name="T37" fmla="*/ 0 h 259"/>
                                <a:gd name="T38" fmla="*/ 130 w 130"/>
                                <a:gd name="T39" fmla="*/ 259 h 259"/>
                              </a:gdLst>
                              <a:ahLst/>
                              <a:cxnLst>
                                <a:cxn ang="T24">
                                  <a:pos x="T0" y="T1"/>
                                </a:cxn>
                                <a:cxn ang="T25">
                                  <a:pos x="T2" y="T3"/>
                                </a:cxn>
                                <a:cxn ang="T26">
                                  <a:pos x="T4" y="T5"/>
                                </a:cxn>
                                <a:cxn ang="T27">
                                  <a:pos x="T6" y="T7"/>
                                </a:cxn>
                                <a:cxn ang="T28">
                                  <a:pos x="T8" y="T9"/>
                                </a:cxn>
                                <a:cxn ang="T29">
                                  <a:pos x="T10" y="T11"/>
                                </a:cxn>
                                <a:cxn ang="T30">
                                  <a:pos x="T12" y="T13"/>
                                </a:cxn>
                                <a:cxn ang="T31">
                                  <a:pos x="T14" y="T15"/>
                                </a:cxn>
                                <a:cxn ang="T32">
                                  <a:pos x="T16" y="T17"/>
                                </a:cxn>
                                <a:cxn ang="T33">
                                  <a:pos x="T18" y="T19"/>
                                </a:cxn>
                                <a:cxn ang="T34">
                                  <a:pos x="T20" y="T21"/>
                                </a:cxn>
                                <a:cxn ang="T35">
                                  <a:pos x="T22" y="T23"/>
                                </a:cxn>
                              </a:cxnLst>
                              <a:rect l="T36" t="T37" r="T38" b="T39"/>
                              <a:pathLst>
                                <a:path w="130" h="259">
                                  <a:moveTo>
                                    <a:pt x="52" y="259"/>
                                  </a:moveTo>
                                  <a:lnTo>
                                    <a:pt x="26" y="205"/>
                                  </a:lnTo>
                                  <a:lnTo>
                                    <a:pt x="31" y="124"/>
                                  </a:lnTo>
                                  <a:lnTo>
                                    <a:pt x="72" y="62"/>
                                  </a:lnTo>
                                  <a:lnTo>
                                    <a:pt x="130" y="0"/>
                                  </a:lnTo>
                                  <a:lnTo>
                                    <a:pt x="97" y="35"/>
                                  </a:lnTo>
                                  <a:lnTo>
                                    <a:pt x="38" y="78"/>
                                  </a:lnTo>
                                  <a:lnTo>
                                    <a:pt x="0" y="116"/>
                                  </a:lnTo>
                                  <a:lnTo>
                                    <a:pt x="6" y="144"/>
                                  </a:lnTo>
                                  <a:lnTo>
                                    <a:pt x="4" y="184"/>
                                  </a:lnTo>
                                  <a:lnTo>
                                    <a:pt x="4" y="223"/>
                                  </a:lnTo>
                                  <a:lnTo>
                                    <a:pt x="52" y="25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6" name="Freeform 21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27" y="1587"/>
                              <a:ext cx="29" cy="69"/>
                            </a:xfrm>
                            <a:custGeom>
                              <a:avLst/>
                              <a:gdLst>
                                <a:gd name="T0" fmla="*/ 40 w 89"/>
                                <a:gd name="T1" fmla="*/ 173 h 208"/>
                                <a:gd name="T2" fmla="*/ 0 w 89"/>
                                <a:gd name="T3" fmla="*/ 108 h 208"/>
                                <a:gd name="T4" fmla="*/ 15 w 89"/>
                                <a:gd name="T5" fmla="*/ 64 h 208"/>
                                <a:gd name="T6" fmla="*/ 50 w 89"/>
                                <a:gd name="T7" fmla="*/ 0 h 208"/>
                                <a:gd name="T8" fmla="*/ 21 w 89"/>
                                <a:gd name="T9" fmla="*/ 110 h 208"/>
                                <a:gd name="T10" fmla="*/ 43 w 89"/>
                                <a:gd name="T11" fmla="*/ 158 h 208"/>
                                <a:gd name="T12" fmla="*/ 89 w 89"/>
                                <a:gd name="T13" fmla="*/ 208 h 208"/>
                                <a:gd name="T14" fmla="*/ 40 w 89"/>
                                <a:gd name="T15" fmla="*/ 173 h 208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89"/>
                                <a:gd name="T25" fmla="*/ 0 h 208"/>
                                <a:gd name="T26" fmla="*/ 89 w 89"/>
                                <a:gd name="T27" fmla="*/ 208 h 208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89" h="208">
                                  <a:moveTo>
                                    <a:pt x="40" y="173"/>
                                  </a:moveTo>
                                  <a:lnTo>
                                    <a:pt x="0" y="108"/>
                                  </a:lnTo>
                                  <a:lnTo>
                                    <a:pt x="15" y="64"/>
                                  </a:lnTo>
                                  <a:lnTo>
                                    <a:pt x="50" y="0"/>
                                  </a:lnTo>
                                  <a:lnTo>
                                    <a:pt x="21" y="110"/>
                                  </a:lnTo>
                                  <a:lnTo>
                                    <a:pt x="43" y="158"/>
                                  </a:lnTo>
                                  <a:lnTo>
                                    <a:pt x="89" y="208"/>
                                  </a:lnTo>
                                  <a:lnTo>
                                    <a:pt x="40" y="17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7" name="Freeform 2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51" y="1483"/>
                              <a:ext cx="39" cy="68"/>
                            </a:xfrm>
                            <a:custGeom>
                              <a:avLst/>
                              <a:gdLst>
                                <a:gd name="T0" fmla="*/ 118 w 118"/>
                                <a:gd name="T1" fmla="*/ 0 h 205"/>
                                <a:gd name="T2" fmla="*/ 62 w 118"/>
                                <a:gd name="T3" fmla="*/ 50 h 205"/>
                                <a:gd name="T4" fmla="*/ 16 w 118"/>
                                <a:gd name="T5" fmla="*/ 100 h 205"/>
                                <a:gd name="T6" fmla="*/ 7 w 118"/>
                                <a:gd name="T7" fmla="*/ 146 h 205"/>
                                <a:gd name="T8" fmla="*/ 0 w 118"/>
                                <a:gd name="T9" fmla="*/ 205 h 205"/>
                                <a:gd name="T10" fmla="*/ 19 w 118"/>
                                <a:gd name="T11" fmla="*/ 156 h 205"/>
                                <a:gd name="T12" fmla="*/ 36 w 118"/>
                                <a:gd name="T13" fmla="*/ 105 h 205"/>
                                <a:gd name="T14" fmla="*/ 85 w 118"/>
                                <a:gd name="T15" fmla="*/ 44 h 205"/>
                                <a:gd name="T16" fmla="*/ 118 w 118"/>
                                <a:gd name="T17" fmla="*/ 0 h 205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118"/>
                                <a:gd name="T28" fmla="*/ 0 h 205"/>
                                <a:gd name="T29" fmla="*/ 118 w 118"/>
                                <a:gd name="T30" fmla="*/ 205 h 205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118" h="205">
                                  <a:moveTo>
                                    <a:pt x="118" y="0"/>
                                  </a:moveTo>
                                  <a:lnTo>
                                    <a:pt x="62" y="50"/>
                                  </a:lnTo>
                                  <a:lnTo>
                                    <a:pt x="16" y="100"/>
                                  </a:lnTo>
                                  <a:lnTo>
                                    <a:pt x="7" y="146"/>
                                  </a:lnTo>
                                  <a:lnTo>
                                    <a:pt x="0" y="205"/>
                                  </a:lnTo>
                                  <a:lnTo>
                                    <a:pt x="19" y="156"/>
                                  </a:lnTo>
                                  <a:lnTo>
                                    <a:pt x="36" y="105"/>
                                  </a:lnTo>
                                  <a:lnTo>
                                    <a:pt x="85" y="44"/>
                                  </a:lnTo>
                                  <a:lnTo>
                                    <a:pt x="118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8" name="Freeform 23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546" y="1611"/>
                              <a:ext cx="23" cy="45"/>
                            </a:xfrm>
                            <a:custGeom>
                              <a:avLst/>
                              <a:gdLst>
                                <a:gd name="T0" fmla="*/ 25 w 68"/>
                                <a:gd name="T1" fmla="*/ 134 h 134"/>
                                <a:gd name="T2" fmla="*/ 9 w 68"/>
                                <a:gd name="T3" fmla="*/ 93 h 134"/>
                                <a:gd name="T4" fmla="*/ 0 w 68"/>
                                <a:gd name="T5" fmla="*/ 64 h 134"/>
                                <a:gd name="T6" fmla="*/ 19 w 68"/>
                                <a:gd name="T7" fmla="*/ 28 h 134"/>
                                <a:gd name="T8" fmla="*/ 60 w 68"/>
                                <a:gd name="T9" fmla="*/ 0 h 134"/>
                                <a:gd name="T10" fmla="*/ 37 w 68"/>
                                <a:gd name="T11" fmla="*/ 39 h 134"/>
                                <a:gd name="T12" fmla="*/ 22 w 68"/>
                                <a:gd name="T13" fmla="*/ 77 h 134"/>
                                <a:gd name="T14" fmla="*/ 43 w 68"/>
                                <a:gd name="T15" fmla="*/ 93 h 134"/>
                                <a:gd name="T16" fmla="*/ 68 w 68"/>
                                <a:gd name="T17" fmla="*/ 56 h 134"/>
                                <a:gd name="T18" fmla="*/ 56 w 68"/>
                                <a:gd name="T19" fmla="*/ 86 h 134"/>
                                <a:gd name="T20" fmla="*/ 25 w 68"/>
                                <a:gd name="T21" fmla="*/ 134 h 134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w 68"/>
                                <a:gd name="T34" fmla="*/ 0 h 134"/>
                                <a:gd name="T35" fmla="*/ 68 w 68"/>
                                <a:gd name="T36" fmla="*/ 134 h 134"/>
                              </a:gdLst>
                              <a:ahLst/>
                              <a:cxnLst>
                                <a:cxn ang="T22">
                                  <a:pos x="T0" y="T1"/>
                                </a:cxn>
                                <a:cxn ang="T23">
                                  <a:pos x="T2" y="T3"/>
                                </a:cxn>
                                <a:cxn ang="T24">
                                  <a:pos x="T4" y="T5"/>
                                </a:cxn>
                                <a:cxn ang="T25">
                                  <a:pos x="T6" y="T7"/>
                                </a:cxn>
                                <a:cxn ang="T26">
                                  <a:pos x="T8" y="T9"/>
                                </a:cxn>
                                <a:cxn ang="T27">
                                  <a:pos x="T10" y="T11"/>
                                </a:cxn>
                                <a:cxn ang="T28">
                                  <a:pos x="T12" y="T13"/>
                                </a:cxn>
                                <a:cxn ang="T29">
                                  <a:pos x="T14" y="T15"/>
                                </a:cxn>
                                <a:cxn ang="T30">
                                  <a:pos x="T16" y="T17"/>
                                </a:cxn>
                                <a:cxn ang="T31">
                                  <a:pos x="T18" y="T19"/>
                                </a:cxn>
                                <a:cxn ang="T32">
                                  <a:pos x="T20" y="T21"/>
                                </a:cxn>
                              </a:cxnLst>
                              <a:rect l="T33" t="T34" r="T35" b="T36"/>
                              <a:pathLst>
                                <a:path w="68" h="134">
                                  <a:moveTo>
                                    <a:pt x="25" y="134"/>
                                  </a:moveTo>
                                  <a:lnTo>
                                    <a:pt x="9" y="93"/>
                                  </a:lnTo>
                                  <a:lnTo>
                                    <a:pt x="0" y="64"/>
                                  </a:lnTo>
                                  <a:lnTo>
                                    <a:pt x="19" y="28"/>
                                  </a:lnTo>
                                  <a:lnTo>
                                    <a:pt x="60" y="0"/>
                                  </a:lnTo>
                                  <a:lnTo>
                                    <a:pt x="37" y="39"/>
                                  </a:lnTo>
                                  <a:lnTo>
                                    <a:pt x="22" y="77"/>
                                  </a:lnTo>
                                  <a:lnTo>
                                    <a:pt x="43" y="93"/>
                                  </a:lnTo>
                                  <a:lnTo>
                                    <a:pt x="68" y="56"/>
                                  </a:lnTo>
                                  <a:lnTo>
                                    <a:pt x="56" y="86"/>
                                  </a:lnTo>
                                  <a:lnTo>
                                    <a:pt x="25" y="13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35" name="Group 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29" y="1714"/>
                          <a:ext cx="192" cy="104"/>
                          <a:chOff x="4829" y="1714"/>
                          <a:chExt cx="192" cy="104"/>
                        </a:xfrm>
                      </p:grpSpPr>
                      <p:sp>
                        <p:nvSpPr>
                          <p:cNvPr id="136" name="Freeform 2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829" y="1714"/>
                            <a:ext cx="192" cy="104"/>
                          </a:xfrm>
                          <a:custGeom>
                            <a:avLst/>
                            <a:gdLst>
                              <a:gd name="T0" fmla="*/ 37 w 575"/>
                              <a:gd name="T1" fmla="*/ 75 h 310"/>
                              <a:gd name="T2" fmla="*/ 140 w 575"/>
                              <a:gd name="T3" fmla="*/ 79 h 310"/>
                              <a:gd name="T4" fmla="*/ 211 w 575"/>
                              <a:gd name="T5" fmla="*/ 78 h 310"/>
                              <a:gd name="T6" fmla="*/ 299 w 575"/>
                              <a:gd name="T7" fmla="*/ 36 h 310"/>
                              <a:gd name="T8" fmla="*/ 370 w 575"/>
                              <a:gd name="T9" fmla="*/ 4 h 310"/>
                              <a:gd name="T10" fmla="*/ 435 w 575"/>
                              <a:gd name="T11" fmla="*/ 0 h 310"/>
                              <a:gd name="T12" fmla="*/ 465 w 575"/>
                              <a:gd name="T13" fmla="*/ 29 h 310"/>
                              <a:gd name="T14" fmla="*/ 510 w 575"/>
                              <a:gd name="T15" fmla="*/ 51 h 310"/>
                              <a:gd name="T16" fmla="*/ 562 w 575"/>
                              <a:gd name="T17" fmla="*/ 54 h 310"/>
                              <a:gd name="T18" fmla="*/ 575 w 575"/>
                              <a:gd name="T19" fmla="*/ 79 h 310"/>
                              <a:gd name="T20" fmla="*/ 568 w 575"/>
                              <a:gd name="T21" fmla="*/ 140 h 310"/>
                              <a:gd name="T22" fmla="*/ 558 w 575"/>
                              <a:gd name="T23" fmla="*/ 178 h 310"/>
                              <a:gd name="T24" fmla="*/ 533 w 575"/>
                              <a:gd name="T25" fmla="*/ 209 h 310"/>
                              <a:gd name="T26" fmla="*/ 496 w 575"/>
                              <a:gd name="T27" fmla="*/ 248 h 310"/>
                              <a:gd name="T28" fmla="*/ 476 w 575"/>
                              <a:gd name="T29" fmla="*/ 284 h 310"/>
                              <a:gd name="T30" fmla="*/ 450 w 575"/>
                              <a:gd name="T31" fmla="*/ 307 h 310"/>
                              <a:gd name="T32" fmla="*/ 428 w 575"/>
                              <a:gd name="T33" fmla="*/ 310 h 310"/>
                              <a:gd name="T34" fmla="*/ 395 w 575"/>
                              <a:gd name="T35" fmla="*/ 279 h 310"/>
                              <a:gd name="T36" fmla="*/ 373 w 575"/>
                              <a:gd name="T37" fmla="*/ 290 h 310"/>
                              <a:gd name="T38" fmla="*/ 341 w 575"/>
                              <a:gd name="T39" fmla="*/ 292 h 310"/>
                              <a:gd name="T40" fmla="*/ 317 w 575"/>
                              <a:gd name="T41" fmla="*/ 246 h 310"/>
                              <a:gd name="T42" fmla="*/ 302 w 575"/>
                              <a:gd name="T43" fmla="*/ 253 h 310"/>
                              <a:gd name="T44" fmla="*/ 279 w 575"/>
                              <a:gd name="T45" fmla="*/ 253 h 310"/>
                              <a:gd name="T46" fmla="*/ 268 w 575"/>
                              <a:gd name="T47" fmla="*/ 228 h 310"/>
                              <a:gd name="T48" fmla="*/ 242 w 575"/>
                              <a:gd name="T49" fmla="*/ 246 h 310"/>
                              <a:gd name="T50" fmla="*/ 217 w 575"/>
                              <a:gd name="T51" fmla="*/ 261 h 310"/>
                              <a:gd name="T52" fmla="*/ 190 w 575"/>
                              <a:gd name="T53" fmla="*/ 246 h 310"/>
                              <a:gd name="T54" fmla="*/ 181 w 575"/>
                              <a:gd name="T55" fmla="*/ 222 h 310"/>
                              <a:gd name="T56" fmla="*/ 178 w 575"/>
                              <a:gd name="T57" fmla="*/ 194 h 310"/>
                              <a:gd name="T58" fmla="*/ 133 w 575"/>
                              <a:gd name="T59" fmla="*/ 200 h 310"/>
                              <a:gd name="T60" fmla="*/ 97 w 575"/>
                              <a:gd name="T61" fmla="*/ 209 h 310"/>
                              <a:gd name="T62" fmla="*/ 88 w 575"/>
                              <a:gd name="T63" fmla="*/ 190 h 310"/>
                              <a:gd name="T64" fmla="*/ 60 w 575"/>
                              <a:gd name="T65" fmla="*/ 190 h 310"/>
                              <a:gd name="T66" fmla="*/ 18 w 575"/>
                              <a:gd name="T67" fmla="*/ 160 h 310"/>
                              <a:gd name="T68" fmla="*/ 0 w 575"/>
                              <a:gd name="T69" fmla="*/ 124 h 310"/>
                              <a:gd name="T70" fmla="*/ 9 w 575"/>
                              <a:gd name="T71" fmla="*/ 109 h 310"/>
                              <a:gd name="T72" fmla="*/ 3 w 575"/>
                              <a:gd name="T73" fmla="*/ 78 h 310"/>
                              <a:gd name="T74" fmla="*/ 37 w 575"/>
                              <a:gd name="T75" fmla="*/ 75 h 310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  <a:gd name="T108" fmla="*/ 0 60000 65536"/>
                              <a:gd name="T109" fmla="*/ 0 60000 65536"/>
                              <a:gd name="T110" fmla="*/ 0 60000 65536"/>
                              <a:gd name="T111" fmla="*/ 0 60000 65536"/>
                              <a:gd name="T112" fmla="*/ 0 60000 65536"/>
                              <a:gd name="T113" fmla="*/ 0 60000 65536"/>
                              <a:gd name="T114" fmla="*/ 0 w 575"/>
                              <a:gd name="T115" fmla="*/ 0 h 310"/>
                              <a:gd name="T116" fmla="*/ 575 w 575"/>
                              <a:gd name="T117" fmla="*/ 310 h 310"/>
                            </a:gdLst>
                            <a:ahLst/>
                            <a:cxnLst>
                              <a:cxn ang="T76">
                                <a:pos x="T0" y="T1"/>
                              </a:cxn>
                              <a:cxn ang="T77">
                                <a:pos x="T2" y="T3"/>
                              </a:cxn>
                              <a:cxn ang="T78">
                                <a:pos x="T4" y="T5"/>
                              </a:cxn>
                              <a:cxn ang="T79">
                                <a:pos x="T6" y="T7"/>
                              </a:cxn>
                              <a:cxn ang="T80">
                                <a:pos x="T8" y="T9"/>
                              </a:cxn>
                              <a:cxn ang="T81">
                                <a:pos x="T10" y="T11"/>
                              </a:cxn>
                              <a:cxn ang="T82">
                                <a:pos x="T12" y="T13"/>
                              </a:cxn>
                              <a:cxn ang="T83">
                                <a:pos x="T14" y="T15"/>
                              </a:cxn>
                              <a:cxn ang="T84">
                                <a:pos x="T16" y="T17"/>
                              </a:cxn>
                              <a:cxn ang="T85">
                                <a:pos x="T18" y="T19"/>
                              </a:cxn>
                              <a:cxn ang="T86">
                                <a:pos x="T20" y="T21"/>
                              </a:cxn>
                              <a:cxn ang="T87">
                                <a:pos x="T22" y="T23"/>
                              </a:cxn>
                              <a:cxn ang="T88">
                                <a:pos x="T24" y="T25"/>
                              </a:cxn>
                              <a:cxn ang="T89">
                                <a:pos x="T26" y="T27"/>
                              </a:cxn>
                              <a:cxn ang="T90">
                                <a:pos x="T28" y="T29"/>
                              </a:cxn>
                              <a:cxn ang="T91">
                                <a:pos x="T30" y="T31"/>
                              </a:cxn>
                              <a:cxn ang="T92">
                                <a:pos x="T32" y="T33"/>
                              </a:cxn>
                              <a:cxn ang="T93">
                                <a:pos x="T34" y="T35"/>
                              </a:cxn>
                              <a:cxn ang="T94">
                                <a:pos x="T36" y="T37"/>
                              </a:cxn>
                              <a:cxn ang="T95">
                                <a:pos x="T38" y="T39"/>
                              </a:cxn>
                              <a:cxn ang="T96">
                                <a:pos x="T40" y="T41"/>
                              </a:cxn>
                              <a:cxn ang="T97">
                                <a:pos x="T42" y="T43"/>
                              </a:cxn>
                              <a:cxn ang="T98">
                                <a:pos x="T44" y="T45"/>
                              </a:cxn>
                              <a:cxn ang="T99">
                                <a:pos x="T46" y="T47"/>
                              </a:cxn>
                              <a:cxn ang="T100">
                                <a:pos x="T48" y="T49"/>
                              </a:cxn>
                              <a:cxn ang="T101">
                                <a:pos x="T50" y="T51"/>
                              </a:cxn>
                              <a:cxn ang="T102">
                                <a:pos x="T52" y="T53"/>
                              </a:cxn>
                              <a:cxn ang="T103">
                                <a:pos x="T54" y="T55"/>
                              </a:cxn>
                              <a:cxn ang="T104">
                                <a:pos x="T56" y="T57"/>
                              </a:cxn>
                              <a:cxn ang="T105">
                                <a:pos x="T58" y="T59"/>
                              </a:cxn>
                              <a:cxn ang="T106">
                                <a:pos x="T60" y="T61"/>
                              </a:cxn>
                              <a:cxn ang="T107">
                                <a:pos x="T62" y="T63"/>
                              </a:cxn>
                              <a:cxn ang="T108">
                                <a:pos x="T64" y="T65"/>
                              </a:cxn>
                              <a:cxn ang="T109">
                                <a:pos x="T66" y="T67"/>
                              </a:cxn>
                              <a:cxn ang="T110">
                                <a:pos x="T68" y="T69"/>
                              </a:cxn>
                              <a:cxn ang="T111">
                                <a:pos x="T70" y="T71"/>
                              </a:cxn>
                              <a:cxn ang="T112">
                                <a:pos x="T72" y="T73"/>
                              </a:cxn>
                              <a:cxn ang="T113">
                                <a:pos x="T74" y="T75"/>
                              </a:cxn>
                            </a:cxnLst>
                            <a:rect l="T114" t="T115" r="T116" b="T117"/>
                            <a:pathLst>
                              <a:path w="575" h="310">
                                <a:moveTo>
                                  <a:pt x="37" y="75"/>
                                </a:moveTo>
                                <a:lnTo>
                                  <a:pt x="140" y="79"/>
                                </a:lnTo>
                                <a:lnTo>
                                  <a:pt x="211" y="78"/>
                                </a:lnTo>
                                <a:lnTo>
                                  <a:pt x="299" y="36"/>
                                </a:lnTo>
                                <a:lnTo>
                                  <a:pt x="370" y="4"/>
                                </a:lnTo>
                                <a:lnTo>
                                  <a:pt x="435" y="0"/>
                                </a:lnTo>
                                <a:lnTo>
                                  <a:pt x="465" y="29"/>
                                </a:lnTo>
                                <a:lnTo>
                                  <a:pt x="510" y="51"/>
                                </a:lnTo>
                                <a:lnTo>
                                  <a:pt x="562" y="54"/>
                                </a:lnTo>
                                <a:lnTo>
                                  <a:pt x="575" y="79"/>
                                </a:lnTo>
                                <a:lnTo>
                                  <a:pt x="568" y="140"/>
                                </a:lnTo>
                                <a:lnTo>
                                  <a:pt x="558" y="178"/>
                                </a:lnTo>
                                <a:lnTo>
                                  <a:pt x="533" y="209"/>
                                </a:lnTo>
                                <a:lnTo>
                                  <a:pt x="496" y="248"/>
                                </a:lnTo>
                                <a:lnTo>
                                  <a:pt x="476" y="284"/>
                                </a:lnTo>
                                <a:lnTo>
                                  <a:pt x="450" y="307"/>
                                </a:lnTo>
                                <a:lnTo>
                                  <a:pt x="428" y="310"/>
                                </a:lnTo>
                                <a:lnTo>
                                  <a:pt x="395" y="279"/>
                                </a:lnTo>
                                <a:lnTo>
                                  <a:pt x="373" y="290"/>
                                </a:lnTo>
                                <a:lnTo>
                                  <a:pt x="341" y="292"/>
                                </a:lnTo>
                                <a:lnTo>
                                  <a:pt x="317" y="246"/>
                                </a:lnTo>
                                <a:lnTo>
                                  <a:pt x="302" y="253"/>
                                </a:lnTo>
                                <a:lnTo>
                                  <a:pt x="279" y="253"/>
                                </a:lnTo>
                                <a:lnTo>
                                  <a:pt x="268" y="228"/>
                                </a:lnTo>
                                <a:lnTo>
                                  <a:pt x="242" y="246"/>
                                </a:lnTo>
                                <a:lnTo>
                                  <a:pt x="217" y="261"/>
                                </a:lnTo>
                                <a:lnTo>
                                  <a:pt x="190" y="246"/>
                                </a:lnTo>
                                <a:lnTo>
                                  <a:pt x="181" y="222"/>
                                </a:lnTo>
                                <a:lnTo>
                                  <a:pt x="178" y="194"/>
                                </a:lnTo>
                                <a:lnTo>
                                  <a:pt x="133" y="200"/>
                                </a:lnTo>
                                <a:lnTo>
                                  <a:pt x="97" y="209"/>
                                </a:lnTo>
                                <a:lnTo>
                                  <a:pt x="88" y="190"/>
                                </a:lnTo>
                                <a:lnTo>
                                  <a:pt x="60" y="190"/>
                                </a:lnTo>
                                <a:lnTo>
                                  <a:pt x="18" y="160"/>
                                </a:lnTo>
                                <a:lnTo>
                                  <a:pt x="0" y="124"/>
                                </a:lnTo>
                                <a:lnTo>
                                  <a:pt x="9" y="109"/>
                                </a:lnTo>
                                <a:lnTo>
                                  <a:pt x="3" y="78"/>
                                </a:lnTo>
                                <a:lnTo>
                                  <a:pt x="37" y="7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476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37" name="Group 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858" y="1731"/>
                            <a:ext cx="144" cy="79"/>
                            <a:chOff x="4858" y="1731"/>
                            <a:chExt cx="144" cy="79"/>
                          </a:xfrm>
                        </p:grpSpPr>
                        <p:sp>
                          <p:nvSpPr>
                            <p:cNvPr id="138" name="Freeform 27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858" y="1756"/>
                              <a:ext cx="44" cy="22"/>
                            </a:xfrm>
                            <a:custGeom>
                              <a:avLst/>
                              <a:gdLst>
                                <a:gd name="T0" fmla="*/ 0 w 132"/>
                                <a:gd name="T1" fmla="*/ 66 h 66"/>
                                <a:gd name="T2" fmla="*/ 70 w 132"/>
                                <a:gd name="T3" fmla="*/ 48 h 66"/>
                                <a:gd name="T4" fmla="*/ 132 w 132"/>
                                <a:gd name="T5" fmla="*/ 0 h 66"/>
                                <a:gd name="T6" fmla="*/ 108 w 132"/>
                                <a:gd name="T7" fmla="*/ 36 h 66"/>
                                <a:gd name="T8" fmla="*/ 80 w 132"/>
                                <a:gd name="T9" fmla="*/ 60 h 66"/>
                                <a:gd name="T10" fmla="*/ 0 w 132"/>
                                <a:gd name="T11" fmla="*/ 66 h 6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132"/>
                                <a:gd name="T19" fmla="*/ 0 h 66"/>
                                <a:gd name="T20" fmla="*/ 132 w 132"/>
                                <a:gd name="T21" fmla="*/ 66 h 66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132" h="66">
                                  <a:moveTo>
                                    <a:pt x="0" y="66"/>
                                  </a:moveTo>
                                  <a:lnTo>
                                    <a:pt x="70" y="48"/>
                                  </a:lnTo>
                                  <a:lnTo>
                                    <a:pt x="132" y="0"/>
                                  </a:lnTo>
                                  <a:lnTo>
                                    <a:pt x="108" y="36"/>
                                  </a:lnTo>
                                  <a:lnTo>
                                    <a:pt x="80" y="60"/>
                                  </a:lnTo>
                                  <a:lnTo>
                                    <a:pt x="0" y="6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39" name="Freeform 28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17" y="1731"/>
                              <a:ext cx="35" cy="63"/>
                            </a:xfrm>
                            <a:custGeom>
                              <a:avLst/>
                              <a:gdLst>
                                <a:gd name="T0" fmla="*/ 0 w 107"/>
                                <a:gd name="T1" fmla="*/ 188 h 188"/>
                                <a:gd name="T2" fmla="*/ 37 w 107"/>
                                <a:gd name="T3" fmla="*/ 123 h 188"/>
                                <a:gd name="T4" fmla="*/ 107 w 107"/>
                                <a:gd name="T5" fmla="*/ 0 h 188"/>
                                <a:gd name="T6" fmla="*/ 86 w 107"/>
                                <a:gd name="T7" fmla="*/ 68 h 188"/>
                                <a:gd name="T8" fmla="*/ 71 w 107"/>
                                <a:gd name="T9" fmla="*/ 127 h 188"/>
                                <a:gd name="T10" fmla="*/ 0 w 107"/>
                                <a:gd name="T11" fmla="*/ 188 h 188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60000 65536"/>
                                <a:gd name="T16" fmla="*/ 0 60000 65536"/>
                                <a:gd name="T17" fmla="*/ 0 60000 65536"/>
                                <a:gd name="T18" fmla="*/ 0 w 107"/>
                                <a:gd name="T19" fmla="*/ 0 h 188"/>
                                <a:gd name="T20" fmla="*/ 107 w 107"/>
                                <a:gd name="T21" fmla="*/ 188 h 188"/>
                              </a:gdLst>
                              <a:ahLst/>
                              <a:cxnLst>
                                <a:cxn ang="T12">
                                  <a:pos x="T0" y="T1"/>
                                </a:cxn>
                                <a:cxn ang="T13">
                                  <a:pos x="T2" y="T3"/>
                                </a:cxn>
                                <a:cxn ang="T14">
                                  <a:pos x="T4" y="T5"/>
                                </a:cxn>
                                <a:cxn ang="T15">
                                  <a:pos x="T6" y="T7"/>
                                </a:cxn>
                                <a:cxn ang="T16">
                                  <a:pos x="T8" y="T9"/>
                                </a:cxn>
                                <a:cxn ang="T17">
                                  <a:pos x="T10" y="T11"/>
                                </a:cxn>
                              </a:cxnLst>
                              <a:rect l="T18" t="T19" r="T20" b="T21"/>
                              <a:pathLst>
                                <a:path w="107" h="188">
                                  <a:moveTo>
                                    <a:pt x="0" y="188"/>
                                  </a:moveTo>
                                  <a:lnTo>
                                    <a:pt x="37" y="123"/>
                                  </a:lnTo>
                                  <a:lnTo>
                                    <a:pt x="107" y="0"/>
                                  </a:lnTo>
                                  <a:lnTo>
                                    <a:pt x="86" y="68"/>
                                  </a:lnTo>
                                  <a:lnTo>
                                    <a:pt x="71" y="127"/>
                                  </a:lnTo>
                                  <a:lnTo>
                                    <a:pt x="0" y="18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0" name="Freeform 29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58" y="1733"/>
                              <a:ext cx="26" cy="77"/>
                            </a:xfrm>
                            <a:custGeom>
                              <a:avLst/>
                              <a:gdLst>
                                <a:gd name="T0" fmla="*/ 0 w 79"/>
                                <a:gd name="T1" fmla="*/ 230 h 230"/>
                                <a:gd name="T2" fmla="*/ 58 w 79"/>
                                <a:gd name="T3" fmla="*/ 180 h 230"/>
                                <a:gd name="T4" fmla="*/ 55 w 79"/>
                                <a:gd name="T5" fmla="*/ 71 h 230"/>
                                <a:gd name="T6" fmla="*/ 18 w 79"/>
                                <a:gd name="T7" fmla="*/ 0 h 230"/>
                                <a:gd name="T8" fmla="*/ 64 w 79"/>
                                <a:gd name="T9" fmla="*/ 68 h 230"/>
                                <a:gd name="T10" fmla="*/ 79 w 79"/>
                                <a:gd name="T11" fmla="*/ 138 h 230"/>
                                <a:gd name="T12" fmla="*/ 76 w 79"/>
                                <a:gd name="T13" fmla="*/ 199 h 230"/>
                                <a:gd name="T14" fmla="*/ 0 w 79"/>
                                <a:gd name="T15" fmla="*/ 230 h 230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79"/>
                                <a:gd name="T25" fmla="*/ 0 h 230"/>
                                <a:gd name="T26" fmla="*/ 79 w 79"/>
                                <a:gd name="T27" fmla="*/ 230 h 230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79" h="230">
                                  <a:moveTo>
                                    <a:pt x="0" y="230"/>
                                  </a:moveTo>
                                  <a:lnTo>
                                    <a:pt x="58" y="180"/>
                                  </a:lnTo>
                                  <a:lnTo>
                                    <a:pt x="55" y="71"/>
                                  </a:lnTo>
                                  <a:lnTo>
                                    <a:pt x="18" y="0"/>
                                  </a:lnTo>
                                  <a:lnTo>
                                    <a:pt x="64" y="68"/>
                                  </a:lnTo>
                                  <a:lnTo>
                                    <a:pt x="79" y="138"/>
                                  </a:lnTo>
                                  <a:lnTo>
                                    <a:pt x="76" y="199"/>
                                  </a:lnTo>
                                  <a:lnTo>
                                    <a:pt x="0" y="23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41" name="Freeform 30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4995" y="1757"/>
                              <a:ext cx="7" cy="29"/>
                            </a:xfrm>
                            <a:custGeom>
                              <a:avLst/>
                              <a:gdLst>
                                <a:gd name="T0" fmla="*/ 0 w 22"/>
                                <a:gd name="T1" fmla="*/ 0 h 88"/>
                                <a:gd name="T2" fmla="*/ 22 w 22"/>
                                <a:gd name="T3" fmla="*/ 60 h 88"/>
                                <a:gd name="T4" fmla="*/ 14 w 22"/>
                                <a:gd name="T5" fmla="*/ 88 h 88"/>
                                <a:gd name="T6" fmla="*/ 0 60000 65536"/>
                                <a:gd name="T7" fmla="*/ 0 60000 65536"/>
                                <a:gd name="T8" fmla="*/ 0 60000 65536"/>
                                <a:gd name="T9" fmla="*/ 0 w 22"/>
                                <a:gd name="T10" fmla="*/ 0 h 88"/>
                                <a:gd name="T11" fmla="*/ 22 w 22"/>
                                <a:gd name="T12" fmla="*/ 88 h 88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T9" t="T10" r="T11" b="T12"/>
                              <a:pathLst>
                                <a:path w="22" h="88">
                                  <a:moveTo>
                                    <a:pt x="0" y="0"/>
                                  </a:moveTo>
                                  <a:lnTo>
                                    <a:pt x="22" y="60"/>
                                  </a:lnTo>
                                  <a:lnTo>
                                    <a:pt x="14" y="88"/>
                                  </a:lnTo>
                                </a:path>
                              </a:pathLst>
                            </a:custGeom>
                            <a:noFill/>
                            <a:ln w="476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126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4964" y="1522"/>
                    <a:ext cx="119" cy="172"/>
                    <a:chOff x="4964" y="1522"/>
                    <a:chExt cx="119" cy="172"/>
                  </a:xfrm>
                </p:grpSpPr>
                <p:sp>
                  <p:nvSpPr>
                    <p:cNvPr id="127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4964" y="1561"/>
                      <a:ext cx="105" cy="133"/>
                    </a:xfrm>
                    <a:custGeom>
                      <a:avLst/>
                      <a:gdLst>
                        <a:gd name="T0" fmla="*/ 18 w 316"/>
                        <a:gd name="T1" fmla="*/ 168 h 399"/>
                        <a:gd name="T2" fmla="*/ 52 w 316"/>
                        <a:gd name="T3" fmla="*/ 92 h 399"/>
                        <a:gd name="T4" fmla="*/ 77 w 316"/>
                        <a:gd name="T5" fmla="*/ 64 h 399"/>
                        <a:gd name="T6" fmla="*/ 111 w 316"/>
                        <a:gd name="T7" fmla="*/ 21 h 399"/>
                        <a:gd name="T8" fmla="*/ 167 w 316"/>
                        <a:gd name="T9" fmla="*/ 0 h 399"/>
                        <a:gd name="T10" fmla="*/ 216 w 316"/>
                        <a:gd name="T11" fmla="*/ 8 h 399"/>
                        <a:gd name="T12" fmla="*/ 254 w 316"/>
                        <a:gd name="T13" fmla="*/ 31 h 399"/>
                        <a:gd name="T14" fmla="*/ 289 w 316"/>
                        <a:gd name="T15" fmla="*/ 75 h 399"/>
                        <a:gd name="T16" fmla="*/ 314 w 316"/>
                        <a:gd name="T17" fmla="*/ 148 h 399"/>
                        <a:gd name="T18" fmla="*/ 316 w 316"/>
                        <a:gd name="T19" fmla="*/ 202 h 399"/>
                        <a:gd name="T20" fmla="*/ 298 w 316"/>
                        <a:gd name="T21" fmla="*/ 257 h 399"/>
                        <a:gd name="T22" fmla="*/ 266 w 316"/>
                        <a:gd name="T23" fmla="*/ 307 h 399"/>
                        <a:gd name="T24" fmla="*/ 235 w 316"/>
                        <a:gd name="T25" fmla="*/ 345 h 399"/>
                        <a:gd name="T26" fmla="*/ 179 w 316"/>
                        <a:gd name="T27" fmla="*/ 388 h 399"/>
                        <a:gd name="T28" fmla="*/ 115 w 316"/>
                        <a:gd name="T29" fmla="*/ 399 h 399"/>
                        <a:gd name="T30" fmla="*/ 56 w 316"/>
                        <a:gd name="T31" fmla="*/ 384 h 399"/>
                        <a:gd name="T32" fmla="*/ 9 w 316"/>
                        <a:gd name="T33" fmla="*/ 337 h 399"/>
                        <a:gd name="T34" fmla="*/ 0 w 316"/>
                        <a:gd name="T35" fmla="*/ 273 h 399"/>
                        <a:gd name="T36" fmla="*/ 18 w 316"/>
                        <a:gd name="T37" fmla="*/ 168 h 39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16"/>
                        <a:gd name="T58" fmla="*/ 0 h 399"/>
                        <a:gd name="T59" fmla="*/ 316 w 316"/>
                        <a:gd name="T60" fmla="*/ 399 h 39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16" h="399">
                          <a:moveTo>
                            <a:pt x="18" y="168"/>
                          </a:moveTo>
                          <a:lnTo>
                            <a:pt x="52" y="92"/>
                          </a:lnTo>
                          <a:lnTo>
                            <a:pt x="77" y="64"/>
                          </a:lnTo>
                          <a:lnTo>
                            <a:pt x="111" y="21"/>
                          </a:lnTo>
                          <a:lnTo>
                            <a:pt x="167" y="0"/>
                          </a:lnTo>
                          <a:lnTo>
                            <a:pt x="216" y="8"/>
                          </a:lnTo>
                          <a:lnTo>
                            <a:pt x="254" y="31"/>
                          </a:lnTo>
                          <a:lnTo>
                            <a:pt x="289" y="75"/>
                          </a:lnTo>
                          <a:lnTo>
                            <a:pt x="314" y="148"/>
                          </a:lnTo>
                          <a:lnTo>
                            <a:pt x="316" y="202"/>
                          </a:lnTo>
                          <a:lnTo>
                            <a:pt x="298" y="257"/>
                          </a:lnTo>
                          <a:lnTo>
                            <a:pt x="266" y="307"/>
                          </a:lnTo>
                          <a:lnTo>
                            <a:pt x="235" y="345"/>
                          </a:lnTo>
                          <a:lnTo>
                            <a:pt x="179" y="388"/>
                          </a:lnTo>
                          <a:lnTo>
                            <a:pt x="115" y="399"/>
                          </a:lnTo>
                          <a:lnTo>
                            <a:pt x="56" y="384"/>
                          </a:lnTo>
                          <a:lnTo>
                            <a:pt x="9" y="337"/>
                          </a:lnTo>
                          <a:lnTo>
                            <a:pt x="0" y="273"/>
                          </a:lnTo>
                          <a:lnTo>
                            <a:pt x="18" y="168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10" y="1599"/>
                      <a:ext cx="32" cy="34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  <p:sp>
                  <p:nvSpPr>
                    <p:cNvPr id="129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979" y="1522"/>
                      <a:ext cx="104" cy="84"/>
                    </a:xfrm>
                    <a:custGeom>
                      <a:avLst/>
                      <a:gdLst>
                        <a:gd name="T0" fmla="*/ 307 w 310"/>
                        <a:gd name="T1" fmla="*/ 172 h 252"/>
                        <a:gd name="T2" fmla="*/ 299 w 310"/>
                        <a:gd name="T3" fmla="*/ 152 h 252"/>
                        <a:gd name="T4" fmla="*/ 78 w 310"/>
                        <a:gd name="T5" fmla="*/ 1 h 252"/>
                        <a:gd name="T6" fmla="*/ 57 w 310"/>
                        <a:gd name="T7" fmla="*/ 0 h 252"/>
                        <a:gd name="T8" fmla="*/ 35 w 310"/>
                        <a:gd name="T9" fmla="*/ 8 h 252"/>
                        <a:gd name="T10" fmla="*/ 15 w 310"/>
                        <a:gd name="T11" fmla="*/ 25 h 252"/>
                        <a:gd name="T12" fmla="*/ 0 w 310"/>
                        <a:gd name="T13" fmla="*/ 53 h 252"/>
                        <a:gd name="T14" fmla="*/ 3 w 310"/>
                        <a:gd name="T15" fmla="*/ 76 h 252"/>
                        <a:gd name="T16" fmla="*/ 10 w 310"/>
                        <a:gd name="T17" fmla="*/ 101 h 252"/>
                        <a:gd name="T18" fmla="*/ 23 w 310"/>
                        <a:gd name="T19" fmla="*/ 116 h 252"/>
                        <a:gd name="T20" fmla="*/ 44 w 310"/>
                        <a:gd name="T21" fmla="*/ 128 h 252"/>
                        <a:gd name="T22" fmla="*/ 209 w 310"/>
                        <a:gd name="T23" fmla="*/ 242 h 252"/>
                        <a:gd name="T24" fmla="*/ 224 w 310"/>
                        <a:gd name="T25" fmla="*/ 249 h 252"/>
                        <a:gd name="T26" fmla="*/ 243 w 310"/>
                        <a:gd name="T27" fmla="*/ 252 h 252"/>
                        <a:gd name="T28" fmla="*/ 267 w 310"/>
                        <a:gd name="T29" fmla="*/ 249 h 252"/>
                        <a:gd name="T30" fmla="*/ 288 w 310"/>
                        <a:gd name="T31" fmla="*/ 234 h 252"/>
                        <a:gd name="T32" fmla="*/ 304 w 310"/>
                        <a:gd name="T33" fmla="*/ 214 h 252"/>
                        <a:gd name="T34" fmla="*/ 310 w 310"/>
                        <a:gd name="T35" fmla="*/ 190 h 252"/>
                        <a:gd name="T36" fmla="*/ 307 w 310"/>
                        <a:gd name="T37" fmla="*/ 172 h 252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10"/>
                        <a:gd name="T58" fmla="*/ 0 h 252"/>
                        <a:gd name="T59" fmla="*/ 310 w 310"/>
                        <a:gd name="T60" fmla="*/ 252 h 252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10" h="252">
                          <a:moveTo>
                            <a:pt x="307" y="172"/>
                          </a:moveTo>
                          <a:lnTo>
                            <a:pt x="299" y="152"/>
                          </a:lnTo>
                          <a:lnTo>
                            <a:pt x="78" y="1"/>
                          </a:lnTo>
                          <a:lnTo>
                            <a:pt x="57" y="0"/>
                          </a:lnTo>
                          <a:lnTo>
                            <a:pt x="35" y="8"/>
                          </a:lnTo>
                          <a:lnTo>
                            <a:pt x="15" y="25"/>
                          </a:lnTo>
                          <a:lnTo>
                            <a:pt x="0" y="53"/>
                          </a:lnTo>
                          <a:lnTo>
                            <a:pt x="3" y="76"/>
                          </a:lnTo>
                          <a:lnTo>
                            <a:pt x="10" y="101"/>
                          </a:lnTo>
                          <a:lnTo>
                            <a:pt x="23" y="116"/>
                          </a:lnTo>
                          <a:lnTo>
                            <a:pt x="44" y="128"/>
                          </a:lnTo>
                          <a:lnTo>
                            <a:pt x="209" y="242"/>
                          </a:lnTo>
                          <a:lnTo>
                            <a:pt x="224" y="249"/>
                          </a:lnTo>
                          <a:lnTo>
                            <a:pt x="243" y="252"/>
                          </a:lnTo>
                          <a:lnTo>
                            <a:pt x="267" y="249"/>
                          </a:lnTo>
                          <a:lnTo>
                            <a:pt x="288" y="234"/>
                          </a:lnTo>
                          <a:lnTo>
                            <a:pt x="304" y="214"/>
                          </a:lnTo>
                          <a:lnTo>
                            <a:pt x="310" y="190"/>
                          </a:lnTo>
                          <a:lnTo>
                            <a:pt x="307" y="172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9" name="Group 35"/>
                <p:cNvGrpSpPr>
                  <a:grpSpLocks/>
                </p:cNvGrpSpPr>
                <p:nvPr/>
              </p:nvGrpSpPr>
              <p:grpSpPr bwMode="auto">
                <a:xfrm>
                  <a:off x="4837" y="1522"/>
                  <a:ext cx="241" cy="219"/>
                  <a:chOff x="4837" y="1522"/>
                  <a:chExt cx="241" cy="219"/>
                </a:xfrm>
              </p:grpSpPr>
              <p:sp>
                <p:nvSpPr>
                  <p:cNvPr id="120" name="Freeform 36"/>
                  <p:cNvSpPr>
                    <a:spLocks/>
                  </p:cNvSpPr>
                  <p:nvPr/>
                </p:nvSpPr>
                <p:spPr bwMode="auto">
                  <a:xfrm>
                    <a:off x="4917" y="1568"/>
                    <a:ext cx="161" cy="173"/>
                  </a:xfrm>
                  <a:custGeom>
                    <a:avLst/>
                    <a:gdLst>
                      <a:gd name="T0" fmla="*/ 176 w 484"/>
                      <a:gd name="T1" fmla="*/ 0 h 518"/>
                      <a:gd name="T2" fmla="*/ 259 w 484"/>
                      <a:gd name="T3" fmla="*/ 59 h 518"/>
                      <a:gd name="T4" fmla="*/ 363 w 484"/>
                      <a:gd name="T5" fmla="*/ 170 h 518"/>
                      <a:gd name="T6" fmla="*/ 414 w 484"/>
                      <a:gd name="T7" fmla="*/ 233 h 518"/>
                      <a:gd name="T8" fmla="*/ 448 w 484"/>
                      <a:gd name="T9" fmla="*/ 282 h 518"/>
                      <a:gd name="T10" fmla="*/ 476 w 484"/>
                      <a:gd name="T11" fmla="*/ 332 h 518"/>
                      <a:gd name="T12" fmla="*/ 484 w 484"/>
                      <a:gd name="T13" fmla="*/ 388 h 518"/>
                      <a:gd name="T14" fmla="*/ 484 w 484"/>
                      <a:gd name="T15" fmla="*/ 439 h 518"/>
                      <a:gd name="T16" fmla="*/ 461 w 484"/>
                      <a:gd name="T17" fmla="*/ 483 h 518"/>
                      <a:gd name="T18" fmla="*/ 428 w 484"/>
                      <a:gd name="T19" fmla="*/ 509 h 518"/>
                      <a:gd name="T20" fmla="*/ 353 w 484"/>
                      <a:gd name="T21" fmla="*/ 518 h 518"/>
                      <a:gd name="T22" fmla="*/ 257 w 484"/>
                      <a:gd name="T23" fmla="*/ 492 h 518"/>
                      <a:gd name="T24" fmla="*/ 170 w 484"/>
                      <a:gd name="T25" fmla="*/ 464 h 518"/>
                      <a:gd name="T26" fmla="*/ 124 w 484"/>
                      <a:gd name="T27" fmla="*/ 431 h 518"/>
                      <a:gd name="T28" fmla="*/ 55 w 484"/>
                      <a:gd name="T29" fmla="*/ 381 h 518"/>
                      <a:gd name="T30" fmla="*/ 0 w 484"/>
                      <a:gd name="T31" fmla="*/ 291 h 518"/>
                      <a:gd name="T32" fmla="*/ 42 w 484"/>
                      <a:gd name="T33" fmla="*/ 276 h 518"/>
                      <a:gd name="T34" fmla="*/ 88 w 484"/>
                      <a:gd name="T35" fmla="*/ 115 h 518"/>
                      <a:gd name="T36" fmla="*/ 176 w 484"/>
                      <a:gd name="T37" fmla="*/ 0 h 518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484"/>
                      <a:gd name="T58" fmla="*/ 0 h 518"/>
                      <a:gd name="T59" fmla="*/ 484 w 484"/>
                      <a:gd name="T60" fmla="*/ 518 h 518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484" h="518">
                        <a:moveTo>
                          <a:pt x="176" y="0"/>
                        </a:moveTo>
                        <a:lnTo>
                          <a:pt x="259" y="59"/>
                        </a:lnTo>
                        <a:lnTo>
                          <a:pt x="363" y="170"/>
                        </a:lnTo>
                        <a:lnTo>
                          <a:pt x="414" y="233"/>
                        </a:lnTo>
                        <a:lnTo>
                          <a:pt x="448" y="282"/>
                        </a:lnTo>
                        <a:lnTo>
                          <a:pt x="476" y="332"/>
                        </a:lnTo>
                        <a:lnTo>
                          <a:pt x="484" y="388"/>
                        </a:lnTo>
                        <a:lnTo>
                          <a:pt x="484" y="439"/>
                        </a:lnTo>
                        <a:lnTo>
                          <a:pt x="461" y="483"/>
                        </a:lnTo>
                        <a:lnTo>
                          <a:pt x="428" y="509"/>
                        </a:lnTo>
                        <a:lnTo>
                          <a:pt x="353" y="518"/>
                        </a:lnTo>
                        <a:lnTo>
                          <a:pt x="257" y="492"/>
                        </a:lnTo>
                        <a:lnTo>
                          <a:pt x="170" y="464"/>
                        </a:lnTo>
                        <a:lnTo>
                          <a:pt x="124" y="431"/>
                        </a:lnTo>
                        <a:lnTo>
                          <a:pt x="55" y="381"/>
                        </a:lnTo>
                        <a:lnTo>
                          <a:pt x="0" y="291"/>
                        </a:lnTo>
                        <a:lnTo>
                          <a:pt x="42" y="276"/>
                        </a:lnTo>
                        <a:lnTo>
                          <a:pt x="88" y="115"/>
                        </a:lnTo>
                        <a:lnTo>
                          <a:pt x="17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2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4837" y="1522"/>
                    <a:ext cx="149" cy="155"/>
                    <a:chOff x="4837" y="1522"/>
                    <a:chExt cx="149" cy="155"/>
                  </a:xfrm>
                </p:grpSpPr>
                <p:sp>
                  <p:nvSpPr>
                    <p:cNvPr id="12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4857" y="1554"/>
                      <a:ext cx="106" cy="123"/>
                    </a:xfrm>
                    <a:custGeom>
                      <a:avLst/>
                      <a:gdLst>
                        <a:gd name="T0" fmla="*/ 23 w 318"/>
                        <a:gd name="T1" fmla="*/ 142 h 369"/>
                        <a:gd name="T2" fmla="*/ 51 w 318"/>
                        <a:gd name="T3" fmla="*/ 80 h 369"/>
                        <a:gd name="T4" fmla="*/ 82 w 318"/>
                        <a:gd name="T5" fmla="*/ 44 h 369"/>
                        <a:gd name="T6" fmla="*/ 124 w 318"/>
                        <a:gd name="T7" fmla="*/ 16 h 369"/>
                        <a:gd name="T8" fmla="*/ 188 w 318"/>
                        <a:gd name="T9" fmla="*/ 0 h 369"/>
                        <a:gd name="T10" fmla="*/ 245 w 318"/>
                        <a:gd name="T11" fmla="*/ 4 h 369"/>
                        <a:gd name="T12" fmla="*/ 281 w 318"/>
                        <a:gd name="T13" fmla="*/ 18 h 369"/>
                        <a:gd name="T14" fmla="*/ 300 w 318"/>
                        <a:gd name="T15" fmla="*/ 50 h 369"/>
                        <a:gd name="T16" fmla="*/ 318 w 318"/>
                        <a:gd name="T17" fmla="*/ 99 h 369"/>
                        <a:gd name="T18" fmla="*/ 313 w 318"/>
                        <a:gd name="T19" fmla="*/ 167 h 369"/>
                        <a:gd name="T20" fmla="*/ 300 w 318"/>
                        <a:gd name="T21" fmla="*/ 227 h 369"/>
                        <a:gd name="T22" fmla="*/ 275 w 318"/>
                        <a:gd name="T23" fmla="*/ 282 h 369"/>
                        <a:gd name="T24" fmla="*/ 235 w 318"/>
                        <a:gd name="T25" fmla="*/ 333 h 369"/>
                        <a:gd name="T26" fmla="*/ 169 w 318"/>
                        <a:gd name="T27" fmla="*/ 369 h 369"/>
                        <a:gd name="T28" fmla="*/ 90 w 318"/>
                        <a:gd name="T29" fmla="*/ 362 h 369"/>
                        <a:gd name="T30" fmla="*/ 39 w 318"/>
                        <a:gd name="T31" fmla="*/ 338 h 369"/>
                        <a:gd name="T32" fmla="*/ 0 w 318"/>
                        <a:gd name="T33" fmla="*/ 282 h 369"/>
                        <a:gd name="T34" fmla="*/ 3 w 318"/>
                        <a:gd name="T35" fmla="*/ 210 h 369"/>
                        <a:gd name="T36" fmla="*/ 23 w 318"/>
                        <a:gd name="T37" fmla="*/ 142 h 36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318"/>
                        <a:gd name="T58" fmla="*/ 0 h 369"/>
                        <a:gd name="T59" fmla="*/ 318 w 318"/>
                        <a:gd name="T60" fmla="*/ 369 h 36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318" h="369">
                          <a:moveTo>
                            <a:pt x="23" y="142"/>
                          </a:moveTo>
                          <a:lnTo>
                            <a:pt x="51" y="80"/>
                          </a:lnTo>
                          <a:lnTo>
                            <a:pt x="82" y="44"/>
                          </a:lnTo>
                          <a:lnTo>
                            <a:pt x="124" y="16"/>
                          </a:lnTo>
                          <a:lnTo>
                            <a:pt x="188" y="0"/>
                          </a:lnTo>
                          <a:lnTo>
                            <a:pt x="245" y="4"/>
                          </a:lnTo>
                          <a:lnTo>
                            <a:pt x="281" y="18"/>
                          </a:lnTo>
                          <a:lnTo>
                            <a:pt x="300" y="50"/>
                          </a:lnTo>
                          <a:lnTo>
                            <a:pt x="318" y="99"/>
                          </a:lnTo>
                          <a:lnTo>
                            <a:pt x="313" y="167"/>
                          </a:lnTo>
                          <a:lnTo>
                            <a:pt x="300" y="227"/>
                          </a:lnTo>
                          <a:lnTo>
                            <a:pt x="275" y="282"/>
                          </a:lnTo>
                          <a:lnTo>
                            <a:pt x="235" y="333"/>
                          </a:lnTo>
                          <a:lnTo>
                            <a:pt x="169" y="369"/>
                          </a:lnTo>
                          <a:lnTo>
                            <a:pt x="90" y="362"/>
                          </a:lnTo>
                          <a:lnTo>
                            <a:pt x="39" y="338"/>
                          </a:lnTo>
                          <a:lnTo>
                            <a:pt x="0" y="282"/>
                          </a:lnTo>
                          <a:lnTo>
                            <a:pt x="3" y="210"/>
                          </a:lnTo>
                          <a:lnTo>
                            <a:pt x="23" y="142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7" y="1623"/>
                      <a:ext cx="30" cy="35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  <p:sp>
                  <p:nvSpPr>
                    <p:cNvPr id="124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4837" y="1522"/>
                      <a:ext cx="149" cy="83"/>
                    </a:xfrm>
                    <a:custGeom>
                      <a:avLst/>
                      <a:gdLst>
                        <a:gd name="T0" fmla="*/ 14 w 448"/>
                        <a:gd name="T1" fmla="*/ 146 h 249"/>
                        <a:gd name="T2" fmla="*/ 36 w 448"/>
                        <a:gd name="T3" fmla="*/ 131 h 249"/>
                        <a:gd name="T4" fmla="*/ 368 w 448"/>
                        <a:gd name="T5" fmla="*/ 1 h 249"/>
                        <a:gd name="T6" fmla="*/ 390 w 448"/>
                        <a:gd name="T7" fmla="*/ 0 h 249"/>
                        <a:gd name="T8" fmla="*/ 411 w 448"/>
                        <a:gd name="T9" fmla="*/ 9 h 249"/>
                        <a:gd name="T10" fmla="*/ 433 w 448"/>
                        <a:gd name="T11" fmla="*/ 25 h 249"/>
                        <a:gd name="T12" fmla="*/ 448 w 448"/>
                        <a:gd name="T13" fmla="*/ 53 h 249"/>
                        <a:gd name="T14" fmla="*/ 445 w 448"/>
                        <a:gd name="T15" fmla="*/ 77 h 249"/>
                        <a:gd name="T16" fmla="*/ 437 w 448"/>
                        <a:gd name="T17" fmla="*/ 102 h 249"/>
                        <a:gd name="T18" fmla="*/ 424 w 448"/>
                        <a:gd name="T19" fmla="*/ 117 h 249"/>
                        <a:gd name="T20" fmla="*/ 403 w 448"/>
                        <a:gd name="T21" fmla="*/ 128 h 249"/>
                        <a:gd name="T22" fmla="*/ 85 w 448"/>
                        <a:gd name="T23" fmla="*/ 248 h 249"/>
                        <a:gd name="T24" fmla="*/ 65 w 448"/>
                        <a:gd name="T25" fmla="*/ 249 h 249"/>
                        <a:gd name="T26" fmla="*/ 45 w 448"/>
                        <a:gd name="T27" fmla="*/ 244 h 249"/>
                        <a:gd name="T28" fmla="*/ 27 w 448"/>
                        <a:gd name="T29" fmla="*/ 233 h 249"/>
                        <a:gd name="T30" fmla="*/ 9 w 448"/>
                        <a:gd name="T31" fmla="*/ 218 h 249"/>
                        <a:gd name="T32" fmla="*/ 0 w 448"/>
                        <a:gd name="T33" fmla="*/ 196 h 249"/>
                        <a:gd name="T34" fmla="*/ 3 w 448"/>
                        <a:gd name="T35" fmla="*/ 168 h 249"/>
                        <a:gd name="T36" fmla="*/ 14 w 448"/>
                        <a:gd name="T37" fmla="*/ 146 h 249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448"/>
                        <a:gd name="T58" fmla="*/ 0 h 249"/>
                        <a:gd name="T59" fmla="*/ 448 w 448"/>
                        <a:gd name="T60" fmla="*/ 249 h 249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448" h="249">
                          <a:moveTo>
                            <a:pt x="14" y="146"/>
                          </a:moveTo>
                          <a:lnTo>
                            <a:pt x="36" y="131"/>
                          </a:lnTo>
                          <a:lnTo>
                            <a:pt x="368" y="1"/>
                          </a:lnTo>
                          <a:lnTo>
                            <a:pt x="390" y="0"/>
                          </a:lnTo>
                          <a:lnTo>
                            <a:pt x="411" y="9"/>
                          </a:lnTo>
                          <a:lnTo>
                            <a:pt x="433" y="25"/>
                          </a:lnTo>
                          <a:lnTo>
                            <a:pt x="448" y="53"/>
                          </a:lnTo>
                          <a:lnTo>
                            <a:pt x="445" y="77"/>
                          </a:lnTo>
                          <a:lnTo>
                            <a:pt x="437" y="102"/>
                          </a:lnTo>
                          <a:lnTo>
                            <a:pt x="424" y="117"/>
                          </a:lnTo>
                          <a:lnTo>
                            <a:pt x="403" y="128"/>
                          </a:lnTo>
                          <a:lnTo>
                            <a:pt x="85" y="248"/>
                          </a:lnTo>
                          <a:lnTo>
                            <a:pt x="65" y="249"/>
                          </a:lnTo>
                          <a:lnTo>
                            <a:pt x="45" y="244"/>
                          </a:lnTo>
                          <a:lnTo>
                            <a:pt x="27" y="233"/>
                          </a:lnTo>
                          <a:lnTo>
                            <a:pt x="9" y="218"/>
                          </a:lnTo>
                          <a:lnTo>
                            <a:pt x="0" y="196"/>
                          </a:lnTo>
                          <a:lnTo>
                            <a:pt x="3" y="168"/>
                          </a:lnTo>
                          <a:lnTo>
                            <a:pt x="14" y="146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3" name="Group 41"/>
              <p:cNvGrpSpPr>
                <a:grpSpLocks/>
              </p:cNvGrpSpPr>
              <p:nvPr/>
            </p:nvGrpSpPr>
            <p:grpSpPr bwMode="auto">
              <a:xfrm>
                <a:off x="4028" y="1864"/>
                <a:ext cx="650" cy="460"/>
                <a:chOff x="4028" y="1864"/>
                <a:chExt cx="650" cy="460"/>
              </a:xfrm>
            </p:grpSpPr>
            <p:sp>
              <p:nvSpPr>
                <p:cNvPr id="116" name="Freeform 42"/>
                <p:cNvSpPr>
                  <a:spLocks/>
                </p:cNvSpPr>
                <p:nvPr/>
              </p:nvSpPr>
              <p:spPr bwMode="auto">
                <a:xfrm>
                  <a:off x="4028" y="1864"/>
                  <a:ext cx="650" cy="347"/>
                </a:xfrm>
                <a:custGeom>
                  <a:avLst/>
                  <a:gdLst>
                    <a:gd name="T0" fmla="*/ 0 w 1948"/>
                    <a:gd name="T1" fmla="*/ 462 h 1042"/>
                    <a:gd name="T2" fmla="*/ 154 w 1948"/>
                    <a:gd name="T3" fmla="*/ 462 h 1042"/>
                    <a:gd name="T4" fmla="*/ 241 w 1948"/>
                    <a:gd name="T5" fmla="*/ 532 h 1042"/>
                    <a:gd name="T6" fmla="*/ 299 w 1948"/>
                    <a:gd name="T7" fmla="*/ 598 h 1042"/>
                    <a:gd name="T8" fmla="*/ 421 w 1948"/>
                    <a:gd name="T9" fmla="*/ 636 h 1042"/>
                    <a:gd name="T10" fmla="*/ 508 w 1948"/>
                    <a:gd name="T11" fmla="*/ 750 h 1042"/>
                    <a:gd name="T12" fmla="*/ 645 w 1948"/>
                    <a:gd name="T13" fmla="*/ 808 h 1042"/>
                    <a:gd name="T14" fmla="*/ 816 w 1948"/>
                    <a:gd name="T15" fmla="*/ 924 h 1042"/>
                    <a:gd name="T16" fmla="*/ 1026 w 1948"/>
                    <a:gd name="T17" fmla="*/ 983 h 1042"/>
                    <a:gd name="T18" fmla="*/ 1305 w 1948"/>
                    <a:gd name="T19" fmla="*/ 1032 h 1042"/>
                    <a:gd name="T20" fmla="*/ 1578 w 1948"/>
                    <a:gd name="T21" fmla="*/ 1042 h 1042"/>
                    <a:gd name="T22" fmla="*/ 1821 w 1948"/>
                    <a:gd name="T23" fmla="*/ 926 h 1042"/>
                    <a:gd name="T24" fmla="*/ 1948 w 1948"/>
                    <a:gd name="T25" fmla="*/ 750 h 1042"/>
                    <a:gd name="T26" fmla="*/ 1671 w 1948"/>
                    <a:gd name="T27" fmla="*/ 0 h 1042"/>
                    <a:gd name="T28" fmla="*/ 1556 w 1948"/>
                    <a:gd name="T29" fmla="*/ 0 h 1042"/>
                    <a:gd name="T30" fmla="*/ 1401 w 1948"/>
                    <a:gd name="T31" fmla="*/ 86 h 1042"/>
                    <a:gd name="T32" fmla="*/ 1094 w 1948"/>
                    <a:gd name="T33" fmla="*/ 387 h 1042"/>
                    <a:gd name="T34" fmla="*/ 960 w 1948"/>
                    <a:gd name="T35" fmla="*/ 357 h 1042"/>
                    <a:gd name="T36" fmla="*/ 701 w 1948"/>
                    <a:gd name="T37" fmla="*/ 300 h 1042"/>
                    <a:gd name="T38" fmla="*/ 546 w 1948"/>
                    <a:gd name="T39" fmla="*/ 232 h 1042"/>
                    <a:gd name="T40" fmla="*/ 315 w 1948"/>
                    <a:gd name="T41" fmla="*/ 96 h 1042"/>
                    <a:gd name="T42" fmla="*/ 250 w 1948"/>
                    <a:gd name="T43" fmla="*/ 96 h 1042"/>
                    <a:gd name="T44" fmla="*/ 86 w 1948"/>
                    <a:gd name="T45" fmla="*/ 146 h 1042"/>
                    <a:gd name="T46" fmla="*/ 0 w 1948"/>
                    <a:gd name="T47" fmla="*/ 462 h 104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948"/>
                    <a:gd name="T73" fmla="*/ 0 h 1042"/>
                    <a:gd name="T74" fmla="*/ 1948 w 1948"/>
                    <a:gd name="T75" fmla="*/ 1042 h 104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948" h="1042">
                      <a:moveTo>
                        <a:pt x="0" y="462"/>
                      </a:moveTo>
                      <a:lnTo>
                        <a:pt x="154" y="462"/>
                      </a:lnTo>
                      <a:lnTo>
                        <a:pt x="241" y="532"/>
                      </a:lnTo>
                      <a:lnTo>
                        <a:pt x="299" y="598"/>
                      </a:lnTo>
                      <a:lnTo>
                        <a:pt x="421" y="636"/>
                      </a:lnTo>
                      <a:lnTo>
                        <a:pt x="508" y="750"/>
                      </a:lnTo>
                      <a:lnTo>
                        <a:pt x="645" y="808"/>
                      </a:lnTo>
                      <a:lnTo>
                        <a:pt x="816" y="924"/>
                      </a:lnTo>
                      <a:lnTo>
                        <a:pt x="1026" y="983"/>
                      </a:lnTo>
                      <a:lnTo>
                        <a:pt x="1305" y="1032"/>
                      </a:lnTo>
                      <a:lnTo>
                        <a:pt x="1578" y="1042"/>
                      </a:lnTo>
                      <a:lnTo>
                        <a:pt x="1821" y="926"/>
                      </a:lnTo>
                      <a:lnTo>
                        <a:pt x="1948" y="750"/>
                      </a:lnTo>
                      <a:lnTo>
                        <a:pt x="1671" y="0"/>
                      </a:lnTo>
                      <a:lnTo>
                        <a:pt x="1556" y="0"/>
                      </a:lnTo>
                      <a:lnTo>
                        <a:pt x="1401" y="86"/>
                      </a:lnTo>
                      <a:lnTo>
                        <a:pt x="1094" y="387"/>
                      </a:lnTo>
                      <a:lnTo>
                        <a:pt x="960" y="357"/>
                      </a:lnTo>
                      <a:lnTo>
                        <a:pt x="701" y="300"/>
                      </a:lnTo>
                      <a:lnTo>
                        <a:pt x="546" y="232"/>
                      </a:lnTo>
                      <a:lnTo>
                        <a:pt x="315" y="96"/>
                      </a:lnTo>
                      <a:lnTo>
                        <a:pt x="250" y="96"/>
                      </a:lnTo>
                      <a:lnTo>
                        <a:pt x="86" y="146"/>
                      </a:lnTo>
                      <a:lnTo>
                        <a:pt x="0" y="462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43"/>
                <p:cNvSpPr>
                  <a:spLocks/>
                </p:cNvSpPr>
                <p:nvPr/>
              </p:nvSpPr>
              <p:spPr bwMode="auto">
                <a:xfrm>
                  <a:off x="4402" y="2211"/>
                  <a:ext cx="88" cy="113"/>
                </a:xfrm>
                <a:custGeom>
                  <a:avLst/>
                  <a:gdLst>
                    <a:gd name="T0" fmla="*/ 265 w 265"/>
                    <a:gd name="T1" fmla="*/ 0 h 339"/>
                    <a:gd name="T2" fmla="*/ 222 w 265"/>
                    <a:gd name="T3" fmla="*/ 87 h 339"/>
                    <a:gd name="T4" fmla="*/ 194 w 265"/>
                    <a:gd name="T5" fmla="*/ 140 h 339"/>
                    <a:gd name="T6" fmla="*/ 130 w 265"/>
                    <a:gd name="T7" fmla="*/ 195 h 339"/>
                    <a:gd name="T8" fmla="*/ 83 w 265"/>
                    <a:gd name="T9" fmla="*/ 258 h 339"/>
                    <a:gd name="T10" fmla="*/ 30 w 265"/>
                    <a:gd name="T11" fmla="*/ 311 h 339"/>
                    <a:gd name="T12" fmla="*/ 0 w 265"/>
                    <a:gd name="T13" fmla="*/ 339 h 339"/>
                    <a:gd name="T14" fmla="*/ 39 w 265"/>
                    <a:gd name="T15" fmla="*/ 335 h 339"/>
                    <a:gd name="T16" fmla="*/ 79 w 265"/>
                    <a:gd name="T17" fmla="*/ 311 h 339"/>
                    <a:gd name="T18" fmla="*/ 126 w 265"/>
                    <a:gd name="T19" fmla="*/ 288 h 339"/>
                    <a:gd name="T20" fmla="*/ 149 w 265"/>
                    <a:gd name="T21" fmla="*/ 273 h 339"/>
                    <a:gd name="T22" fmla="*/ 160 w 265"/>
                    <a:gd name="T23" fmla="*/ 239 h 339"/>
                    <a:gd name="T24" fmla="*/ 179 w 265"/>
                    <a:gd name="T25" fmla="*/ 209 h 339"/>
                    <a:gd name="T26" fmla="*/ 204 w 265"/>
                    <a:gd name="T27" fmla="*/ 172 h 339"/>
                    <a:gd name="T28" fmla="*/ 231 w 265"/>
                    <a:gd name="T29" fmla="*/ 140 h 339"/>
                    <a:gd name="T30" fmla="*/ 250 w 265"/>
                    <a:gd name="T31" fmla="*/ 91 h 339"/>
                    <a:gd name="T32" fmla="*/ 265 w 265"/>
                    <a:gd name="T33" fmla="*/ 0 h 33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65"/>
                    <a:gd name="T52" fmla="*/ 0 h 339"/>
                    <a:gd name="T53" fmla="*/ 265 w 265"/>
                    <a:gd name="T54" fmla="*/ 339 h 33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65" h="339">
                      <a:moveTo>
                        <a:pt x="265" y="0"/>
                      </a:moveTo>
                      <a:lnTo>
                        <a:pt x="222" y="87"/>
                      </a:lnTo>
                      <a:lnTo>
                        <a:pt x="194" y="140"/>
                      </a:lnTo>
                      <a:lnTo>
                        <a:pt x="130" y="195"/>
                      </a:lnTo>
                      <a:lnTo>
                        <a:pt x="83" y="258"/>
                      </a:lnTo>
                      <a:lnTo>
                        <a:pt x="30" y="311"/>
                      </a:lnTo>
                      <a:lnTo>
                        <a:pt x="0" y="339"/>
                      </a:lnTo>
                      <a:lnTo>
                        <a:pt x="39" y="335"/>
                      </a:lnTo>
                      <a:lnTo>
                        <a:pt x="79" y="311"/>
                      </a:lnTo>
                      <a:lnTo>
                        <a:pt x="126" y="288"/>
                      </a:lnTo>
                      <a:lnTo>
                        <a:pt x="149" y="273"/>
                      </a:lnTo>
                      <a:lnTo>
                        <a:pt x="160" y="239"/>
                      </a:lnTo>
                      <a:lnTo>
                        <a:pt x="179" y="209"/>
                      </a:lnTo>
                      <a:lnTo>
                        <a:pt x="204" y="172"/>
                      </a:lnTo>
                      <a:lnTo>
                        <a:pt x="231" y="140"/>
                      </a:lnTo>
                      <a:lnTo>
                        <a:pt x="250" y="91"/>
                      </a:lnTo>
                      <a:lnTo>
                        <a:pt x="265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476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4" name="Group 44"/>
              <p:cNvGrpSpPr>
                <a:grpSpLocks/>
              </p:cNvGrpSpPr>
              <p:nvPr/>
            </p:nvGrpSpPr>
            <p:grpSpPr bwMode="auto">
              <a:xfrm>
                <a:off x="3948" y="1856"/>
                <a:ext cx="188" cy="236"/>
                <a:chOff x="3948" y="1856"/>
                <a:chExt cx="188" cy="236"/>
              </a:xfrm>
            </p:grpSpPr>
            <p:sp>
              <p:nvSpPr>
                <p:cNvPr id="111" name="Freeform 45"/>
                <p:cNvSpPr>
                  <a:spLocks/>
                </p:cNvSpPr>
                <p:nvPr/>
              </p:nvSpPr>
              <p:spPr bwMode="auto">
                <a:xfrm>
                  <a:off x="3948" y="1856"/>
                  <a:ext cx="188" cy="236"/>
                </a:xfrm>
                <a:custGeom>
                  <a:avLst/>
                  <a:gdLst>
                    <a:gd name="T0" fmla="*/ 358 w 564"/>
                    <a:gd name="T1" fmla="*/ 39 h 708"/>
                    <a:gd name="T2" fmla="*/ 457 w 564"/>
                    <a:gd name="T3" fmla="*/ 0 h 708"/>
                    <a:gd name="T4" fmla="*/ 496 w 564"/>
                    <a:gd name="T5" fmla="*/ 4 h 708"/>
                    <a:gd name="T6" fmla="*/ 522 w 564"/>
                    <a:gd name="T7" fmla="*/ 44 h 708"/>
                    <a:gd name="T8" fmla="*/ 509 w 564"/>
                    <a:gd name="T9" fmla="*/ 91 h 708"/>
                    <a:gd name="T10" fmla="*/ 471 w 564"/>
                    <a:gd name="T11" fmla="*/ 124 h 708"/>
                    <a:gd name="T12" fmla="*/ 420 w 564"/>
                    <a:gd name="T13" fmla="*/ 150 h 708"/>
                    <a:gd name="T14" fmla="*/ 354 w 564"/>
                    <a:gd name="T15" fmla="*/ 177 h 708"/>
                    <a:gd name="T16" fmla="*/ 294 w 564"/>
                    <a:gd name="T17" fmla="*/ 186 h 708"/>
                    <a:gd name="T18" fmla="*/ 245 w 564"/>
                    <a:gd name="T19" fmla="*/ 191 h 708"/>
                    <a:gd name="T20" fmla="*/ 289 w 564"/>
                    <a:gd name="T21" fmla="*/ 203 h 708"/>
                    <a:gd name="T22" fmla="*/ 342 w 564"/>
                    <a:gd name="T23" fmla="*/ 206 h 708"/>
                    <a:gd name="T24" fmla="*/ 426 w 564"/>
                    <a:gd name="T25" fmla="*/ 178 h 708"/>
                    <a:gd name="T26" fmla="*/ 516 w 564"/>
                    <a:gd name="T27" fmla="*/ 140 h 708"/>
                    <a:gd name="T28" fmla="*/ 543 w 564"/>
                    <a:gd name="T29" fmla="*/ 150 h 708"/>
                    <a:gd name="T30" fmla="*/ 552 w 564"/>
                    <a:gd name="T31" fmla="*/ 180 h 708"/>
                    <a:gd name="T32" fmla="*/ 544 w 564"/>
                    <a:gd name="T33" fmla="*/ 231 h 708"/>
                    <a:gd name="T34" fmla="*/ 512 w 564"/>
                    <a:gd name="T35" fmla="*/ 267 h 708"/>
                    <a:gd name="T36" fmla="*/ 447 w 564"/>
                    <a:gd name="T37" fmla="*/ 305 h 708"/>
                    <a:gd name="T38" fmla="*/ 270 w 564"/>
                    <a:gd name="T39" fmla="*/ 357 h 708"/>
                    <a:gd name="T40" fmla="*/ 373 w 564"/>
                    <a:gd name="T41" fmla="*/ 349 h 708"/>
                    <a:gd name="T42" fmla="*/ 454 w 564"/>
                    <a:gd name="T43" fmla="*/ 338 h 708"/>
                    <a:gd name="T44" fmla="*/ 534 w 564"/>
                    <a:gd name="T45" fmla="*/ 318 h 708"/>
                    <a:gd name="T46" fmla="*/ 564 w 564"/>
                    <a:gd name="T47" fmla="*/ 344 h 708"/>
                    <a:gd name="T48" fmla="*/ 555 w 564"/>
                    <a:gd name="T49" fmla="*/ 383 h 708"/>
                    <a:gd name="T50" fmla="*/ 533 w 564"/>
                    <a:gd name="T51" fmla="*/ 419 h 708"/>
                    <a:gd name="T52" fmla="*/ 474 w 564"/>
                    <a:gd name="T53" fmla="*/ 450 h 708"/>
                    <a:gd name="T54" fmla="*/ 392 w 564"/>
                    <a:gd name="T55" fmla="*/ 475 h 708"/>
                    <a:gd name="T56" fmla="*/ 280 w 564"/>
                    <a:gd name="T57" fmla="*/ 494 h 708"/>
                    <a:gd name="T58" fmla="*/ 232 w 564"/>
                    <a:gd name="T59" fmla="*/ 558 h 708"/>
                    <a:gd name="T60" fmla="*/ 211 w 564"/>
                    <a:gd name="T61" fmla="*/ 640 h 708"/>
                    <a:gd name="T62" fmla="*/ 155 w 564"/>
                    <a:gd name="T63" fmla="*/ 686 h 708"/>
                    <a:gd name="T64" fmla="*/ 108 w 564"/>
                    <a:gd name="T65" fmla="*/ 708 h 708"/>
                    <a:gd name="T66" fmla="*/ 59 w 564"/>
                    <a:gd name="T67" fmla="*/ 705 h 708"/>
                    <a:gd name="T68" fmla="*/ 29 w 564"/>
                    <a:gd name="T69" fmla="*/ 679 h 708"/>
                    <a:gd name="T70" fmla="*/ 19 w 564"/>
                    <a:gd name="T71" fmla="*/ 621 h 708"/>
                    <a:gd name="T72" fmla="*/ 28 w 564"/>
                    <a:gd name="T73" fmla="*/ 563 h 708"/>
                    <a:gd name="T74" fmla="*/ 54 w 564"/>
                    <a:gd name="T75" fmla="*/ 504 h 708"/>
                    <a:gd name="T76" fmla="*/ 102 w 564"/>
                    <a:gd name="T77" fmla="*/ 469 h 708"/>
                    <a:gd name="T78" fmla="*/ 63 w 564"/>
                    <a:gd name="T79" fmla="*/ 454 h 708"/>
                    <a:gd name="T80" fmla="*/ 35 w 564"/>
                    <a:gd name="T81" fmla="*/ 434 h 708"/>
                    <a:gd name="T82" fmla="*/ 28 w 564"/>
                    <a:gd name="T83" fmla="*/ 397 h 708"/>
                    <a:gd name="T84" fmla="*/ 38 w 564"/>
                    <a:gd name="T85" fmla="*/ 351 h 708"/>
                    <a:gd name="T86" fmla="*/ 57 w 564"/>
                    <a:gd name="T87" fmla="*/ 327 h 708"/>
                    <a:gd name="T88" fmla="*/ 28 w 564"/>
                    <a:gd name="T89" fmla="*/ 313 h 708"/>
                    <a:gd name="T90" fmla="*/ 3 w 564"/>
                    <a:gd name="T91" fmla="*/ 283 h 708"/>
                    <a:gd name="T92" fmla="*/ 0 w 564"/>
                    <a:gd name="T93" fmla="*/ 239 h 708"/>
                    <a:gd name="T94" fmla="*/ 18 w 564"/>
                    <a:gd name="T95" fmla="*/ 205 h 708"/>
                    <a:gd name="T96" fmla="*/ 44 w 564"/>
                    <a:gd name="T97" fmla="*/ 184 h 708"/>
                    <a:gd name="T98" fmla="*/ 16 w 564"/>
                    <a:gd name="T99" fmla="*/ 146 h 708"/>
                    <a:gd name="T100" fmla="*/ 19 w 564"/>
                    <a:gd name="T101" fmla="*/ 106 h 708"/>
                    <a:gd name="T102" fmla="*/ 37 w 564"/>
                    <a:gd name="T103" fmla="*/ 70 h 708"/>
                    <a:gd name="T104" fmla="*/ 69 w 564"/>
                    <a:gd name="T105" fmla="*/ 38 h 708"/>
                    <a:gd name="T106" fmla="*/ 119 w 564"/>
                    <a:gd name="T107" fmla="*/ 28 h 708"/>
                    <a:gd name="T108" fmla="*/ 177 w 564"/>
                    <a:gd name="T109" fmla="*/ 42 h 708"/>
                    <a:gd name="T110" fmla="*/ 263 w 564"/>
                    <a:gd name="T111" fmla="*/ 54 h 708"/>
                    <a:gd name="T112" fmla="*/ 358 w 564"/>
                    <a:gd name="T113" fmla="*/ 39 h 70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564"/>
                    <a:gd name="T172" fmla="*/ 0 h 708"/>
                    <a:gd name="T173" fmla="*/ 564 w 564"/>
                    <a:gd name="T174" fmla="*/ 708 h 70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564" h="708">
                      <a:moveTo>
                        <a:pt x="358" y="39"/>
                      </a:moveTo>
                      <a:lnTo>
                        <a:pt x="457" y="0"/>
                      </a:lnTo>
                      <a:lnTo>
                        <a:pt x="496" y="4"/>
                      </a:lnTo>
                      <a:lnTo>
                        <a:pt x="522" y="44"/>
                      </a:lnTo>
                      <a:lnTo>
                        <a:pt x="509" y="91"/>
                      </a:lnTo>
                      <a:lnTo>
                        <a:pt x="471" y="124"/>
                      </a:lnTo>
                      <a:lnTo>
                        <a:pt x="420" y="150"/>
                      </a:lnTo>
                      <a:lnTo>
                        <a:pt x="354" y="177"/>
                      </a:lnTo>
                      <a:lnTo>
                        <a:pt x="294" y="186"/>
                      </a:lnTo>
                      <a:lnTo>
                        <a:pt x="245" y="191"/>
                      </a:lnTo>
                      <a:lnTo>
                        <a:pt x="289" y="203"/>
                      </a:lnTo>
                      <a:lnTo>
                        <a:pt x="342" y="206"/>
                      </a:lnTo>
                      <a:lnTo>
                        <a:pt x="426" y="178"/>
                      </a:lnTo>
                      <a:lnTo>
                        <a:pt x="516" y="140"/>
                      </a:lnTo>
                      <a:lnTo>
                        <a:pt x="543" y="150"/>
                      </a:lnTo>
                      <a:lnTo>
                        <a:pt x="552" y="180"/>
                      </a:lnTo>
                      <a:lnTo>
                        <a:pt x="544" y="231"/>
                      </a:lnTo>
                      <a:lnTo>
                        <a:pt x="512" y="267"/>
                      </a:lnTo>
                      <a:lnTo>
                        <a:pt x="447" y="305"/>
                      </a:lnTo>
                      <a:lnTo>
                        <a:pt x="270" y="357"/>
                      </a:lnTo>
                      <a:lnTo>
                        <a:pt x="373" y="349"/>
                      </a:lnTo>
                      <a:lnTo>
                        <a:pt x="454" y="338"/>
                      </a:lnTo>
                      <a:lnTo>
                        <a:pt x="534" y="318"/>
                      </a:lnTo>
                      <a:lnTo>
                        <a:pt x="564" y="344"/>
                      </a:lnTo>
                      <a:lnTo>
                        <a:pt x="555" y="383"/>
                      </a:lnTo>
                      <a:lnTo>
                        <a:pt x="533" y="419"/>
                      </a:lnTo>
                      <a:lnTo>
                        <a:pt x="474" y="450"/>
                      </a:lnTo>
                      <a:lnTo>
                        <a:pt x="392" y="475"/>
                      </a:lnTo>
                      <a:lnTo>
                        <a:pt x="280" y="494"/>
                      </a:lnTo>
                      <a:lnTo>
                        <a:pt x="232" y="558"/>
                      </a:lnTo>
                      <a:lnTo>
                        <a:pt x="211" y="640"/>
                      </a:lnTo>
                      <a:lnTo>
                        <a:pt x="155" y="686"/>
                      </a:lnTo>
                      <a:lnTo>
                        <a:pt x="108" y="708"/>
                      </a:lnTo>
                      <a:lnTo>
                        <a:pt x="59" y="705"/>
                      </a:lnTo>
                      <a:lnTo>
                        <a:pt x="29" y="679"/>
                      </a:lnTo>
                      <a:lnTo>
                        <a:pt x="19" y="621"/>
                      </a:lnTo>
                      <a:lnTo>
                        <a:pt x="28" y="563"/>
                      </a:lnTo>
                      <a:lnTo>
                        <a:pt x="54" y="504"/>
                      </a:lnTo>
                      <a:lnTo>
                        <a:pt x="102" y="469"/>
                      </a:lnTo>
                      <a:lnTo>
                        <a:pt x="63" y="454"/>
                      </a:lnTo>
                      <a:lnTo>
                        <a:pt x="35" y="434"/>
                      </a:lnTo>
                      <a:lnTo>
                        <a:pt x="28" y="397"/>
                      </a:lnTo>
                      <a:lnTo>
                        <a:pt x="38" y="351"/>
                      </a:lnTo>
                      <a:lnTo>
                        <a:pt x="57" y="327"/>
                      </a:lnTo>
                      <a:lnTo>
                        <a:pt x="28" y="313"/>
                      </a:lnTo>
                      <a:lnTo>
                        <a:pt x="3" y="283"/>
                      </a:lnTo>
                      <a:lnTo>
                        <a:pt x="0" y="239"/>
                      </a:lnTo>
                      <a:lnTo>
                        <a:pt x="18" y="205"/>
                      </a:lnTo>
                      <a:lnTo>
                        <a:pt x="44" y="184"/>
                      </a:lnTo>
                      <a:lnTo>
                        <a:pt x="16" y="146"/>
                      </a:lnTo>
                      <a:lnTo>
                        <a:pt x="19" y="106"/>
                      </a:lnTo>
                      <a:lnTo>
                        <a:pt x="37" y="70"/>
                      </a:lnTo>
                      <a:lnTo>
                        <a:pt x="69" y="38"/>
                      </a:lnTo>
                      <a:lnTo>
                        <a:pt x="119" y="28"/>
                      </a:lnTo>
                      <a:lnTo>
                        <a:pt x="177" y="42"/>
                      </a:lnTo>
                      <a:lnTo>
                        <a:pt x="263" y="54"/>
                      </a:lnTo>
                      <a:lnTo>
                        <a:pt x="358" y="3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46"/>
                <p:cNvSpPr>
                  <a:spLocks/>
                </p:cNvSpPr>
                <p:nvPr/>
              </p:nvSpPr>
              <p:spPr bwMode="auto">
                <a:xfrm>
                  <a:off x="3981" y="1921"/>
                  <a:ext cx="62" cy="7"/>
                </a:xfrm>
                <a:custGeom>
                  <a:avLst/>
                  <a:gdLst>
                    <a:gd name="T0" fmla="*/ 0 w 188"/>
                    <a:gd name="T1" fmla="*/ 0 h 23"/>
                    <a:gd name="T2" fmla="*/ 48 w 188"/>
                    <a:gd name="T3" fmla="*/ 17 h 23"/>
                    <a:gd name="T4" fmla="*/ 112 w 188"/>
                    <a:gd name="T5" fmla="*/ 23 h 23"/>
                    <a:gd name="T6" fmla="*/ 188 w 188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8"/>
                    <a:gd name="T13" fmla="*/ 0 h 23"/>
                    <a:gd name="T14" fmla="*/ 188 w 188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8" h="23">
                      <a:moveTo>
                        <a:pt x="0" y="0"/>
                      </a:moveTo>
                      <a:lnTo>
                        <a:pt x="48" y="17"/>
                      </a:lnTo>
                      <a:lnTo>
                        <a:pt x="112" y="23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47"/>
                <p:cNvSpPr>
                  <a:spLocks/>
                </p:cNvSpPr>
                <p:nvPr/>
              </p:nvSpPr>
              <p:spPr bwMode="auto">
                <a:xfrm>
                  <a:off x="3976" y="1963"/>
                  <a:ext cx="66" cy="12"/>
                </a:xfrm>
                <a:custGeom>
                  <a:avLst/>
                  <a:gdLst>
                    <a:gd name="T0" fmla="*/ 0 w 199"/>
                    <a:gd name="T1" fmla="*/ 0 h 37"/>
                    <a:gd name="T2" fmla="*/ 56 w 199"/>
                    <a:gd name="T3" fmla="*/ 26 h 37"/>
                    <a:gd name="T4" fmla="*/ 100 w 199"/>
                    <a:gd name="T5" fmla="*/ 34 h 37"/>
                    <a:gd name="T6" fmla="*/ 138 w 199"/>
                    <a:gd name="T7" fmla="*/ 37 h 37"/>
                    <a:gd name="T8" fmla="*/ 199 w 199"/>
                    <a:gd name="T9" fmla="*/ 3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9"/>
                    <a:gd name="T16" fmla="*/ 0 h 37"/>
                    <a:gd name="T17" fmla="*/ 199 w 199"/>
                    <a:gd name="T18" fmla="*/ 37 h 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9" h="37">
                      <a:moveTo>
                        <a:pt x="0" y="0"/>
                      </a:moveTo>
                      <a:lnTo>
                        <a:pt x="56" y="26"/>
                      </a:lnTo>
                      <a:lnTo>
                        <a:pt x="100" y="34"/>
                      </a:lnTo>
                      <a:lnTo>
                        <a:pt x="138" y="37"/>
                      </a:lnTo>
                      <a:lnTo>
                        <a:pt x="199" y="32"/>
                      </a:lnTo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48"/>
                <p:cNvSpPr>
                  <a:spLocks/>
                </p:cNvSpPr>
                <p:nvPr/>
              </p:nvSpPr>
              <p:spPr bwMode="auto">
                <a:xfrm>
                  <a:off x="3985" y="2012"/>
                  <a:ext cx="54" cy="8"/>
                </a:xfrm>
                <a:custGeom>
                  <a:avLst/>
                  <a:gdLst>
                    <a:gd name="T0" fmla="*/ 0 w 162"/>
                    <a:gd name="T1" fmla="*/ 0 h 24"/>
                    <a:gd name="T2" fmla="*/ 48 w 162"/>
                    <a:gd name="T3" fmla="*/ 16 h 24"/>
                    <a:gd name="T4" fmla="*/ 101 w 162"/>
                    <a:gd name="T5" fmla="*/ 24 h 24"/>
                    <a:gd name="T6" fmla="*/ 162 w 162"/>
                    <a:gd name="T7" fmla="*/ 21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4"/>
                    <a:gd name="T14" fmla="*/ 162 w 162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4">
                      <a:moveTo>
                        <a:pt x="0" y="0"/>
                      </a:moveTo>
                      <a:lnTo>
                        <a:pt x="48" y="16"/>
                      </a:lnTo>
                      <a:lnTo>
                        <a:pt x="101" y="24"/>
                      </a:lnTo>
                      <a:lnTo>
                        <a:pt x="162" y="21"/>
                      </a:lnTo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49"/>
                <p:cNvSpPr>
                  <a:spLocks/>
                </p:cNvSpPr>
                <p:nvPr/>
              </p:nvSpPr>
              <p:spPr bwMode="auto">
                <a:xfrm>
                  <a:off x="3974" y="2040"/>
                  <a:ext cx="44" cy="44"/>
                </a:xfrm>
                <a:custGeom>
                  <a:avLst/>
                  <a:gdLst>
                    <a:gd name="T0" fmla="*/ 0 w 131"/>
                    <a:gd name="T1" fmla="*/ 69 h 130"/>
                    <a:gd name="T2" fmla="*/ 30 w 131"/>
                    <a:gd name="T3" fmla="*/ 40 h 130"/>
                    <a:gd name="T4" fmla="*/ 53 w 131"/>
                    <a:gd name="T5" fmla="*/ 3 h 130"/>
                    <a:gd name="T6" fmla="*/ 90 w 131"/>
                    <a:gd name="T7" fmla="*/ 0 h 130"/>
                    <a:gd name="T8" fmla="*/ 120 w 131"/>
                    <a:gd name="T9" fmla="*/ 13 h 130"/>
                    <a:gd name="T10" fmla="*/ 131 w 131"/>
                    <a:gd name="T11" fmla="*/ 46 h 130"/>
                    <a:gd name="T12" fmla="*/ 128 w 131"/>
                    <a:gd name="T13" fmla="*/ 72 h 130"/>
                    <a:gd name="T14" fmla="*/ 117 w 131"/>
                    <a:gd name="T15" fmla="*/ 102 h 130"/>
                    <a:gd name="T16" fmla="*/ 89 w 131"/>
                    <a:gd name="T17" fmla="*/ 130 h 1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1"/>
                    <a:gd name="T28" fmla="*/ 0 h 130"/>
                    <a:gd name="T29" fmla="*/ 131 w 131"/>
                    <a:gd name="T30" fmla="*/ 130 h 1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1" h="130">
                      <a:moveTo>
                        <a:pt x="0" y="69"/>
                      </a:moveTo>
                      <a:lnTo>
                        <a:pt x="30" y="40"/>
                      </a:lnTo>
                      <a:lnTo>
                        <a:pt x="53" y="3"/>
                      </a:lnTo>
                      <a:lnTo>
                        <a:pt x="90" y="0"/>
                      </a:lnTo>
                      <a:lnTo>
                        <a:pt x="120" y="13"/>
                      </a:lnTo>
                      <a:lnTo>
                        <a:pt x="131" y="46"/>
                      </a:lnTo>
                      <a:lnTo>
                        <a:pt x="128" y="72"/>
                      </a:lnTo>
                      <a:lnTo>
                        <a:pt x="117" y="102"/>
                      </a:lnTo>
                      <a:lnTo>
                        <a:pt x="89" y="130"/>
                      </a:lnTo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50"/>
              <p:cNvGrpSpPr>
                <a:grpSpLocks/>
              </p:cNvGrpSpPr>
              <p:nvPr/>
            </p:nvGrpSpPr>
            <p:grpSpPr bwMode="auto">
              <a:xfrm>
                <a:off x="4298" y="1936"/>
                <a:ext cx="658" cy="488"/>
                <a:chOff x="4298" y="1936"/>
                <a:chExt cx="658" cy="488"/>
              </a:xfrm>
            </p:grpSpPr>
            <p:sp>
              <p:nvSpPr>
                <p:cNvPr id="101" name="Freeform 51"/>
                <p:cNvSpPr>
                  <a:spLocks/>
                </p:cNvSpPr>
                <p:nvPr/>
              </p:nvSpPr>
              <p:spPr bwMode="auto">
                <a:xfrm>
                  <a:off x="4298" y="1936"/>
                  <a:ext cx="658" cy="488"/>
                </a:xfrm>
                <a:custGeom>
                  <a:avLst/>
                  <a:gdLst>
                    <a:gd name="T0" fmla="*/ 525 w 1976"/>
                    <a:gd name="T1" fmla="*/ 703 h 1463"/>
                    <a:gd name="T2" fmla="*/ 636 w 1976"/>
                    <a:gd name="T3" fmla="*/ 751 h 1463"/>
                    <a:gd name="T4" fmla="*/ 680 w 1976"/>
                    <a:gd name="T5" fmla="*/ 686 h 1463"/>
                    <a:gd name="T6" fmla="*/ 749 w 1976"/>
                    <a:gd name="T7" fmla="*/ 596 h 1463"/>
                    <a:gd name="T8" fmla="*/ 833 w 1976"/>
                    <a:gd name="T9" fmla="*/ 505 h 1463"/>
                    <a:gd name="T10" fmla="*/ 944 w 1976"/>
                    <a:gd name="T11" fmla="*/ 419 h 1463"/>
                    <a:gd name="T12" fmla="*/ 1081 w 1976"/>
                    <a:gd name="T13" fmla="*/ 320 h 1463"/>
                    <a:gd name="T14" fmla="*/ 1245 w 1976"/>
                    <a:gd name="T15" fmla="*/ 226 h 1463"/>
                    <a:gd name="T16" fmla="*/ 1424 w 1976"/>
                    <a:gd name="T17" fmla="*/ 121 h 1463"/>
                    <a:gd name="T18" fmla="*/ 1621 w 1976"/>
                    <a:gd name="T19" fmla="*/ 5 h 1463"/>
                    <a:gd name="T20" fmla="*/ 1697 w 1976"/>
                    <a:gd name="T21" fmla="*/ 0 h 1463"/>
                    <a:gd name="T22" fmla="*/ 1788 w 1976"/>
                    <a:gd name="T23" fmla="*/ 40 h 1463"/>
                    <a:gd name="T24" fmla="*/ 1869 w 1976"/>
                    <a:gd name="T25" fmla="*/ 140 h 1463"/>
                    <a:gd name="T26" fmla="*/ 1927 w 1976"/>
                    <a:gd name="T27" fmla="*/ 270 h 1463"/>
                    <a:gd name="T28" fmla="*/ 1955 w 1976"/>
                    <a:gd name="T29" fmla="*/ 419 h 1463"/>
                    <a:gd name="T30" fmla="*/ 1976 w 1976"/>
                    <a:gd name="T31" fmla="*/ 648 h 1463"/>
                    <a:gd name="T32" fmla="*/ 1968 w 1976"/>
                    <a:gd name="T33" fmla="*/ 794 h 1463"/>
                    <a:gd name="T34" fmla="*/ 1936 w 1976"/>
                    <a:gd name="T35" fmla="*/ 980 h 1463"/>
                    <a:gd name="T36" fmla="*/ 1874 w 1976"/>
                    <a:gd name="T37" fmla="*/ 1162 h 1463"/>
                    <a:gd name="T38" fmla="*/ 1795 w 1976"/>
                    <a:gd name="T39" fmla="*/ 1328 h 1463"/>
                    <a:gd name="T40" fmla="*/ 1707 w 1976"/>
                    <a:gd name="T41" fmla="*/ 1463 h 1463"/>
                    <a:gd name="T42" fmla="*/ 0 w 1976"/>
                    <a:gd name="T43" fmla="*/ 1463 h 1463"/>
                    <a:gd name="T44" fmla="*/ 152 w 1976"/>
                    <a:gd name="T45" fmla="*/ 1128 h 1463"/>
                    <a:gd name="T46" fmla="*/ 237 w 1976"/>
                    <a:gd name="T47" fmla="*/ 1168 h 1463"/>
                    <a:gd name="T48" fmla="*/ 324 w 1976"/>
                    <a:gd name="T49" fmla="*/ 1101 h 1463"/>
                    <a:gd name="T50" fmla="*/ 410 w 1976"/>
                    <a:gd name="T51" fmla="*/ 1023 h 1463"/>
                    <a:gd name="T52" fmla="*/ 448 w 1976"/>
                    <a:gd name="T53" fmla="*/ 976 h 1463"/>
                    <a:gd name="T54" fmla="*/ 497 w 1976"/>
                    <a:gd name="T55" fmla="*/ 890 h 1463"/>
                    <a:gd name="T56" fmla="*/ 525 w 1976"/>
                    <a:gd name="T57" fmla="*/ 703 h 146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1976"/>
                    <a:gd name="T88" fmla="*/ 0 h 1463"/>
                    <a:gd name="T89" fmla="*/ 1976 w 1976"/>
                    <a:gd name="T90" fmla="*/ 1463 h 146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1976" h="1463">
                      <a:moveTo>
                        <a:pt x="525" y="703"/>
                      </a:moveTo>
                      <a:lnTo>
                        <a:pt x="636" y="751"/>
                      </a:lnTo>
                      <a:lnTo>
                        <a:pt x="680" y="686"/>
                      </a:lnTo>
                      <a:lnTo>
                        <a:pt x="749" y="596"/>
                      </a:lnTo>
                      <a:lnTo>
                        <a:pt x="833" y="505"/>
                      </a:lnTo>
                      <a:lnTo>
                        <a:pt x="944" y="419"/>
                      </a:lnTo>
                      <a:lnTo>
                        <a:pt x="1081" y="320"/>
                      </a:lnTo>
                      <a:lnTo>
                        <a:pt x="1245" y="226"/>
                      </a:lnTo>
                      <a:lnTo>
                        <a:pt x="1424" y="121"/>
                      </a:lnTo>
                      <a:lnTo>
                        <a:pt x="1621" y="5"/>
                      </a:lnTo>
                      <a:lnTo>
                        <a:pt x="1697" y="0"/>
                      </a:lnTo>
                      <a:lnTo>
                        <a:pt x="1788" y="40"/>
                      </a:lnTo>
                      <a:lnTo>
                        <a:pt x="1869" y="140"/>
                      </a:lnTo>
                      <a:lnTo>
                        <a:pt x="1927" y="270"/>
                      </a:lnTo>
                      <a:lnTo>
                        <a:pt x="1955" y="419"/>
                      </a:lnTo>
                      <a:lnTo>
                        <a:pt x="1976" y="648"/>
                      </a:lnTo>
                      <a:lnTo>
                        <a:pt x="1968" y="794"/>
                      </a:lnTo>
                      <a:lnTo>
                        <a:pt x="1936" y="980"/>
                      </a:lnTo>
                      <a:lnTo>
                        <a:pt x="1874" y="1162"/>
                      </a:lnTo>
                      <a:lnTo>
                        <a:pt x="1795" y="1328"/>
                      </a:lnTo>
                      <a:lnTo>
                        <a:pt x="1707" y="1463"/>
                      </a:lnTo>
                      <a:lnTo>
                        <a:pt x="0" y="1463"/>
                      </a:lnTo>
                      <a:lnTo>
                        <a:pt x="152" y="1128"/>
                      </a:lnTo>
                      <a:lnTo>
                        <a:pt x="237" y="1168"/>
                      </a:lnTo>
                      <a:lnTo>
                        <a:pt x="324" y="1101"/>
                      </a:lnTo>
                      <a:lnTo>
                        <a:pt x="410" y="1023"/>
                      </a:lnTo>
                      <a:lnTo>
                        <a:pt x="448" y="976"/>
                      </a:lnTo>
                      <a:lnTo>
                        <a:pt x="497" y="890"/>
                      </a:lnTo>
                      <a:lnTo>
                        <a:pt x="525" y="703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2" name="Group 52"/>
                <p:cNvGrpSpPr>
                  <a:grpSpLocks/>
                </p:cNvGrpSpPr>
                <p:nvPr/>
              </p:nvGrpSpPr>
              <p:grpSpPr bwMode="auto">
                <a:xfrm>
                  <a:off x="4494" y="2091"/>
                  <a:ext cx="266" cy="255"/>
                  <a:chOff x="4494" y="2091"/>
                  <a:chExt cx="266" cy="255"/>
                </a:xfrm>
              </p:grpSpPr>
              <p:sp>
                <p:nvSpPr>
                  <p:cNvPr id="109" name="Freeform 53"/>
                  <p:cNvSpPr>
                    <a:spLocks/>
                  </p:cNvSpPr>
                  <p:nvPr/>
                </p:nvSpPr>
                <p:spPr bwMode="auto">
                  <a:xfrm>
                    <a:off x="4494" y="2094"/>
                    <a:ext cx="266" cy="252"/>
                  </a:xfrm>
                  <a:custGeom>
                    <a:avLst/>
                    <a:gdLst>
                      <a:gd name="T0" fmla="*/ 0 w 800"/>
                      <a:gd name="T1" fmla="*/ 257 h 756"/>
                      <a:gd name="T2" fmla="*/ 39 w 800"/>
                      <a:gd name="T3" fmla="*/ 287 h 756"/>
                      <a:gd name="T4" fmla="*/ 76 w 800"/>
                      <a:gd name="T5" fmla="*/ 310 h 756"/>
                      <a:gd name="T6" fmla="*/ 157 w 800"/>
                      <a:gd name="T7" fmla="*/ 368 h 756"/>
                      <a:gd name="T8" fmla="*/ 225 w 800"/>
                      <a:gd name="T9" fmla="*/ 425 h 756"/>
                      <a:gd name="T10" fmla="*/ 267 w 800"/>
                      <a:gd name="T11" fmla="*/ 473 h 756"/>
                      <a:gd name="T12" fmla="*/ 312 w 800"/>
                      <a:gd name="T13" fmla="*/ 530 h 756"/>
                      <a:gd name="T14" fmla="*/ 316 w 800"/>
                      <a:gd name="T15" fmla="*/ 577 h 756"/>
                      <a:gd name="T16" fmla="*/ 355 w 800"/>
                      <a:gd name="T17" fmla="*/ 572 h 756"/>
                      <a:gd name="T18" fmla="*/ 365 w 800"/>
                      <a:gd name="T19" fmla="*/ 592 h 756"/>
                      <a:gd name="T20" fmla="*/ 387 w 800"/>
                      <a:gd name="T21" fmla="*/ 626 h 756"/>
                      <a:gd name="T22" fmla="*/ 397 w 800"/>
                      <a:gd name="T23" fmla="*/ 645 h 756"/>
                      <a:gd name="T24" fmla="*/ 387 w 800"/>
                      <a:gd name="T25" fmla="*/ 660 h 756"/>
                      <a:gd name="T26" fmla="*/ 422 w 800"/>
                      <a:gd name="T27" fmla="*/ 668 h 756"/>
                      <a:gd name="T28" fmla="*/ 480 w 800"/>
                      <a:gd name="T29" fmla="*/ 707 h 756"/>
                      <a:gd name="T30" fmla="*/ 484 w 800"/>
                      <a:gd name="T31" fmla="*/ 756 h 756"/>
                      <a:gd name="T32" fmla="*/ 490 w 800"/>
                      <a:gd name="T33" fmla="*/ 668 h 756"/>
                      <a:gd name="T34" fmla="*/ 456 w 800"/>
                      <a:gd name="T35" fmla="*/ 641 h 756"/>
                      <a:gd name="T36" fmla="*/ 465 w 800"/>
                      <a:gd name="T37" fmla="*/ 563 h 756"/>
                      <a:gd name="T38" fmla="*/ 465 w 800"/>
                      <a:gd name="T39" fmla="*/ 557 h 756"/>
                      <a:gd name="T40" fmla="*/ 476 w 800"/>
                      <a:gd name="T41" fmla="*/ 520 h 756"/>
                      <a:gd name="T42" fmla="*/ 498 w 800"/>
                      <a:gd name="T43" fmla="*/ 425 h 756"/>
                      <a:gd name="T44" fmla="*/ 532 w 800"/>
                      <a:gd name="T45" fmla="*/ 358 h 756"/>
                      <a:gd name="T46" fmla="*/ 586 w 800"/>
                      <a:gd name="T47" fmla="*/ 321 h 756"/>
                      <a:gd name="T48" fmla="*/ 651 w 800"/>
                      <a:gd name="T49" fmla="*/ 262 h 756"/>
                      <a:gd name="T50" fmla="*/ 737 w 800"/>
                      <a:gd name="T51" fmla="*/ 175 h 756"/>
                      <a:gd name="T52" fmla="*/ 771 w 800"/>
                      <a:gd name="T53" fmla="*/ 101 h 756"/>
                      <a:gd name="T54" fmla="*/ 790 w 800"/>
                      <a:gd name="T55" fmla="*/ 49 h 756"/>
                      <a:gd name="T56" fmla="*/ 800 w 800"/>
                      <a:gd name="T57" fmla="*/ 0 h 756"/>
                      <a:gd name="T58" fmla="*/ 741 w 800"/>
                      <a:gd name="T59" fmla="*/ 111 h 756"/>
                      <a:gd name="T60" fmla="*/ 685 w 800"/>
                      <a:gd name="T61" fmla="*/ 194 h 756"/>
                      <a:gd name="T62" fmla="*/ 608 w 800"/>
                      <a:gd name="T63" fmla="*/ 247 h 756"/>
                      <a:gd name="T64" fmla="*/ 552 w 800"/>
                      <a:gd name="T65" fmla="*/ 276 h 756"/>
                      <a:gd name="T66" fmla="*/ 498 w 800"/>
                      <a:gd name="T67" fmla="*/ 324 h 756"/>
                      <a:gd name="T68" fmla="*/ 442 w 800"/>
                      <a:gd name="T69" fmla="*/ 392 h 756"/>
                      <a:gd name="T70" fmla="*/ 412 w 800"/>
                      <a:gd name="T71" fmla="*/ 443 h 756"/>
                      <a:gd name="T72" fmla="*/ 408 w 800"/>
                      <a:gd name="T73" fmla="*/ 511 h 756"/>
                      <a:gd name="T74" fmla="*/ 397 w 800"/>
                      <a:gd name="T75" fmla="*/ 577 h 756"/>
                      <a:gd name="T76" fmla="*/ 412 w 800"/>
                      <a:gd name="T77" fmla="*/ 597 h 756"/>
                      <a:gd name="T78" fmla="*/ 383 w 800"/>
                      <a:gd name="T79" fmla="*/ 577 h 756"/>
                      <a:gd name="T80" fmla="*/ 375 w 800"/>
                      <a:gd name="T81" fmla="*/ 539 h 756"/>
                      <a:gd name="T82" fmla="*/ 346 w 800"/>
                      <a:gd name="T83" fmla="*/ 545 h 756"/>
                      <a:gd name="T84" fmla="*/ 341 w 800"/>
                      <a:gd name="T85" fmla="*/ 505 h 756"/>
                      <a:gd name="T86" fmla="*/ 287 w 800"/>
                      <a:gd name="T87" fmla="*/ 454 h 756"/>
                      <a:gd name="T88" fmla="*/ 211 w 800"/>
                      <a:gd name="T89" fmla="*/ 387 h 756"/>
                      <a:gd name="T90" fmla="*/ 116 w 800"/>
                      <a:gd name="T91" fmla="*/ 306 h 756"/>
                      <a:gd name="T92" fmla="*/ 0 w 800"/>
                      <a:gd name="T93" fmla="*/ 257 h 75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800"/>
                      <a:gd name="T142" fmla="*/ 0 h 756"/>
                      <a:gd name="T143" fmla="*/ 800 w 800"/>
                      <a:gd name="T144" fmla="*/ 756 h 75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800" h="756">
                        <a:moveTo>
                          <a:pt x="0" y="257"/>
                        </a:moveTo>
                        <a:lnTo>
                          <a:pt x="39" y="287"/>
                        </a:lnTo>
                        <a:lnTo>
                          <a:pt x="76" y="310"/>
                        </a:lnTo>
                        <a:lnTo>
                          <a:pt x="157" y="368"/>
                        </a:lnTo>
                        <a:lnTo>
                          <a:pt x="225" y="425"/>
                        </a:lnTo>
                        <a:lnTo>
                          <a:pt x="267" y="473"/>
                        </a:lnTo>
                        <a:lnTo>
                          <a:pt x="312" y="530"/>
                        </a:lnTo>
                        <a:lnTo>
                          <a:pt x="316" y="577"/>
                        </a:lnTo>
                        <a:lnTo>
                          <a:pt x="355" y="572"/>
                        </a:lnTo>
                        <a:lnTo>
                          <a:pt x="365" y="592"/>
                        </a:lnTo>
                        <a:lnTo>
                          <a:pt x="387" y="626"/>
                        </a:lnTo>
                        <a:lnTo>
                          <a:pt x="397" y="645"/>
                        </a:lnTo>
                        <a:lnTo>
                          <a:pt x="387" y="660"/>
                        </a:lnTo>
                        <a:lnTo>
                          <a:pt x="422" y="668"/>
                        </a:lnTo>
                        <a:lnTo>
                          <a:pt x="480" y="707"/>
                        </a:lnTo>
                        <a:lnTo>
                          <a:pt x="484" y="756"/>
                        </a:lnTo>
                        <a:lnTo>
                          <a:pt x="490" y="668"/>
                        </a:lnTo>
                        <a:lnTo>
                          <a:pt x="456" y="641"/>
                        </a:lnTo>
                        <a:lnTo>
                          <a:pt x="465" y="563"/>
                        </a:lnTo>
                        <a:lnTo>
                          <a:pt x="465" y="557"/>
                        </a:lnTo>
                        <a:lnTo>
                          <a:pt x="476" y="520"/>
                        </a:lnTo>
                        <a:lnTo>
                          <a:pt x="498" y="425"/>
                        </a:lnTo>
                        <a:lnTo>
                          <a:pt x="532" y="358"/>
                        </a:lnTo>
                        <a:lnTo>
                          <a:pt x="586" y="321"/>
                        </a:lnTo>
                        <a:lnTo>
                          <a:pt x="651" y="262"/>
                        </a:lnTo>
                        <a:lnTo>
                          <a:pt x="737" y="175"/>
                        </a:lnTo>
                        <a:lnTo>
                          <a:pt x="771" y="101"/>
                        </a:lnTo>
                        <a:lnTo>
                          <a:pt x="790" y="49"/>
                        </a:lnTo>
                        <a:lnTo>
                          <a:pt x="800" y="0"/>
                        </a:lnTo>
                        <a:lnTo>
                          <a:pt x="741" y="111"/>
                        </a:lnTo>
                        <a:lnTo>
                          <a:pt x="685" y="194"/>
                        </a:lnTo>
                        <a:lnTo>
                          <a:pt x="608" y="247"/>
                        </a:lnTo>
                        <a:lnTo>
                          <a:pt x="552" y="276"/>
                        </a:lnTo>
                        <a:lnTo>
                          <a:pt x="498" y="324"/>
                        </a:lnTo>
                        <a:lnTo>
                          <a:pt x="442" y="392"/>
                        </a:lnTo>
                        <a:lnTo>
                          <a:pt x="412" y="443"/>
                        </a:lnTo>
                        <a:lnTo>
                          <a:pt x="408" y="511"/>
                        </a:lnTo>
                        <a:lnTo>
                          <a:pt x="397" y="577"/>
                        </a:lnTo>
                        <a:lnTo>
                          <a:pt x="412" y="597"/>
                        </a:lnTo>
                        <a:lnTo>
                          <a:pt x="383" y="577"/>
                        </a:lnTo>
                        <a:lnTo>
                          <a:pt x="375" y="539"/>
                        </a:lnTo>
                        <a:lnTo>
                          <a:pt x="346" y="545"/>
                        </a:lnTo>
                        <a:lnTo>
                          <a:pt x="341" y="505"/>
                        </a:lnTo>
                        <a:lnTo>
                          <a:pt x="287" y="454"/>
                        </a:lnTo>
                        <a:lnTo>
                          <a:pt x="211" y="387"/>
                        </a:lnTo>
                        <a:lnTo>
                          <a:pt x="116" y="306"/>
                        </a:lnTo>
                        <a:lnTo>
                          <a:pt x="0" y="257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476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 54"/>
                  <p:cNvSpPr>
                    <a:spLocks/>
                  </p:cNvSpPr>
                  <p:nvPr/>
                </p:nvSpPr>
                <p:spPr bwMode="auto">
                  <a:xfrm>
                    <a:off x="4495" y="2091"/>
                    <a:ext cx="264" cy="226"/>
                  </a:xfrm>
                  <a:custGeom>
                    <a:avLst/>
                    <a:gdLst>
                      <a:gd name="T0" fmla="*/ 0 w 792"/>
                      <a:gd name="T1" fmla="*/ 272 h 679"/>
                      <a:gd name="T2" fmla="*/ 66 w 792"/>
                      <a:gd name="T3" fmla="*/ 282 h 679"/>
                      <a:gd name="T4" fmla="*/ 124 w 792"/>
                      <a:gd name="T5" fmla="*/ 326 h 679"/>
                      <a:gd name="T6" fmla="*/ 233 w 792"/>
                      <a:gd name="T7" fmla="*/ 406 h 679"/>
                      <a:gd name="T8" fmla="*/ 335 w 792"/>
                      <a:gd name="T9" fmla="*/ 511 h 679"/>
                      <a:gd name="T10" fmla="*/ 339 w 792"/>
                      <a:gd name="T11" fmla="*/ 548 h 679"/>
                      <a:gd name="T12" fmla="*/ 372 w 792"/>
                      <a:gd name="T13" fmla="*/ 539 h 679"/>
                      <a:gd name="T14" fmla="*/ 392 w 792"/>
                      <a:gd name="T15" fmla="*/ 583 h 679"/>
                      <a:gd name="T16" fmla="*/ 397 w 792"/>
                      <a:gd name="T17" fmla="*/ 613 h 679"/>
                      <a:gd name="T18" fmla="*/ 468 w 792"/>
                      <a:gd name="T19" fmla="*/ 679 h 679"/>
                      <a:gd name="T20" fmla="*/ 397 w 792"/>
                      <a:gd name="T21" fmla="*/ 608 h 679"/>
                      <a:gd name="T22" fmla="*/ 388 w 792"/>
                      <a:gd name="T23" fmla="*/ 568 h 679"/>
                      <a:gd name="T24" fmla="*/ 403 w 792"/>
                      <a:gd name="T25" fmla="*/ 450 h 679"/>
                      <a:gd name="T26" fmla="*/ 463 w 792"/>
                      <a:gd name="T27" fmla="*/ 353 h 679"/>
                      <a:gd name="T28" fmla="*/ 556 w 792"/>
                      <a:gd name="T29" fmla="*/ 276 h 679"/>
                      <a:gd name="T30" fmla="*/ 646 w 792"/>
                      <a:gd name="T31" fmla="*/ 221 h 679"/>
                      <a:gd name="T32" fmla="*/ 708 w 792"/>
                      <a:gd name="T33" fmla="*/ 148 h 679"/>
                      <a:gd name="T34" fmla="*/ 752 w 792"/>
                      <a:gd name="T35" fmla="*/ 89 h 679"/>
                      <a:gd name="T36" fmla="*/ 792 w 792"/>
                      <a:gd name="T37" fmla="*/ 0 h 67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92"/>
                      <a:gd name="T58" fmla="*/ 0 h 679"/>
                      <a:gd name="T59" fmla="*/ 792 w 792"/>
                      <a:gd name="T60" fmla="*/ 679 h 679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92" h="679">
                        <a:moveTo>
                          <a:pt x="0" y="272"/>
                        </a:moveTo>
                        <a:lnTo>
                          <a:pt x="66" y="282"/>
                        </a:lnTo>
                        <a:lnTo>
                          <a:pt x="124" y="326"/>
                        </a:lnTo>
                        <a:lnTo>
                          <a:pt x="233" y="406"/>
                        </a:lnTo>
                        <a:lnTo>
                          <a:pt x="335" y="511"/>
                        </a:lnTo>
                        <a:lnTo>
                          <a:pt x="339" y="548"/>
                        </a:lnTo>
                        <a:lnTo>
                          <a:pt x="372" y="539"/>
                        </a:lnTo>
                        <a:lnTo>
                          <a:pt x="392" y="583"/>
                        </a:lnTo>
                        <a:lnTo>
                          <a:pt x="397" y="613"/>
                        </a:lnTo>
                        <a:lnTo>
                          <a:pt x="468" y="679"/>
                        </a:lnTo>
                        <a:lnTo>
                          <a:pt x="397" y="608"/>
                        </a:lnTo>
                        <a:lnTo>
                          <a:pt x="388" y="568"/>
                        </a:lnTo>
                        <a:lnTo>
                          <a:pt x="403" y="450"/>
                        </a:lnTo>
                        <a:lnTo>
                          <a:pt x="463" y="353"/>
                        </a:lnTo>
                        <a:lnTo>
                          <a:pt x="556" y="276"/>
                        </a:lnTo>
                        <a:lnTo>
                          <a:pt x="646" y="221"/>
                        </a:lnTo>
                        <a:lnTo>
                          <a:pt x="708" y="148"/>
                        </a:lnTo>
                        <a:lnTo>
                          <a:pt x="752" y="89"/>
                        </a:lnTo>
                        <a:lnTo>
                          <a:pt x="792" y="0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" name="Group 55"/>
                <p:cNvGrpSpPr>
                  <a:grpSpLocks/>
                </p:cNvGrpSpPr>
                <p:nvPr/>
              </p:nvGrpSpPr>
              <p:grpSpPr bwMode="auto">
                <a:xfrm>
                  <a:off x="4341" y="2324"/>
                  <a:ext cx="105" cy="99"/>
                  <a:chOff x="4341" y="2324"/>
                  <a:chExt cx="105" cy="99"/>
                </a:xfrm>
              </p:grpSpPr>
              <p:sp>
                <p:nvSpPr>
                  <p:cNvPr id="107" name="Freeform 56"/>
                  <p:cNvSpPr>
                    <a:spLocks/>
                  </p:cNvSpPr>
                  <p:nvPr/>
                </p:nvSpPr>
                <p:spPr bwMode="auto">
                  <a:xfrm>
                    <a:off x="4341" y="2324"/>
                    <a:ext cx="105" cy="98"/>
                  </a:xfrm>
                  <a:custGeom>
                    <a:avLst/>
                    <a:gdLst>
                      <a:gd name="T0" fmla="*/ 0 w 314"/>
                      <a:gd name="T1" fmla="*/ 0 h 294"/>
                      <a:gd name="T2" fmla="*/ 153 w 314"/>
                      <a:gd name="T3" fmla="*/ 40 h 294"/>
                      <a:gd name="T4" fmla="*/ 192 w 314"/>
                      <a:gd name="T5" fmla="*/ 70 h 294"/>
                      <a:gd name="T6" fmla="*/ 226 w 314"/>
                      <a:gd name="T7" fmla="*/ 160 h 294"/>
                      <a:gd name="T8" fmla="*/ 230 w 314"/>
                      <a:gd name="T9" fmla="*/ 165 h 294"/>
                      <a:gd name="T10" fmla="*/ 255 w 314"/>
                      <a:gd name="T11" fmla="*/ 194 h 294"/>
                      <a:gd name="T12" fmla="*/ 274 w 314"/>
                      <a:gd name="T13" fmla="*/ 222 h 294"/>
                      <a:gd name="T14" fmla="*/ 301 w 314"/>
                      <a:gd name="T15" fmla="*/ 238 h 294"/>
                      <a:gd name="T16" fmla="*/ 301 w 314"/>
                      <a:gd name="T17" fmla="*/ 267 h 294"/>
                      <a:gd name="T18" fmla="*/ 314 w 314"/>
                      <a:gd name="T19" fmla="*/ 294 h 294"/>
                      <a:gd name="T20" fmla="*/ 289 w 314"/>
                      <a:gd name="T21" fmla="*/ 294 h 294"/>
                      <a:gd name="T22" fmla="*/ 288 w 314"/>
                      <a:gd name="T23" fmla="*/ 282 h 294"/>
                      <a:gd name="T24" fmla="*/ 288 w 314"/>
                      <a:gd name="T25" fmla="*/ 248 h 294"/>
                      <a:gd name="T26" fmla="*/ 245 w 314"/>
                      <a:gd name="T27" fmla="*/ 226 h 294"/>
                      <a:gd name="T28" fmla="*/ 211 w 314"/>
                      <a:gd name="T29" fmla="*/ 170 h 294"/>
                      <a:gd name="T30" fmla="*/ 192 w 314"/>
                      <a:gd name="T31" fmla="*/ 132 h 294"/>
                      <a:gd name="T32" fmla="*/ 162 w 314"/>
                      <a:gd name="T33" fmla="*/ 70 h 294"/>
                      <a:gd name="T34" fmla="*/ 105 w 314"/>
                      <a:gd name="T35" fmla="*/ 36 h 294"/>
                      <a:gd name="T36" fmla="*/ 0 w 314"/>
                      <a:gd name="T37" fmla="*/ 0 h 294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314"/>
                      <a:gd name="T58" fmla="*/ 0 h 294"/>
                      <a:gd name="T59" fmla="*/ 314 w 314"/>
                      <a:gd name="T60" fmla="*/ 294 h 294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314" h="294">
                        <a:moveTo>
                          <a:pt x="0" y="0"/>
                        </a:moveTo>
                        <a:lnTo>
                          <a:pt x="153" y="40"/>
                        </a:lnTo>
                        <a:lnTo>
                          <a:pt x="192" y="70"/>
                        </a:lnTo>
                        <a:lnTo>
                          <a:pt x="226" y="160"/>
                        </a:lnTo>
                        <a:lnTo>
                          <a:pt x="230" y="165"/>
                        </a:lnTo>
                        <a:lnTo>
                          <a:pt x="255" y="194"/>
                        </a:lnTo>
                        <a:lnTo>
                          <a:pt x="274" y="222"/>
                        </a:lnTo>
                        <a:lnTo>
                          <a:pt x="301" y="238"/>
                        </a:lnTo>
                        <a:lnTo>
                          <a:pt x="301" y="267"/>
                        </a:lnTo>
                        <a:lnTo>
                          <a:pt x="314" y="294"/>
                        </a:lnTo>
                        <a:lnTo>
                          <a:pt x="289" y="294"/>
                        </a:lnTo>
                        <a:lnTo>
                          <a:pt x="288" y="282"/>
                        </a:lnTo>
                        <a:lnTo>
                          <a:pt x="288" y="248"/>
                        </a:lnTo>
                        <a:lnTo>
                          <a:pt x="245" y="226"/>
                        </a:lnTo>
                        <a:lnTo>
                          <a:pt x="211" y="170"/>
                        </a:lnTo>
                        <a:lnTo>
                          <a:pt x="192" y="132"/>
                        </a:lnTo>
                        <a:lnTo>
                          <a:pt x="162" y="70"/>
                        </a:lnTo>
                        <a:lnTo>
                          <a:pt x="105" y="3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476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57"/>
                  <p:cNvSpPr>
                    <a:spLocks/>
                  </p:cNvSpPr>
                  <p:nvPr/>
                </p:nvSpPr>
                <p:spPr bwMode="auto">
                  <a:xfrm>
                    <a:off x="4347" y="2325"/>
                    <a:ext cx="89" cy="98"/>
                  </a:xfrm>
                  <a:custGeom>
                    <a:avLst/>
                    <a:gdLst>
                      <a:gd name="T0" fmla="*/ 0 w 267"/>
                      <a:gd name="T1" fmla="*/ 0 h 293"/>
                      <a:gd name="T2" fmla="*/ 101 w 267"/>
                      <a:gd name="T3" fmla="*/ 42 h 293"/>
                      <a:gd name="T4" fmla="*/ 146 w 267"/>
                      <a:gd name="T5" fmla="*/ 69 h 293"/>
                      <a:gd name="T6" fmla="*/ 169 w 267"/>
                      <a:gd name="T7" fmla="*/ 115 h 293"/>
                      <a:gd name="T8" fmla="*/ 191 w 267"/>
                      <a:gd name="T9" fmla="*/ 175 h 293"/>
                      <a:gd name="T10" fmla="*/ 214 w 267"/>
                      <a:gd name="T11" fmla="*/ 211 h 293"/>
                      <a:gd name="T12" fmla="*/ 245 w 267"/>
                      <a:gd name="T13" fmla="*/ 233 h 293"/>
                      <a:gd name="T14" fmla="*/ 262 w 267"/>
                      <a:gd name="T15" fmla="*/ 250 h 293"/>
                      <a:gd name="T16" fmla="*/ 267 w 267"/>
                      <a:gd name="T17" fmla="*/ 293 h 2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67"/>
                      <a:gd name="T28" fmla="*/ 0 h 293"/>
                      <a:gd name="T29" fmla="*/ 267 w 267"/>
                      <a:gd name="T30" fmla="*/ 293 h 293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67" h="293">
                        <a:moveTo>
                          <a:pt x="0" y="0"/>
                        </a:moveTo>
                        <a:lnTo>
                          <a:pt x="101" y="42"/>
                        </a:lnTo>
                        <a:lnTo>
                          <a:pt x="146" y="69"/>
                        </a:lnTo>
                        <a:lnTo>
                          <a:pt x="169" y="115"/>
                        </a:lnTo>
                        <a:lnTo>
                          <a:pt x="191" y="175"/>
                        </a:lnTo>
                        <a:lnTo>
                          <a:pt x="214" y="211"/>
                        </a:lnTo>
                        <a:lnTo>
                          <a:pt x="245" y="233"/>
                        </a:lnTo>
                        <a:lnTo>
                          <a:pt x="262" y="250"/>
                        </a:lnTo>
                        <a:lnTo>
                          <a:pt x="267" y="293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" name="Group 58"/>
                <p:cNvGrpSpPr>
                  <a:grpSpLocks/>
                </p:cNvGrpSpPr>
                <p:nvPr/>
              </p:nvGrpSpPr>
              <p:grpSpPr bwMode="auto">
                <a:xfrm>
                  <a:off x="4800" y="2208"/>
                  <a:ext cx="154" cy="216"/>
                  <a:chOff x="4800" y="2208"/>
                  <a:chExt cx="154" cy="216"/>
                </a:xfrm>
              </p:grpSpPr>
              <p:sp>
                <p:nvSpPr>
                  <p:cNvPr id="105" name="Freeform 59"/>
                  <p:cNvSpPr>
                    <a:spLocks/>
                  </p:cNvSpPr>
                  <p:nvPr/>
                </p:nvSpPr>
                <p:spPr bwMode="auto">
                  <a:xfrm>
                    <a:off x="4803" y="2211"/>
                    <a:ext cx="151" cy="211"/>
                  </a:xfrm>
                  <a:custGeom>
                    <a:avLst/>
                    <a:gdLst>
                      <a:gd name="T0" fmla="*/ 453 w 453"/>
                      <a:gd name="T1" fmla="*/ 0 h 634"/>
                      <a:gd name="T2" fmla="*/ 438 w 453"/>
                      <a:gd name="T3" fmla="*/ 74 h 634"/>
                      <a:gd name="T4" fmla="*/ 410 w 453"/>
                      <a:gd name="T5" fmla="*/ 125 h 634"/>
                      <a:gd name="T6" fmla="*/ 357 w 453"/>
                      <a:gd name="T7" fmla="*/ 172 h 634"/>
                      <a:gd name="T8" fmla="*/ 294 w 453"/>
                      <a:gd name="T9" fmla="*/ 224 h 634"/>
                      <a:gd name="T10" fmla="*/ 220 w 453"/>
                      <a:gd name="T11" fmla="*/ 279 h 634"/>
                      <a:gd name="T12" fmla="*/ 161 w 453"/>
                      <a:gd name="T13" fmla="*/ 326 h 634"/>
                      <a:gd name="T14" fmla="*/ 114 w 453"/>
                      <a:gd name="T15" fmla="*/ 403 h 634"/>
                      <a:gd name="T16" fmla="*/ 80 w 453"/>
                      <a:gd name="T17" fmla="*/ 471 h 634"/>
                      <a:gd name="T18" fmla="*/ 65 w 453"/>
                      <a:gd name="T19" fmla="*/ 533 h 634"/>
                      <a:gd name="T20" fmla="*/ 46 w 453"/>
                      <a:gd name="T21" fmla="*/ 583 h 634"/>
                      <a:gd name="T22" fmla="*/ 24 w 453"/>
                      <a:gd name="T23" fmla="*/ 625 h 634"/>
                      <a:gd name="T24" fmla="*/ 0 w 453"/>
                      <a:gd name="T25" fmla="*/ 634 h 634"/>
                      <a:gd name="T26" fmla="*/ 33 w 453"/>
                      <a:gd name="T27" fmla="*/ 631 h 634"/>
                      <a:gd name="T28" fmla="*/ 56 w 453"/>
                      <a:gd name="T29" fmla="*/ 631 h 634"/>
                      <a:gd name="T30" fmla="*/ 95 w 453"/>
                      <a:gd name="T31" fmla="*/ 577 h 634"/>
                      <a:gd name="T32" fmla="*/ 109 w 453"/>
                      <a:gd name="T33" fmla="*/ 519 h 634"/>
                      <a:gd name="T34" fmla="*/ 128 w 453"/>
                      <a:gd name="T35" fmla="*/ 471 h 634"/>
                      <a:gd name="T36" fmla="*/ 161 w 453"/>
                      <a:gd name="T37" fmla="*/ 409 h 634"/>
                      <a:gd name="T38" fmla="*/ 205 w 453"/>
                      <a:gd name="T39" fmla="*/ 364 h 634"/>
                      <a:gd name="T40" fmla="*/ 235 w 453"/>
                      <a:gd name="T41" fmla="*/ 320 h 634"/>
                      <a:gd name="T42" fmla="*/ 289 w 453"/>
                      <a:gd name="T43" fmla="*/ 283 h 634"/>
                      <a:gd name="T44" fmla="*/ 342 w 453"/>
                      <a:gd name="T45" fmla="*/ 254 h 634"/>
                      <a:gd name="T46" fmla="*/ 390 w 453"/>
                      <a:gd name="T47" fmla="*/ 187 h 634"/>
                      <a:gd name="T48" fmla="*/ 413 w 453"/>
                      <a:gd name="T49" fmla="*/ 140 h 634"/>
                      <a:gd name="T50" fmla="*/ 435 w 453"/>
                      <a:gd name="T51" fmla="*/ 97 h 634"/>
                      <a:gd name="T52" fmla="*/ 453 w 453"/>
                      <a:gd name="T53" fmla="*/ 0 h 634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53"/>
                      <a:gd name="T82" fmla="*/ 0 h 634"/>
                      <a:gd name="T83" fmla="*/ 453 w 453"/>
                      <a:gd name="T84" fmla="*/ 634 h 634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53" h="634">
                        <a:moveTo>
                          <a:pt x="453" y="0"/>
                        </a:moveTo>
                        <a:lnTo>
                          <a:pt x="438" y="74"/>
                        </a:lnTo>
                        <a:lnTo>
                          <a:pt x="410" y="125"/>
                        </a:lnTo>
                        <a:lnTo>
                          <a:pt x="357" y="172"/>
                        </a:lnTo>
                        <a:lnTo>
                          <a:pt x="294" y="224"/>
                        </a:lnTo>
                        <a:lnTo>
                          <a:pt x="220" y="279"/>
                        </a:lnTo>
                        <a:lnTo>
                          <a:pt x="161" y="326"/>
                        </a:lnTo>
                        <a:lnTo>
                          <a:pt x="114" y="403"/>
                        </a:lnTo>
                        <a:lnTo>
                          <a:pt x="80" y="471"/>
                        </a:lnTo>
                        <a:lnTo>
                          <a:pt x="65" y="533"/>
                        </a:lnTo>
                        <a:lnTo>
                          <a:pt x="46" y="583"/>
                        </a:lnTo>
                        <a:lnTo>
                          <a:pt x="24" y="625"/>
                        </a:lnTo>
                        <a:lnTo>
                          <a:pt x="0" y="634"/>
                        </a:lnTo>
                        <a:lnTo>
                          <a:pt x="33" y="631"/>
                        </a:lnTo>
                        <a:lnTo>
                          <a:pt x="56" y="631"/>
                        </a:lnTo>
                        <a:lnTo>
                          <a:pt x="95" y="577"/>
                        </a:lnTo>
                        <a:lnTo>
                          <a:pt x="109" y="519"/>
                        </a:lnTo>
                        <a:lnTo>
                          <a:pt x="128" y="471"/>
                        </a:lnTo>
                        <a:lnTo>
                          <a:pt x="161" y="409"/>
                        </a:lnTo>
                        <a:lnTo>
                          <a:pt x="205" y="364"/>
                        </a:lnTo>
                        <a:lnTo>
                          <a:pt x="235" y="320"/>
                        </a:lnTo>
                        <a:lnTo>
                          <a:pt x="289" y="283"/>
                        </a:lnTo>
                        <a:lnTo>
                          <a:pt x="342" y="254"/>
                        </a:lnTo>
                        <a:lnTo>
                          <a:pt x="390" y="187"/>
                        </a:lnTo>
                        <a:lnTo>
                          <a:pt x="413" y="140"/>
                        </a:lnTo>
                        <a:lnTo>
                          <a:pt x="435" y="97"/>
                        </a:lnTo>
                        <a:lnTo>
                          <a:pt x="453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476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6" name="Freeform 60"/>
                  <p:cNvSpPr>
                    <a:spLocks/>
                  </p:cNvSpPr>
                  <p:nvPr/>
                </p:nvSpPr>
                <p:spPr bwMode="auto">
                  <a:xfrm>
                    <a:off x="4800" y="2208"/>
                    <a:ext cx="154" cy="216"/>
                  </a:xfrm>
                  <a:custGeom>
                    <a:avLst/>
                    <a:gdLst>
                      <a:gd name="T0" fmla="*/ 0 w 464"/>
                      <a:gd name="T1" fmla="*/ 647 h 647"/>
                      <a:gd name="T2" fmla="*/ 43 w 464"/>
                      <a:gd name="T3" fmla="*/ 628 h 647"/>
                      <a:gd name="T4" fmla="*/ 70 w 464"/>
                      <a:gd name="T5" fmla="*/ 589 h 647"/>
                      <a:gd name="T6" fmla="*/ 84 w 464"/>
                      <a:gd name="T7" fmla="*/ 523 h 647"/>
                      <a:gd name="T8" fmla="*/ 123 w 464"/>
                      <a:gd name="T9" fmla="*/ 409 h 647"/>
                      <a:gd name="T10" fmla="*/ 185 w 464"/>
                      <a:gd name="T11" fmla="*/ 321 h 647"/>
                      <a:gd name="T12" fmla="*/ 306 w 464"/>
                      <a:gd name="T13" fmla="*/ 235 h 647"/>
                      <a:gd name="T14" fmla="*/ 359 w 464"/>
                      <a:gd name="T15" fmla="*/ 195 h 647"/>
                      <a:gd name="T16" fmla="*/ 437 w 464"/>
                      <a:gd name="T17" fmla="*/ 111 h 647"/>
                      <a:gd name="T18" fmla="*/ 456 w 464"/>
                      <a:gd name="T19" fmla="*/ 42 h 647"/>
                      <a:gd name="T20" fmla="*/ 464 w 464"/>
                      <a:gd name="T21" fmla="*/ 0 h 6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64"/>
                      <a:gd name="T34" fmla="*/ 0 h 647"/>
                      <a:gd name="T35" fmla="*/ 464 w 464"/>
                      <a:gd name="T36" fmla="*/ 647 h 64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64" h="647">
                        <a:moveTo>
                          <a:pt x="0" y="647"/>
                        </a:moveTo>
                        <a:lnTo>
                          <a:pt x="43" y="628"/>
                        </a:lnTo>
                        <a:lnTo>
                          <a:pt x="70" y="589"/>
                        </a:lnTo>
                        <a:lnTo>
                          <a:pt x="84" y="523"/>
                        </a:lnTo>
                        <a:lnTo>
                          <a:pt x="123" y="409"/>
                        </a:lnTo>
                        <a:lnTo>
                          <a:pt x="185" y="321"/>
                        </a:lnTo>
                        <a:lnTo>
                          <a:pt x="306" y="235"/>
                        </a:lnTo>
                        <a:lnTo>
                          <a:pt x="359" y="195"/>
                        </a:lnTo>
                        <a:lnTo>
                          <a:pt x="437" y="111"/>
                        </a:lnTo>
                        <a:lnTo>
                          <a:pt x="456" y="42"/>
                        </a:lnTo>
                        <a:lnTo>
                          <a:pt x="464" y="0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oup 61"/>
              <p:cNvGrpSpPr>
                <a:grpSpLocks/>
              </p:cNvGrpSpPr>
              <p:nvPr/>
            </p:nvGrpSpPr>
            <p:grpSpPr bwMode="auto">
              <a:xfrm>
                <a:off x="4557" y="1635"/>
                <a:ext cx="103" cy="138"/>
                <a:chOff x="4557" y="1635"/>
                <a:chExt cx="103" cy="138"/>
              </a:xfrm>
            </p:grpSpPr>
            <p:sp>
              <p:nvSpPr>
                <p:cNvPr id="99" name="Freeform 62"/>
                <p:cNvSpPr>
                  <a:spLocks/>
                </p:cNvSpPr>
                <p:nvPr/>
              </p:nvSpPr>
              <p:spPr bwMode="auto">
                <a:xfrm>
                  <a:off x="4557" y="1635"/>
                  <a:ext cx="96" cy="138"/>
                </a:xfrm>
                <a:custGeom>
                  <a:avLst/>
                  <a:gdLst>
                    <a:gd name="T0" fmla="*/ 234 w 286"/>
                    <a:gd name="T1" fmla="*/ 68 h 415"/>
                    <a:gd name="T2" fmla="*/ 199 w 286"/>
                    <a:gd name="T3" fmla="*/ 19 h 415"/>
                    <a:gd name="T4" fmla="*/ 153 w 286"/>
                    <a:gd name="T5" fmla="*/ 1 h 415"/>
                    <a:gd name="T6" fmla="*/ 96 w 286"/>
                    <a:gd name="T7" fmla="*/ 0 h 415"/>
                    <a:gd name="T8" fmla="*/ 46 w 286"/>
                    <a:gd name="T9" fmla="*/ 32 h 415"/>
                    <a:gd name="T10" fmla="*/ 10 w 286"/>
                    <a:gd name="T11" fmla="*/ 89 h 415"/>
                    <a:gd name="T12" fmla="*/ 0 w 286"/>
                    <a:gd name="T13" fmla="*/ 155 h 415"/>
                    <a:gd name="T14" fmla="*/ 6 w 286"/>
                    <a:gd name="T15" fmla="*/ 249 h 415"/>
                    <a:gd name="T16" fmla="*/ 41 w 286"/>
                    <a:gd name="T17" fmla="*/ 300 h 415"/>
                    <a:gd name="T18" fmla="*/ 75 w 286"/>
                    <a:gd name="T19" fmla="*/ 329 h 415"/>
                    <a:gd name="T20" fmla="*/ 124 w 286"/>
                    <a:gd name="T21" fmla="*/ 354 h 415"/>
                    <a:gd name="T22" fmla="*/ 150 w 286"/>
                    <a:gd name="T23" fmla="*/ 397 h 415"/>
                    <a:gd name="T24" fmla="*/ 187 w 286"/>
                    <a:gd name="T25" fmla="*/ 415 h 415"/>
                    <a:gd name="T26" fmla="*/ 233 w 286"/>
                    <a:gd name="T27" fmla="*/ 412 h 415"/>
                    <a:gd name="T28" fmla="*/ 264 w 286"/>
                    <a:gd name="T29" fmla="*/ 384 h 415"/>
                    <a:gd name="T30" fmla="*/ 282 w 286"/>
                    <a:gd name="T31" fmla="*/ 345 h 415"/>
                    <a:gd name="T32" fmla="*/ 286 w 286"/>
                    <a:gd name="T33" fmla="*/ 298 h 415"/>
                    <a:gd name="T34" fmla="*/ 270 w 286"/>
                    <a:gd name="T35" fmla="*/ 252 h 415"/>
                    <a:gd name="T36" fmla="*/ 274 w 286"/>
                    <a:gd name="T37" fmla="*/ 190 h 415"/>
                    <a:gd name="T38" fmla="*/ 261 w 286"/>
                    <a:gd name="T39" fmla="*/ 124 h 415"/>
                    <a:gd name="T40" fmla="*/ 234 w 286"/>
                    <a:gd name="T41" fmla="*/ 68 h 41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86"/>
                    <a:gd name="T64" fmla="*/ 0 h 415"/>
                    <a:gd name="T65" fmla="*/ 286 w 286"/>
                    <a:gd name="T66" fmla="*/ 415 h 415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86" h="415">
                      <a:moveTo>
                        <a:pt x="234" y="68"/>
                      </a:moveTo>
                      <a:lnTo>
                        <a:pt x="199" y="19"/>
                      </a:lnTo>
                      <a:lnTo>
                        <a:pt x="153" y="1"/>
                      </a:lnTo>
                      <a:lnTo>
                        <a:pt x="96" y="0"/>
                      </a:lnTo>
                      <a:lnTo>
                        <a:pt x="46" y="32"/>
                      </a:lnTo>
                      <a:lnTo>
                        <a:pt x="10" y="89"/>
                      </a:lnTo>
                      <a:lnTo>
                        <a:pt x="0" y="155"/>
                      </a:lnTo>
                      <a:lnTo>
                        <a:pt x="6" y="249"/>
                      </a:lnTo>
                      <a:lnTo>
                        <a:pt x="41" y="300"/>
                      </a:lnTo>
                      <a:lnTo>
                        <a:pt x="75" y="329"/>
                      </a:lnTo>
                      <a:lnTo>
                        <a:pt x="124" y="354"/>
                      </a:lnTo>
                      <a:lnTo>
                        <a:pt x="150" y="397"/>
                      </a:lnTo>
                      <a:lnTo>
                        <a:pt x="187" y="415"/>
                      </a:lnTo>
                      <a:lnTo>
                        <a:pt x="233" y="412"/>
                      </a:lnTo>
                      <a:lnTo>
                        <a:pt x="264" y="384"/>
                      </a:lnTo>
                      <a:lnTo>
                        <a:pt x="282" y="345"/>
                      </a:lnTo>
                      <a:lnTo>
                        <a:pt x="286" y="298"/>
                      </a:lnTo>
                      <a:lnTo>
                        <a:pt x="270" y="252"/>
                      </a:lnTo>
                      <a:lnTo>
                        <a:pt x="274" y="190"/>
                      </a:lnTo>
                      <a:lnTo>
                        <a:pt x="261" y="124"/>
                      </a:lnTo>
                      <a:lnTo>
                        <a:pt x="234" y="68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63"/>
                <p:cNvSpPr>
                  <a:spLocks/>
                </p:cNvSpPr>
                <p:nvPr/>
              </p:nvSpPr>
              <p:spPr bwMode="auto">
                <a:xfrm>
                  <a:off x="4581" y="1635"/>
                  <a:ext cx="79" cy="130"/>
                </a:xfrm>
                <a:custGeom>
                  <a:avLst/>
                  <a:gdLst>
                    <a:gd name="T0" fmla="*/ 193 w 236"/>
                    <a:gd name="T1" fmla="*/ 63 h 391"/>
                    <a:gd name="T2" fmla="*/ 163 w 236"/>
                    <a:gd name="T3" fmla="*/ 18 h 391"/>
                    <a:gd name="T4" fmla="*/ 126 w 236"/>
                    <a:gd name="T5" fmla="*/ 1 h 391"/>
                    <a:gd name="T6" fmla="*/ 79 w 236"/>
                    <a:gd name="T7" fmla="*/ 0 h 391"/>
                    <a:gd name="T8" fmla="*/ 38 w 236"/>
                    <a:gd name="T9" fmla="*/ 31 h 391"/>
                    <a:gd name="T10" fmla="*/ 8 w 236"/>
                    <a:gd name="T11" fmla="*/ 84 h 391"/>
                    <a:gd name="T12" fmla="*/ 0 w 236"/>
                    <a:gd name="T13" fmla="*/ 146 h 391"/>
                    <a:gd name="T14" fmla="*/ 4 w 236"/>
                    <a:gd name="T15" fmla="*/ 235 h 391"/>
                    <a:gd name="T16" fmla="*/ 34 w 236"/>
                    <a:gd name="T17" fmla="*/ 282 h 391"/>
                    <a:gd name="T18" fmla="*/ 62 w 236"/>
                    <a:gd name="T19" fmla="*/ 310 h 391"/>
                    <a:gd name="T20" fmla="*/ 101 w 236"/>
                    <a:gd name="T21" fmla="*/ 334 h 391"/>
                    <a:gd name="T22" fmla="*/ 124 w 236"/>
                    <a:gd name="T23" fmla="*/ 375 h 391"/>
                    <a:gd name="T24" fmla="*/ 155 w 236"/>
                    <a:gd name="T25" fmla="*/ 391 h 391"/>
                    <a:gd name="T26" fmla="*/ 191 w 236"/>
                    <a:gd name="T27" fmla="*/ 388 h 391"/>
                    <a:gd name="T28" fmla="*/ 218 w 236"/>
                    <a:gd name="T29" fmla="*/ 362 h 391"/>
                    <a:gd name="T30" fmla="*/ 233 w 236"/>
                    <a:gd name="T31" fmla="*/ 326 h 391"/>
                    <a:gd name="T32" fmla="*/ 236 w 236"/>
                    <a:gd name="T33" fmla="*/ 282 h 391"/>
                    <a:gd name="T34" fmla="*/ 222 w 236"/>
                    <a:gd name="T35" fmla="*/ 238 h 391"/>
                    <a:gd name="T36" fmla="*/ 225 w 236"/>
                    <a:gd name="T37" fmla="*/ 180 h 391"/>
                    <a:gd name="T38" fmla="*/ 215 w 236"/>
                    <a:gd name="T39" fmla="*/ 117 h 391"/>
                    <a:gd name="T40" fmla="*/ 193 w 236"/>
                    <a:gd name="T41" fmla="*/ 63 h 391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36"/>
                    <a:gd name="T64" fmla="*/ 0 h 391"/>
                    <a:gd name="T65" fmla="*/ 236 w 236"/>
                    <a:gd name="T66" fmla="*/ 391 h 391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36" h="391">
                      <a:moveTo>
                        <a:pt x="193" y="63"/>
                      </a:moveTo>
                      <a:lnTo>
                        <a:pt x="163" y="18"/>
                      </a:lnTo>
                      <a:lnTo>
                        <a:pt x="126" y="1"/>
                      </a:lnTo>
                      <a:lnTo>
                        <a:pt x="79" y="0"/>
                      </a:lnTo>
                      <a:lnTo>
                        <a:pt x="38" y="31"/>
                      </a:lnTo>
                      <a:lnTo>
                        <a:pt x="8" y="84"/>
                      </a:lnTo>
                      <a:lnTo>
                        <a:pt x="0" y="146"/>
                      </a:lnTo>
                      <a:lnTo>
                        <a:pt x="4" y="235"/>
                      </a:lnTo>
                      <a:lnTo>
                        <a:pt x="34" y="282"/>
                      </a:lnTo>
                      <a:lnTo>
                        <a:pt x="62" y="310"/>
                      </a:lnTo>
                      <a:lnTo>
                        <a:pt x="101" y="334"/>
                      </a:lnTo>
                      <a:lnTo>
                        <a:pt x="124" y="375"/>
                      </a:lnTo>
                      <a:lnTo>
                        <a:pt x="155" y="391"/>
                      </a:lnTo>
                      <a:lnTo>
                        <a:pt x="191" y="388"/>
                      </a:lnTo>
                      <a:lnTo>
                        <a:pt x="218" y="362"/>
                      </a:lnTo>
                      <a:lnTo>
                        <a:pt x="233" y="326"/>
                      </a:lnTo>
                      <a:lnTo>
                        <a:pt x="236" y="282"/>
                      </a:lnTo>
                      <a:lnTo>
                        <a:pt x="222" y="238"/>
                      </a:lnTo>
                      <a:lnTo>
                        <a:pt x="225" y="180"/>
                      </a:lnTo>
                      <a:lnTo>
                        <a:pt x="215" y="117"/>
                      </a:lnTo>
                      <a:lnTo>
                        <a:pt x="193" y="63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64"/>
              <p:cNvGrpSpPr>
                <a:grpSpLocks/>
              </p:cNvGrpSpPr>
              <p:nvPr/>
            </p:nvGrpSpPr>
            <p:grpSpPr bwMode="auto">
              <a:xfrm>
                <a:off x="4183" y="1837"/>
                <a:ext cx="649" cy="498"/>
                <a:chOff x="4183" y="1837"/>
                <a:chExt cx="649" cy="498"/>
              </a:xfrm>
            </p:grpSpPr>
            <p:sp>
              <p:nvSpPr>
                <p:cNvPr id="88" name="Freeform 65"/>
                <p:cNvSpPr>
                  <a:spLocks/>
                </p:cNvSpPr>
                <p:nvPr/>
              </p:nvSpPr>
              <p:spPr bwMode="auto">
                <a:xfrm>
                  <a:off x="4434" y="1837"/>
                  <a:ext cx="398" cy="335"/>
                </a:xfrm>
                <a:custGeom>
                  <a:avLst/>
                  <a:gdLst>
                    <a:gd name="T0" fmla="*/ 456 w 1192"/>
                    <a:gd name="T1" fmla="*/ 0 h 1005"/>
                    <a:gd name="T2" fmla="*/ 226 w 1192"/>
                    <a:gd name="T3" fmla="*/ 198 h 1005"/>
                    <a:gd name="T4" fmla="*/ 85 w 1192"/>
                    <a:gd name="T5" fmla="*/ 382 h 1005"/>
                    <a:gd name="T6" fmla="*/ 0 w 1192"/>
                    <a:gd name="T7" fmla="*/ 698 h 1005"/>
                    <a:gd name="T8" fmla="*/ 226 w 1192"/>
                    <a:gd name="T9" fmla="*/ 531 h 1005"/>
                    <a:gd name="T10" fmla="*/ 351 w 1192"/>
                    <a:gd name="T11" fmla="*/ 413 h 1005"/>
                    <a:gd name="T12" fmla="*/ 419 w 1192"/>
                    <a:gd name="T13" fmla="*/ 338 h 1005"/>
                    <a:gd name="T14" fmla="*/ 351 w 1192"/>
                    <a:gd name="T15" fmla="*/ 528 h 1005"/>
                    <a:gd name="T16" fmla="*/ 333 w 1192"/>
                    <a:gd name="T17" fmla="*/ 703 h 1005"/>
                    <a:gd name="T18" fmla="*/ 327 w 1192"/>
                    <a:gd name="T19" fmla="*/ 1005 h 1005"/>
                    <a:gd name="T20" fmla="*/ 366 w 1192"/>
                    <a:gd name="T21" fmla="*/ 918 h 1005"/>
                    <a:gd name="T22" fmla="*/ 443 w 1192"/>
                    <a:gd name="T23" fmla="*/ 793 h 1005"/>
                    <a:gd name="T24" fmla="*/ 568 w 1192"/>
                    <a:gd name="T25" fmla="*/ 698 h 1005"/>
                    <a:gd name="T26" fmla="*/ 682 w 1192"/>
                    <a:gd name="T27" fmla="*/ 649 h 1005"/>
                    <a:gd name="T28" fmla="*/ 959 w 1192"/>
                    <a:gd name="T29" fmla="*/ 520 h 1005"/>
                    <a:gd name="T30" fmla="*/ 1192 w 1192"/>
                    <a:gd name="T31" fmla="*/ 303 h 1005"/>
                    <a:gd name="T32" fmla="*/ 1120 w 1192"/>
                    <a:gd name="T33" fmla="*/ 251 h 1005"/>
                    <a:gd name="T34" fmla="*/ 1055 w 1192"/>
                    <a:gd name="T35" fmla="*/ 276 h 1005"/>
                    <a:gd name="T36" fmla="*/ 944 w 1192"/>
                    <a:gd name="T37" fmla="*/ 280 h 1005"/>
                    <a:gd name="T38" fmla="*/ 810 w 1192"/>
                    <a:gd name="T39" fmla="*/ 266 h 1005"/>
                    <a:gd name="T40" fmla="*/ 692 w 1192"/>
                    <a:gd name="T41" fmla="*/ 232 h 1005"/>
                    <a:gd name="T42" fmla="*/ 509 w 1192"/>
                    <a:gd name="T43" fmla="*/ 247 h 1005"/>
                    <a:gd name="T44" fmla="*/ 456 w 1192"/>
                    <a:gd name="T45" fmla="*/ 0 h 100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192"/>
                    <a:gd name="T70" fmla="*/ 0 h 1005"/>
                    <a:gd name="T71" fmla="*/ 1192 w 1192"/>
                    <a:gd name="T72" fmla="*/ 1005 h 100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192" h="1005">
                      <a:moveTo>
                        <a:pt x="456" y="0"/>
                      </a:moveTo>
                      <a:lnTo>
                        <a:pt x="226" y="198"/>
                      </a:lnTo>
                      <a:lnTo>
                        <a:pt x="85" y="382"/>
                      </a:lnTo>
                      <a:lnTo>
                        <a:pt x="0" y="698"/>
                      </a:lnTo>
                      <a:lnTo>
                        <a:pt x="226" y="531"/>
                      </a:lnTo>
                      <a:lnTo>
                        <a:pt x="351" y="413"/>
                      </a:lnTo>
                      <a:lnTo>
                        <a:pt x="419" y="338"/>
                      </a:lnTo>
                      <a:lnTo>
                        <a:pt x="351" y="528"/>
                      </a:lnTo>
                      <a:lnTo>
                        <a:pt x="333" y="703"/>
                      </a:lnTo>
                      <a:lnTo>
                        <a:pt x="327" y="1005"/>
                      </a:lnTo>
                      <a:lnTo>
                        <a:pt x="366" y="918"/>
                      </a:lnTo>
                      <a:lnTo>
                        <a:pt x="443" y="793"/>
                      </a:lnTo>
                      <a:lnTo>
                        <a:pt x="568" y="698"/>
                      </a:lnTo>
                      <a:lnTo>
                        <a:pt x="682" y="649"/>
                      </a:lnTo>
                      <a:lnTo>
                        <a:pt x="959" y="520"/>
                      </a:lnTo>
                      <a:lnTo>
                        <a:pt x="1192" y="303"/>
                      </a:lnTo>
                      <a:lnTo>
                        <a:pt x="1120" y="251"/>
                      </a:lnTo>
                      <a:lnTo>
                        <a:pt x="1055" y="276"/>
                      </a:lnTo>
                      <a:lnTo>
                        <a:pt x="944" y="280"/>
                      </a:lnTo>
                      <a:lnTo>
                        <a:pt x="810" y="266"/>
                      </a:lnTo>
                      <a:lnTo>
                        <a:pt x="692" y="232"/>
                      </a:lnTo>
                      <a:lnTo>
                        <a:pt x="509" y="247"/>
                      </a:lnTo>
                      <a:lnTo>
                        <a:pt x="456" y="0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66"/>
                <p:cNvSpPr>
                  <a:spLocks/>
                </p:cNvSpPr>
                <p:nvPr/>
              </p:nvSpPr>
              <p:spPr bwMode="auto">
                <a:xfrm>
                  <a:off x="4376" y="1944"/>
                  <a:ext cx="214" cy="370"/>
                </a:xfrm>
                <a:custGeom>
                  <a:avLst/>
                  <a:gdLst>
                    <a:gd name="T0" fmla="*/ 567 w 644"/>
                    <a:gd name="T1" fmla="*/ 0 h 1109"/>
                    <a:gd name="T2" fmla="*/ 644 w 644"/>
                    <a:gd name="T3" fmla="*/ 58 h 1109"/>
                    <a:gd name="T4" fmla="*/ 636 w 644"/>
                    <a:gd name="T5" fmla="*/ 216 h 1109"/>
                    <a:gd name="T6" fmla="*/ 487 w 644"/>
                    <a:gd name="T7" fmla="*/ 335 h 1109"/>
                    <a:gd name="T8" fmla="*/ 379 w 644"/>
                    <a:gd name="T9" fmla="*/ 726 h 1109"/>
                    <a:gd name="T10" fmla="*/ 0 w 644"/>
                    <a:gd name="T11" fmla="*/ 1109 h 1109"/>
                    <a:gd name="T12" fmla="*/ 174 w 644"/>
                    <a:gd name="T13" fmla="*/ 570 h 1109"/>
                    <a:gd name="T14" fmla="*/ 366 w 644"/>
                    <a:gd name="T15" fmla="*/ 276 h 1109"/>
                    <a:gd name="T16" fmla="*/ 396 w 644"/>
                    <a:gd name="T17" fmla="*/ 96 h 1109"/>
                    <a:gd name="T18" fmla="*/ 567 w 644"/>
                    <a:gd name="T19" fmla="*/ 0 h 110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44"/>
                    <a:gd name="T31" fmla="*/ 0 h 1109"/>
                    <a:gd name="T32" fmla="*/ 644 w 644"/>
                    <a:gd name="T33" fmla="*/ 1109 h 110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44" h="1109">
                      <a:moveTo>
                        <a:pt x="567" y="0"/>
                      </a:moveTo>
                      <a:lnTo>
                        <a:pt x="644" y="58"/>
                      </a:lnTo>
                      <a:lnTo>
                        <a:pt x="636" y="216"/>
                      </a:lnTo>
                      <a:lnTo>
                        <a:pt x="487" y="335"/>
                      </a:lnTo>
                      <a:lnTo>
                        <a:pt x="379" y="726"/>
                      </a:lnTo>
                      <a:lnTo>
                        <a:pt x="0" y="1109"/>
                      </a:lnTo>
                      <a:lnTo>
                        <a:pt x="174" y="570"/>
                      </a:lnTo>
                      <a:lnTo>
                        <a:pt x="366" y="276"/>
                      </a:lnTo>
                      <a:lnTo>
                        <a:pt x="396" y="96"/>
                      </a:lnTo>
                      <a:lnTo>
                        <a:pt x="567" y="0"/>
                      </a:lnTo>
                      <a:close/>
                    </a:path>
                  </a:pathLst>
                </a:custGeom>
                <a:solidFill>
                  <a:srgbClr val="FF00A0"/>
                </a:solidFill>
                <a:ln w="476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" name="Group 67"/>
                <p:cNvGrpSpPr>
                  <a:grpSpLocks/>
                </p:cNvGrpSpPr>
                <p:nvPr/>
              </p:nvGrpSpPr>
              <p:grpSpPr bwMode="auto">
                <a:xfrm>
                  <a:off x="4183" y="1965"/>
                  <a:ext cx="313" cy="370"/>
                  <a:chOff x="4183" y="1965"/>
                  <a:chExt cx="313" cy="370"/>
                </a:xfrm>
              </p:grpSpPr>
              <p:grpSp>
                <p:nvGrpSpPr>
                  <p:cNvPr id="9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4183" y="1965"/>
                    <a:ext cx="268" cy="298"/>
                    <a:chOff x="4183" y="1965"/>
                    <a:chExt cx="268" cy="298"/>
                  </a:xfrm>
                </p:grpSpPr>
                <p:sp>
                  <p:nvSpPr>
                    <p:cNvPr id="93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4183" y="1965"/>
                      <a:ext cx="268" cy="298"/>
                    </a:xfrm>
                    <a:custGeom>
                      <a:avLst/>
                      <a:gdLst>
                        <a:gd name="T0" fmla="*/ 685 w 803"/>
                        <a:gd name="T1" fmla="*/ 86 h 893"/>
                        <a:gd name="T2" fmla="*/ 613 w 803"/>
                        <a:gd name="T3" fmla="*/ 231 h 893"/>
                        <a:gd name="T4" fmla="*/ 490 w 803"/>
                        <a:gd name="T5" fmla="*/ 202 h 893"/>
                        <a:gd name="T6" fmla="*/ 377 w 803"/>
                        <a:gd name="T7" fmla="*/ 169 h 893"/>
                        <a:gd name="T8" fmla="*/ 275 w 803"/>
                        <a:gd name="T9" fmla="*/ 123 h 893"/>
                        <a:gd name="T10" fmla="*/ 201 w 803"/>
                        <a:gd name="T11" fmla="*/ 90 h 893"/>
                        <a:gd name="T12" fmla="*/ 62 w 803"/>
                        <a:gd name="T13" fmla="*/ 0 h 893"/>
                        <a:gd name="T14" fmla="*/ 24 w 803"/>
                        <a:gd name="T15" fmla="*/ 15 h 893"/>
                        <a:gd name="T16" fmla="*/ 19 w 803"/>
                        <a:gd name="T17" fmla="*/ 102 h 893"/>
                        <a:gd name="T18" fmla="*/ 77 w 803"/>
                        <a:gd name="T19" fmla="*/ 183 h 893"/>
                        <a:gd name="T20" fmla="*/ 30 w 803"/>
                        <a:gd name="T21" fmla="*/ 173 h 893"/>
                        <a:gd name="T22" fmla="*/ 0 w 803"/>
                        <a:gd name="T23" fmla="*/ 211 h 893"/>
                        <a:gd name="T24" fmla="*/ 9 w 803"/>
                        <a:gd name="T25" fmla="*/ 250 h 893"/>
                        <a:gd name="T26" fmla="*/ 49 w 803"/>
                        <a:gd name="T27" fmla="*/ 298 h 893"/>
                        <a:gd name="T28" fmla="*/ 30 w 803"/>
                        <a:gd name="T29" fmla="*/ 318 h 893"/>
                        <a:gd name="T30" fmla="*/ 9 w 803"/>
                        <a:gd name="T31" fmla="*/ 347 h 893"/>
                        <a:gd name="T32" fmla="*/ 9 w 803"/>
                        <a:gd name="T33" fmla="*/ 383 h 893"/>
                        <a:gd name="T34" fmla="*/ 30 w 803"/>
                        <a:gd name="T35" fmla="*/ 442 h 893"/>
                        <a:gd name="T36" fmla="*/ 96 w 803"/>
                        <a:gd name="T37" fmla="*/ 498 h 893"/>
                        <a:gd name="T38" fmla="*/ 67 w 803"/>
                        <a:gd name="T39" fmla="*/ 517 h 893"/>
                        <a:gd name="T40" fmla="*/ 53 w 803"/>
                        <a:gd name="T41" fmla="*/ 566 h 893"/>
                        <a:gd name="T42" fmla="*/ 71 w 803"/>
                        <a:gd name="T43" fmla="*/ 614 h 893"/>
                        <a:gd name="T44" fmla="*/ 132 w 803"/>
                        <a:gd name="T45" fmla="*/ 644 h 893"/>
                        <a:gd name="T46" fmla="*/ 208 w 803"/>
                        <a:gd name="T47" fmla="*/ 673 h 893"/>
                        <a:gd name="T48" fmla="*/ 270 w 803"/>
                        <a:gd name="T49" fmla="*/ 725 h 893"/>
                        <a:gd name="T50" fmla="*/ 318 w 803"/>
                        <a:gd name="T51" fmla="*/ 774 h 893"/>
                        <a:gd name="T52" fmla="*/ 362 w 803"/>
                        <a:gd name="T53" fmla="*/ 821 h 893"/>
                        <a:gd name="T54" fmla="*/ 412 w 803"/>
                        <a:gd name="T55" fmla="*/ 875 h 893"/>
                        <a:gd name="T56" fmla="*/ 501 w 803"/>
                        <a:gd name="T57" fmla="*/ 893 h 893"/>
                        <a:gd name="T58" fmla="*/ 672 w 803"/>
                        <a:gd name="T59" fmla="*/ 673 h 893"/>
                        <a:gd name="T60" fmla="*/ 701 w 803"/>
                        <a:gd name="T61" fmla="*/ 508 h 893"/>
                        <a:gd name="T62" fmla="*/ 712 w 803"/>
                        <a:gd name="T63" fmla="*/ 412 h 893"/>
                        <a:gd name="T64" fmla="*/ 754 w 803"/>
                        <a:gd name="T65" fmla="*/ 363 h 893"/>
                        <a:gd name="T66" fmla="*/ 787 w 803"/>
                        <a:gd name="T67" fmla="*/ 313 h 893"/>
                        <a:gd name="T68" fmla="*/ 803 w 803"/>
                        <a:gd name="T69" fmla="*/ 236 h 893"/>
                        <a:gd name="T70" fmla="*/ 799 w 803"/>
                        <a:gd name="T71" fmla="*/ 185 h 893"/>
                        <a:gd name="T72" fmla="*/ 782 w 803"/>
                        <a:gd name="T73" fmla="*/ 142 h 893"/>
                        <a:gd name="T74" fmla="*/ 754 w 803"/>
                        <a:gd name="T75" fmla="*/ 99 h 893"/>
                        <a:gd name="T76" fmla="*/ 722 w 803"/>
                        <a:gd name="T77" fmla="*/ 81 h 893"/>
                        <a:gd name="T78" fmla="*/ 685 w 803"/>
                        <a:gd name="T79" fmla="*/ 86 h 893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w 803"/>
                        <a:gd name="T121" fmla="*/ 0 h 893"/>
                        <a:gd name="T122" fmla="*/ 803 w 803"/>
                        <a:gd name="T123" fmla="*/ 893 h 893"/>
                      </a:gdLst>
                      <a:ahLst/>
                      <a:cxnLst>
                        <a:cxn ang="T80">
                          <a:pos x="T0" y="T1"/>
                        </a:cxn>
                        <a:cxn ang="T81">
                          <a:pos x="T2" y="T3"/>
                        </a:cxn>
                        <a:cxn ang="T82">
                          <a:pos x="T4" y="T5"/>
                        </a:cxn>
                        <a:cxn ang="T83">
                          <a:pos x="T6" y="T7"/>
                        </a:cxn>
                        <a:cxn ang="T84">
                          <a:pos x="T8" y="T9"/>
                        </a:cxn>
                        <a:cxn ang="T85">
                          <a:pos x="T10" y="T11"/>
                        </a:cxn>
                        <a:cxn ang="T86">
                          <a:pos x="T12" y="T13"/>
                        </a:cxn>
                        <a:cxn ang="T87">
                          <a:pos x="T14" y="T15"/>
                        </a:cxn>
                        <a:cxn ang="T88">
                          <a:pos x="T16" y="T17"/>
                        </a:cxn>
                        <a:cxn ang="T89">
                          <a:pos x="T18" y="T19"/>
                        </a:cxn>
                        <a:cxn ang="T90">
                          <a:pos x="T20" y="T21"/>
                        </a:cxn>
                        <a:cxn ang="T91">
                          <a:pos x="T22" y="T23"/>
                        </a:cxn>
                        <a:cxn ang="T92">
                          <a:pos x="T24" y="T25"/>
                        </a:cxn>
                        <a:cxn ang="T93">
                          <a:pos x="T26" y="T27"/>
                        </a:cxn>
                        <a:cxn ang="T94">
                          <a:pos x="T28" y="T29"/>
                        </a:cxn>
                        <a:cxn ang="T95">
                          <a:pos x="T30" y="T31"/>
                        </a:cxn>
                        <a:cxn ang="T96">
                          <a:pos x="T32" y="T33"/>
                        </a:cxn>
                        <a:cxn ang="T97">
                          <a:pos x="T34" y="T35"/>
                        </a:cxn>
                        <a:cxn ang="T98">
                          <a:pos x="T36" y="T37"/>
                        </a:cxn>
                        <a:cxn ang="T99">
                          <a:pos x="T38" y="T39"/>
                        </a:cxn>
                        <a:cxn ang="T100">
                          <a:pos x="T40" y="T41"/>
                        </a:cxn>
                        <a:cxn ang="T101">
                          <a:pos x="T42" y="T43"/>
                        </a:cxn>
                        <a:cxn ang="T102">
                          <a:pos x="T44" y="T45"/>
                        </a:cxn>
                        <a:cxn ang="T103">
                          <a:pos x="T46" y="T47"/>
                        </a:cxn>
                        <a:cxn ang="T104">
                          <a:pos x="T48" y="T49"/>
                        </a:cxn>
                        <a:cxn ang="T105">
                          <a:pos x="T50" y="T51"/>
                        </a:cxn>
                        <a:cxn ang="T106">
                          <a:pos x="T52" y="T53"/>
                        </a:cxn>
                        <a:cxn ang="T107">
                          <a:pos x="T54" y="T55"/>
                        </a:cxn>
                        <a:cxn ang="T108">
                          <a:pos x="T56" y="T57"/>
                        </a:cxn>
                        <a:cxn ang="T109">
                          <a:pos x="T58" y="T59"/>
                        </a:cxn>
                        <a:cxn ang="T110">
                          <a:pos x="T60" y="T61"/>
                        </a:cxn>
                        <a:cxn ang="T111">
                          <a:pos x="T62" y="T63"/>
                        </a:cxn>
                        <a:cxn ang="T112">
                          <a:pos x="T64" y="T65"/>
                        </a:cxn>
                        <a:cxn ang="T113">
                          <a:pos x="T66" y="T67"/>
                        </a:cxn>
                        <a:cxn ang="T114">
                          <a:pos x="T68" y="T69"/>
                        </a:cxn>
                        <a:cxn ang="T115">
                          <a:pos x="T70" y="T71"/>
                        </a:cxn>
                        <a:cxn ang="T116">
                          <a:pos x="T72" y="T73"/>
                        </a:cxn>
                        <a:cxn ang="T117">
                          <a:pos x="T74" y="T75"/>
                        </a:cxn>
                        <a:cxn ang="T118">
                          <a:pos x="T76" y="T77"/>
                        </a:cxn>
                        <a:cxn ang="T119">
                          <a:pos x="T78" y="T79"/>
                        </a:cxn>
                      </a:cxnLst>
                      <a:rect l="T120" t="T121" r="T122" b="T123"/>
                      <a:pathLst>
                        <a:path w="803" h="893">
                          <a:moveTo>
                            <a:pt x="685" y="86"/>
                          </a:moveTo>
                          <a:lnTo>
                            <a:pt x="613" y="231"/>
                          </a:lnTo>
                          <a:lnTo>
                            <a:pt x="490" y="202"/>
                          </a:lnTo>
                          <a:lnTo>
                            <a:pt x="377" y="169"/>
                          </a:lnTo>
                          <a:lnTo>
                            <a:pt x="275" y="123"/>
                          </a:lnTo>
                          <a:lnTo>
                            <a:pt x="201" y="90"/>
                          </a:lnTo>
                          <a:lnTo>
                            <a:pt x="62" y="0"/>
                          </a:lnTo>
                          <a:lnTo>
                            <a:pt x="24" y="15"/>
                          </a:lnTo>
                          <a:lnTo>
                            <a:pt x="19" y="102"/>
                          </a:lnTo>
                          <a:lnTo>
                            <a:pt x="77" y="183"/>
                          </a:lnTo>
                          <a:lnTo>
                            <a:pt x="30" y="173"/>
                          </a:lnTo>
                          <a:lnTo>
                            <a:pt x="0" y="211"/>
                          </a:lnTo>
                          <a:lnTo>
                            <a:pt x="9" y="250"/>
                          </a:lnTo>
                          <a:lnTo>
                            <a:pt x="49" y="298"/>
                          </a:lnTo>
                          <a:lnTo>
                            <a:pt x="30" y="318"/>
                          </a:lnTo>
                          <a:lnTo>
                            <a:pt x="9" y="347"/>
                          </a:lnTo>
                          <a:lnTo>
                            <a:pt x="9" y="383"/>
                          </a:lnTo>
                          <a:lnTo>
                            <a:pt x="30" y="442"/>
                          </a:lnTo>
                          <a:lnTo>
                            <a:pt x="96" y="498"/>
                          </a:lnTo>
                          <a:lnTo>
                            <a:pt x="67" y="517"/>
                          </a:lnTo>
                          <a:lnTo>
                            <a:pt x="53" y="566"/>
                          </a:lnTo>
                          <a:lnTo>
                            <a:pt x="71" y="614"/>
                          </a:lnTo>
                          <a:lnTo>
                            <a:pt x="132" y="644"/>
                          </a:lnTo>
                          <a:lnTo>
                            <a:pt x="208" y="673"/>
                          </a:lnTo>
                          <a:lnTo>
                            <a:pt x="270" y="725"/>
                          </a:lnTo>
                          <a:lnTo>
                            <a:pt x="318" y="774"/>
                          </a:lnTo>
                          <a:lnTo>
                            <a:pt x="362" y="821"/>
                          </a:lnTo>
                          <a:lnTo>
                            <a:pt x="412" y="875"/>
                          </a:lnTo>
                          <a:lnTo>
                            <a:pt x="501" y="893"/>
                          </a:lnTo>
                          <a:lnTo>
                            <a:pt x="672" y="673"/>
                          </a:lnTo>
                          <a:lnTo>
                            <a:pt x="701" y="508"/>
                          </a:lnTo>
                          <a:lnTo>
                            <a:pt x="712" y="412"/>
                          </a:lnTo>
                          <a:lnTo>
                            <a:pt x="754" y="363"/>
                          </a:lnTo>
                          <a:lnTo>
                            <a:pt x="787" y="313"/>
                          </a:lnTo>
                          <a:lnTo>
                            <a:pt x="803" y="236"/>
                          </a:lnTo>
                          <a:lnTo>
                            <a:pt x="799" y="185"/>
                          </a:lnTo>
                          <a:lnTo>
                            <a:pt x="782" y="142"/>
                          </a:lnTo>
                          <a:lnTo>
                            <a:pt x="754" y="99"/>
                          </a:lnTo>
                          <a:lnTo>
                            <a:pt x="722" y="81"/>
                          </a:lnTo>
                          <a:lnTo>
                            <a:pt x="685" y="86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476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00" y="2010"/>
                      <a:ext cx="199" cy="145"/>
                      <a:chOff x="4200" y="2010"/>
                      <a:chExt cx="199" cy="145"/>
                    </a:xfrm>
                  </p:grpSpPr>
                  <p:sp>
                    <p:nvSpPr>
                      <p:cNvPr id="95" name="Freeform 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6" y="2023"/>
                        <a:ext cx="141" cy="49"/>
                      </a:xfrm>
                      <a:custGeom>
                        <a:avLst/>
                        <a:gdLst>
                          <a:gd name="T0" fmla="*/ 0 w 423"/>
                          <a:gd name="T1" fmla="*/ 0 h 149"/>
                          <a:gd name="T2" fmla="*/ 94 w 423"/>
                          <a:gd name="T3" fmla="*/ 71 h 149"/>
                          <a:gd name="T4" fmla="*/ 209 w 423"/>
                          <a:gd name="T5" fmla="*/ 125 h 149"/>
                          <a:gd name="T6" fmla="*/ 329 w 423"/>
                          <a:gd name="T7" fmla="*/ 149 h 149"/>
                          <a:gd name="T8" fmla="*/ 423 w 423"/>
                          <a:gd name="T9" fmla="*/ 149 h 14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23"/>
                          <a:gd name="T16" fmla="*/ 0 h 149"/>
                          <a:gd name="T17" fmla="*/ 423 w 423"/>
                          <a:gd name="T18" fmla="*/ 149 h 149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23" h="149">
                            <a:moveTo>
                              <a:pt x="0" y="0"/>
                            </a:moveTo>
                            <a:lnTo>
                              <a:pt x="94" y="71"/>
                            </a:lnTo>
                            <a:lnTo>
                              <a:pt x="209" y="125"/>
                            </a:lnTo>
                            <a:lnTo>
                              <a:pt x="329" y="149"/>
                            </a:lnTo>
                            <a:lnTo>
                              <a:pt x="423" y="149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Freeform 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00" y="2067"/>
                        <a:ext cx="102" cy="47"/>
                      </a:xfrm>
                      <a:custGeom>
                        <a:avLst/>
                        <a:gdLst>
                          <a:gd name="T0" fmla="*/ 0 w 308"/>
                          <a:gd name="T1" fmla="*/ 0 h 139"/>
                          <a:gd name="T2" fmla="*/ 71 w 308"/>
                          <a:gd name="T3" fmla="*/ 56 h 139"/>
                          <a:gd name="T4" fmla="*/ 179 w 308"/>
                          <a:gd name="T5" fmla="*/ 109 h 139"/>
                          <a:gd name="T6" fmla="*/ 308 w 308"/>
                          <a:gd name="T7" fmla="*/ 139 h 139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08"/>
                          <a:gd name="T13" fmla="*/ 0 h 139"/>
                          <a:gd name="T14" fmla="*/ 308 w 308"/>
                          <a:gd name="T15" fmla="*/ 139 h 139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08" h="139">
                            <a:moveTo>
                              <a:pt x="0" y="0"/>
                            </a:moveTo>
                            <a:lnTo>
                              <a:pt x="71" y="56"/>
                            </a:lnTo>
                            <a:lnTo>
                              <a:pt x="179" y="109"/>
                            </a:lnTo>
                            <a:lnTo>
                              <a:pt x="308" y="139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" name="Freeform 7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15" y="2131"/>
                        <a:ext cx="69" cy="24"/>
                      </a:xfrm>
                      <a:custGeom>
                        <a:avLst/>
                        <a:gdLst>
                          <a:gd name="T0" fmla="*/ 0 w 207"/>
                          <a:gd name="T1" fmla="*/ 0 h 73"/>
                          <a:gd name="T2" fmla="*/ 98 w 207"/>
                          <a:gd name="T3" fmla="*/ 48 h 73"/>
                          <a:gd name="T4" fmla="*/ 207 w 207"/>
                          <a:gd name="T5" fmla="*/ 73 h 73"/>
                          <a:gd name="T6" fmla="*/ 0 60000 65536"/>
                          <a:gd name="T7" fmla="*/ 0 60000 65536"/>
                          <a:gd name="T8" fmla="*/ 0 60000 65536"/>
                          <a:gd name="T9" fmla="*/ 0 w 207"/>
                          <a:gd name="T10" fmla="*/ 0 h 73"/>
                          <a:gd name="T11" fmla="*/ 207 w 207"/>
                          <a:gd name="T12" fmla="*/ 73 h 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07" h="73">
                            <a:moveTo>
                              <a:pt x="0" y="0"/>
                            </a:moveTo>
                            <a:lnTo>
                              <a:pt x="98" y="48"/>
                            </a:lnTo>
                            <a:lnTo>
                              <a:pt x="207" y="73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8" name="Freeform 7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4" y="2010"/>
                        <a:ext cx="5" cy="30"/>
                      </a:xfrm>
                      <a:custGeom>
                        <a:avLst/>
                        <a:gdLst>
                          <a:gd name="T0" fmla="*/ 7 w 15"/>
                          <a:gd name="T1" fmla="*/ 90 h 90"/>
                          <a:gd name="T2" fmla="*/ 0 w 15"/>
                          <a:gd name="T3" fmla="*/ 52 h 90"/>
                          <a:gd name="T4" fmla="*/ 1 w 15"/>
                          <a:gd name="T5" fmla="*/ 30 h 90"/>
                          <a:gd name="T6" fmla="*/ 15 w 15"/>
                          <a:gd name="T7" fmla="*/ 0 h 9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5"/>
                          <a:gd name="T13" fmla="*/ 0 h 90"/>
                          <a:gd name="T14" fmla="*/ 15 w 15"/>
                          <a:gd name="T15" fmla="*/ 90 h 9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5" h="90">
                            <a:moveTo>
                              <a:pt x="7" y="90"/>
                            </a:moveTo>
                            <a:lnTo>
                              <a:pt x="0" y="52"/>
                            </a:lnTo>
                            <a:lnTo>
                              <a:pt x="1" y="30"/>
                            </a:lnTo>
                            <a:lnTo>
                              <a:pt x="15" y="0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92" name="Freeform 75"/>
                  <p:cNvSpPr>
                    <a:spLocks/>
                  </p:cNvSpPr>
                  <p:nvPr/>
                </p:nvSpPr>
                <p:spPr bwMode="auto">
                  <a:xfrm>
                    <a:off x="4309" y="2115"/>
                    <a:ext cx="187" cy="220"/>
                  </a:xfrm>
                  <a:custGeom>
                    <a:avLst/>
                    <a:gdLst>
                      <a:gd name="T0" fmla="*/ 335 w 560"/>
                      <a:gd name="T1" fmla="*/ 0 h 659"/>
                      <a:gd name="T2" fmla="*/ 450 w 560"/>
                      <a:gd name="T3" fmla="*/ 80 h 659"/>
                      <a:gd name="T4" fmla="*/ 560 w 560"/>
                      <a:gd name="T5" fmla="*/ 183 h 659"/>
                      <a:gd name="T6" fmla="*/ 556 w 560"/>
                      <a:gd name="T7" fmla="*/ 244 h 659"/>
                      <a:gd name="T8" fmla="*/ 531 w 560"/>
                      <a:gd name="T9" fmla="*/ 300 h 659"/>
                      <a:gd name="T10" fmla="*/ 473 w 560"/>
                      <a:gd name="T11" fmla="*/ 415 h 659"/>
                      <a:gd name="T12" fmla="*/ 364 w 560"/>
                      <a:gd name="T13" fmla="*/ 558 h 659"/>
                      <a:gd name="T14" fmla="*/ 243 w 560"/>
                      <a:gd name="T15" fmla="*/ 659 h 659"/>
                      <a:gd name="T16" fmla="*/ 113 w 560"/>
                      <a:gd name="T17" fmla="*/ 625 h 659"/>
                      <a:gd name="T18" fmla="*/ 35 w 560"/>
                      <a:gd name="T19" fmla="*/ 569 h 659"/>
                      <a:gd name="T20" fmla="*/ 0 w 560"/>
                      <a:gd name="T21" fmla="*/ 499 h 659"/>
                      <a:gd name="T22" fmla="*/ 0 w 560"/>
                      <a:gd name="T23" fmla="*/ 405 h 659"/>
                      <a:gd name="T24" fmla="*/ 35 w 560"/>
                      <a:gd name="T25" fmla="*/ 415 h 659"/>
                      <a:gd name="T26" fmla="*/ 113 w 560"/>
                      <a:gd name="T27" fmla="*/ 377 h 659"/>
                      <a:gd name="T28" fmla="*/ 171 w 560"/>
                      <a:gd name="T29" fmla="*/ 309 h 659"/>
                      <a:gd name="T30" fmla="*/ 280 w 560"/>
                      <a:gd name="T31" fmla="*/ 179 h 659"/>
                      <a:gd name="T32" fmla="*/ 335 w 560"/>
                      <a:gd name="T33" fmla="*/ 0 h 65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60"/>
                      <a:gd name="T52" fmla="*/ 0 h 659"/>
                      <a:gd name="T53" fmla="*/ 560 w 560"/>
                      <a:gd name="T54" fmla="*/ 659 h 65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60" h="659">
                        <a:moveTo>
                          <a:pt x="335" y="0"/>
                        </a:moveTo>
                        <a:lnTo>
                          <a:pt x="450" y="80"/>
                        </a:lnTo>
                        <a:lnTo>
                          <a:pt x="560" y="183"/>
                        </a:lnTo>
                        <a:lnTo>
                          <a:pt x="556" y="244"/>
                        </a:lnTo>
                        <a:lnTo>
                          <a:pt x="531" y="300"/>
                        </a:lnTo>
                        <a:lnTo>
                          <a:pt x="473" y="415"/>
                        </a:lnTo>
                        <a:lnTo>
                          <a:pt x="364" y="558"/>
                        </a:lnTo>
                        <a:lnTo>
                          <a:pt x="243" y="659"/>
                        </a:lnTo>
                        <a:lnTo>
                          <a:pt x="113" y="625"/>
                        </a:lnTo>
                        <a:lnTo>
                          <a:pt x="35" y="569"/>
                        </a:lnTo>
                        <a:lnTo>
                          <a:pt x="0" y="499"/>
                        </a:lnTo>
                        <a:lnTo>
                          <a:pt x="0" y="405"/>
                        </a:lnTo>
                        <a:lnTo>
                          <a:pt x="35" y="415"/>
                        </a:lnTo>
                        <a:lnTo>
                          <a:pt x="113" y="377"/>
                        </a:lnTo>
                        <a:lnTo>
                          <a:pt x="171" y="309"/>
                        </a:lnTo>
                        <a:lnTo>
                          <a:pt x="280" y="179"/>
                        </a:lnTo>
                        <a:lnTo>
                          <a:pt x="335" y="0"/>
                        </a:lnTo>
                        <a:close/>
                      </a:path>
                    </a:pathLst>
                  </a:custGeom>
                  <a:solidFill>
                    <a:srgbClr val="C0E0FF"/>
                  </a:solidFill>
                  <a:ln w="47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240" y="1104"/>
              <a:ext cx="99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Wingdings 2" pitchFamily="18" charset="2"/>
                <a:buNone/>
              </a:pPr>
              <a:r>
                <a:rPr lang="en-US" sz="3200" b="1" i="1" dirty="0">
                  <a:latin typeface="Times New Roman" pitchFamily="18" charset="0"/>
                </a:rPr>
                <a:t>Hearing</a:t>
              </a:r>
            </a:p>
          </p:txBody>
        </p:sp>
      </p:grpSp>
      <p:graphicFrame>
        <p:nvGraphicFramePr>
          <p:cNvPr id="15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90040"/>
              </p:ext>
            </p:extLst>
          </p:nvPr>
        </p:nvGraphicFramePr>
        <p:xfrm>
          <a:off x="6856279" y="1676787"/>
          <a:ext cx="22066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Clip" r:id="rId4" imgW="3276360" imgH="3458880" progId="MS_ClipArt_Gallery.5">
                  <p:embed/>
                </p:oleObj>
              </mc:Choice>
              <mc:Fallback>
                <p:oleObj name="Clip" r:id="rId4" imgW="3276360" imgH="34588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279" y="1676787"/>
                        <a:ext cx="2206625" cy="1874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/>
          <p:cNvSpPr/>
          <p:nvPr/>
        </p:nvSpPr>
        <p:spPr>
          <a:xfrm>
            <a:off x="4481299" y="3136613"/>
            <a:ext cx="1324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</a:rPr>
              <a:t>Seeing</a:t>
            </a:r>
          </a:p>
        </p:txBody>
      </p:sp>
      <p:graphicFrame>
        <p:nvGraphicFramePr>
          <p:cNvPr id="155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57453"/>
              </p:ext>
            </p:extLst>
          </p:nvPr>
        </p:nvGraphicFramePr>
        <p:xfrm>
          <a:off x="3124201" y="3551624"/>
          <a:ext cx="1657822" cy="193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Clip" r:id="rId6" imgW="3025440" imgH="3252600" progId="MS_ClipArt_Gallery.5">
                  <p:embed/>
                </p:oleObj>
              </mc:Choice>
              <mc:Fallback>
                <p:oleObj name="Clip" r:id="rId6" imgW="3025440" imgH="32526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551624"/>
                        <a:ext cx="1657822" cy="193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" name="Group 86"/>
          <p:cNvGrpSpPr>
            <a:grpSpLocks/>
          </p:cNvGrpSpPr>
          <p:nvPr/>
        </p:nvGrpSpPr>
        <p:grpSpPr bwMode="auto">
          <a:xfrm>
            <a:off x="158750" y="4632325"/>
            <a:ext cx="2657475" cy="2266950"/>
            <a:chOff x="100" y="2918"/>
            <a:chExt cx="1674" cy="1428"/>
          </a:xfrm>
        </p:grpSpPr>
        <p:sp>
          <p:nvSpPr>
            <p:cNvPr id="157" name="Rectangle 87"/>
            <p:cNvSpPr>
              <a:spLocks noChangeArrowheads="1"/>
            </p:cNvSpPr>
            <p:nvPr/>
          </p:nvSpPr>
          <p:spPr bwMode="auto">
            <a:xfrm>
              <a:off x="1089" y="3230"/>
              <a:ext cx="6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Wingdings 2" pitchFamily="18" charset="2"/>
                <a:buNone/>
              </a:pPr>
              <a:r>
                <a:rPr lang="en-US" sz="3200" b="1" i="1">
                  <a:latin typeface="Times New Roman" pitchFamily="18" charset="0"/>
                </a:rPr>
                <a:t>Taste</a:t>
              </a:r>
            </a:p>
          </p:txBody>
        </p:sp>
        <p:pic>
          <p:nvPicPr>
            <p:cNvPr id="158" name="Picture 8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0" y="2918"/>
              <a:ext cx="1149" cy="1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62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135062"/>
              </p:ext>
            </p:extLst>
          </p:nvPr>
        </p:nvGraphicFramePr>
        <p:xfrm>
          <a:off x="5923436" y="4380930"/>
          <a:ext cx="3139467" cy="2320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Clip" r:id="rId9" imgW="6057720" imgH="5059080" progId="MS_ClipArt_Gallery.5">
                  <p:embed/>
                </p:oleObj>
              </mc:Choice>
              <mc:Fallback>
                <p:oleObj name="Clip" r:id="rId9" imgW="6057720" imgH="505908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436" y="4380930"/>
                        <a:ext cx="3139467" cy="23201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57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COMMUNICATION PROCESS</a:t>
            </a:r>
          </a:p>
        </p:txBody>
      </p:sp>
      <p:graphicFrame>
        <p:nvGraphicFramePr>
          <p:cNvPr id="6" name="Object 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17558"/>
              </p:ext>
            </p:extLst>
          </p:nvPr>
        </p:nvGraphicFramePr>
        <p:xfrm>
          <a:off x="1866900" y="1981200"/>
          <a:ext cx="675848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Chart" r:id="rId3" imgW="8211086" imgH="5953420" progId="MSGraph.Chart.8">
                  <p:embed followColorScheme="full"/>
                </p:oleObj>
              </mc:Choice>
              <mc:Fallback>
                <p:oleObj name="Chart" r:id="rId3" imgW="8211086" imgH="595342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981200"/>
                        <a:ext cx="6758485" cy="441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5420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S">
  <a:themeElements>
    <a:clrScheme name="DROP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ROP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7" charset="0"/>
          </a:defRPr>
        </a:defPPr>
      </a:lstStyle>
    </a:lnDef>
  </a:objectDefaults>
  <a:extraClrSchemeLst>
    <a:extraClrScheme>
      <a:clrScheme name="DROP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ROP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OP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OP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OP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OP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ROP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Settings\PRAMOD\Local Settings\Temp\DROPS.POT</Template>
  <TotalTime>211</TotalTime>
  <Words>524</Words>
  <Application>Microsoft Office PowerPoint</Application>
  <PresentationFormat>35mm Slides</PresentationFormat>
  <Paragraphs>161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Arial Black</vt:lpstr>
      <vt:lpstr>Bradley Hand ITC</vt:lpstr>
      <vt:lpstr>Times New Roman</vt:lpstr>
      <vt:lpstr>Verdana</vt:lpstr>
      <vt:lpstr>Wingdings</vt:lpstr>
      <vt:lpstr>Wingdings 2</vt:lpstr>
      <vt:lpstr>DROPS</vt:lpstr>
      <vt:lpstr>Clip</vt:lpstr>
      <vt:lpstr>Chart</vt:lpstr>
      <vt:lpstr>Worksheet</vt:lpstr>
      <vt:lpstr>Lets’ Communicate- To Succeed </vt:lpstr>
      <vt:lpstr>PowerPoint Presentation</vt:lpstr>
      <vt:lpstr>Time To Think:</vt:lpstr>
      <vt:lpstr>PowerPoint Presentation</vt:lpstr>
      <vt:lpstr>PowerPoint Presentation</vt:lpstr>
      <vt:lpstr>ESTABLISHING RAPPORT</vt:lpstr>
      <vt:lpstr>How do you go about Establishing Rapport?</vt:lpstr>
      <vt:lpstr>Communication is a Series of Experiences of</vt:lpstr>
      <vt:lpstr>TOTAL COMMUNICATION PROCESS</vt:lpstr>
      <vt:lpstr>PowerPoint Presentation</vt:lpstr>
      <vt:lpstr>HIERARCHY LEVEL</vt:lpstr>
      <vt:lpstr>LEVELS OF COMMUNICATION</vt:lpstr>
      <vt:lpstr>PowerPoint Presentation</vt:lpstr>
      <vt:lpstr>PowerPoint Presentation</vt:lpstr>
      <vt:lpstr>PowerPoint Presentation</vt:lpstr>
      <vt:lpstr>PowerPoint Presentation</vt:lpstr>
      <vt:lpstr>Barriers in Communication (that have to do with the COMMUNICATOR</vt:lpstr>
      <vt:lpstr>Barriers in Communication (that have to do with the RECEIVER</vt:lpstr>
      <vt:lpstr>External Barriers in Communication</vt:lpstr>
      <vt:lpstr>5 Basic reasons we Do Not Listen</vt:lpstr>
      <vt:lpstr>Telephonic Conversation Telephone Etiquette 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</dc:creator>
  <cp:lastModifiedBy>neetu</cp:lastModifiedBy>
  <cp:revision>62</cp:revision>
  <dcterms:created xsi:type="dcterms:W3CDTF">2007-08-21T16:39:34Z</dcterms:created>
  <dcterms:modified xsi:type="dcterms:W3CDTF">2015-11-04T04:54:09Z</dcterms:modified>
</cp:coreProperties>
</file>