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275E8-E253-4548-9395-BA6B702FE060}" v="28" dt="2022-12-13T02:47:4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F43275E8-E253-4548-9395-BA6B702FE060}"/>
    <pc:docChg chg="modSld">
      <pc:chgData name="Matheus Nogueira" userId="3ffbdc37af4c2ab0" providerId="LiveId" clId="{F43275E8-E253-4548-9395-BA6B702FE060}" dt="2022-12-13T02:47:42.340" v="27" actId="20577"/>
      <pc:docMkLst>
        <pc:docMk/>
      </pc:docMkLst>
      <pc:sldChg chg="modSp modAnim">
        <pc:chgData name="Matheus Nogueira" userId="3ffbdc37af4c2ab0" providerId="LiveId" clId="{F43275E8-E253-4548-9395-BA6B702FE060}" dt="2022-12-13T02:47:42.340" v="27" actId="20577"/>
        <pc:sldMkLst>
          <pc:docMk/>
          <pc:sldMk cId="4028310639" sldId="258"/>
        </pc:sldMkLst>
        <pc:spChg chg="mod">
          <ac:chgData name="Matheus Nogueira" userId="3ffbdc37af4c2ab0" providerId="LiveId" clId="{F43275E8-E253-4548-9395-BA6B702FE060}" dt="2022-12-13T02:47:42.340" v="27" actId="20577"/>
          <ac:spMkLst>
            <pc:docMk/>
            <pc:sldMk cId="4028310639" sldId="258"/>
            <ac:spMk id="5" creationId="{0A913C70-2BAF-B33B-5B11-4F3D8F2C77D8}"/>
          </ac:spMkLst>
        </pc:spChg>
      </pc:sldChg>
      <pc:sldChg chg="modAnim">
        <pc:chgData name="Matheus Nogueira" userId="3ffbdc37af4c2ab0" providerId="LiveId" clId="{F43275E8-E253-4548-9395-BA6B702FE060}" dt="2022-12-13T02:45:22.925" v="1"/>
        <pc:sldMkLst>
          <pc:docMk/>
          <pc:sldMk cId="4126297419" sldId="259"/>
        </pc:sldMkLst>
      </pc:sldChg>
      <pc:sldChg chg="modAnim">
        <pc:chgData name="Matheus Nogueira" userId="3ffbdc37af4c2ab0" providerId="LiveId" clId="{F43275E8-E253-4548-9395-BA6B702FE060}" dt="2022-12-13T02:46:03.387" v="9"/>
        <pc:sldMkLst>
          <pc:docMk/>
          <pc:sldMk cId="2849735928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E614C-111B-4F14-BBA6-6C5062BEF98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DFA2-1641-4EE4-81C3-59741B9F21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FFCD-5DF3-448B-A1DA-690102E514F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AF830-2C32-4288-89F3-D1850422F5B9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14C3-8C5C-49D9-89A1-BF79BA9364F2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5D1-949F-4805-8697-DF7754EAADE0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12A6-D90B-46A5-BD91-B7DD7D4C5FE1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23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8774-958A-4BA9-98A0-C5010DE561A6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8878-7F7C-4463-90C9-2B16C5772EDC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2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84613-B670-49A0-A203-610A80DB3008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67F0-AB98-4366-AB95-158E416FCE77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2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D95845F-29E2-483D-9C50-692A083742E4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0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6712-27F1-4E05-BC34-6D40E70BB41C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F18880-10F9-4CA8-B711-1A08EA9E1E11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8AE994-CC7D-4ABB-AA4D-D602422A4F3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64767-2F13-FBFB-1B18-B3375BF81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803163"/>
            <a:ext cx="10058400" cy="23189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Genetic Algorithm Portfolio Optimization with Stock Return Comparison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278752-1FE2-39D4-354A-C658A616D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Matheus Nogueira - 1810764</a:t>
            </a:r>
          </a:p>
        </p:txBody>
      </p:sp>
    </p:spTree>
    <p:extLst>
      <p:ext uri="{BB962C8B-B14F-4D97-AF65-F5344CB8AC3E}">
        <p14:creationId xmlns:p14="http://schemas.microsoft.com/office/powerpoint/2010/main" val="354840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US" b="1" dirty="0" err="1"/>
              <a:t>Objetivo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just">
              <a:buNone/>
            </a:pPr>
            <a:r>
              <a:rPr lang="en-US" dirty="0" err="1"/>
              <a:t>Comparar</a:t>
            </a:r>
            <a:r>
              <a:rPr lang="en-US" dirty="0"/>
              <a:t> o 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acumulado</a:t>
            </a:r>
            <a:r>
              <a:rPr lang="en-US" dirty="0"/>
              <a:t> de um portifolio </a:t>
            </a:r>
            <a:r>
              <a:rPr lang="en-US" dirty="0" err="1"/>
              <a:t>otimizado</a:t>
            </a:r>
            <a:r>
              <a:rPr lang="en-US" dirty="0"/>
              <a:t> via </a:t>
            </a:r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Genéticos</a:t>
            </a:r>
            <a:r>
              <a:rPr lang="en-US" dirty="0"/>
              <a:t>,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preditores</a:t>
            </a:r>
            <a:r>
              <a:rPr lang="en-US" dirty="0"/>
              <a:t> para as series de </a:t>
            </a:r>
            <a:r>
              <a:rPr lang="en-US" dirty="0" err="1"/>
              <a:t>retornos</a:t>
            </a:r>
            <a:r>
              <a:rPr lang="en-US" dirty="0"/>
              <a:t> dos </a:t>
            </a:r>
            <a:r>
              <a:rPr lang="en-US" dirty="0" err="1"/>
              <a:t>ativos</a:t>
            </a:r>
            <a:r>
              <a:rPr lang="en-US" dirty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 err="1"/>
              <a:t>Preditor</a:t>
            </a:r>
            <a:r>
              <a:rPr lang="en-US" dirty="0"/>
              <a:t> Naïve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Facebook Prophet</a:t>
            </a:r>
          </a:p>
          <a:p>
            <a:pPr marL="201168" lvl="1" indent="0" algn="just">
              <a:buNone/>
            </a:pPr>
            <a:endParaRPr lang="en-US" dirty="0"/>
          </a:p>
          <a:p>
            <a:pPr marL="201168" lvl="1" indent="0" algn="just">
              <a:buNone/>
            </a:pPr>
            <a:r>
              <a:rPr lang="en-US" dirty="0"/>
              <a:t>O </a:t>
            </a:r>
            <a:r>
              <a:rPr lang="en-US" i="1" dirty="0"/>
              <a:t>benchmark </a:t>
            </a:r>
            <a:r>
              <a:rPr lang="en-US" dirty="0"/>
              <a:t>a ser </a:t>
            </a:r>
            <a:r>
              <a:rPr lang="en-US" dirty="0" err="1"/>
              <a:t>superado</a:t>
            </a:r>
            <a:r>
              <a:rPr lang="en-US" dirty="0"/>
              <a:t> é o 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acumulado</a:t>
            </a:r>
            <a:r>
              <a:rPr lang="en-US" dirty="0"/>
              <a:t> do </a:t>
            </a:r>
            <a:r>
              <a:rPr lang="en-US" dirty="0" err="1"/>
              <a:t>índice</a:t>
            </a:r>
            <a:r>
              <a:rPr lang="en-US" dirty="0"/>
              <a:t> IBOVESPA</a:t>
            </a:r>
            <a:endParaRPr lang="en-US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4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10058400" cy="748454"/>
          </a:xfrm>
        </p:spPr>
        <p:txBody>
          <a:bodyPr/>
          <a:lstStyle/>
          <a:p>
            <a:r>
              <a:rPr lang="en-US" b="1" dirty="0" err="1"/>
              <a:t>Metodologia</a:t>
            </a:r>
            <a:r>
              <a:rPr lang="en-US" b="1" dirty="0"/>
              <a:t> – </a:t>
            </a:r>
            <a:r>
              <a:rPr lang="en-US" b="1" dirty="0" err="1"/>
              <a:t>Previsão</a:t>
            </a:r>
            <a:r>
              <a:rPr lang="en-US" b="1" dirty="0"/>
              <a:t> do </a:t>
            </a:r>
            <a:r>
              <a:rPr lang="en-US" b="1" dirty="0" err="1"/>
              <a:t>Retorno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05" y="1905712"/>
            <a:ext cx="4816410" cy="4131734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selecionados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preços</a:t>
            </a:r>
            <a:r>
              <a:rPr lang="en-US" dirty="0"/>
              <a:t> </a:t>
            </a:r>
            <a:r>
              <a:rPr lang="en-US" dirty="0" err="1"/>
              <a:t>semanais</a:t>
            </a:r>
            <a:r>
              <a:rPr lang="en-US" dirty="0"/>
              <a:t> de 20 </a:t>
            </a:r>
            <a:r>
              <a:rPr lang="en-US" dirty="0" err="1"/>
              <a:t>ativos</a:t>
            </a:r>
            <a:r>
              <a:rPr lang="en-US" dirty="0"/>
              <a:t> </a:t>
            </a:r>
            <a:r>
              <a:rPr lang="en-US" dirty="0" err="1"/>
              <a:t>operados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BOVESPA, entre 2010 e 2021:</a:t>
            </a:r>
          </a:p>
          <a:p>
            <a:pPr lvl="1" algn="just"/>
            <a:r>
              <a:rPr lang="en-US" dirty="0" err="1"/>
              <a:t>Bancos</a:t>
            </a:r>
            <a:r>
              <a:rPr lang="en-US" dirty="0"/>
              <a:t>: BBDC4, BBAS3, ITUB4, SANB11</a:t>
            </a:r>
          </a:p>
          <a:p>
            <a:pPr lvl="1" algn="just"/>
            <a:r>
              <a:rPr lang="en-US" dirty="0" err="1"/>
              <a:t>Seguradoras</a:t>
            </a:r>
            <a:r>
              <a:rPr lang="en-US" dirty="0"/>
              <a:t>: SULA11</a:t>
            </a:r>
          </a:p>
          <a:p>
            <a:pPr lvl="1" algn="just"/>
            <a:r>
              <a:rPr lang="en-US" dirty="0" err="1"/>
              <a:t>Energia</a:t>
            </a:r>
            <a:r>
              <a:rPr lang="en-US" dirty="0"/>
              <a:t>: ELET3, CPLE6, ENBR3</a:t>
            </a:r>
          </a:p>
          <a:p>
            <a:pPr lvl="1" algn="just"/>
            <a:r>
              <a:rPr lang="en-US" dirty="0" err="1"/>
              <a:t>Petróleo</a:t>
            </a:r>
            <a:r>
              <a:rPr lang="en-US" dirty="0"/>
              <a:t> &amp; </a:t>
            </a:r>
            <a:r>
              <a:rPr lang="en-US" dirty="0" err="1"/>
              <a:t>Gás</a:t>
            </a:r>
            <a:r>
              <a:rPr lang="en-US" dirty="0"/>
              <a:t>: PETR4</a:t>
            </a:r>
          </a:p>
          <a:p>
            <a:pPr lvl="1" algn="just"/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Cíclico</a:t>
            </a:r>
            <a:r>
              <a:rPr lang="en-US" dirty="0"/>
              <a:t>: ABEV3, JBSS3, WEGE3, CSAN3</a:t>
            </a:r>
          </a:p>
          <a:p>
            <a:pPr lvl="1" algn="just"/>
            <a:r>
              <a:rPr lang="en-US" dirty="0" err="1"/>
              <a:t>Mineração</a:t>
            </a:r>
            <a:r>
              <a:rPr lang="en-US" dirty="0"/>
              <a:t> &amp; </a:t>
            </a:r>
            <a:r>
              <a:rPr lang="en-US" dirty="0" err="1"/>
              <a:t>Siderurgia</a:t>
            </a:r>
            <a:r>
              <a:rPr lang="en-US" dirty="0"/>
              <a:t>: USIM5, VALE3, CSNA3, GGBR4</a:t>
            </a:r>
          </a:p>
          <a:p>
            <a:pPr lvl="1" algn="just"/>
            <a:r>
              <a:rPr lang="en-US" dirty="0" err="1"/>
              <a:t>Telecomunicação</a:t>
            </a:r>
            <a:r>
              <a:rPr lang="en-US" dirty="0"/>
              <a:t>: VIVT3, TIMS3</a:t>
            </a:r>
          </a:p>
          <a:p>
            <a:pPr lvl="1" algn="just"/>
            <a:r>
              <a:rPr lang="en-US" dirty="0"/>
              <a:t>Taxa </a:t>
            </a:r>
            <a:r>
              <a:rPr lang="en-US" dirty="0" err="1"/>
              <a:t>Selic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ativo</a:t>
            </a:r>
            <a:r>
              <a:rPr lang="en-US" dirty="0"/>
              <a:t> livre de </a:t>
            </a:r>
            <a:r>
              <a:rPr lang="en-US" dirty="0" err="1"/>
              <a:t>risco</a:t>
            </a:r>
            <a:endParaRPr lang="en-US" dirty="0"/>
          </a:p>
          <a:p>
            <a:pPr marL="201168" lvl="1" indent="0">
              <a:buNone/>
            </a:pPr>
            <a:endParaRPr lang="en-US" sz="19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3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361776" y="1905712"/>
            <a:ext cx="4756589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ativo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implementados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Modelo</a:t>
            </a:r>
            <a:r>
              <a:rPr lang="en-US" dirty="0"/>
              <a:t> Naïve: </a:t>
            </a:r>
            <a:r>
              <a:rPr lang="en-US" dirty="0" err="1"/>
              <a:t>previsão</a:t>
            </a:r>
            <a:r>
              <a:rPr lang="en-US" dirty="0"/>
              <a:t> do </a:t>
            </a:r>
            <a:r>
              <a:rPr lang="en-US" dirty="0" err="1"/>
              <a:t>retorno</a:t>
            </a:r>
            <a:r>
              <a:rPr lang="en-US" dirty="0"/>
              <a:t> da </a:t>
            </a:r>
            <a:r>
              <a:rPr lang="en-US" dirty="0" err="1"/>
              <a:t>semana</a:t>
            </a:r>
            <a:r>
              <a:rPr lang="en-US" dirty="0"/>
              <a:t> que </a:t>
            </a:r>
            <a:r>
              <a:rPr lang="en-US" dirty="0" err="1"/>
              <a:t>vem</a:t>
            </a:r>
            <a:r>
              <a:rPr lang="en-US" dirty="0"/>
              <a:t> é o </a:t>
            </a:r>
            <a:r>
              <a:rPr lang="en-US" dirty="0" err="1"/>
              <a:t>retorno</a:t>
            </a:r>
            <a:r>
              <a:rPr lang="en-US" dirty="0"/>
              <a:t> da </a:t>
            </a:r>
            <a:r>
              <a:rPr lang="en-US" dirty="0" err="1"/>
              <a:t>semana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Facebook Prophet: </a:t>
            </a:r>
          </a:p>
          <a:p>
            <a:pPr lvl="2" algn="just"/>
            <a:r>
              <a:rPr lang="en-US" dirty="0" err="1"/>
              <a:t>Treino</a:t>
            </a:r>
            <a:r>
              <a:rPr lang="en-US" dirty="0"/>
              <a:t>: 2010 a 2019</a:t>
            </a:r>
          </a:p>
          <a:p>
            <a:pPr lvl="2" algn="just"/>
            <a:r>
              <a:rPr lang="en-US" dirty="0"/>
              <a:t>Teste: 2020 e 2021</a:t>
            </a:r>
          </a:p>
          <a:p>
            <a:pPr lvl="2" algn="just"/>
            <a:r>
              <a:rPr lang="en-US" dirty="0" err="1"/>
              <a:t>Metodologia</a:t>
            </a:r>
            <a:r>
              <a:rPr lang="en-US" dirty="0"/>
              <a:t> de </a:t>
            </a:r>
            <a:r>
              <a:rPr lang="en-US" dirty="0" err="1"/>
              <a:t>previsão</a:t>
            </a:r>
            <a:r>
              <a:rPr lang="en-US" dirty="0"/>
              <a:t>: </a:t>
            </a:r>
            <a:r>
              <a:rPr lang="en-US" dirty="0" err="1"/>
              <a:t>janela</a:t>
            </a:r>
            <a:r>
              <a:rPr lang="en-US" dirty="0"/>
              <a:t> </a:t>
            </a:r>
            <a:r>
              <a:rPr lang="en-US" dirty="0" err="1"/>
              <a:t>rolante</a:t>
            </a:r>
            <a:r>
              <a:rPr lang="en-US" dirty="0"/>
              <a:t> de 12 </a:t>
            </a:r>
            <a:r>
              <a:rPr lang="en-US" dirty="0" err="1"/>
              <a:t>semanas</a:t>
            </a:r>
            <a:r>
              <a:rPr lang="en-US" dirty="0"/>
              <a:t> para </a:t>
            </a:r>
            <a:r>
              <a:rPr lang="en-US" dirty="0" err="1"/>
              <a:t>previsão</a:t>
            </a:r>
            <a:r>
              <a:rPr lang="en-US" dirty="0"/>
              <a:t> de 1 </a:t>
            </a:r>
            <a:r>
              <a:rPr lang="en-US" dirty="0" err="1"/>
              <a:t>semana</a:t>
            </a:r>
            <a:r>
              <a:rPr lang="en-US" dirty="0"/>
              <a:t> à </a:t>
            </a:r>
            <a:r>
              <a:rPr lang="en-US" dirty="0" err="1"/>
              <a:t>frente</a:t>
            </a: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05712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10058400" cy="748454"/>
          </a:xfrm>
        </p:spPr>
        <p:txBody>
          <a:bodyPr/>
          <a:lstStyle/>
          <a:p>
            <a:r>
              <a:rPr lang="en-US" b="1" dirty="0" err="1"/>
              <a:t>Metodologia</a:t>
            </a:r>
            <a:r>
              <a:rPr lang="en-US" b="1" dirty="0"/>
              <a:t> - </a:t>
            </a:r>
            <a:r>
              <a:rPr lang="en-US" b="1" dirty="0" err="1"/>
              <a:t>Otimização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DE45CF-AFD0-55D8-ACE5-09BD72CA1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6005" y="1905712"/>
                <a:ext cx="4816410" cy="4131734"/>
              </a:xfrm>
            </p:spPr>
            <p:txBody>
              <a:bodyPr>
                <a:normAutofit/>
              </a:bodyPr>
              <a:lstStyle/>
              <a:p>
                <a:pPr marL="201168" lvl="1" indent="0" algn="just">
                  <a:buNone/>
                </a:pPr>
                <a:r>
                  <a:rPr lang="en-US" dirty="0"/>
                  <a:t>Foi </a:t>
                </a:r>
                <a:r>
                  <a:rPr lang="en-US" dirty="0" err="1"/>
                  <a:t>implementado</a:t>
                </a:r>
                <a:r>
                  <a:rPr lang="en-US" dirty="0"/>
                  <a:t> um GA para </a:t>
                </a:r>
                <a:r>
                  <a:rPr lang="en-US" dirty="0" err="1"/>
                  <a:t>otimizar</a:t>
                </a:r>
                <a:r>
                  <a:rPr lang="en-US" dirty="0"/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pesos de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ativo</a:t>
                </a:r>
                <a:r>
                  <a:rPr lang="en-US" dirty="0"/>
                  <a:t> a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semana</a:t>
                </a:r>
                <a:endParaRPr lang="en-US" dirty="0"/>
              </a:p>
              <a:p>
                <a:pPr lvl="1" algn="just"/>
                <a:r>
                  <a:rPr lang="en-US" dirty="0" err="1"/>
                  <a:t>Indivíduo</a:t>
                </a:r>
                <a:r>
                  <a:rPr lang="en-US" dirty="0"/>
                  <a:t>: </a:t>
                </a:r>
                <a:r>
                  <a:rPr lang="en-US" dirty="0" err="1"/>
                  <a:t>vetor</a:t>
                </a:r>
                <a:r>
                  <a:rPr lang="en-US" dirty="0"/>
                  <a:t> de pesos de </a:t>
                </a:r>
                <a:r>
                  <a:rPr lang="en-US" dirty="0" err="1"/>
                  <a:t>cada</a:t>
                </a:r>
                <a:r>
                  <a:rPr lang="en-US" dirty="0"/>
                  <a:t> </a:t>
                </a:r>
                <a:r>
                  <a:rPr lang="en-US" dirty="0" err="1"/>
                  <a:t>ativo</a:t>
                </a:r>
                <a:endParaRPr lang="en-US" dirty="0"/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 err="1"/>
                  <a:t>Função</a:t>
                </a:r>
                <a:r>
                  <a:rPr lang="en-US" dirty="0"/>
                  <a:t> </a:t>
                </a:r>
                <a:r>
                  <a:rPr lang="en-US" dirty="0" err="1"/>
                  <a:t>objetivo</a:t>
                </a:r>
                <a:r>
                  <a:rPr lang="en-US" dirty="0"/>
                  <a:t>: </a:t>
                </a:r>
                <a:r>
                  <a:rPr lang="en-US" dirty="0" err="1"/>
                  <a:t>maximizar</a:t>
                </a:r>
                <a:r>
                  <a:rPr lang="en-US" dirty="0"/>
                  <a:t> </a:t>
                </a:r>
                <a:r>
                  <a:rPr lang="en-US" dirty="0" err="1"/>
                  <a:t>retorno</a:t>
                </a:r>
                <a:r>
                  <a:rPr lang="en-US" dirty="0"/>
                  <a:t> da </a:t>
                </a:r>
                <a:r>
                  <a:rPr lang="en-US" dirty="0" err="1"/>
                  <a:t>carteira</a:t>
                </a:r>
                <a:endParaRPr lang="en-US" dirty="0"/>
              </a:p>
              <a:p>
                <a:pPr lvl="2" algn="just"/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onde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é o </a:t>
                </a:r>
                <a:r>
                  <a:rPr lang="en-US" dirty="0" err="1"/>
                  <a:t>retorno</a:t>
                </a:r>
                <a:r>
                  <a:rPr lang="en-US" dirty="0"/>
                  <a:t> </a:t>
                </a:r>
                <a:r>
                  <a:rPr lang="en-US" dirty="0" err="1"/>
                  <a:t>previsto</a:t>
                </a:r>
                <a:r>
                  <a:rPr lang="en-US" dirty="0"/>
                  <a:t> do </a:t>
                </a:r>
                <a:r>
                  <a:rPr lang="en-US" dirty="0" err="1"/>
                  <a:t>ativo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 algn="just"/>
                <a:r>
                  <a:rPr lang="en-US" dirty="0" err="1"/>
                  <a:t>Restrições</a:t>
                </a:r>
                <a:r>
                  <a:rPr lang="en-US" dirty="0"/>
                  <a:t>:</a:t>
                </a:r>
              </a:p>
              <a:p>
                <a:pPr lvl="2" algn="just"/>
                <a:r>
                  <a:rPr lang="en-US" dirty="0"/>
                  <a:t>Pesos </a:t>
                </a:r>
                <a:r>
                  <a:rPr lang="en-US" dirty="0" err="1"/>
                  <a:t>devem</a:t>
                </a:r>
                <a:r>
                  <a:rPr lang="en-US" dirty="0"/>
                  <a:t> ser </a:t>
                </a:r>
                <a:r>
                  <a:rPr lang="en-US" dirty="0" err="1"/>
                  <a:t>positivos</a:t>
                </a:r>
                <a:r>
                  <a:rPr lang="en-US" dirty="0"/>
                  <a:t> </a:t>
                </a:r>
                <a:r>
                  <a:rPr lang="en-US" dirty="0" err="1"/>
                  <a:t>ou</a:t>
                </a:r>
                <a:r>
                  <a:rPr lang="en-US" dirty="0"/>
                  <a:t> </a:t>
                </a:r>
                <a:r>
                  <a:rPr lang="en-US" dirty="0" err="1"/>
                  <a:t>nulos</a:t>
                </a:r>
                <a:endParaRPr lang="en-US" dirty="0"/>
              </a:p>
              <a:p>
                <a:pPr lvl="2" algn="just"/>
                <a:r>
                  <a:rPr lang="en-US" dirty="0"/>
                  <a:t>Soma dos pesos </a:t>
                </a:r>
                <a:r>
                  <a:rPr lang="en-US" dirty="0" err="1"/>
                  <a:t>deve</a:t>
                </a:r>
                <a:r>
                  <a:rPr lang="en-US" dirty="0"/>
                  <a:t> ser 1</a:t>
                </a:r>
              </a:p>
              <a:p>
                <a:pPr lvl="2" algn="just"/>
                <a:r>
                  <a:rPr lang="en-US" dirty="0" err="1"/>
                  <a:t>Volatilidade</a:t>
                </a:r>
                <a:r>
                  <a:rPr lang="en-US" dirty="0"/>
                  <a:t> da </a:t>
                </a:r>
                <a:r>
                  <a:rPr lang="en-US" dirty="0" err="1"/>
                  <a:t>carteira</a:t>
                </a:r>
                <a:r>
                  <a:rPr lang="en-US" dirty="0"/>
                  <a:t> </a:t>
                </a:r>
                <a:r>
                  <a:rPr lang="en-US" dirty="0" err="1"/>
                  <a:t>não</a:t>
                </a:r>
                <a:r>
                  <a:rPr lang="en-US" dirty="0"/>
                  <a:t> </a:t>
                </a:r>
                <a:r>
                  <a:rPr lang="en-US" dirty="0" err="1"/>
                  <a:t>deve</a:t>
                </a:r>
                <a:r>
                  <a:rPr lang="en-US" dirty="0"/>
                  <a:t> supercar 0.15.</a:t>
                </a:r>
              </a:p>
              <a:p>
                <a:pPr marL="201168" lvl="1" indent="0">
                  <a:buNone/>
                </a:pPr>
                <a:endParaRPr lang="en-US" sz="1900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DE45CF-AFD0-55D8-ACE5-09BD72CA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6005" y="1905712"/>
                <a:ext cx="4816410" cy="4131734"/>
              </a:xfrm>
              <a:blipFill>
                <a:blip r:embed="rId2"/>
                <a:stretch>
                  <a:fillRect t="-1477" r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361776" y="1905712"/>
            <a:ext cx="4693751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Evolucionários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implemetada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de </a:t>
            </a:r>
            <a:r>
              <a:rPr lang="en-US" dirty="0" err="1"/>
              <a:t>hiperpâmetros</a:t>
            </a:r>
            <a:r>
              <a:rPr lang="en-US" dirty="0"/>
              <a:t> no interval de </a:t>
            </a:r>
            <a:r>
              <a:rPr lang="en-US" dirty="0" err="1"/>
              <a:t>treino</a:t>
            </a:r>
            <a:r>
              <a:rPr lang="en-US" dirty="0"/>
              <a:t> [2010,2019].</a:t>
            </a:r>
          </a:p>
          <a:p>
            <a:pPr lvl="1" algn="just"/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buscados</a:t>
            </a:r>
            <a:r>
              <a:rPr lang="en-US" dirty="0"/>
              <a:t>:</a:t>
            </a:r>
          </a:p>
          <a:p>
            <a:pPr lvl="2" algn="just"/>
            <a:r>
              <a:rPr lang="en-US" dirty="0" err="1"/>
              <a:t>População</a:t>
            </a:r>
            <a:r>
              <a:rPr lang="en-US" dirty="0"/>
              <a:t>: 50,100</a:t>
            </a:r>
          </a:p>
          <a:p>
            <a:pPr lvl="2" algn="just"/>
            <a:r>
              <a:rPr lang="en-US" dirty="0" err="1"/>
              <a:t>Probabilidade</a:t>
            </a:r>
            <a:r>
              <a:rPr lang="en-US" dirty="0"/>
              <a:t> de Crossover: 0.3, 0.5</a:t>
            </a:r>
          </a:p>
          <a:p>
            <a:pPr lvl="2" algn="just"/>
            <a:r>
              <a:rPr lang="en-US" dirty="0" err="1"/>
              <a:t>Probabilidade</a:t>
            </a:r>
            <a:r>
              <a:rPr lang="en-US" dirty="0"/>
              <a:t> de </a:t>
            </a:r>
            <a:r>
              <a:rPr lang="en-US" dirty="0" err="1"/>
              <a:t>Mutação</a:t>
            </a:r>
            <a:r>
              <a:rPr lang="en-US" dirty="0"/>
              <a:t>: 0.05, 0.1</a:t>
            </a:r>
          </a:p>
          <a:p>
            <a:pPr lvl="2" algn="just"/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gerações</a:t>
            </a:r>
            <a:r>
              <a:rPr lang="en-US" dirty="0"/>
              <a:t>: 20,50</a:t>
            </a:r>
          </a:p>
          <a:p>
            <a:pPr lvl="2" algn="just"/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janela</a:t>
            </a:r>
            <a:r>
              <a:rPr lang="en-US" dirty="0"/>
              <a:t>: 12 </a:t>
            </a:r>
            <a:r>
              <a:rPr lang="en-US" dirty="0" err="1"/>
              <a:t>semanas</a:t>
            </a: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79215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10058400" cy="748454"/>
          </a:xfrm>
        </p:spPr>
        <p:txBody>
          <a:bodyPr/>
          <a:lstStyle/>
          <a:p>
            <a:r>
              <a:rPr lang="en-US" b="1" dirty="0" err="1"/>
              <a:t>Resultados</a:t>
            </a:r>
            <a:r>
              <a:rPr lang="en-US" b="1" dirty="0"/>
              <a:t> – </a:t>
            </a:r>
            <a:r>
              <a:rPr lang="en-US" b="1" dirty="0" err="1"/>
              <a:t>Preditor</a:t>
            </a:r>
            <a:r>
              <a:rPr lang="en-US" b="1" dirty="0"/>
              <a:t> Naïve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05" y="1905712"/>
            <a:ext cx="4816410" cy="4131734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 err="1"/>
              <a:t>Treino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endParaRPr lang="en-US" sz="19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5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518732" y="1905712"/>
            <a:ext cx="4693751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/>
              <a:t>Teste:</a:t>
            </a:r>
          </a:p>
          <a:p>
            <a:pPr marL="201168" lvl="1" indent="0" algn="just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20761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Gráfico, Gráfico de linhas&#10;&#10;Descrição gerada automaticamente">
            <a:extLst>
              <a:ext uri="{FF2B5EF4-FFF2-40B4-BE49-F238E27FC236}">
                <a16:creationId xmlns:a16="http://schemas.microsoft.com/office/drawing/2014/main" id="{A875C5A2-062F-5026-A761-B49E0DA2B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8" y="2409913"/>
            <a:ext cx="5869383" cy="3042303"/>
          </a:xfrm>
          <a:prstGeom prst="rect">
            <a:avLst/>
          </a:prstGeom>
        </p:spPr>
      </p:pic>
      <p:pic>
        <p:nvPicPr>
          <p:cNvPr id="10" name="Imagem 9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CAF5C09-560A-7689-71E0-17086F99A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86" y="2410216"/>
            <a:ext cx="5868798" cy="30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4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10058400" cy="748454"/>
          </a:xfrm>
        </p:spPr>
        <p:txBody>
          <a:bodyPr/>
          <a:lstStyle/>
          <a:p>
            <a:r>
              <a:rPr lang="en-US" b="1" dirty="0" err="1"/>
              <a:t>Resultados</a:t>
            </a:r>
            <a:r>
              <a:rPr lang="en-US" b="1" dirty="0"/>
              <a:t> – Prophet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05" y="1905712"/>
            <a:ext cx="4816410" cy="4131734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 err="1"/>
              <a:t>Treino</a:t>
            </a:r>
            <a:r>
              <a:rPr lang="en-US" dirty="0"/>
              <a:t>:</a:t>
            </a:r>
          </a:p>
          <a:p>
            <a:pPr marL="201168" lvl="1" indent="0">
              <a:buNone/>
            </a:pPr>
            <a:endParaRPr lang="en-US" sz="19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6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518732" y="1905712"/>
            <a:ext cx="4693751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/>
              <a:t>Teste:</a:t>
            </a:r>
          </a:p>
          <a:p>
            <a:pPr marL="201168" lvl="1" indent="0" algn="just">
              <a:buFont typeface="Calibri" pitchFamily="34" charset="0"/>
              <a:buNone/>
            </a:pPr>
            <a:endParaRPr lang="en-US" dirty="0"/>
          </a:p>
          <a:p>
            <a:pPr marL="201168" lvl="1" indent="0" algn="just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20761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4D233894-232C-9EEF-D53E-48672BF46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4" y="2519118"/>
            <a:ext cx="5930806" cy="3042000"/>
          </a:xfrm>
          <a:prstGeom prst="rect">
            <a:avLst/>
          </a:prstGeom>
        </p:spPr>
      </p:pic>
      <p:pic>
        <p:nvPicPr>
          <p:cNvPr id="12" name="Imagem 11" descr="Gráfico, Gráfico de linhas&#10;&#10;Descrição gerada automaticamente">
            <a:extLst>
              <a:ext uri="{FF2B5EF4-FFF2-40B4-BE49-F238E27FC236}">
                <a16:creationId xmlns:a16="http://schemas.microsoft.com/office/drawing/2014/main" id="{B6B79DBE-A52F-883A-882A-530270269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08" y="2519118"/>
            <a:ext cx="5868798" cy="30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9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020B3-5F01-2FD9-F4B1-193746E1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921" y="988906"/>
            <a:ext cx="4879079" cy="748454"/>
          </a:xfrm>
        </p:spPr>
        <p:txBody>
          <a:bodyPr/>
          <a:lstStyle/>
          <a:p>
            <a:r>
              <a:rPr lang="en-US" b="1" dirty="0" err="1"/>
              <a:t>Conclusões</a:t>
            </a:r>
            <a:endParaRPr lang="en-US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E45CF-AFD0-55D8-ACE5-09BD72CA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05" y="1905712"/>
            <a:ext cx="4816410" cy="4131734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n-US" dirty="0" err="1"/>
              <a:t>Comentário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: </a:t>
            </a:r>
            <a:r>
              <a:rPr lang="en-US" dirty="0" err="1"/>
              <a:t>nenhum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no </a:t>
            </a:r>
            <a:r>
              <a:rPr lang="en-US" dirty="0" err="1"/>
              <a:t>período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considerado</a:t>
            </a:r>
            <a:r>
              <a:rPr lang="en-US" dirty="0"/>
              <a:t> para as </a:t>
            </a:r>
            <a:r>
              <a:rPr lang="en-US" dirty="0" err="1"/>
              <a:t>conclusões</a:t>
            </a:r>
            <a:r>
              <a:rPr lang="en-US" dirty="0"/>
              <a:t>.</a:t>
            </a:r>
          </a:p>
          <a:p>
            <a:pPr marL="201168" lvl="1" indent="0" algn="just">
              <a:buNone/>
            </a:pPr>
            <a:endParaRPr lang="en-US" sz="1900" dirty="0"/>
          </a:p>
          <a:p>
            <a:pPr marL="201168" lvl="1" indent="0" algn="just">
              <a:buNone/>
            </a:pPr>
            <a:r>
              <a:rPr lang="en-US" sz="1900" dirty="0"/>
              <a:t>A </a:t>
            </a:r>
            <a:r>
              <a:rPr lang="en-US" sz="1900" dirty="0" err="1"/>
              <a:t>otimização</a:t>
            </a:r>
            <a:r>
              <a:rPr lang="en-US" sz="1900" dirty="0"/>
              <a:t> com </a:t>
            </a:r>
            <a:r>
              <a:rPr lang="en-US" sz="1900" dirty="0" err="1"/>
              <a:t>preditor</a:t>
            </a:r>
            <a:r>
              <a:rPr lang="en-US" sz="1900" dirty="0"/>
              <a:t> naïve </a:t>
            </a:r>
            <a:r>
              <a:rPr lang="en-US" sz="1900" dirty="0" err="1"/>
              <a:t>não</a:t>
            </a:r>
            <a:r>
              <a:rPr lang="en-US" sz="1900" dirty="0"/>
              <a:t> </a:t>
            </a:r>
            <a:r>
              <a:rPr lang="en-US" sz="1900" dirty="0" err="1"/>
              <a:t>foi</a:t>
            </a:r>
            <a:r>
              <a:rPr lang="en-US" sz="1900" dirty="0"/>
              <a:t> </a:t>
            </a:r>
            <a:r>
              <a:rPr lang="en-US" sz="1900" dirty="0" err="1"/>
              <a:t>capaz</a:t>
            </a:r>
            <a:r>
              <a:rPr lang="en-US" sz="1900" dirty="0"/>
              <a:t> de </a:t>
            </a:r>
            <a:r>
              <a:rPr lang="en-US" sz="1900" dirty="0" err="1"/>
              <a:t>superar</a:t>
            </a:r>
            <a:r>
              <a:rPr lang="en-US" sz="1900" dirty="0"/>
              <a:t> o </a:t>
            </a:r>
            <a:r>
              <a:rPr lang="en-US" sz="1900" dirty="0" err="1"/>
              <a:t>retorno</a:t>
            </a:r>
            <a:r>
              <a:rPr lang="en-US" sz="1900" dirty="0"/>
              <a:t> </a:t>
            </a:r>
            <a:r>
              <a:rPr lang="en-US" sz="1900" dirty="0" err="1"/>
              <a:t>acumulado</a:t>
            </a:r>
            <a:r>
              <a:rPr lang="en-US" sz="1900" dirty="0"/>
              <a:t> do </a:t>
            </a:r>
            <a:r>
              <a:rPr lang="en-US" sz="1900" dirty="0" err="1"/>
              <a:t>índice</a:t>
            </a:r>
            <a:r>
              <a:rPr lang="en-US" sz="1900" dirty="0"/>
              <a:t> </a:t>
            </a:r>
            <a:r>
              <a:rPr lang="en-US" sz="1900" dirty="0" err="1"/>
              <a:t>Bovespa</a:t>
            </a:r>
            <a:r>
              <a:rPr lang="en-US" sz="1900" dirty="0"/>
              <a:t>.</a:t>
            </a:r>
          </a:p>
          <a:p>
            <a:pPr marL="201168" lvl="1" indent="0" algn="just">
              <a:buNone/>
            </a:pPr>
            <a:endParaRPr lang="en-US" sz="1900" dirty="0"/>
          </a:p>
          <a:p>
            <a:pPr marL="201168" lvl="1" indent="0" algn="just">
              <a:buNone/>
            </a:pPr>
            <a:r>
              <a:rPr lang="en-US" sz="1900" dirty="0"/>
              <a:t>A </a:t>
            </a:r>
            <a:r>
              <a:rPr lang="en-US" sz="1900" dirty="0" err="1"/>
              <a:t>otimização</a:t>
            </a:r>
            <a:r>
              <a:rPr lang="en-US" sz="1900" dirty="0"/>
              <a:t> com a </a:t>
            </a:r>
            <a:r>
              <a:rPr lang="en-US" sz="1900" dirty="0" err="1"/>
              <a:t>previsão</a:t>
            </a:r>
            <a:r>
              <a:rPr lang="en-US" sz="1900" dirty="0"/>
              <a:t> do Prophet </a:t>
            </a:r>
            <a:r>
              <a:rPr lang="en-US" sz="1900" dirty="0" err="1"/>
              <a:t>foi</a:t>
            </a:r>
            <a:r>
              <a:rPr lang="en-US" sz="1900" dirty="0"/>
              <a:t> </a:t>
            </a:r>
            <a:r>
              <a:rPr lang="en-US" sz="1900" dirty="0" err="1"/>
              <a:t>capaz</a:t>
            </a:r>
            <a:r>
              <a:rPr lang="en-US" sz="1900" dirty="0"/>
              <a:t> de </a:t>
            </a:r>
            <a:r>
              <a:rPr lang="en-US" sz="1900" dirty="0" err="1"/>
              <a:t>gerar</a:t>
            </a:r>
            <a:r>
              <a:rPr lang="en-US" sz="1900" dirty="0"/>
              <a:t> um </a:t>
            </a:r>
            <a:r>
              <a:rPr lang="en-US" sz="1900" dirty="0" err="1"/>
              <a:t>retorno</a:t>
            </a:r>
            <a:r>
              <a:rPr lang="en-US" sz="1900" dirty="0"/>
              <a:t> </a:t>
            </a:r>
            <a:r>
              <a:rPr lang="en-US" sz="1900" dirty="0" err="1"/>
              <a:t>acumulado</a:t>
            </a:r>
            <a:r>
              <a:rPr lang="en-US" sz="1900" dirty="0"/>
              <a:t> 30 </a:t>
            </a:r>
            <a:r>
              <a:rPr lang="en-US" sz="1900" dirty="0" err="1"/>
              <a:t>vezes</a:t>
            </a:r>
            <a:r>
              <a:rPr lang="en-US" sz="1900" dirty="0"/>
              <a:t> </a:t>
            </a:r>
            <a:r>
              <a:rPr lang="en-US" sz="1900" dirty="0" err="1"/>
              <a:t>maior</a:t>
            </a:r>
            <a:r>
              <a:rPr lang="en-US" sz="1900" dirty="0"/>
              <a:t> que o do </a:t>
            </a:r>
            <a:r>
              <a:rPr lang="en-US" sz="1900" dirty="0" err="1"/>
              <a:t>índice</a:t>
            </a:r>
            <a:r>
              <a:rPr lang="en-US" sz="1900" dirty="0"/>
              <a:t> </a:t>
            </a:r>
            <a:r>
              <a:rPr lang="en-US" sz="1900" dirty="0" err="1"/>
              <a:t>ao</a:t>
            </a:r>
            <a:r>
              <a:rPr lang="en-US" sz="1900" dirty="0"/>
              <a:t> final do </a:t>
            </a:r>
            <a:r>
              <a:rPr lang="en-US" sz="1900" dirty="0" err="1"/>
              <a:t>período</a:t>
            </a:r>
            <a:r>
              <a:rPr lang="en-US" sz="1900" dirty="0"/>
              <a:t> de teste.</a:t>
            </a:r>
          </a:p>
          <a:p>
            <a:pPr marL="201168" lvl="1" indent="0" algn="just">
              <a:buNone/>
            </a:pPr>
            <a:endParaRPr lang="en-US" sz="1900" dirty="0"/>
          </a:p>
          <a:p>
            <a:pPr marL="201168" lvl="1" indent="0" algn="just">
              <a:buNone/>
            </a:pPr>
            <a:endParaRPr lang="en-US" sz="1900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8FB24C-7C5D-EC73-DA5C-5298921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E994-CC7D-4ABB-AA4D-D602422A4F37}" type="slidenum">
              <a:rPr lang="en-US" smtClean="0"/>
              <a:t>7</a:t>
            </a:fld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913C70-2BAF-B33B-5B11-4F3D8F2C77D8}"/>
              </a:ext>
            </a:extLst>
          </p:cNvPr>
          <p:cNvSpPr txBox="1">
            <a:spLocks/>
          </p:cNvSpPr>
          <p:nvPr/>
        </p:nvSpPr>
        <p:spPr>
          <a:xfrm>
            <a:off x="6361776" y="1905712"/>
            <a:ext cx="4693751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endParaRPr lang="en-US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A63F0C2-C047-FE62-CA3B-B1F5A0C2BA24}"/>
              </a:ext>
            </a:extLst>
          </p:cNvPr>
          <p:cNvCxnSpPr>
            <a:cxnSpLocks/>
          </p:cNvCxnSpPr>
          <p:nvPr/>
        </p:nvCxnSpPr>
        <p:spPr>
          <a:xfrm>
            <a:off x="6096000" y="1979215"/>
            <a:ext cx="32191" cy="423871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2DA963DE-954C-1DB2-D8C6-F36797CF65BB}"/>
              </a:ext>
            </a:extLst>
          </p:cNvPr>
          <p:cNvSpPr txBox="1">
            <a:spLocks/>
          </p:cNvSpPr>
          <p:nvPr/>
        </p:nvSpPr>
        <p:spPr>
          <a:xfrm>
            <a:off x="6128191" y="988906"/>
            <a:ext cx="4879079" cy="748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Melhorias</a:t>
            </a:r>
            <a:endParaRPr lang="en-US" b="1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2EC1327-CF89-A6AB-BAB0-CF914DB57F5E}"/>
              </a:ext>
            </a:extLst>
          </p:cNvPr>
          <p:cNvSpPr txBox="1">
            <a:spLocks/>
          </p:cNvSpPr>
          <p:nvPr/>
        </p:nvSpPr>
        <p:spPr>
          <a:xfrm>
            <a:off x="6128191" y="1905712"/>
            <a:ext cx="4816410" cy="41317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algn="just">
              <a:buFont typeface="Calibri" pitchFamily="34" charset="0"/>
              <a:buNone/>
            </a:pPr>
            <a:r>
              <a:rPr lang="en-US" dirty="0" err="1"/>
              <a:t>Averiguar</a:t>
            </a:r>
            <a:r>
              <a:rPr lang="en-US" dirty="0"/>
              <a:t> com </a:t>
            </a:r>
            <a:r>
              <a:rPr lang="en-US" dirty="0" err="1"/>
              <a:t>mais</a:t>
            </a:r>
            <a:r>
              <a:rPr lang="en-US" dirty="0"/>
              <a:t> cautela a </a:t>
            </a:r>
            <a:r>
              <a:rPr lang="en-US" dirty="0" err="1"/>
              <a:t>qualidade</a:t>
            </a:r>
            <a:r>
              <a:rPr lang="en-US" dirty="0"/>
              <a:t> da </a:t>
            </a:r>
            <a:r>
              <a:rPr lang="en-US" dirty="0" err="1"/>
              <a:t>previsão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 de </a:t>
            </a:r>
            <a:r>
              <a:rPr lang="en-US" dirty="0" err="1"/>
              <a:t>retornos</a:t>
            </a:r>
            <a:r>
              <a:rPr lang="en-US" dirty="0"/>
              <a:t>.</a:t>
            </a:r>
          </a:p>
          <a:p>
            <a:pPr marL="201168" lvl="1" indent="0" algn="just">
              <a:buFont typeface="Calibri" pitchFamily="34" charset="0"/>
              <a:buNone/>
            </a:pPr>
            <a:endParaRPr lang="en-US" sz="1900" dirty="0"/>
          </a:p>
          <a:p>
            <a:pPr marL="201168" lvl="1" indent="0" algn="just">
              <a:buFont typeface="Calibri" pitchFamily="34" charset="0"/>
              <a:buNone/>
            </a:pPr>
            <a:r>
              <a:rPr lang="en-US" sz="1900" dirty="0" err="1"/>
              <a:t>Implementar</a:t>
            </a:r>
            <a:r>
              <a:rPr lang="en-US" sz="1900" dirty="0"/>
              <a:t> </a:t>
            </a:r>
            <a:r>
              <a:rPr lang="en-US" sz="1900" dirty="0" err="1"/>
              <a:t>outras</a:t>
            </a:r>
            <a:r>
              <a:rPr lang="en-US" sz="1900" dirty="0"/>
              <a:t> </a:t>
            </a:r>
            <a:r>
              <a:rPr lang="en-US" sz="1900" dirty="0" err="1"/>
              <a:t>funções</a:t>
            </a:r>
            <a:r>
              <a:rPr lang="en-US" sz="1900" dirty="0"/>
              <a:t> </a:t>
            </a:r>
            <a:r>
              <a:rPr lang="en-US" sz="1900" dirty="0" err="1"/>
              <a:t>objetivo</a:t>
            </a:r>
            <a:r>
              <a:rPr lang="en-US" sz="1900" dirty="0"/>
              <a:t> (Sharpe Ratio, </a:t>
            </a:r>
            <a:r>
              <a:rPr lang="en-US" sz="1900" dirty="0" err="1"/>
              <a:t>por</a:t>
            </a:r>
            <a:r>
              <a:rPr lang="en-US" sz="1900" dirty="0"/>
              <a:t> </a:t>
            </a:r>
            <a:r>
              <a:rPr lang="en-US" sz="1900" dirty="0" err="1"/>
              <a:t>exemplo</a:t>
            </a:r>
            <a:r>
              <a:rPr lang="en-US" sz="1900" dirty="0"/>
              <a:t>).</a:t>
            </a:r>
          </a:p>
          <a:p>
            <a:pPr marL="201168" lvl="1" indent="0" algn="just">
              <a:buFont typeface="Calibri" pitchFamily="34" charset="0"/>
              <a:buNone/>
            </a:pPr>
            <a:endParaRPr lang="en-US" sz="1900" dirty="0"/>
          </a:p>
          <a:p>
            <a:pPr marL="201168" lvl="1" indent="0" algn="just">
              <a:buFont typeface="Calibri" pitchFamily="34" charset="0"/>
              <a:buNone/>
            </a:pPr>
            <a:r>
              <a:rPr lang="en-US" sz="1900" dirty="0" err="1"/>
              <a:t>Testar</a:t>
            </a:r>
            <a:r>
              <a:rPr lang="en-US" sz="1900" dirty="0"/>
              <a:t> outros </a:t>
            </a:r>
            <a:r>
              <a:rPr lang="en-US" sz="1900" dirty="0" err="1"/>
              <a:t>valores</a:t>
            </a:r>
            <a:r>
              <a:rPr lang="en-US" sz="1900" dirty="0"/>
              <a:t> para a </a:t>
            </a:r>
            <a:r>
              <a:rPr lang="en-US" sz="1900" dirty="0" err="1"/>
              <a:t>restrição</a:t>
            </a:r>
            <a:r>
              <a:rPr lang="en-US" sz="1900" dirty="0"/>
              <a:t> de </a:t>
            </a:r>
            <a:r>
              <a:rPr lang="en-US" sz="1900" dirty="0" err="1"/>
              <a:t>volatilidade</a:t>
            </a:r>
            <a:r>
              <a:rPr lang="en-US" sz="1900" dirty="0"/>
              <a:t>.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  <a:p>
            <a:pPr marL="201168" lvl="1" indent="0">
              <a:buFont typeface="Calibri" pitchFamily="34" charset="0"/>
              <a:buNone/>
            </a:pP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volatilidade</a:t>
            </a:r>
            <a:r>
              <a:rPr lang="en-US" dirty="0"/>
              <a:t> da </a:t>
            </a:r>
            <a:r>
              <a:rPr lang="en-US" dirty="0" err="1"/>
              <a:t>carteira</a:t>
            </a:r>
            <a:r>
              <a:rPr lang="en-US" dirty="0"/>
              <a:t> </a:t>
            </a:r>
            <a:r>
              <a:rPr lang="en-US" dirty="0" err="1"/>
              <a:t>otimizada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 tempo.</a:t>
            </a:r>
          </a:p>
        </p:txBody>
      </p:sp>
    </p:spTree>
    <p:extLst>
      <p:ext uri="{BB962C8B-B14F-4D97-AF65-F5344CB8AC3E}">
        <p14:creationId xmlns:p14="http://schemas.microsoft.com/office/powerpoint/2010/main" val="284973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439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Retrospectiva</vt:lpstr>
      <vt:lpstr>Genetic Algorithm Portfolio Optimization with Stock Return Comparison</vt:lpstr>
      <vt:lpstr>Objetivo</vt:lpstr>
      <vt:lpstr>Metodologia – Previsão do Retorno</vt:lpstr>
      <vt:lpstr>Metodologia - Otimização</vt:lpstr>
      <vt:lpstr>Resultados – Preditor Naïve </vt:lpstr>
      <vt:lpstr>Resultados – Prophet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Portfolio Optimization with Stock Return Comparison</dc:title>
  <dc:creator>Matheus Nogueira</dc:creator>
  <cp:lastModifiedBy>Matheus Nogueira</cp:lastModifiedBy>
  <cp:revision>1</cp:revision>
  <dcterms:created xsi:type="dcterms:W3CDTF">2022-12-13T01:33:12Z</dcterms:created>
  <dcterms:modified xsi:type="dcterms:W3CDTF">2022-12-13T02:53:10Z</dcterms:modified>
</cp:coreProperties>
</file>