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eb513e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eb513e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c1ebb787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c1ebb787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1ebb787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1ebb787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c1ebb787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c1ebb78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1ebb787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c1ebb787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c1ebb787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c1ebb787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73a0623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c73a0623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cf819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3cf819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765f10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765f10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9765f1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9765f1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9765f10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9765f10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33dd04f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33dd04f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9765f10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9765f10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9765f10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9765f10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c1ebb7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c1ebb7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9630c9ef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9630c9ef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9c7cb4d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9c7cb4d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c1ebb787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c1ebb787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9c7cb4d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9c7cb4d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9c7cb4d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9c7cb4d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c7cb4d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c7cb4d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c73a062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c73a062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33dd04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33dd04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9c7cb4d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9c7cb4d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c1ebb787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c1ebb787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c1ebb787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c1ebb787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c73a062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c73a062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c73a0623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c73a0623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c73a0623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c73a0623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c86312c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c86312c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c86312c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c86312c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c86312c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c86312c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c86312c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c86312c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eb513e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eb513e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c86312c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c86312c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c86312c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c86312c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c86312c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c86312c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c73a062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c73a062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c1ebb78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c1ebb78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563a1c0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563a1c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eb513e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eb513e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2eb513e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2eb513e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1ebb78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c1ebb78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5040475"/>
            <a:ext cx="9144000" cy="1029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10450" y="1776125"/>
            <a:ext cx="8123100" cy="10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Análise de dados do Spotify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Checkpoint 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2987500"/>
            <a:ext cx="9144000" cy="441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813450" y="3031600"/>
            <a:ext cx="7820100" cy="16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Anna Carolina Fonseca - 1512996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Guilherme Bizzo - 1710563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Matheus Nogueira - 1810764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Roberto Mario L T L - 1711384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75" y="434050"/>
            <a:ext cx="6284250" cy="41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8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Popularidade de Músicas e Artistas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400" y="146400"/>
            <a:ext cx="7147199" cy="4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90500"/>
            <a:ext cx="857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328313"/>
            <a:ext cx="6014100" cy="44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de Audio Features no tempo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265500" y="183950"/>
            <a:ext cx="40452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a serem respondidas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Como cada </a:t>
            </a:r>
            <a:r>
              <a:rPr i="1" lang="pt-BR" sz="1400">
                <a:solidFill>
                  <a:schemeClr val="dk1"/>
                </a:solidFill>
              </a:rPr>
              <a:t>audio feature</a:t>
            </a:r>
            <a:r>
              <a:rPr lang="pt-BR" sz="1400">
                <a:solidFill>
                  <a:schemeClr val="dk1"/>
                </a:solidFill>
              </a:rPr>
              <a:t> vem evoluindo desde a década de 50 até os dias de hoje?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41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rgbClr val="191414"/>
                </a:solidFill>
              </a:rPr>
              <a:t>Será que as músicas populares estão ficando mais parecidas ao longo do tempo?</a:t>
            </a:r>
            <a:endParaRPr sz="2300">
              <a:solidFill>
                <a:srgbClr val="191414"/>
              </a:solidFill>
            </a:endParaRPr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Fonte de Dados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Playlists </a:t>
            </a:r>
            <a:r>
              <a:rPr b="1" lang="pt-BR" sz="1400">
                <a:solidFill>
                  <a:srgbClr val="DCDDDE"/>
                </a:solidFill>
              </a:rPr>
              <a:t>Top Hits</a:t>
            </a:r>
            <a:r>
              <a:rPr lang="pt-BR" sz="1400">
                <a:solidFill>
                  <a:srgbClr val="DCDDDE"/>
                </a:solidFill>
              </a:rPr>
              <a:t> anuais a partir da década de 1970 até os dias atuais.</a:t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Playlists com músicas famosas das décadas de 50 e 60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265500" y="2383650"/>
            <a:ext cx="40452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respondê-las?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Análise de tendência da série temporal de cada </a:t>
            </a:r>
            <a:r>
              <a:rPr i="1" lang="pt-BR" sz="1400">
                <a:solidFill>
                  <a:schemeClr val="dk1"/>
                </a:solidFill>
              </a:rPr>
              <a:t>audio feature.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t-BR" sz="1400">
                <a:solidFill>
                  <a:schemeClr val="dk1"/>
                </a:solidFill>
              </a:rPr>
              <a:t>Série original da </a:t>
            </a:r>
            <a:r>
              <a:rPr i="1" lang="pt-BR" sz="1400">
                <a:solidFill>
                  <a:schemeClr val="dk1"/>
                </a:solidFill>
              </a:rPr>
              <a:t>feature.</a:t>
            </a:r>
            <a:endParaRPr i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pt-BR" sz="1400">
                <a:solidFill>
                  <a:schemeClr val="dk1"/>
                </a:solidFill>
              </a:rPr>
              <a:t>Série da média anual da </a:t>
            </a:r>
            <a:r>
              <a:rPr i="1" lang="pt-BR" sz="1400">
                <a:solidFill>
                  <a:schemeClr val="dk1"/>
                </a:solidFill>
              </a:rPr>
              <a:t>feature.</a:t>
            </a:r>
            <a:endParaRPr i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41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Análise de tendência da série temporal do desvio padrão anual de cada </a:t>
            </a:r>
            <a:r>
              <a:rPr i="1" lang="pt-BR" sz="1400">
                <a:solidFill>
                  <a:schemeClr val="dk1"/>
                </a:solidFill>
              </a:rPr>
              <a:t>audio feature.</a:t>
            </a:r>
            <a:endParaRPr sz="2300">
              <a:solidFill>
                <a:srgbClr val="19141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Audio Features disponíveis</a:t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Accousticness - </a:t>
            </a:r>
            <a:r>
              <a:rPr lang="pt-BR" sz="2000">
                <a:solidFill>
                  <a:srgbClr val="DCDDDE"/>
                </a:solidFill>
              </a:rPr>
              <a:t>probabilidade da música ser acústica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Danceability - </a:t>
            </a:r>
            <a:r>
              <a:rPr lang="pt-BR" sz="2000">
                <a:solidFill>
                  <a:srgbClr val="DCDDDE"/>
                </a:solidFill>
              </a:rPr>
              <a:t>Valor de [0,1]  que </a:t>
            </a:r>
            <a:r>
              <a:rPr lang="pt-BR" sz="2000">
                <a:solidFill>
                  <a:srgbClr val="DCDDDE"/>
                </a:solidFill>
              </a:rPr>
              <a:t>descreve quão adequada a música é para dançar com base em diferentes métricas. 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Duration_ms - </a:t>
            </a:r>
            <a:r>
              <a:rPr lang="pt-BR" sz="2000">
                <a:solidFill>
                  <a:srgbClr val="DCDDDE"/>
                </a:solidFill>
              </a:rPr>
              <a:t>tempo de duração da música em </a:t>
            </a:r>
            <a:r>
              <a:rPr lang="pt-BR" sz="2000">
                <a:solidFill>
                  <a:srgbClr val="DCDDDE"/>
                </a:solidFill>
              </a:rPr>
              <a:t>milissegundos.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Energy - </a:t>
            </a:r>
            <a:r>
              <a:rPr lang="pt-BR" sz="2000">
                <a:solidFill>
                  <a:srgbClr val="DCDDDE"/>
                </a:solidFill>
              </a:rPr>
              <a:t>valor entre [0,1] que mede o quão o grau de intensidade e agito da música.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Instrumentalness - </a:t>
            </a:r>
            <a:r>
              <a:rPr lang="pt-BR" sz="2000">
                <a:solidFill>
                  <a:srgbClr val="DCDDDE"/>
                </a:solidFill>
              </a:rPr>
              <a:t>probabilidade de [0,1] da música não possuir vocal.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Liveness - </a:t>
            </a:r>
            <a:r>
              <a:rPr lang="pt-BR" sz="2000">
                <a:solidFill>
                  <a:srgbClr val="DCDDDE"/>
                </a:solidFill>
              </a:rPr>
              <a:t>probabilidade da música ter sido gravada ao vivo com audiência.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Loudness - </a:t>
            </a:r>
            <a:r>
              <a:rPr lang="pt-BR" sz="2000">
                <a:solidFill>
                  <a:srgbClr val="DCDDDE"/>
                </a:solidFill>
              </a:rPr>
              <a:t>volume médio da música em dB.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Speechiness - </a:t>
            </a:r>
            <a:r>
              <a:rPr lang="pt-BR" sz="2000">
                <a:solidFill>
                  <a:srgbClr val="DCDDDE"/>
                </a:solidFill>
              </a:rPr>
              <a:t>probabilidade do track ser apenas fala (próximo de 1) ou apenas música (próximo de 0).</a:t>
            </a:r>
            <a:endParaRPr sz="2000">
              <a:solidFill>
                <a:srgbClr val="DCDDD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ct val="100000"/>
              <a:buAutoNum type="arabicPeriod"/>
            </a:pPr>
            <a:r>
              <a:rPr lang="pt-BR" sz="2000">
                <a:solidFill>
                  <a:srgbClr val="1DB954"/>
                </a:solidFill>
              </a:rPr>
              <a:t>Valence - </a:t>
            </a:r>
            <a:r>
              <a:rPr lang="pt-BR" sz="2000">
                <a:solidFill>
                  <a:srgbClr val="DCDDDE"/>
                </a:solidFill>
              </a:rPr>
              <a:t>valor entre [0,1] que mede o quão positiva é a sensação da música.</a:t>
            </a:r>
            <a:endParaRPr sz="2000">
              <a:solidFill>
                <a:srgbClr val="DCDDD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92450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44">
                <a:solidFill>
                  <a:srgbClr val="1DB954"/>
                </a:solidFill>
              </a:rPr>
              <a:t>Accousticness</a:t>
            </a:r>
            <a:endParaRPr b="1" sz="2244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23582" l="0" r="0" t="0"/>
          <a:stretch/>
        </p:blipFill>
        <p:spPr>
          <a:xfrm>
            <a:off x="4572000" y="853175"/>
            <a:ext cx="4497998" cy="34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23960" l="0" r="0" t="0"/>
          <a:stretch/>
        </p:blipFill>
        <p:spPr>
          <a:xfrm>
            <a:off x="46225" y="861557"/>
            <a:ext cx="4497998" cy="342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05650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solidFill>
                  <a:srgbClr val="1DB954"/>
                </a:solidFill>
              </a:rPr>
              <a:t>Duration_ms</a:t>
            </a:r>
            <a:endParaRPr b="1" sz="202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23884" l="0" r="0" t="0"/>
          <a:stretch/>
        </p:blipFill>
        <p:spPr>
          <a:xfrm>
            <a:off x="4571999" y="931325"/>
            <a:ext cx="4400474" cy="334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4">
            <a:alphaModFix/>
          </a:blip>
          <a:srcRect b="23112" l="0" r="0" t="0"/>
          <a:stretch/>
        </p:blipFill>
        <p:spPr>
          <a:xfrm>
            <a:off x="173050" y="931325"/>
            <a:ext cx="4356400" cy="33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Loudness</a:t>
            </a:r>
            <a:endParaRPr b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23693" l="0" r="0" t="0"/>
          <a:stretch/>
        </p:blipFill>
        <p:spPr>
          <a:xfrm>
            <a:off x="106175" y="871740"/>
            <a:ext cx="4455576" cy="340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23693" l="0" r="0" t="0"/>
          <a:stretch/>
        </p:blipFill>
        <p:spPr>
          <a:xfrm>
            <a:off x="4602075" y="871738"/>
            <a:ext cx="4455576" cy="34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Desvio Padrão Anual de Energy</a:t>
            </a:r>
            <a:endParaRPr b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47173" l="0" r="0" t="0"/>
          <a:stretch/>
        </p:blipFill>
        <p:spPr>
          <a:xfrm>
            <a:off x="854588" y="852898"/>
            <a:ext cx="7434824" cy="39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Energy</a:t>
            </a:r>
            <a:endParaRPr b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47173" l="0" r="0" t="0"/>
          <a:stretch/>
        </p:blipFill>
        <p:spPr>
          <a:xfrm>
            <a:off x="859800" y="729637"/>
            <a:ext cx="7424399" cy="39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265500" y="183950"/>
            <a:ext cx="40452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Comparar as características das músicas mais populares de diferentes regiões e global.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Analisar a evolução de algumas características de interesse ao longo do tempo.</a:t>
            </a:r>
            <a:r>
              <a:rPr lang="pt-BR" sz="1400">
                <a:solidFill>
                  <a:srgbClr val="1DB954"/>
                </a:solidFill>
              </a:rPr>
              <a:t> </a:t>
            </a:r>
            <a:endParaRPr sz="1400">
              <a:solidFill>
                <a:srgbClr val="1DB9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Quantas músicas do Top 200 de cada país são cantadas no idioma dele?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Procurar músicas "anômalas" no Top 200.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1400"/>
              <a:buAutoNum type="arabicPeriod"/>
            </a:pPr>
            <a:r>
              <a:rPr lang="pt-BR" sz="1400">
                <a:solidFill>
                  <a:srgbClr val="1DB954"/>
                </a:solidFill>
              </a:rPr>
              <a:t>Quais as características mais importantes para uma música ser popular? </a:t>
            </a:r>
            <a:endParaRPr sz="2300">
              <a:solidFill>
                <a:srgbClr val="1DB954"/>
              </a:solidFill>
            </a:endParaRPr>
          </a:p>
        </p:txBody>
      </p:sp>
      <p:sp>
        <p:nvSpPr>
          <p:cNvPr id="203" name="Google Shape;203;p36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Análise preditiva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se uma música alcançará o Top 200 global/regional.</a:t>
            </a:r>
            <a:endParaRPr sz="1400">
              <a:solidFill>
                <a:srgbClr val="DCDDD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a quantidade de streams de uma música com base em suas características.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os tipos de playlist que cada música pode pertencer para aumentar as chances de viralizar.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e seleção de </a:t>
            </a:r>
            <a:r>
              <a:rPr i="1" lang="pt-BR"/>
              <a:t>features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idx="1" type="subTitle"/>
          </p:nvPr>
        </p:nvSpPr>
        <p:spPr>
          <a:xfrm>
            <a:off x="265500" y="183950"/>
            <a:ext cx="40452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a serem respondidas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Que dados de trilha são mais relevantes para explicar a popularidade de uma música?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As características de popularidade são mais relevantes se atribuídas aos artistas ou as trilhas sonoras?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6" name="Google Shape;216;p38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Fonte de Dados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Dados da API sobre as trilhas, os artistas, álbuns e playlists.</a:t>
            </a:r>
            <a:endParaRPr sz="1400">
              <a:solidFill>
                <a:srgbClr val="1DB954"/>
              </a:solidFill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265500" y="2383650"/>
            <a:ext cx="40452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respondê-las?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Definir popularidade a nível de trilha sonora.</a:t>
            </a:r>
            <a:endParaRPr i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41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Agregar todas features disponíveis na API e fazer seleção de </a:t>
            </a:r>
            <a:r>
              <a:rPr i="1" lang="pt-BR" sz="1400">
                <a:solidFill>
                  <a:schemeClr val="dk1"/>
                </a:solidFill>
              </a:rPr>
              <a:t>features</a:t>
            </a:r>
            <a:r>
              <a:rPr lang="pt-BR" sz="1400">
                <a:solidFill>
                  <a:schemeClr val="dk1"/>
                </a:solidFill>
              </a:rPr>
              <a:t>.</a:t>
            </a:r>
            <a:endParaRPr sz="2300">
              <a:solidFill>
                <a:srgbClr val="19141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Reunindo features</a:t>
            </a:r>
            <a:endParaRPr b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1688"/>
            <a:ext cx="3733800" cy="1200150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375" y="714512"/>
            <a:ext cx="3372925" cy="37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Seleção de </a:t>
            </a:r>
            <a:r>
              <a:rPr b="1" i="1" lang="pt-BR" sz="2000">
                <a:solidFill>
                  <a:srgbClr val="1DB954"/>
                </a:solidFill>
              </a:rPr>
              <a:t>features</a:t>
            </a:r>
            <a:endParaRPr b="1" i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982650"/>
            <a:ext cx="2631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2000"/>
              <a:buChar char="●"/>
            </a:pPr>
            <a:r>
              <a:rPr lang="pt-BR" sz="2000">
                <a:solidFill>
                  <a:srgbClr val="1DB954"/>
                </a:solidFill>
              </a:rPr>
              <a:t>Manual</a:t>
            </a:r>
            <a:endParaRPr i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7750"/>
            <a:ext cx="3667875" cy="3269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0"/>
          <p:cNvSpPr txBox="1"/>
          <p:nvPr>
            <p:ph type="title"/>
          </p:nvPr>
        </p:nvSpPr>
        <p:spPr>
          <a:xfrm>
            <a:off x="6201000" y="982650"/>
            <a:ext cx="2631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2000"/>
              <a:buChar char="●"/>
            </a:pPr>
            <a:r>
              <a:rPr lang="pt-BR" sz="2000">
                <a:solidFill>
                  <a:srgbClr val="1DB954"/>
                </a:solidFill>
              </a:rPr>
              <a:t>Automática</a:t>
            </a:r>
            <a:endParaRPr i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350" y="1629000"/>
            <a:ext cx="3354575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975" y="2978650"/>
            <a:ext cx="3987324" cy="1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99025"/>
            <a:ext cx="8520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solidFill>
                  <a:srgbClr val="1DB954"/>
                </a:solidFill>
              </a:rPr>
              <a:t>Seleção de </a:t>
            </a:r>
            <a:r>
              <a:rPr b="1" i="1" lang="pt-BR" sz="2000">
                <a:solidFill>
                  <a:srgbClr val="1DB954"/>
                </a:solidFill>
              </a:rPr>
              <a:t>features</a:t>
            </a:r>
            <a:endParaRPr b="1" i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982650"/>
            <a:ext cx="2631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2000"/>
              <a:buChar char="●"/>
            </a:pPr>
            <a:r>
              <a:rPr lang="pt-BR" sz="2000">
                <a:solidFill>
                  <a:srgbClr val="1DB954"/>
                </a:solidFill>
              </a:rPr>
              <a:t>Automática</a:t>
            </a:r>
            <a:endParaRPr i="1" sz="2000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solidFill>
                <a:srgbClr val="1DB954"/>
              </a:solidFill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0150"/>
            <a:ext cx="7448550" cy="25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225" y="2228850"/>
            <a:ext cx="2857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79750"/>
            <a:ext cx="7743825" cy="2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7700" y="3818925"/>
            <a:ext cx="28765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de </a:t>
            </a:r>
            <a:r>
              <a:rPr i="1" lang="pt-BR"/>
              <a:t>features </a:t>
            </a:r>
            <a:r>
              <a:rPr lang="pt-BR"/>
              <a:t>das 10 principais regiões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38213"/>
            <a:ext cx="7315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38213"/>
            <a:ext cx="7315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38213"/>
            <a:ext cx="7315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38213"/>
            <a:ext cx="7315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38213"/>
            <a:ext cx="73152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8"/>
          <p:cNvSpPr txBox="1"/>
          <p:nvPr>
            <p:ph idx="1" type="subTitle"/>
          </p:nvPr>
        </p:nvSpPr>
        <p:spPr>
          <a:xfrm>
            <a:off x="265500" y="183950"/>
            <a:ext cx="40452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Comparar as características das músicas mais populares de diferentes regiões e global.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Analisar a evolução de algumas características de interesse ao longo do tempo.</a:t>
            </a:r>
            <a:r>
              <a:rPr lang="pt-BR" sz="1400">
                <a:solidFill>
                  <a:srgbClr val="1DB954"/>
                </a:solidFill>
              </a:rPr>
              <a:t> </a:t>
            </a:r>
            <a:endParaRPr sz="1400">
              <a:solidFill>
                <a:srgbClr val="1DB9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1400"/>
              <a:buAutoNum type="arabicPeriod"/>
            </a:pPr>
            <a:r>
              <a:rPr lang="pt-BR" sz="1400">
                <a:solidFill>
                  <a:srgbClr val="1DB954"/>
                </a:solidFill>
              </a:rPr>
              <a:t>Quantas músicas do Top 200 de cada país são cantadas no idioma dele? </a:t>
            </a:r>
            <a:endParaRPr sz="1400">
              <a:solidFill>
                <a:srgbClr val="1DB9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Procurar músicas "anômalas" no Top 200.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rgbClr val="191414"/>
                </a:solidFill>
              </a:rPr>
              <a:t>Quais as características mais importantes para uma música ser popular? </a:t>
            </a:r>
            <a:endParaRPr sz="2300">
              <a:solidFill>
                <a:srgbClr val="191414"/>
              </a:solidFill>
            </a:endParaRPr>
          </a:p>
        </p:txBody>
      </p:sp>
      <p:sp>
        <p:nvSpPr>
          <p:cNvPr id="282" name="Google Shape;282;p48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Análise preditiva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se uma música alcançará o Top 200 global/regional.</a:t>
            </a:r>
            <a:endParaRPr sz="1400">
              <a:solidFill>
                <a:srgbClr val="DCDDD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a quantidade de streams de uma música com base em suas características.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os tipos de playlist que cada música pode pertencer para aumentar as chances de viralizar.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Músicas nos idiomas oficiais de cada país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0"/>
          <p:cNvSpPr txBox="1"/>
          <p:nvPr>
            <p:ph idx="1" type="subTitle"/>
          </p:nvPr>
        </p:nvSpPr>
        <p:spPr>
          <a:xfrm>
            <a:off x="265500" y="183950"/>
            <a:ext cx="40452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a serem respondidas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O quanto que as músicas em idioma nativo estão presentes em cada país?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Quais os idiomas estrangeiros das músicas que mais são ouvidos nesses países</a:t>
            </a:r>
            <a:r>
              <a:rPr lang="pt-BR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95" name="Google Shape;295;p50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Fonte de Dados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Dados da API sobre as trilhas, os artistas e playlists.</a:t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Site para a busca das letras.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296" name="Google Shape;296;p50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0"/>
          <p:cNvSpPr txBox="1"/>
          <p:nvPr>
            <p:ph idx="1" type="subTitle"/>
          </p:nvPr>
        </p:nvSpPr>
        <p:spPr>
          <a:xfrm>
            <a:off x="265500" y="2383650"/>
            <a:ext cx="40452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respondê-las?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Definir idiomas oficiais dos países.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Separar nome das músicas e artistas.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Gerar e buscar pelo URL das letras das músicas.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Extrair a letra.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Detectar o idioma.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Separar em listas de idioma oficial e não oficial.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311700" y="24430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Site utilizado para as letras:</a:t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B954"/>
              </a:solidFill>
            </a:endParaRPr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8" y="1677950"/>
            <a:ext cx="1885775" cy="307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128800"/>
            <a:ext cx="2933700" cy="2952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2214775"/>
            <a:ext cx="3216641" cy="20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/>
          <p:nvPr/>
        </p:nvSpPr>
        <p:spPr>
          <a:xfrm>
            <a:off x="2377203" y="3127125"/>
            <a:ext cx="21300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3394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Spotify Charts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450"/>
            <a:ext cx="9144002" cy="4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24430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Tradutor:</a:t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B954"/>
              </a:solidFill>
            </a:endParaRPr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50" y="1330288"/>
            <a:ext cx="2698883" cy="10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75" y="2723688"/>
            <a:ext cx="6043043" cy="174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Desafios enfrentados:</a:t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2000"/>
              <a:buAutoNum type="arabicParenR"/>
            </a:pPr>
            <a:r>
              <a:rPr lang="pt-BR" sz="2000">
                <a:solidFill>
                  <a:srgbClr val="1DB954"/>
                </a:solidFill>
              </a:rPr>
              <a:t>Permissão de utilizar as letras de um site.</a:t>
            </a:r>
            <a:endParaRPr sz="2000">
              <a:solidFill>
                <a:srgbClr val="1DB95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B95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B954"/>
              </a:buClr>
              <a:buSzPts val="2000"/>
              <a:buAutoNum type="arabicParenR"/>
            </a:pPr>
            <a:r>
              <a:rPr lang="pt-BR" sz="2000">
                <a:solidFill>
                  <a:srgbClr val="1DB954"/>
                </a:solidFill>
              </a:rPr>
              <a:t>URLs e caracteres especiais.</a:t>
            </a:r>
            <a:endParaRPr sz="2000"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11700" y="24430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Gráficos planejados:</a:t>
            </a:r>
            <a:endParaRPr b="1">
              <a:solidFill>
                <a:srgbClr val="1DB95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DB954"/>
                </a:solidFill>
              </a:rPr>
              <a:t>1) Gráficos de cada país, indicando a quantidade de músicas do idioma nativo ao longo do tempo.</a:t>
            </a:r>
            <a:endParaRPr sz="2000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DB954"/>
                </a:solidFill>
              </a:rPr>
              <a:t>2) Gráficos com as tendências de quais idiomas estrangeiros cada país mais escuta.</a:t>
            </a:r>
            <a:endParaRPr sz="2000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B9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DB954"/>
                </a:solidFill>
              </a:rPr>
              <a:t>3) Gráfico comparativo da quantidade de músicas de idioma nativo entre os países.</a:t>
            </a:r>
            <a:endParaRPr sz="2000">
              <a:solidFill>
                <a:srgbClr val="1DB95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3394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Top Hits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25" y="308800"/>
            <a:ext cx="8839201" cy="191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25" y="2339400"/>
            <a:ext cx="8695237" cy="2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339400"/>
            <a:ext cx="8520600" cy="4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Spotify Web API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175"/>
            <a:ext cx="9143999" cy="450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a serem respondidas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65500" y="183950"/>
            <a:ext cx="40452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Comparar as características das músicas mais populares de diferentes regiões e global.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414"/>
              </a:buClr>
              <a:buSzPts val="1400"/>
              <a:buAutoNum type="arabicPeriod"/>
            </a:pPr>
            <a:r>
              <a:rPr lang="pt-BR" sz="1400">
                <a:solidFill>
                  <a:srgbClr val="191414"/>
                </a:solidFill>
              </a:rPr>
              <a:t>Analisar a evolução de algumas características de interesse ao longo do tempo. </a:t>
            </a:r>
            <a:endParaRPr sz="1400">
              <a:solidFill>
                <a:srgbClr val="19141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Quantas músicas do Top 200 de cada país são cantadas no idioma dele?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Procurar músicas "anômalas" no Top 200.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rgbClr val="191414"/>
                </a:solidFill>
              </a:rPr>
              <a:t>Quais as características mais importantes para uma música ser popular?</a:t>
            </a:r>
            <a:r>
              <a:rPr lang="pt-BR" sz="14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Análise preditiva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se uma música alcançará o Top 200 global/regional.</a:t>
            </a:r>
            <a:endParaRPr sz="1400">
              <a:solidFill>
                <a:srgbClr val="DCDDD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a quantidade de streams de uma música com base em suas características.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os tipos de playlist que cada música pode pertencer para aumentar as chances de viralizar.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Gerais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pelo Spotify Charts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