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3" r:id="rId4"/>
    <p:sldId id="264" r:id="rId5"/>
    <p:sldId id="268" r:id="rId6"/>
    <p:sldId id="269" r:id="rId7"/>
    <p:sldId id="270" r:id="rId8"/>
    <p:sldId id="271" r:id="rId9"/>
    <p:sldId id="272" r:id="rId10"/>
    <p:sldId id="274" r:id="rId11"/>
    <p:sldId id="275" r:id="rId12"/>
    <p:sldId id="276" r:id="rId13"/>
    <p:sldId id="277" r:id="rId14"/>
    <p:sldId id="278" r:id="rId15"/>
    <p:sldId id="279" r:id="rId16"/>
    <p:sldId id="280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85" d="100"/>
          <a:sy n="85" d="100"/>
        </p:scale>
        <p:origin x="1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Изображение"/>
          <p:cNvSpPr>
            <a:spLocks noGrp="1"/>
          </p:cNvSpPr>
          <p:nvPr>
            <p:ph type="pic" idx="13"/>
          </p:nvPr>
        </p:nvSpPr>
        <p:spPr>
          <a:xfrm>
            <a:off x="-812800" y="0"/>
            <a:ext cx="14630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>
            <a:spLocks noGrp="1"/>
          </p:cNvSpPr>
          <p:nvPr>
            <p:ph type="pic" idx="13"/>
          </p:nvPr>
        </p:nvSpPr>
        <p:spPr>
          <a:xfrm>
            <a:off x="1600200" y="330200"/>
            <a:ext cx="9779001" cy="65193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2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6642100" y="762000"/>
            <a:ext cx="5494867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4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7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6718300" y="1054100"/>
            <a:ext cx="5334000" cy="800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67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Изображение"/>
          <p:cNvSpPr>
            <a:spLocks noGrp="1"/>
          </p:cNvSpPr>
          <p:nvPr>
            <p:ph type="pic" sz="quarter" idx="13"/>
          </p:nvPr>
        </p:nvSpPr>
        <p:spPr>
          <a:xfrm>
            <a:off x="6464300" y="5067300"/>
            <a:ext cx="5943600" cy="3962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Изображение"/>
          <p:cNvSpPr>
            <a:spLocks noGrp="1"/>
          </p:cNvSpPr>
          <p:nvPr>
            <p:ph type="pic" sz="quarter" idx="14"/>
          </p:nvPr>
        </p:nvSpPr>
        <p:spPr>
          <a:xfrm>
            <a:off x="6464300" y="762000"/>
            <a:ext cx="584835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Изображение"/>
          <p:cNvSpPr>
            <a:spLocks noGrp="1"/>
          </p:cNvSpPr>
          <p:nvPr>
            <p:ph type="pic" sz="half" idx="15"/>
          </p:nvPr>
        </p:nvSpPr>
        <p:spPr>
          <a:xfrm>
            <a:off x="723900" y="723900"/>
            <a:ext cx="5638801" cy="845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r>
              <a:t>«Место ввода цитаты».</a:t>
            </a:r>
          </a:p>
        </p:txBody>
      </p:sp>
      <p:sp>
        <p:nvSpPr>
          <p:cNvPr id="9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EMT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EMT</a:t>
            </a:r>
          </a:p>
        </p:txBody>
      </p:sp>
      <p:sp>
        <p:nvSpPr>
          <p:cNvPr id="120" name="Как построить полную модель с использованием Excel и Z3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Как построить полную модель с использованием Excel и Z3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Реализация базовых функци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84886">
              <a:defRPr sz="6640"/>
            </a:lvl1pPr>
          </a:lstStyle>
          <a:p>
            <a:r>
              <a:t>Реализация базовых функций</a:t>
            </a:r>
          </a:p>
        </p:txBody>
      </p:sp>
      <p:sp>
        <p:nvSpPr>
          <p:cNvPr id="192" name="Function HSymb(x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/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Function HSymb(x)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    If x = 1 Then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        HSymb = «1»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    ElseIf x = 0 Then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        HSymb = «0»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    Else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        HSymb = «M»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    End If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End Function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Function GetHyperState(b2, b1, a1, a2)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    GetHyperState = HSymb(b2) &amp; HSymb(b1) &amp; «|» &amp; HSymb(a1) &amp; HSymb(a2)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End Function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Реализация базовых функци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84886">
              <a:defRPr sz="6640"/>
            </a:lvl1pPr>
          </a:lstStyle>
          <a:p>
            <a:r>
              <a:t>Реализация базовых функций</a:t>
            </a:r>
          </a:p>
        </p:txBody>
      </p:sp>
      <p:sp>
        <p:nvSpPr>
          <p:cNvPr id="195" name="Function IsPossible(b2, b1, a1, a2, type, price, volume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/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Function IsPossible(b2, b1, a1, a2, type, price, volume)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    If b2 &lt;&gt; 0 And type = «Buy» Or a2 &lt;&gt; 0 And type = «Sell» Then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        IsPossible = False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    Else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        If volume &lt; 1 Or b2 &lt; 0 Or b1 &lt; 0 Or a1 &lt; 0 Or a2 &lt; 0 Then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            IsPossible = False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        Else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            If type = «Buy» Or type = «Sell» Then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                IsPossible = True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            Else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                IsPossible = False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            End If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        End If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    End If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End Function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Реализация базовых функци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84886">
              <a:defRPr sz="6640"/>
            </a:lvl1pPr>
          </a:lstStyle>
          <a:p>
            <a:r>
              <a:t>Реализация базовых функций</a:t>
            </a:r>
          </a:p>
        </p:txBody>
      </p:sp>
      <p:sp>
        <p:nvSpPr>
          <p:cNvPr id="198" name="Function GetStartPosition(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/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Function GetStartPosition()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    GetStartPosition = Array(0, 0, 0, 0)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End Function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Реализация базовых функци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84886">
              <a:defRPr sz="6640"/>
            </a:lvl1pPr>
          </a:lstStyle>
          <a:p>
            <a:r>
              <a:t>Реализация базовых функций</a:t>
            </a:r>
          </a:p>
        </p:txBody>
      </p:sp>
      <p:sp>
        <p:nvSpPr>
          <p:cNvPr id="201" name="Function StopCondition(b2, b1, a1, a2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/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Function StopCondition(b2, b1, a1, a2)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    StopCondition = False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End Function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Реализация базовых функци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84886">
              <a:defRPr sz="6640"/>
            </a:lvl1pPr>
          </a:lstStyle>
          <a:p>
            <a:r>
              <a:t>Реализация базовых функций</a:t>
            </a:r>
          </a:p>
        </p:txBody>
      </p:sp>
      <p:sp>
        <p:nvSpPr>
          <p:cNvPr id="204" name="Function GetInfo(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/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Function GetInfo()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    GetInfo = Array(4, 3, Array(«Buy», «Sell»), Array(101), Array(1, 2, 3, 4, 5, 6, 7, 8, 9))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End Function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Результат работы 100 случайных тестов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84886">
              <a:defRPr sz="6640"/>
            </a:lvl1pPr>
          </a:lstStyle>
          <a:p>
            <a:r>
              <a:t>Результат работы 100 случайных тестов</a:t>
            </a:r>
          </a:p>
        </p:txBody>
      </p:sp>
      <p:sp>
        <p:nvSpPr>
          <p:cNvPr id="207" name="00|00: {'00|M0'}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73887">
              <a:spcBef>
                <a:spcPts val="2600"/>
              </a:spcBef>
              <a:buSzTx/>
              <a:buNone/>
              <a:defRPr sz="2432"/>
            </a:pPr>
            <a:r>
              <a:t>00|00: {'00|M0'}</a:t>
            </a:r>
          </a:p>
          <a:p>
            <a:pPr marL="0" indent="0" defTabSz="373887">
              <a:spcBef>
                <a:spcPts val="2600"/>
              </a:spcBef>
              <a:buSzTx/>
              <a:buNone/>
              <a:defRPr sz="2432"/>
            </a:pPr>
            <a:r>
              <a:t>00|M0: {'00|00', '00|MM'}</a:t>
            </a:r>
          </a:p>
          <a:p>
            <a:pPr marL="0" indent="0" defTabSz="373887">
              <a:spcBef>
                <a:spcPts val="2600"/>
              </a:spcBef>
              <a:buSzTx/>
              <a:buNone/>
              <a:defRPr sz="2432"/>
            </a:pPr>
            <a:r>
              <a:t>00|MM: {'00|10', '00|M0', '00|MM'}</a:t>
            </a:r>
          </a:p>
          <a:p>
            <a:pPr marL="0" indent="0" defTabSz="373887">
              <a:spcBef>
                <a:spcPts val="2600"/>
              </a:spcBef>
              <a:buSzTx/>
              <a:buNone/>
              <a:defRPr sz="2432"/>
            </a:pPr>
            <a:r>
              <a:t>00|10: {'00|1M'}</a:t>
            </a:r>
          </a:p>
          <a:p>
            <a:pPr marL="0" indent="0" defTabSz="373887">
              <a:spcBef>
                <a:spcPts val="2600"/>
              </a:spcBef>
              <a:buSzTx/>
              <a:buNone/>
              <a:defRPr sz="2432"/>
            </a:pPr>
            <a:r>
              <a:t>00|1M: {'0M|00'}</a:t>
            </a:r>
          </a:p>
          <a:p>
            <a:pPr marL="0" indent="0" defTabSz="373887">
              <a:spcBef>
                <a:spcPts val="2600"/>
              </a:spcBef>
              <a:buSzTx/>
              <a:buNone/>
              <a:defRPr sz="2432"/>
            </a:pPr>
            <a:r>
              <a:t>0M|00: {'MM|00', '0M|00', '00|M0'}</a:t>
            </a:r>
          </a:p>
          <a:p>
            <a:pPr marL="0" indent="0" defTabSz="373887">
              <a:spcBef>
                <a:spcPts val="2600"/>
              </a:spcBef>
              <a:buSzTx/>
              <a:buNone/>
              <a:defRPr sz="2432"/>
            </a:pPr>
            <a:r>
              <a:t>MM|00: {'M1|00', '0M|00'}</a:t>
            </a:r>
          </a:p>
          <a:p>
            <a:pPr marL="0" indent="0" defTabSz="373887">
              <a:spcBef>
                <a:spcPts val="2600"/>
              </a:spcBef>
              <a:buSzTx/>
              <a:buNone/>
              <a:defRPr sz="2432"/>
            </a:pPr>
            <a:r>
              <a:t>M1|00: {'01|00', '0M|00'}</a:t>
            </a:r>
          </a:p>
          <a:p>
            <a:pPr marL="0" indent="0" defTabSz="373887">
              <a:spcBef>
                <a:spcPts val="2600"/>
              </a:spcBef>
              <a:buSzTx/>
              <a:buNone/>
              <a:defRPr sz="2432"/>
            </a:pPr>
            <a:r>
              <a:t>01|00: {'M1|00'}</a:t>
            </a:r>
          </a:p>
        </p:txBody>
      </p:sp>
      <p:sp>
        <p:nvSpPr>
          <p:cNvPr id="208" name="9 вершин; 16 ребер"/>
          <p:cNvSpPr txBox="1"/>
          <p:nvPr/>
        </p:nvSpPr>
        <p:spPr>
          <a:xfrm>
            <a:off x="8960662" y="8940799"/>
            <a:ext cx="3770276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9 вершин; 16 ребер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Результат работы верификатор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84886">
              <a:defRPr sz="6640"/>
            </a:lvl1pPr>
          </a:lstStyle>
          <a:p>
            <a:r>
              <a:t>Результат работы верификатора</a:t>
            </a:r>
          </a:p>
        </p:txBody>
      </p:sp>
      <p:sp>
        <p:nvSpPr>
          <p:cNvPr id="211" name="00|00: {'00|10', '01|00', '0M|00', '00|M0'}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262889">
              <a:spcBef>
                <a:spcPts val="1800"/>
              </a:spcBef>
              <a:buSzTx/>
              <a:buNone/>
              <a:defRPr sz="1710"/>
            </a:pPr>
            <a:r>
              <a:t>00|00: {'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00|10</a:t>
            </a:r>
            <a:r>
              <a:t>', '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01|00</a:t>
            </a:r>
            <a:r>
              <a:t>', '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0M|00</a:t>
            </a:r>
            <a:r>
              <a:t>', '00|M0'}</a:t>
            </a:r>
          </a:p>
          <a:p>
            <a:pPr marL="0" indent="0" defTabSz="262889">
              <a:spcBef>
                <a:spcPts val="1800"/>
              </a:spcBef>
              <a:buSzTx/>
              <a:buNone/>
              <a:defRPr sz="1710"/>
            </a:pPr>
            <a:r>
              <a:t>00|M0: {'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0M|00</a:t>
            </a:r>
            <a:r>
              <a:t>', '00|MM', '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00|M1</a:t>
            </a:r>
            <a:r>
              <a:t>', '00|00', '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00|10</a:t>
            </a:r>
            <a:r>
              <a:t>', '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01|00</a:t>
            </a:r>
            <a:r>
              <a:t>', '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00|M0</a:t>
            </a:r>
            <a:r>
              <a:t>'}</a:t>
            </a:r>
          </a:p>
          <a:p>
            <a:pPr marL="0" indent="0" defTabSz="262889">
              <a:spcBef>
                <a:spcPts val="1800"/>
              </a:spcBef>
              <a:buSzTx/>
              <a:buNone/>
              <a:defRPr sz="1710"/>
            </a:pPr>
            <a:r>
              <a:t>00|MM: {'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0M|00</a:t>
            </a:r>
            <a:r>
              <a:t>', '00|MM', '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00|00</a:t>
            </a:r>
            <a:r>
              <a:t>', '00|10', '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01|00</a:t>
            </a:r>
            <a:r>
              <a:t>', '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00|1M</a:t>
            </a:r>
            <a:r>
              <a:t>', '00|M0'}</a:t>
            </a:r>
          </a:p>
          <a:p>
            <a:pPr marL="0" indent="0" defTabSz="262889">
              <a:spcBef>
                <a:spcPts val="1800"/>
              </a:spcBef>
              <a:buSzTx/>
              <a:buNone/>
              <a:defRPr sz="1710"/>
            </a:pPr>
            <a:r>
              <a:t>00|10: {'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0M|00</a:t>
            </a:r>
            <a:r>
              <a:t>', '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00|11</a:t>
            </a:r>
            <a:r>
              <a:t>', '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00|00</a:t>
            </a:r>
            <a:r>
              <a:t>', '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01|00</a:t>
            </a:r>
            <a:r>
              <a:t>', '00|1M'}</a:t>
            </a:r>
          </a:p>
          <a:p>
            <a:pPr marL="0" indent="0" defTabSz="262889">
              <a:spcBef>
                <a:spcPts val="1800"/>
              </a:spcBef>
              <a:buSzTx/>
              <a:buNone/>
              <a:defRPr sz="1710"/>
            </a:pPr>
            <a:r>
              <a:t>00|1M: {'0M|00', '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00|00</a:t>
            </a:r>
            <a:r>
              <a:t>', '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00|10</a:t>
            </a:r>
            <a:r>
              <a:t>', '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01|00</a:t>
            </a:r>
            <a:r>
              <a:t>', '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00|M0</a:t>
            </a:r>
            <a:r>
              <a:t>'}</a:t>
            </a:r>
          </a:p>
          <a:p>
            <a:pPr marL="0" indent="0" defTabSz="262889">
              <a:spcBef>
                <a:spcPts val="1800"/>
              </a:spcBef>
              <a:buSzTx/>
              <a:buNone/>
              <a:defRPr sz="1710"/>
            </a:pPr>
            <a:r>
              <a:t>0M|00: {'MM|00', '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1M|00</a:t>
            </a:r>
            <a:r>
              <a:t>', '0M|00', '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00|00</a:t>
            </a:r>
            <a:r>
              <a:t>', '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00|10</a:t>
            </a:r>
            <a:r>
              <a:t>', '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01|00</a:t>
            </a:r>
            <a:r>
              <a:t>', '00|M0'}</a:t>
            </a:r>
          </a:p>
          <a:p>
            <a:pPr marL="0" indent="0" defTabSz="262889">
              <a:spcBef>
                <a:spcPts val="1800"/>
              </a:spcBef>
              <a:buSzTx/>
              <a:buNone/>
              <a:defRPr sz="1710"/>
            </a:pPr>
            <a:r>
              <a:t>MM|00: {'M1|00', '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MM|00</a:t>
            </a:r>
            <a:r>
              <a:t>', '0M|00', '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00|00</a:t>
            </a:r>
            <a:r>
              <a:t>', '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00|10</a:t>
            </a:r>
            <a:r>
              <a:t>', '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01|00</a:t>
            </a:r>
            <a:r>
              <a:t>', '00|M0'}</a:t>
            </a:r>
          </a:p>
          <a:p>
            <a:pPr marL="0" indent="0" defTabSz="262889">
              <a:spcBef>
                <a:spcPts val="1800"/>
              </a:spcBef>
              <a:buSzTx/>
              <a:buNone/>
              <a:defRPr sz="1710"/>
            </a:pPr>
            <a:r>
              <a:t>M1|00: {'0M|00', '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00|00</a:t>
            </a:r>
            <a:r>
              <a:t>', '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00|10</a:t>
            </a:r>
            <a:r>
              <a:t>', '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01|00</a:t>
            </a:r>
            <a:r>
              <a:t>', '00|M0'}</a:t>
            </a:r>
          </a:p>
          <a:p>
            <a:pPr marL="0" indent="0" defTabSz="262889">
              <a:spcBef>
                <a:spcPts val="1800"/>
              </a:spcBef>
              <a:buSzTx/>
              <a:buNone/>
              <a:defRPr sz="1710"/>
            </a:pPr>
            <a:r>
              <a:t>01|00: {'M1|00', '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00|00</a:t>
            </a:r>
            <a:r>
              <a:t>', '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00|10</a:t>
            </a:r>
            <a:r>
              <a:t>', '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11|00</a:t>
            </a:r>
            <a:r>
              <a:t>', '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00|M0</a:t>
            </a:r>
            <a:r>
              <a:t>'}</a:t>
            </a:r>
          </a:p>
          <a:p>
            <a:pPr marL="0" indent="0" defTabSz="262889">
              <a:spcBef>
                <a:spcPts val="1800"/>
              </a:spcBef>
              <a:buSzTx/>
              <a:buNone/>
              <a:defRPr sz="1710"/>
            </a:pP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00|M1</a:t>
            </a:r>
            <a:r>
              <a:t>: {'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0M|00</a:t>
            </a:r>
            <a:r>
              <a:t>', '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00|M1</a:t>
            </a:r>
            <a:r>
              <a:t>', '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00|11</a:t>
            </a:r>
            <a:r>
              <a:t>', '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00|00</a:t>
            </a:r>
            <a:r>
              <a:t>', '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00|10</a:t>
            </a:r>
            <a:r>
              <a:t>', '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01|00</a:t>
            </a:r>
            <a:r>
              <a:t>'}</a:t>
            </a:r>
          </a:p>
          <a:p>
            <a:pPr marL="0" indent="0" defTabSz="262889">
              <a:spcBef>
                <a:spcPts val="1800"/>
              </a:spcBef>
              <a:buSzTx/>
              <a:buNone/>
              <a:defRPr sz="1710"/>
            </a:pP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00|11</a:t>
            </a:r>
            <a:r>
              <a:t>: {'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00|00</a:t>
            </a:r>
            <a:r>
              <a:t>', '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00|10</a:t>
            </a:r>
            <a:r>
              <a:t>', '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01|00</a:t>
            </a:r>
            <a:r>
              <a:t>', '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0M|00</a:t>
            </a:r>
            <a:r>
              <a:t>'}</a:t>
            </a:r>
          </a:p>
          <a:p>
            <a:pPr marL="0" indent="0" defTabSz="262889">
              <a:spcBef>
                <a:spcPts val="1800"/>
              </a:spcBef>
              <a:buSzTx/>
              <a:buNone/>
              <a:defRPr sz="1710"/>
            </a:pP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1M|00</a:t>
            </a:r>
            <a:r>
              <a:t>: {'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1M|00</a:t>
            </a:r>
            <a:r>
              <a:t>', '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00|00</a:t>
            </a:r>
            <a:r>
              <a:t>', '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00|10</a:t>
            </a:r>
            <a:r>
              <a:t>', '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01|00</a:t>
            </a:r>
            <a:r>
              <a:t>', '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11|00</a:t>
            </a:r>
            <a:r>
              <a:t>', '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00|M0</a:t>
            </a:r>
            <a:r>
              <a:t>'}</a:t>
            </a:r>
          </a:p>
          <a:p>
            <a:pPr marL="0" indent="0" defTabSz="262889">
              <a:spcBef>
                <a:spcPts val="1800"/>
              </a:spcBef>
              <a:buSzTx/>
              <a:buNone/>
              <a:defRPr sz="1710"/>
            </a:pP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11|00</a:t>
            </a:r>
            <a:r>
              <a:t>: {'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00|00</a:t>
            </a:r>
            <a:r>
              <a:t>', '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00|10</a:t>
            </a:r>
            <a:r>
              <a:t>', '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01|00</a:t>
            </a:r>
            <a:r>
              <a:t>', '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00|M0</a:t>
            </a:r>
            <a:r>
              <a:t>'}</a:t>
            </a:r>
          </a:p>
        </p:txBody>
      </p:sp>
      <p:sp>
        <p:nvSpPr>
          <p:cNvPr id="212" name="13 вершин; 72 ребра"/>
          <p:cNvSpPr txBox="1"/>
          <p:nvPr/>
        </p:nvSpPr>
        <p:spPr>
          <a:xfrm>
            <a:off x="8847683" y="8940799"/>
            <a:ext cx="399623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13 вершин; 72 ребра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Возникает проблема слишком большого количества различных случаев, тестирование займет неизмеримо долгое время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Возникает проблема слишком большого количества различных случаев, тестирование займет неизмеримо долгое время</a:t>
            </a:r>
          </a:p>
        </p:txBody>
      </p:sp>
      <p:graphicFrame>
        <p:nvGraphicFramePr>
          <p:cNvPr id="130" name="Таблица"/>
          <p:cNvGraphicFramePr/>
          <p:nvPr/>
        </p:nvGraphicFramePr>
        <p:xfrm>
          <a:off x="500230" y="795092"/>
          <a:ext cx="5180756" cy="135621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40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0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1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01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01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2071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Buy3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-241732"/>
                        <a:satOff val="29417"/>
                        <a:lumOff val="2073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Buy2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-241732"/>
                        <a:satOff val="29417"/>
                        <a:lumOff val="2073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Buy1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-241732"/>
                        <a:satOff val="29417"/>
                        <a:lumOff val="2073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Sell1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-241732"/>
                        <a:satOff val="29417"/>
                        <a:lumOff val="2073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Sell2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-241732"/>
                        <a:satOff val="29417"/>
                        <a:lumOff val="2073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Sell3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-241732"/>
                        <a:satOff val="29417"/>
                        <a:lumOff val="2073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07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Price2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-241732"/>
                        <a:satOff val="29417"/>
                        <a:lumOff val="2073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-137333"/>
                        <a:satOff val="-2150"/>
                        <a:lumOff val="1568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-137333"/>
                        <a:satOff val="-2150"/>
                        <a:lumOff val="1568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-137333"/>
                        <a:satOff val="-2150"/>
                        <a:lumOff val="1568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1342298"/>
                        <a:satOff val="-4651"/>
                        <a:lumOff val="196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1342298"/>
                        <a:satOff val="-4651"/>
                        <a:lumOff val="196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1342298"/>
                        <a:satOff val="-4651"/>
                        <a:lumOff val="19617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07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Price1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-241732"/>
                        <a:satOff val="29417"/>
                        <a:lumOff val="2073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-137333"/>
                        <a:satOff val="-2150"/>
                        <a:lumOff val="1568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-137333"/>
                        <a:satOff val="-2150"/>
                        <a:lumOff val="1568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-137333"/>
                        <a:satOff val="-2150"/>
                        <a:lumOff val="1568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1342298"/>
                        <a:satOff val="-4651"/>
                        <a:lumOff val="196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1342298"/>
                        <a:satOff val="-4651"/>
                        <a:lumOff val="196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1342298"/>
                        <a:satOff val="-4651"/>
                        <a:lumOff val="19617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1" name="Таблица"/>
          <p:cNvGraphicFramePr/>
          <p:nvPr/>
        </p:nvGraphicFramePr>
        <p:xfrm>
          <a:off x="6987613" y="795092"/>
          <a:ext cx="5180756" cy="135621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40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0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1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01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01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2071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Buy3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-241732"/>
                        <a:satOff val="29417"/>
                        <a:lumOff val="2073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Buy2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-241732"/>
                        <a:satOff val="29417"/>
                        <a:lumOff val="2073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Buy1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-241732"/>
                        <a:satOff val="29417"/>
                        <a:lumOff val="2073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Sell1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-241732"/>
                        <a:satOff val="29417"/>
                        <a:lumOff val="2073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Sell2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-241732"/>
                        <a:satOff val="29417"/>
                        <a:lumOff val="2073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Sell3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-241732"/>
                        <a:satOff val="29417"/>
                        <a:lumOff val="2073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07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Price2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-241732"/>
                        <a:satOff val="29417"/>
                        <a:lumOff val="2073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-137333"/>
                        <a:satOff val="-2150"/>
                        <a:lumOff val="1568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-137333"/>
                        <a:satOff val="-2150"/>
                        <a:lumOff val="1568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-137333"/>
                        <a:satOff val="-2150"/>
                        <a:lumOff val="1568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1342298"/>
                        <a:satOff val="-4651"/>
                        <a:lumOff val="196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1342298"/>
                        <a:satOff val="-4651"/>
                        <a:lumOff val="196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1342298"/>
                        <a:satOff val="-4651"/>
                        <a:lumOff val="19617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07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Price1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-241732"/>
                        <a:satOff val="29417"/>
                        <a:lumOff val="2073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-137333"/>
                        <a:satOff val="-2150"/>
                        <a:lumOff val="1568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-137333"/>
                        <a:satOff val="-2150"/>
                        <a:lumOff val="1568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-137333"/>
                        <a:satOff val="-2150"/>
                        <a:lumOff val="1568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1342298"/>
                        <a:satOff val="-4651"/>
                        <a:lumOff val="196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1342298"/>
                        <a:satOff val="-4651"/>
                        <a:lumOff val="196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1342298"/>
                        <a:satOff val="-4651"/>
                        <a:lumOff val="19617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2" name="Линия"/>
          <p:cNvSpPr/>
          <p:nvPr/>
        </p:nvSpPr>
        <p:spPr>
          <a:xfrm>
            <a:off x="5887360" y="1664710"/>
            <a:ext cx="89388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3" name="Buy 2 Price2"/>
          <p:cNvSpPr txBox="1"/>
          <p:nvPr/>
        </p:nvSpPr>
        <p:spPr>
          <a:xfrm>
            <a:off x="5773178" y="1314450"/>
            <a:ext cx="1122249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r>
              <a:t>Buy 2 Price2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1BD104-3E85-214C-A6DE-359B33B52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300" y="4730750"/>
            <a:ext cx="330200" cy="2921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77100FF-8D70-DF4C-B36B-363259048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700" y="4883150"/>
            <a:ext cx="330200" cy="2921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6957615-D974-3147-B69E-3031C1B54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00" y="5035550"/>
            <a:ext cx="330200" cy="2921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82E0AF7-6906-314C-8F4F-82E2E2F67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300" y="4730750"/>
            <a:ext cx="330200" cy="2921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A3DC140-FA20-3241-BB84-23D70E1E6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300" y="4730750"/>
            <a:ext cx="330200" cy="2921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F68BB4D-EDB8-F64A-B468-6D38D689A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300" y="4730750"/>
            <a:ext cx="330200" cy="2921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94ED9F1-E499-9146-BC0F-E01681742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300" y="4730750"/>
            <a:ext cx="330200" cy="2921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91C6AD3-7A90-984D-B0D2-4DF26D3C2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300" y="4730750"/>
            <a:ext cx="330200" cy="292100"/>
          </a:xfrm>
          <a:prstGeom prst="rect">
            <a:avLst/>
          </a:prstGeom>
        </p:spPr>
      </p:pic>
      <p:pic>
        <p:nvPicPr>
          <p:cNvPr id="27" name="Рисунок 2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ABDB9DCF-252B-9149-A5B4-E35520B2B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193800"/>
            <a:ext cx="11023600" cy="7366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Принцип работы инструмент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Принцип работы инструмента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8B6E2F6-7FCA-A346-A0FE-A3872D9CF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2603500"/>
            <a:ext cx="5880100" cy="45466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-&gt;"/>
          <p:cNvSpPr txBox="1"/>
          <p:nvPr/>
        </p:nvSpPr>
        <p:spPr>
          <a:xfrm>
            <a:off x="9217109" y="4533899"/>
            <a:ext cx="59352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-&gt;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1E1EF68-EE78-944B-80FF-FDE2C338B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950" y="4248150"/>
            <a:ext cx="1612900" cy="12573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50CF500-7587-4A44-8AF1-F639EFC86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800" y="2857500"/>
            <a:ext cx="5791200" cy="4038600"/>
          </a:xfrm>
          <a:prstGeom prst="rect">
            <a:avLst/>
          </a:prstGeom>
        </p:spPr>
      </p:pic>
      <p:pic>
        <p:nvPicPr>
          <p:cNvPr id="9" name="Рисунок 8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A58BE7D-D08C-3048-89A4-B69E04C806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022350"/>
            <a:ext cx="5842000" cy="77089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Генерация случайных тестов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84886">
              <a:defRPr sz="6640"/>
            </a:lvl1pPr>
          </a:lstStyle>
          <a:p>
            <a:r>
              <a:t>Генерация случайных тестов</a:t>
            </a:r>
          </a:p>
        </p:txBody>
      </p:sp>
      <p:sp>
        <p:nvSpPr>
          <p:cNvPr id="175" name="GetHyperState(model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/>
          <a:p>
            <a:pPr marL="216568" indent="-216568">
              <a:spcBef>
                <a:spcPts val="4300"/>
              </a:spcBef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GetHyperState(model)</a:t>
            </a:r>
          </a:p>
          <a:p>
            <a:pPr marL="216568" indent="-216568">
              <a:spcBef>
                <a:spcPts val="4300"/>
              </a:spcBef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IsPossible(model, input)</a:t>
            </a:r>
          </a:p>
          <a:p>
            <a:pPr marL="216568" indent="-216568">
              <a:spcBef>
                <a:spcPts val="4300"/>
              </a:spcBef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GetStartPosition()</a:t>
            </a:r>
          </a:p>
          <a:p>
            <a:pPr marL="216568" indent="-216568">
              <a:spcBef>
                <a:spcPts val="4300"/>
              </a:spcBef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StopCondition(model)</a:t>
            </a:r>
          </a:p>
          <a:p>
            <a:pPr marL="216568" indent="-216568">
              <a:spcBef>
                <a:spcPts val="4300"/>
              </a:spcBef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GetInfo()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Генерация случайных тестов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84886">
              <a:defRPr sz="6640"/>
            </a:lvl1pPr>
          </a:lstStyle>
          <a:p>
            <a:r>
              <a:t>Генерация случайных тестов</a:t>
            </a:r>
          </a:p>
        </p:txBody>
      </p:sp>
      <p:sp>
        <p:nvSpPr>
          <p:cNvPr id="178" name="info = GetInfo(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/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 info = GetInfo()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 model = GetStartPosition()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 base = {}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 for count = 1..n: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     do 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         input = rand(info.input) 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     while not IsPossible(model, input)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     newmodel = Next(model, input)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     base.write(GetHyperState(model) -&gt; GetHyperState(newmodel))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     model = newmodel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     while StopCondition(model):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          model = GetStartPosition()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Дополнение полученного графа ненайденными вершинам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r>
              <a:t>Дополнение полученного графа ненайденными вершинами</a:t>
            </a:r>
          </a:p>
        </p:txBody>
      </p:sp>
      <p:sp>
        <p:nvSpPr>
          <p:cNvPr id="181" name="queue = Queue(base.keys()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/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 queue = Queue(base.keys())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 while queue not empty: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     model = queue.first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     newmodel = None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     input = None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     if z3.find(And(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                IsPossible(model, input),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                Next(model, input) == newmodel,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                GetHyperState(newmodel) not in base)):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         base.write(model -&gt; newmodel)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         Continue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     else: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         queue.pop()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Дополнение полученного графа ненайденными ребрам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9833">
              <a:defRPr sz="6160"/>
            </a:lvl1pPr>
          </a:lstStyle>
          <a:p>
            <a:r>
              <a:t>Дополнение полученного графа ненайденными ребрами</a:t>
            </a:r>
          </a:p>
        </p:txBody>
      </p:sp>
      <p:sp>
        <p:nvSpPr>
          <p:cNvPr id="184" name="queue = Queue(base.keys()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/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 queue = Queue(base.keys())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 while queue not empty: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     model = queue.first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     newmodel = None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     input = None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     if z3.find(And(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                IsPossible(model, input),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                Next(model, input) == newmodel,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                GetHyperState(newmodel) not in base[model])):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         base.write(model -&gt; newmodel)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         Continue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     else:</a:t>
            </a:r>
          </a:p>
          <a:p>
            <a:pPr marL="324852" indent="-324852">
              <a:spcBef>
                <a:spcPts val="700"/>
              </a:spcBef>
              <a:buSzPct val="100000"/>
              <a:buAutoNum type="arabicPeriod"/>
              <a:defRPr sz="1800" b="1" i="1">
                <a:latin typeface="Courier"/>
                <a:ea typeface="Courier"/>
                <a:cs typeface="Courier"/>
                <a:sym typeface="Courier"/>
              </a:defRPr>
            </a:pPr>
            <a:r>
              <a:t>         queue.pop()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Рассмотрим пример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Рассмотрим пример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976</Words>
  <Application>Microsoft Macintosh PowerPoint</Application>
  <PresentationFormat>Произвольный</PresentationFormat>
  <Paragraphs>147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Courier</vt:lpstr>
      <vt:lpstr>Helvetica</vt:lpstr>
      <vt:lpstr>Helvetica Light</vt:lpstr>
      <vt:lpstr>Helvetica Neue</vt:lpstr>
      <vt:lpstr>Gradient</vt:lpstr>
      <vt:lpstr>EMT</vt:lpstr>
      <vt:lpstr>Презентация PowerPoint</vt:lpstr>
      <vt:lpstr>Принцип работы инструмента</vt:lpstr>
      <vt:lpstr>Презентация PowerPoint</vt:lpstr>
      <vt:lpstr>Генерация случайных тестов</vt:lpstr>
      <vt:lpstr>Генерация случайных тестов</vt:lpstr>
      <vt:lpstr>Дополнение полученного графа ненайденными вершинами</vt:lpstr>
      <vt:lpstr>Дополнение полученного графа ненайденными ребрами</vt:lpstr>
      <vt:lpstr>Рассмотрим пример</vt:lpstr>
      <vt:lpstr>Реализация базовых функций</vt:lpstr>
      <vt:lpstr>Реализация базовых функций</vt:lpstr>
      <vt:lpstr>Реализация базовых функций</vt:lpstr>
      <vt:lpstr>Реализация базовых функций</vt:lpstr>
      <vt:lpstr>Реализация базовых функций</vt:lpstr>
      <vt:lpstr>Результат работы 100 случайных тестов</vt:lpstr>
      <vt:lpstr>Результат работы верификатора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EMT</dc:title>
  <cp:lastModifiedBy>Матвеев Егор Максимович</cp:lastModifiedBy>
  <cp:revision>37</cp:revision>
  <dcterms:modified xsi:type="dcterms:W3CDTF">2020-04-05T17:16:30Z</dcterms:modified>
</cp:coreProperties>
</file>