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05" r:id="rId1"/>
    <p:sldMasterId id="2147483726" r:id="rId2"/>
  </p:sldMasterIdLst>
  <p:notesMasterIdLst>
    <p:notesMasterId r:id="rId8"/>
  </p:notesMasterIdLst>
  <p:handoutMasterIdLst>
    <p:handoutMasterId r:id="rId9"/>
  </p:handoutMasterIdLst>
  <p:sldIdLst>
    <p:sldId id="601" r:id="rId3"/>
    <p:sldId id="604" r:id="rId4"/>
    <p:sldId id="607" r:id="rId5"/>
    <p:sldId id="609" r:id="rId6"/>
    <p:sldId id="608" r:id="rId7"/>
  </p:sldIdLst>
  <p:sldSz cx="9144000" cy="6858000" type="screen4x3"/>
  <p:notesSz cx="6735763" cy="9866313"/>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B87605F-6347-4350-B173-1EE1CBAA3787}">
          <p14:sldIdLst/>
        </p14:section>
        <p14:section name="Brand Statement" id="{E9B22BFF-877C-4AA1-9323-19B679BF99B1}">
          <p14:sldIdLst/>
        </p14:section>
        <p14:section name="Body" id="{18FAE958-DF6E-4AAC-835E-E68BDECA82A9}">
          <p14:sldIdLst>
            <p14:sldId id="601"/>
            <p14:sldId id="604"/>
            <p14:sldId id="607"/>
            <p14:sldId id="609"/>
            <p14:sldId id="608"/>
          </p14:sldIdLst>
        </p14:section>
        <p14:section name="Corporate Mark" id="{043BD1DC-881F-4DDA-BE71-3D4C881D9A5E}">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07"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62"/>
    <a:srgbClr val="0000FF"/>
    <a:srgbClr val="FFFFCC"/>
    <a:srgbClr val="FF99FF"/>
    <a:srgbClr val="FF9966"/>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640" autoAdjust="0"/>
  </p:normalViewPr>
  <p:slideViewPr>
    <p:cSldViewPr snapToGrid="0" snapToObjects="1">
      <p:cViewPr varScale="1">
        <p:scale>
          <a:sx n="116" d="100"/>
          <a:sy n="116" d="100"/>
        </p:scale>
        <p:origin x="1446" y="108"/>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52" d="100"/>
          <a:sy n="52" d="100"/>
        </p:scale>
        <p:origin x="2952" y="90"/>
      </p:cViewPr>
      <p:guideLst>
        <p:guide orient="horz" pos="3107"/>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18831" cy="493316"/>
          </a:xfrm>
          <a:prstGeom prst="rect">
            <a:avLst/>
          </a:prstGeom>
        </p:spPr>
        <p:txBody>
          <a:bodyPr vert="horz" lIns="91419" tIns="45710" rIns="91419" bIns="45710"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15375" y="1"/>
            <a:ext cx="2918831" cy="493316"/>
          </a:xfrm>
          <a:prstGeom prst="rect">
            <a:avLst/>
          </a:prstGeom>
        </p:spPr>
        <p:txBody>
          <a:bodyPr vert="horz" lIns="91419" tIns="45710" rIns="91419" bIns="45710" rtlCol="0"/>
          <a:lstStyle>
            <a:lvl1pPr algn="r">
              <a:defRPr sz="1200"/>
            </a:lvl1pPr>
          </a:lstStyle>
          <a:p>
            <a:fld id="{D829EBEE-5DBD-45D0-BA62-80122688BEB8}" type="datetimeFigureOut">
              <a:rPr kumimoji="1" lang="ja-JP" altLang="en-US" smtClean="0">
                <a:ea typeface="メイリオ" panose="020B0604030504040204" pitchFamily="50" charset="-128"/>
              </a:rPr>
              <a:t>2019/6/11</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2" y="9371286"/>
            <a:ext cx="2918831" cy="493316"/>
          </a:xfrm>
          <a:prstGeom prst="rect">
            <a:avLst/>
          </a:prstGeom>
        </p:spPr>
        <p:txBody>
          <a:bodyPr vert="horz" lIns="91419" tIns="45710" rIns="91419" bIns="45710"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15375" y="9371286"/>
            <a:ext cx="2918831" cy="493316"/>
          </a:xfrm>
          <a:prstGeom prst="rect">
            <a:avLst/>
          </a:prstGeom>
        </p:spPr>
        <p:txBody>
          <a:bodyPr vert="horz" lIns="91419" tIns="45710" rIns="91419" bIns="45710"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15375" y="1"/>
            <a:ext cx="2918831" cy="285884"/>
          </a:xfrm>
          <a:prstGeom prst="rect">
            <a:avLst/>
          </a:prstGeom>
        </p:spPr>
        <p:txBody>
          <a:bodyPr vert="horz" lIns="91419" tIns="45710" rIns="91419" bIns="45710" rtlCol="0"/>
          <a:lstStyle>
            <a:lvl1pPr algn="r">
              <a:defRPr sz="1000">
                <a:ea typeface="メイリオ" panose="020B0604030504040204" pitchFamily="50" charset="-128"/>
              </a:defRPr>
            </a:lvl1pPr>
          </a:lstStyle>
          <a:p>
            <a:fld id="{4B26993D-C081-44EB-B0F5-A9F467792B62}" type="datetimeFigureOut">
              <a:rPr lang="ja-JP" altLang="en-US" smtClean="0"/>
              <a:pPr/>
              <a:t>2019/6/11</a:t>
            </a:fld>
            <a:endParaRPr lang="ja-JP" altLang="en-US" dirty="0"/>
          </a:p>
        </p:txBody>
      </p:sp>
      <p:sp>
        <p:nvSpPr>
          <p:cNvPr id="7" name="スライド番号プレースホルダー 6"/>
          <p:cNvSpPr>
            <a:spLocks noGrp="1"/>
          </p:cNvSpPr>
          <p:nvPr>
            <p:ph type="sldNum" sz="quarter" idx="5"/>
          </p:nvPr>
        </p:nvSpPr>
        <p:spPr>
          <a:xfrm>
            <a:off x="3815375" y="9581235"/>
            <a:ext cx="2918831" cy="285884"/>
          </a:xfrm>
          <a:prstGeom prst="rect">
            <a:avLst/>
          </a:prstGeom>
        </p:spPr>
        <p:txBody>
          <a:bodyPr vert="horz" lIns="91419" tIns="45710" rIns="91419" bIns="45710"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03288" y="428625"/>
            <a:ext cx="4929187" cy="3698875"/>
          </a:xfrm>
          <a:prstGeom prst="rect">
            <a:avLst/>
          </a:prstGeom>
          <a:noFill/>
          <a:ln w="12700">
            <a:solidFill>
              <a:prstClr val="black"/>
            </a:solidFill>
          </a:ln>
        </p:spPr>
        <p:txBody>
          <a:bodyPr vert="horz" lIns="90638" tIns="45318" rIns="90638" bIns="45318" rtlCol="0" anchor="ctr"/>
          <a:lstStyle/>
          <a:p>
            <a:endParaRPr lang="ja-JP" altLang="en-US"/>
          </a:p>
        </p:txBody>
      </p:sp>
      <p:sp>
        <p:nvSpPr>
          <p:cNvPr id="9" name="ノート プレースホルダー 8"/>
          <p:cNvSpPr>
            <a:spLocks noGrp="1"/>
          </p:cNvSpPr>
          <p:nvPr>
            <p:ph type="body" sz="quarter" idx="3"/>
          </p:nvPr>
        </p:nvSpPr>
        <p:spPr>
          <a:xfrm>
            <a:off x="90639" y="4288261"/>
            <a:ext cx="6554486" cy="5181648"/>
          </a:xfrm>
          <a:prstGeom prst="rect">
            <a:avLst/>
          </a:prstGeom>
        </p:spPr>
        <p:txBody>
          <a:bodyPr vert="horz" lIns="0" tIns="45318" rIns="0" bIns="45318"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image" Target="../media/image7.png"/><Relationship Id="rId10" Type="http://schemas.microsoft.com/office/2007/relationships/hdphoto" Target="../media/hdphoto1.wdp"/><Relationship Id="rId4" Type="http://schemas.openxmlformats.org/officeDocument/2006/relationships/image" Target="../media/image6.pn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2986499"/>
            <a:ext cx="8784000" cy="647664"/>
          </a:xfrm>
        </p:spPr>
        <p:txBody>
          <a:bodyPr anchor="b" anchorCtr="0">
            <a:spAutoFit/>
          </a:bodyPr>
          <a:lstStyle>
            <a:lvl1pP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invGray">
          <a:xfrm>
            <a:off x="179513" y="403200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173875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ad 2 lines &amp; Content(white)">
    <p:bg bwMode="gray">
      <p:bgPr>
        <a:solidFill>
          <a:schemeClr val="bg1"/>
        </a:solidFill>
        <a:effectLst/>
      </p:bgPr>
    </p:bg>
    <p:spTree>
      <p:nvGrpSpPr>
        <p:cNvPr id="1" name=""/>
        <p:cNvGrpSpPr/>
        <p:nvPr/>
      </p:nvGrpSpPr>
      <p:grpSpPr>
        <a:xfrm>
          <a:off x="0" y="0"/>
          <a:ext cx="0" cy="0"/>
          <a:chOff x="0" y="0"/>
          <a:chExt cx="0" cy="0"/>
        </a:xfrm>
      </p:grpSpPr>
      <p:pic>
        <p:nvPicPr>
          <p:cNvPr id="7"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lt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70530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white)">
    <p:bg bwMode="gray">
      <p:bgPr>
        <a:solidFill>
          <a:schemeClr val="bg1"/>
        </a:solidFill>
        <a:effectLst/>
      </p:bgPr>
    </p:bg>
    <p:spTree>
      <p:nvGrpSpPr>
        <p:cNvPr id="1" name=""/>
        <p:cNvGrpSpPr/>
        <p:nvPr/>
      </p:nvGrpSpPr>
      <p:grpSpPr>
        <a:xfrm>
          <a:off x="0" y="0"/>
          <a:ext cx="0" cy="0"/>
          <a:chOff x="0" y="0"/>
          <a:chExt cx="0" cy="0"/>
        </a:xfrm>
      </p:grpSpPr>
      <p:pic>
        <p:nvPicPr>
          <p:cNvPr id="10"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6746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white)">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7439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blue)">
    <p:bg bwMode="ltGray">
      <p:bgPr>
        <a:solidFill>
          <a:schemeClr val="accent6"/>
        </a:solidFill>
        <a:effectLst/>
      </p:bgPr>
    </p:bg>
    <p:spTree>
      <p:nvGrpSpPr>
        <p:cNvPr id="1" name=""/>
        <p:cNvGrpSpPr/>
        <p:nvPr/>
      </p:nvGrpSpPr>
      <p:grpSpPr>
        <a:xfrm>
          <a:off x="0" y="0"/>
          <a:ext cx="0" cy="0"/>
          <a:chOff x="0" y="0"/>
          <a:chExt cx="0" cy="0"/>
        </a:xfrm>
      </p:grpSpPr>
      <p:pic>
        <p:nvPicPr>
          <p:cNvPr id="3" name="BlueTitle_Backgroun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2" y="0"/>
            <a:ext cx="9162000" cy="702579"/>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a:t>タイトルを入力</a:t>
            </a:r>
          </a:p>
        </p:txBody>
      </p:sp>
    </p:spTree>
    <p:extLst>
      <p:ext uri="{BB962C8B-B14F-4D97-AF65-F5344CB8AC3E}">
        <p14:creationId xmlns:p14="http://schemas.microsoft.com/office/powerpoint/2010/main" val="2335551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2" y="0"/>
            <a:ext cx="9162000" cy="702579"/>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a:t>タイトルを入力</a:t>
            </a:r>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a:t>本文を入力</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4009467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2" y="0"/>
            <a:ext cx="9162000" cy="702579"/>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a:t>本文を入力</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806797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2" y="0"/>
            <a:ext cx="9162000" cy="702579"/>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a:t>本文を入力</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2914877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2" y="0"/>
            <a:ext cx="9162000" cy="702579"/>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a:t>タイトルを入力</a:t>
            </a:r>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a:t>本文を入力</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a:t>本文を入力</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2441357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61386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382367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blue)">
    <p:spTree>
      <p:nvGrpSpPr>
        <p:cNvPr id="1" name=""/>
        <p:cNvGrpSpPr/>
        <p:nvPr/>
      </p:nvGrpSpPr>
      <p:grpSpPr>
        <a:xfrm>
          <a:off x="0" y="0"/>
          <a:ext cx="0" cy="0"/>
          <a:chOff x="0" y="0"/>
          <a:chExt cx="0" cy="0"/>
        </a:xfrm>
      </p:grpSpPr>
      <p:pic>
        <p:nvPicPr>
          <p:cNvPr id="5" name="Background_TitleBlu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843710"/>
            <a:ext cx="8760432" cy="648000"/>
          </a:xfrm>
        </p:spPr>
        <p:txBody>
          <a:bodyPr vert="horz" lIns="91440" tIns="4680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ja-JP" altLang="en-US" dirty="0"/>
              <a:t>タイトルを入力</a:t>
            </a:r>
          </a:p>
        </p:txBody>
      </p:sp>
      <p:sp>
        <p:nvSpPr>
          <p:cNvPr id="16" name="テキスト プレースホルダー"/>
          <p:cNvSpPr>
            <a:spLocks noGrp="1"/>
          </p:cNvSpPr>
          <p:nvPr>
            <p:ph type="body" sz="quarter" idx="10" hasCustomPrompt="1"/>
          </p:nvPr>
        </p:nvSpPr>
        <p:spPr bwMode="invGray">
          <a:xfrm>
            <a:off x="179513" y="3926256"/>
            <a:ext cx="6768975" cy="400110"/>
          </a:xfrm>
        </p:spPr>
        <p:txBody>
          <a:bodyPr wrap="square">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130628058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39A6FA4A-5C7B-4BEE-B74E-F5E08B473FD8}"/>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a:extLst>
              <a:ext uri="{FF2B5EF4-FFF2-40B4-BE49-F238E27FC236}">
                <a16:creationId xmlns="" xmlns:a16="http://schemas.microsoft.com/office/drawing/2014/main" id="{345ED8B5-21CB-4B4D-B586-99BD1E3E444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a:extLst>
              <a:ext uri="{FF2B5EF4-FFF2-40B4-BE49-F238E27FC236}">
                <a16:creationId xmlns="" xmlns:a16="http://schemas.microsoft.com/office/drawing/2014/main" id="{5C7A3F35-6912-4CD7-AF21-86E750822ECB}"/>
              </a:ext>
            </a:extLst>
          </p:cNvPr>
          <p:cNvSpPr>
            <a:spLocks noGrp="1"/>
          </p:cNvSpPr>
          <p:nvPr>
            <p:ph type="dt" sz="half" idx="10"/>
          </p:nvPr>
        </p:nvSpPr>
        <p:spPr>
          <a:xfrm>
            <a:off x="628650" y="6356351"/>
            <a:ext cx="2057400" cy="365125"/>
          </a:xfrm>
          <a:prstGeom prst="rect">
            <a:avLst/>
          </a:prstGeom>
        </p:spPr>
        <p:txBody>
          <a:bodyPr/>
          <a:lstStyle/>
          <a:p>
            <a:fld id="{2B6DF550-8383-4252-9C0A-4B64AF1417A2}" type="datetimeFigureOut">
              <a:rPr kumimoji="1" lang="ja-JP" altLang="en-US" smtClean="0"/>
              <a:t>2019/6/11</a:t>
            </a:fld>
            <a:endParaRPr kumimoji="1" lang="ja-JP" altLang="en-US"/>
          </a:p>
        </p:txBody>
      </p:sp>
      <p:sp>
        <p:nvSpPr>
          <p:cNvPr id="5" name="フッター プレースホルダー 4">
            <a:extLst>
              <a:ext uri="{FF2B5EF4-FFF2-40B4-BE49-F238E27FC236}">
                <a16:creationId xmlns="" xmlns:a16="http://schemas.microsoft.com/office/drawing/2014/main" id="{3457EBA9-744F-421B-8583-84AB55AC76D3}"/>
              </a:ext>
            </a:extLst>
          </p:cNvPr>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 xmlns:a16="http://schemas.microsoft.com/office/drawing/2014/main" id="{CA5988AE-F866-4CCF-B47F-2027D0F345C9}"/>
              </a:ext>
            </a:extLst>
          </p:cNvPr>
          <p:cNvSpPr>
            <a:spLocks noGrp="1"/>
          </p:cNvSpPr>
          <p:nvPr>
            <p:ph type="sldNum" sz="quarter" idx="12"/>
          </p:nvPr>
        </p:nvSpPr>
        <p:spPr>
          <a:xfrm>
            <a:off x="6457950" y="6356351"/>
            <a:ext cx="2057400" cy="365125"/>
          </a:xfrm>
          <a:prstGeom prst="rect">
            <a:avLst/>
          </a:prstGeom>
        </p:spPr>
        <p:txBody>
          <a:bodyPr/>
          <a:lstStyle/>
          <a:p>
            <a:fld id="{D420D3B2-FC87-4D66-B147-9075C8140260}" type="slidenum">
              <a:rPr kumimoji="1" lang="ja-JP" altLang="en-US" smtClean="0"/>
              <a:t>‹#›</a:t>
            </a:fld>
            <a:endParaRPr kumimoji="1" lang="ja-JP" altLang="en-US"/>
          </a:p>
        </p:txBody>
      </p:sp>
    </p:spTree>
    <p:extLst>
      <p:ext uri="{BB962C8B-B14F-4D97-AF65-F5344CB8AC3E}">
        <p14:creationId xmlns:p14="http://schemas.microsoft.com/office/powerpoint/2010/main" val="24276764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4" name="タイトル"/>
          <p:cNvSpPr>
            <a:spLocks noGrp="1"/>
          </p:cNvSpPr>
          <p:nvPr>
            <p:ph type="title" hasCustomPrompt="1"/>
          </p:nvPr>
        </p:nvSpPr>
        <p:spPr bwMode="gray">
          <a:xfrm>
            <a:off x="179513" y="2986499"/>
            <a:ext cx="8784000" cy="647664"/>
          </a:xfrm>
        </p:spPr>
        <p:txBody>
          <a:bodyPr anchor="b" anchorCtr="0">
            <a:spAutoFit/>
          </a:bodyPr>
          <a:lstStyle>
            <a:lvl1pP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invGray">
          <a:xfrm>
            <a:off x="179513" y="403200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Slide(blue)">
    <p:spTree>
      <p:nvGrpSpPr>
        <p:cNvPr id="1" name=""/>
        <p:cNvGrpSpPr/>
        <p:nvPr/>
      </p:nvGrpSpPr>
      <p:grpSpPr>
        <a:xfrm>
          <a:off x="0" y="0"/>
          <a:ext cx="0" cy="0"/>
          <a:chOff x="0" y="0"/>
          <a:chExt cx="0" cy="0"/>
        </a:xfrm>
      </p:grpSpPr>
      <p:pic>
        <p:nvPicPr>
          <p:cNvPr id="5" name="Background_TitleBlu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13" name="タイトル"/>
          <p:cNvSpPr>
            <a:spLocks noGrp="1"/>
          </p:cNvSpPr>
          <p:nvPr>
            <p:ph type="title" hasCustomPrompt="1"/>
          </p:nvPr>
        </p:nvSpPr>
        <p:spPr bwMode="invGray">
          <a:xfrm>
            <a:off x="179513" y="2843710"/>
            <a:ext cx="8760432" cy="648000"/>
          </a:xfrm>
        </p:spPr>
        <p:txBody>
          <a:bodyPr vert="horz" lIns="91440" tIns="46800" rIns="91440" bIns="45720" rtlCol="0" anchor="b" anchorCtr="0">
            <a:spAutoFit/>
          </a:bodyPr>
          <a:lstStyle>
            <a:lvl1pPr>
              <a:defRPr lang="ja-JP" altLang="en-US" sz="3200" kern="0" dirty="0">
                <a:solidFill>
                  <a:schemeClr val="bg1"/>
                </a:solidFill>
                <a:effectLst/>
              </a:defRPr>
            </a:lvl1pPr>
          </a:lstStyle>
          <a:p>
            <a:pPr marL="0" lvl="0" defTabSz="914400" latinLnBrk="0"/>
            <a:r>
              <a:rPr kumimoji="1" lang="ja-JP" altLang="en-US" dirty="0"/>
              <a:t>タイトルを入力</a:t>
            </a:r>
          </a:p>
        </p:txBody>
      </p:sp>
      <p:sp>
        <p:nvSpPr>
          <p:cNvPr id="16" name="テキスト プレースホルダー"/>
          <p:cNvSpPr>
            <a:spLocks noGrp="1"/>
          </p:cNvSpPr>
          <p:nvPr>
            <p:ph type="body" sz="quarter" idx="10" hasCustomPrompt="1"/>
          </p:nvPr>
        </p:nvSpPr>
        <p:spPr bwMode="invGray">
          <a:xfrm>
            <a:off x="179513" y="3926256"/>
            <a:ext cx="6768975" cy="400110"/>
          </a:xfrm>
        </p:spPr>
        <p:txBody>
          <a:bodyPr wrap="square">
            <a:spAutoFit/>
          </a:bodyPr>
          <a:lstStyle>
            <a:lvl1pPr marL="0" indent="0" algn="l">
              <a:buNone/>
              <a:defRPr sz="200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327765625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787856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3852000"/>
            <a:ext cx="7200900" cy="1212640"/>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4176256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white)">
    <p:bg bwMode="gray">
      <p:bgPr>
        <a:solidFill>
          <a:schemeClr val="bg1"/>
        </a:solidFill>
        <a:effectLst/>
      </p:bgPr>
    </p:bg>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Lead 1 line &amp; Content(white)">
    <p:bg bwMode="gray">
      <p:bgPr>
        <a:solidFill>
          <a:schemeClr val="bg1"/>
        </a:solidFill>
        <a:effectLst/>
      </p:bgPr>
    </p:bg>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lt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Lead 2 lines &amp; Content(white)">
    <p:bg bwMode="gray">
      <p:bgPr>
        <a:solidFill>
          <a:schemeClr val="bg1"/>
        </a:solidFill>
        <a:effectLst/>
      </p:bgPr>
    </p:bg>
    <p:spTree>
      <p:nvGrpSpPr>
        <p:cNvPr id="1" name=""/>
        <p:cNvGrpSpPr/>
        <p:nvPr/>
      </p:nvGrpSpPr>
      <p:grpSpPr>
        <a:xfrm>
          <a:off x="0" y="0"/>
          <a:ext cx="0" cy="0"/>
          <a:chOff x="0" y="0"/>
          <a:chExt cx="0" cy="0"/>
        </a:xfrm>
      </p:grpSpPr>
      <p:pic>
        <p:nvPicPr>
          <p:cNvPr id="7"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lt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white)">
    <p:bg bwMode="gray">
      <p:bgPr>
        <a:solidFill>
          <a:schemeClr val="bg1"/>
        </a:solidFill>
        <a:effectLst/>
      </p:bgPr>
    </p:bg>
    <p:spTree>
      <p:nvGrpSpPr>
        <p:cNvPr id="1" name=""/>
        <p:cNvGrpSpPr/>
        <p:nvPr/>
      </p:nvGrpSpPr>
      <p:grpSpPr>
        <a:xfrm>
          <a:off x="0" y="0"/>
          <a:ext cx="0" cy="0"/>
          <a:chOff x="0" y="0"/>
          <a:chExt cx="0" cy="0"/>
        </a:xfrm>
      </p:grpSpPr>
      <p:pic>
        <p:nvPicPr>
          <p:cNvPr id="10"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white)">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0"/>
            <a:ext cx="9144000" cy="6857999"/>
          </a:xfrm>
          <a:prstGeom prst="rect">
            <a:avLst/>
          </a:prstGeom>
        </p:spPr>
      </p:pic>
      <p:pic>
        <p:nvPicPr>
          <p:cNvPr id="1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pic>
        <p:nvPicPr>
          <p:cNvPr id="1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0"/>
            <a:ext cx="9144000" cy="6857999"/>
          </a:xfrm>
          <a:prstGeom prst="rect">
            <a:avLst/>
          </a:prstGeom>
        </p:spPr>
      </p:pic>
      <p:grpSp>
        <p:nvGrpSpPr>
          <p:cNvPr id="17" name="グループ化 16"/>
          <p:cNvGrpSpPr/>
          <p:nvPr userDrawn="1"/>
        </p:nvGrpSpPr>
        <p:grpSpPr bwMode="gray">
          <a:xfrm>
            <a:off x="0" y="0"/>
            <a:ext cx="9144000" cy="6858000"/>
            <a:chOff x="0" y="0"/>
            <a:chExt cx="9144000" cy="6858000"/>
          </a:xfrm>
        </p:grpSpPr>
        <p:pic>
          <p:nvPicPr>
            <p:cNvPr id="25"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6" name="text"/>
            <p:cNvPicPr>
              <a:picLocks noChangeAspect="1" noChangeArrowheads="1"/>
            </p:cNvPicPr>
            <p:nvPr userDrawn="1"/>
          </p:nvPicPr>
          <p:blipFill>
            <a:blip r:embed="rId9">
              <a:biLevel thresh="75000"/>
              <a:extLst>
                <a:ext uri="{BEBA8EAE-BF5A-486C-A8C5-ECC9F3942E4B}">
                  <a14:imgProps xmlns:a14="http://schemas.microsoft.com/office/drawing/2010/main">
                    <a14:imgLayer r:embed="rId10">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064149" y="3598148"/>
              <a:ext cx="6913563"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brighter_logo_poj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grpSp>
    </p:spTree>
    <p:extLst>
      <p:ext uri="{BB962C8B-B14F-4D97-AF65-F5344CB8AC3E}">
        <p14:creationId xmlns:p14="http://schemas.microsoft.com/office/powerpoint/2010/main" val="91223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par>
                                <p:cTn id="8" presetID="22" presetClass="entr" presetSubtype="4" fill="hold" nodeType="withEffect">
                                  <p:stCondLst>
                                    <p:cond delay="190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par>
                                <p:cTn id="11" presetID="22" presetClass="entr" presetSubtype="2" fill="hold" nodeType="withEffect">
                                  <p:stCondLst>
                                    <p:cond delay="26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1000"/>
                                        <p:tgtEl>
                                          <p:spTgt spid="15"/>
                                        </p:tgtEl>
                                      </p:cBhvr>
                                    </p:animEffect>
                                  </p:childTnLst>
                                </p:cTn>
                              </p:par>
                              <p:par>
                                <p:cTn id="14" presetID="22" presetClass="entr" presetSubtype="8" fill="hold" nodeType="withEffect">
                                  <p:stCondLst>
                                    <p:cond delay="350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childTnLst>
                                </p:cTn>
                              </p:par>
                              <p:par>
                                <p:cTn id="21" presetID="10" presetClass="exit" presetSubtype="0" fill="hold" nodeType="withEffect">
                                  <p:stCondLst>
                                    <p:cond delay="1000"/>
                                  </p:stCondLst>
                                  <p:childTnLst>
                                    <p:animEffect transition="out" filter="fade">
                                      <p:cBhvr>
                                        <p:cTn id="22" dur="800"/>
                                        <p:tgtEl>
                                          <p:spTgt spid="12"/>
                                        </p:tgtEl>
                                      </p:cBhvr>
                                    </p:animEffect>
                                    <p:set>
                                      <p:cBhvr>
                                        <p:cTn id="23" dur="1" fill="hold">
                                          <p:stCondLst>
                                            <p:cond delay="799"/>
                                          </p:stCondLst>
                                        </p:cTn>
                                        <p:tgtEl>
                                          <p:spTgt spid="1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3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blue)">
    <p:bg bwMode="ltGray">
      <p:bgPr>
        <a:solidFill>
          <a:schemeClr val="accent6"/>
        </a:solidFill>
        <a:effectLst/>
      </p:bgPr>
    </p:bg>
    <p:spTree>
      <p:nvGrpSpPr>
        <p:cNvPr id="1" name=""/>
        <p:cNvGrpSpPr/>
        <p:nvPr/>
      </p:nvGrpSpPr>
      <p:grpSpPr>
        <a:xfrm>
          <a:off x="0" y="0"/>
          <a:ext cx="0" cy="0"/>
          <a:chOff x="0" y="0"/>
          <a:chExt cx="0" cy="0"/>
        </a:xfrm>
      </p:grpSpPr>
      <p:pic>
        <p:nvPicPr>
          <p:cNvPr id="3" name="BlueTitle_Backgroun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2" y="0"/>
            <a:ext cx="9162000" cy="702579"/>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a:t>タイトルを入力</a:t>
            </a:r>
          </a:p>
        </p:txBody>
      </p:sp>
    </p:spTree>
    <p:extLst>
      <p:ext uri="{BB962C8B-B14F-4D97-AF65-F5344CB8AC3E}">
        <p14:creationId xmlns:p14="http://schemas.microsoft.com/office/powerpoint/2010/main" val="1620020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mp; Content(blue)">
    <p:bg bwMode="ltGray">
      <p:bgPr>
        <a:solidFill>
          <a:schemeClr val="accent6"/>
        </a:solidFill>
        <a:effectLst/>
      </p:bgPr>
    </p:bg>
    <p:spTree>
      <p:nvGrpSpPr>
        <p:cNvPr id="1" name=""/>
        <p:cNvGrpSpPr/>
        <p:nvPr/>
      </p:nvGrpSpPr>
      <p:grpSpPr>
        <a:xfrm>
          <a:off x="0" y="0"/>
          <a:ext cx="0" cy="0"/>
          <a:chOff x="0" y="0"/>
          <a:chExt cx="0" cy="0"/>
        </a:xfrm>
      </p:grpSpPr>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2" y="0"/>
            <a:ext cx="9162000" cy="702579"/>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a:t>タイトルを入力</a:t>
            </a:r>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a:t>本文を入力</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27354117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Lead 1 line &amp; Content(blue)">
    <p:bg bwMode="ltGray">
      <p:bgPr>
        <a:solidFill>
          <a:schemeClr val="accent6"/>
        </a:solidFill>
        <a:effectLst/>
      </p:bgPr>
    </p:bg>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2" y="0"/>
            <a:ext cx="9162000" cy="702579"/>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a:t>本文を入力</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40548019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Lead 2 lines &amp; Content(blue)">
    <p:bg bwMode="ltGray">
      <p:bgPr>
        <a:solidFill>
          <a:schemeClr val="accent6"/>
        </a:solidFill>
        <a:effectLst/>
      </p:bgPr>
    </p:bg>
    <p:spTree>
      <p:nvGrpSpPr>
        <p:cNvPr id="1" name=""/>
        <p:cNvGrpSpPr/>
        <p:nvPr/>
      </p:nvGrpSpPr>
      <p:grpSpPr>
        <a:xfrm>
          <a:off x="0" y="0"/>
          <a:ext cx="0" cy="0"/>
          <a:chOff x="0" y="0"/>
          <a:chExt cx="0" cy="0"/>
        </a:xfrm>
      </p:grpSpPr>
      <p:pic>
        <p:nvPicPr>
          <p:cNvPr id="7" name="図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2" y="0"/>
            <a:ext cx="9162000" cy="702579"/>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r>
              <a:rPr kumimoji="1" lang="en-US" altLang="ja-JP" dirty="0"/>
              <a:t/>
            </a:r>
            <a:br>
              <a:rPr kumimoji="1" lang="en-US" altLang="ja-JP" dirty="0"/>
            </a:br>
            <a:r>
              <a:rPr kumimoji="1" lang="ja-JP" altLang="en-US" dirty="0"/>
              <a:t>このレイアウトで入力</a:t>
            </a:r>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a:t>本文を入力</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7949744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wo Content(blue)">
    <p:bg bwMode="ltGray">
      <p:bgPr>
        <a:solidFill>
          <a:schemeClr val="accent6"/>
        </a:solidFill>
        <a:effectLst/>
      </p:bgPr>
    </p:bg>
    <p:spTree>
      <p:nvGrpSpPr>
        <p:cNvPr id="1" name=""/>
        <p:cNvGrpSpPr/>
        <p:nvPr/>
      </p:nvGrpSpPr>
      <p:grpSpPr>
        <a:xfrm>
          <a:off x="0" y="0"/>
          <a:ext cx="0" cy="0"/>
          <a:chOff x="0" y="0"/>
          <a:chExt cx="0" cy="0"/>
        </a:xfrm>
      </p:grpSpPr>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2" y="0"/>
            <a:ext cx="9162000" cy="702579"/>
          </a:xfrm>
          <a:prstGeom prst="rect">
            <a:avLst/>
          </a:prstGeom>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a:t>タイトルを入力</a:t>
            </a:r>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a:t>本文を入力</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6800" rIns="90000" bIns="45720" rtlCol="0">
            <a:noAutofit/>
          </a:bodyPr>
          <a:lstStyle>
            <a:lvl1pPr marL="180000" indent="-180000" eaLnBrk="1" hangingPunct="1">
              <a:buClr>
                <a:schemeClr val="bg1"/>
              </a:buClr>
              <a:defRPr lang="ja-JP" altLang="en-US" baseline="0" dirty="0" smtClean="0">
                <a:solidFill>
                  <a:schemeClr val="bg1"/>
                </a:solidFill>
              </a:defRPr>
            </a:lvl1pPr>
            <a:lvl2pPr marL="360000" indent="-180000" eaLnBrk="1" hangingPunct="1">
              <a:buClr>
                <a:schemeClr val="bg1"/>
              </a:buClr>
              <a:defRPr lang="ja-JP" altLang="en-US" baseline="0" dirty="0" smtClean="0">
                <a:solidFill>
                  <a:schemeClr val="bg1"/>
                </a:solidFill>
              </a:defRPr>
            </a:lvl2pPr>
            <a:lvl3pPr marL="468000" indent="-108000" eaLnBrk="1" hangingPunct="1">
              <a:buClr>
                <a:schemeClr val="bg1"/>
              </a:buClr>
              <a:defRPr lang="ja-JP" altLang="en-US" baseline="0" dirty="0" smtClean="0">
                <a:solidFill>
                  <a:schemeClr val="bg1"/>
                </a:solidFill>
              </a:defRPr>
            </a:lvl3pPr>
            <a:lvl4pPr marL="576000" indent="-108000" eaLnBrk="1" hangingPunct="1">
              <a:buClr>
                <a:schemeClr val="bg1"/>
              </a:buClr>
              <a:defRPr lang="ja-JP" altLang="en-US" baseline="0" dirty="0" smtClean="0">
                <a:solidFill>
                  <a:schemeClr val="bg1"/>
                </a:solidFill>
              </a:defRPr>
            </a:lvl4pPr>
            <a:lvl5pPr marL="252000" indent="180000" eaLnBrk="1" hangingPunct="1">
              <a:buClr>
                <a:schemeClr val="bg1"/>
              </a:buClr>
              <a:defRPr lang="ja-JP" altLang="en-US" baseline="0" dirty="0">
                <a:solidFill>
                  <a:schemeClr val="bg1"/>
                </a:solidFill>
              </a:defRPr>
            </a:lvl5pPr>
          </a:lstStyle>
          <a:p>
            <a:pPr lvl="0"/>
            <a:r>
              <a:rPr kumimoji="1" lang="ja-JP" altLang="en-US" dirty="0"/>
              <a:t>本文を入力</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462807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nk(blue)">
    <p:bg bwMode="ltGray">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350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Tree>
    <p:extLst>
      <p:ext uri="{BB962C8B-B14F-4D97-AF65-F5344CB8AC3E}">
        <p14:creationId xmlns:p14="http://schemas.microsoft.com/office/powerpoint/2010/main" val="9430801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タイトル"/>
          <p:cNvSpPr>
            <a:spLocks noGrp="1"/>
          </p:cNvSpPr>
          <p:nvPr>
            <p:ph type="title" hasCustomPrompt="1"/>
          </p:nvPr>
        </p:nvSpPr>
        <p:spPr bwMode="gray">
          <a:xfrm>
            <a:off x="179513" y="3228481"/>
            <a:ext cx="8784000" cy="405683"/>
          </a:xfrm>
        </p:spPr>
        <p:txBody>
          <a:bodyPr anchor="b" anchorCtr="0">
            <a:spAutoFit/>
          </a:bodyPr>
          <a:lstStyle>
            <a:lvl1pPr>
              <a:defRPr sz="24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79387" y="1800000"/>
            <a:ext cx="6372000" cy="360000"/>
          </a:xfrm>
        </p:spPr>
        <p:txBody>
          <a:bodyPr>
            <a:noAutofit/>
          </a:bodyPr>
          <a:lstStyle>
            <a:lvl1pPr marL="0" indent="0">
              <a:buNone/>
              <a:defRPr sz="135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white">
          <a:xfrm>
            <a:off x="179514" y="4032001"/>
            <a:ext cx="6552727" cy="323165"/>
          </a:xfrm>
        </p:spPr>
        <p:txBody>
          <a:bodyPr wrap="square">
            <a:spAutoFit/>
          </a:bodyPr>
          <a:lstStyle>
            <a:lvl1pPr marL="0" indent="0">
              <a:buNone/>
              <a:defRPr sz="1500" baseline="0">
                <a:solidFill>
                  <a:schemeClr val="bg1"/>
                </a:solidFill>
              </a:defRPr>
            </a:lvl1pPr>
            <a:lvl2pPr marL="54000" indent="0">
              <a:buNone/>
              <a:defRPr>
                <a:solidFill>
                  <a:schemeClr val="bg1"/>
                </a:solidFill>
              </a:defRPr>
            </a:lvl2pPr>
            <a:lvl3pPr marL="167222" indent="0">
              <a:buNone/>
              <a:defRPr>
                <a:solidFill>
                  <a:schemeClr val="bg1"/>
                </a:solidFill>
              </a:defRPr>
            </a:lvl3pPr>
            <a:lvl4pPr marL="245840" indent="0">
              <a:buNone/>
              <a:defRPr>
                <a:solidFill>
                  <a:schemeClr val="bg1"/>
                </a:solidFill>
              </a:defRPr>
            </a:lvl4pPr>
            <a:lvl5pPr marL="23355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
        <p:nvSpPr>
          <p:cNvPr id="2" name="正方形/長方形 1"/>
          <p:cNvSpPr/>
          <p:nvPr userDrawn="1"/>
        </p:nvSpPr>
        <p:spPr bwMode="ltGray">
          <a:xfrm>
            <a:off x="179513" y="6619461"/>
            <a:ext cx="496348" cy="238539"/>
          </a:xfrm>
          <a:prstGeom prst="rect">
            <a:avLst/>
          </a:prstGeom>
          <a:solidFill>
            <a:srgbClr val="004D99"/>
          </a:solidFill>
          <a:ln>
            <a:no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Tree>
    <p:extLst>
      <p:ext uri="{BB962C8B-B14F-4D97-AF65-F5344CB8AC3E}">
        <p14:creationId xmlns:p14="http://schemas.microsoft.com/office/powerpoint/2010/main" val="206620060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blu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white">
          <a:xfrm>
            <a:off x="179513" y="3028957"/>
            <a:ext cx="8760432" cy="462755"/>
          </a:xfrm>
        </p:spPr>
        <p:txBody>
          <a:bodyPr vert="horz" lIns="91440" tIns="46800" rIns="91440" bIns="45720" rtlCol="0" anchor="b" anchorCtr="0">
            <a:spAutoFit/>
          </a:bodyPr>
          <a:lstStyle>
            <a:lvl1pPr>
              <a:defRPr lang="ja-JP" altLang="en-US" sz="2400" kern="0" dirty="0">
                <a:solidFill>
                  <a:schemeClr val="bg1"/>
                </a:solidFill>
                <a:effectLst/>
              </a:defRPr>
            </a:lvl1pPr>
          </a:lstStyle>
          <a:p>
            <a:pPr marL="0" lvl="0" defTabSz="685800" latinLnBrk="0"/>
            <a:r>
              <a:rPr kumimoji="1" lang="ja-JP" altLang="en-US" dirty="0" smtClean="0"/>
              <a:t>タイトルを入力</a:t>
            </a:r>
            <a:endParaRPr kumimoji="1" lang="ja-JP" altLang="en-US" dirty="0"/>
          </a:p>
        </p:txBody>
      </p:sp>
      <p:sp>
        <p:nvSpPr>
          <p:cNvPr id="16" name="テキスト プレースホルダー"/>
          <p:cNvSpPr>
            <a:spLocks noGrp="1"/>
          </p:cNvSpPr>
          <p:nvPr>
            <p:ph type="body" sz="quarter" idx="10" hasCustomPrompt="1"/>
          </p:nvPr>
        </p:nvSpPr>
        <p:spPr bwMode="white">
          <a:xfrm>
            <a:off x="179515" y="3926257"/>
            <a:ext cx="6768975" cy="323165"/>
          </a:xfrm>
        </p:spPr>
        <p:txBody>
          <a:bodyPr wrap="square">
            <a:spAutoFit/>
          </a:bodyPr>
          <a:lstStyle>
            <a:lvl1pPr marL="0" indent="0" algn="l">
              <a:buNone/>
              <a:defRPr sz="1500">
                <a:solidFill>
                  <a:schemeClr val="bg1"/>
                </a:solidFill>
              </a:defRPr>
            </a:lvl1pPr>
            <a:lvl2pPr marL="54000" indent="0">
              <a:buNone/>
              <a:defRPr>
                <a:solidFill>
                  <a:schemeClr val="bg1"/>
                </a:solidFill>
              </a:defRPr>
            </a:lvl2pPr>
            <a:lvl3pPr marL="167222" indent="0">
              <a:buNone/>
              <a:defRPr>
                <a:solidFill>
                  <a:schemeClr val="bg1"/>
                </a:solidFill>
              </a:defRPr>
            </a:lvl3pPr>
            <a:lvl4pPr marL="245840" indent="0">
              <a:buNone/>
              <a:defRPr>
                <a:solidFill>
                  <a:schemeClr val="bg1"/>
                </a:solidFill>
              </a:defRPr>
            </a:lvl4pPr>
            <a:lvl5pPr marL="23355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
        <p:nvSpPr>
          <p:cNvPr id="8" name="正方形/長方形 7"/>
          <p:cNvSpPr/>
          <p:nvPr userDrawn="1"/>
        </p:nvSpPr>
        <p:spPr bwMode="ltGray">
          <a:xfrm>
            <a:off x="179513" y="6619461"/>
            <a:ext cx="496348" cy="238539"/>
          </a:xfrm>
          <a:prstGeom prst="rect">
            <a:avLst/>
          </a:prstGeom>
          <a:solidFill>
            <a:srgbClr val="002A62"/>
          </a:solidFill>
          <a:ln>
            <a:no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Tree>
    <p:extLst>
      <p:ext uri="{BB962C8B-B14F-4D97-AF65-F5344CB8AC3E}">
        <p14:creationId xmlns:p14="http://schemas.microsoft.com/office/powerpoint/2010/main" val="5866194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Brand Statement (move)">
    <p:spTree>
      <p:nvGrpSpPr>
        <p:cNvPr id="1" name=""/>
        <p:cNvGrpSpPr/>
        <p:nvPr/>
      </p:nvGrpSpPr>
      <p:grpSpPr>
        <a:xfrm>
          <a:off x="0" y="0"/>
          <a:ext cx="0" cy="0"/>
          <a:chOff x="0" y="0"/>
          <a:chExt cx="0" cy="0"/>
        </a:xfrm>
      </p:grpSpPr>
      <p:pic>
        <p:nvPicPr>
          <p:cNvPr id="11" name="orchest_blue_bas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0" y="0"/>
            <a:ext cx="9144000" cy="6858000"/>
          </a:xfrm>
          <a:prstGeom prst="rect">
            <a:avLst/>
          </a:prstGeom>
        </p:spPr>
      </p:pic>
      <p:pic>
        <p:nvPicPr>
          <p:cNvPr id="12" name="逆光"/>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gray">
          <a:xfrm>
            <a:off x="0" y="2"/>
            <a:ext cx="9144000" cy="6857999"/>
          </a:xfrm>
          <a:prstGeom prst="rect">
            <a:avLst/>
          </a:prstGeom>
        </p:spPr>
      </p:pic>
      <p:pic>
        <p:nvPicPr>
          <p:cNvPr id="13" name="縦ライン"/>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0" y="2"/>
            <a:ext cx="9144000" cy="6857999"/>
          </a:xfrm>
          <a:prstGeom prst="rect">
            <a:avLst/>
          </a:prstGeom>
        </p:spPr>
      </p:pic>
      <p:pic>
        <p:nvPicPr>
          <p:cNvPr id="14" name="右上へ"/>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gray">
          <a:xfrm>
            <a:off x="0" y="2"/>
            <a:ext cx="9144000" cy="6857999"/>
          </a:xfrm>
          <a:prstGeom prst="rect">
            <a:avLst/>
          </a:prstGeom>
        </p:spPr>
      </p:pic>
      <p:pic>
        <p:nvPicPr>
          <p:cNvPr id="15" name="左下へ"/>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bwMode="gray">
          <a:xfrm>
            <a:off x="0" y="2"/>
            <a:ext cx="9144000" cy="6857999"/>
          </a:xfrm>
          <a:prstGeom prst="rect">
            <a:avLst/>
          </a:prstGeom>
        </p:spPr>
      </p:pic>
      <p:pic>
        <p:nvPicPr>
          <p:cNvPr id="16" name="最後右へ"/>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bwMode="gray">
          <a:xfrm>
            <a:off x="0" y="2"/>
            <a:ext cx="9144000" cy="6857999"/>
          </a:xfrm>
          <a:prstGeom prst="rect">
            <a:avLst/>
          </a:prstGeom>
        </p:spPr>
      </p:pic>
      <p:grpSp>
        <p:nvGrpSpPr>
          <p:cNvPr id="17" name="グループ化 16"/>
          <p:cNvGrpSpPr/>
          <p:nvPr userDrawn="1"/>
        </p:nvGrpSpPr>
        <p:grpSpPr bwMode="gray">
          <a:xfrm>
            <a:off x="0" y="0"/>
            <a:ext cx="9144000" cy="6858000"/>
            <a:chOff x="0" y="0"/>
            <a:chExt cx="9144000" cy="6858000"/>
          </a:xfrm>
        </p:grpSpPr>
        <p:pic>
          <p:nvPicPr>
            <p:cNvPr id="25" name="white"/>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pic>
          <p:nvPicPr>
            <p:cNvPr id="26" name="text"/>
            <p:cNvPicPr>
              <a:picLocks noChangeAspect="1" noChangeArrowheads="1"/>
            </p:cNvPicPr>
            <p:nvPr userDrawn="1"/>
          </p:nvPicPr>
          <p:blipFill>
            <a:blip r:embed="rId9">
              <a:biLevel thresh="75000"/>
              <a:extLst>
                <a:ext uri="{BEBA8EAE-BF5A-486C-A8C5-ECC9F3942E4B}">
                  <a14:imgProps xmlns:a14="http://schemas.microsoft.com/office/drawing/2010/main">
                    <a14:imgLayer r:embed="rId10">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gray">
            <a:xfrm>
              <a:off x="1064149" y="3598148"/>
              <a:ext cx="6913563"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brighter_logo_poji"/>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bwMode="gray">
            <a:xfrm>
              <a:off x="296790" y="2146503"/>
              <a:ext cx="8466645" cy="993566"/>
            </a:xfrm>
            <a:prstGeom prst="rect">
              <a:avLst/>
            </a:prstGeom>
          </p:spPr>
        </p:pic>
      </p:grpSp>
    </p:spTree>
    <p:extLst>
      <p:ext uri="{BB962C8B-B14F-4D97-AF65-F5344CB8AC3E}">
        <p14:creationId xmlns:p14="http://schemas.microsoft.com/office/powerpoint/2010/main" val="40645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80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par>
                                <p:cTn id="8" presetID="22" presetClass="entr" presetSubtype="4" fill="hold" nodeType="withEffect">
                                  <p:stCondLst>
                                    <p:cond delay="190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1000"/>
                                        <p:tgtEl>
                                          <p:spTgt spid="14"/>
                                        </p:tgtEl>
                                      </p:cBhvr>
                                    </p:animEffect>
                                  </p:childTnLst>
                                </p:cTn>
                              </p:par>
                              <p:par>
                                <p:cTn id="11" presetID="22" presetClass="entr" presetSubtype="2" fill="hold" nodeType="withEffect">
                                  <p:stCondLst>
                                    <p:cond delay="260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1000"/>
                                        <p:tgtEl>
                                          <p:spTgt spid="15"/>
                                        </p:tgtEl>
                                      </p:cBhvr>
                                    </p:animEffect>
                                  </p:childTnLst>
                                </p:cTn>
                              </p:par>
                              <p:par>
                                <p:cTn id="14" presetID="22" presetClass="entr" presetSubtype="8" fill="hold" nodeType="withEffect">
                                  <p:stCondLst>
                                    <p:cond delay="350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1000"/>
                                        <p:tgtEl>
                                          <p:spTgt spid="16"/>
                                        </p:tgtEl>
                                      </p:cBhvr>
                                    </p:animEffect>
                                  </p:childTnLst>
                                </p:cTn>
                              </p:par>
                            </p:childTnLst>
                          </p:cTn>
                        </p:par>
                        <p:par>
                          <p:cTn id="17" fill="hold">
                            <p:stCondLst>
                              <p:cond delay="450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childTnLst>
                                </p:cTn>
                              </p:par>
                              <p:par>
                                <p:cTn id="21" presetID="10" presetClass="exit" presetSubtype="0" fill="hold" nodeType="withEffect">
                                  <p:stCondLst>
                                    <p:cond delay="1000"/>
                                  </p:stCondLst>
                                  <p:childTnLst>
                                    <p:animEffect transition="out" filter="fade">
                                      <p:cBhvr>
                                        <p:cTn id="22" dur="800"/>
                                        <p:tgtEl>
                                          <p:spTgt spid="12"/>
                                        </p:tgtEl>
                                      </p:cBhvr>
                                    </p:animEffect>
                                    <p:set>
                                      <p:cBhvr>
                                        <p:cTn id="23" dur="1" fill="hold">
                                          <p:stCondLst>
                                            <p:cond delay="799"/>
                                          </p:stCondLst>
                                        </p:cTn>
                                        <p:tgtEl>
                                          <p:spTgt spid="1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ntr" presetSubtype="0" fill="hold" nodeType="withEffect">
                                  <p:stCondLst>
                                    <p:cond delay="5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3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47075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rand Statement (still)">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175"/>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120304"/>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619672" y="523263"/>
            <a:ext cx="7344000" cy="31335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375"/>
              </a:spcBef>
              <a:buNone/>
              <a:defRPr sz="1650" b="0">
                <a:solidFill>
                  <a:schemeClr val="tx1"/>
                </a:solidFill>
              </a:defRPr>
            </a:lvl1pPr>
            <a:lvl2pPr marL="135000" indent="0">
              <a:lnSpc>
                <a:spcPct val="100000"/>
              </a:lnSpc>
              <a:spcBef>
                <a:spcPts val="375"/>
              </a:spcBef>
              <a:buNone/>
              <a:defRPr sz="1350" b="0">
                <a:solidFill>
                  <a:schemeClr val="tx1"/>
                </a:solidFill>
              </a:defRPr>
            </a:lvl2pPr>
            <a:lvl3pPr marL="270000" indent="0">
              <a:lnSpc>
                <a:spcPct val="100000"/>
              </a:lnSpc>
              <a:spcBef>
                <a:spcPts val="375"/>
              </a:spcBef>
              <a:buNone/>
              <a:defRPr b="0">
                <a:solidFill>
                  <a:schemeClr val="tx1"/>
                </a:solidFill>
              </a:defRPr>
            </a:lvl3pPr>
            <a:lvl4pPr marL="405000" indent="0">
              <a:lnSpc>
                <a:spcPct val="100000"/>
              </a:lnSpc>
              <a:spcBef>
                <a:spcPts val="375"/>
              </a:spcBef>
              <a:buNone/>
              <a:defRPr b="0">
                <a:solidFill>
                  <a:schemeClr val="tx1"/>
                </a:solidFill>
              </a:defRPr>
            </a:lvl4pPr>
            <a:lvl5pPr marL="51435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32576782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white">
          <a:xfrm>
            <a:off x="179388" y="3152796"/>
            <a:ext cx="8784000" cy="359517"/>
          </a:xfrm>
        </p:spPr>
        <p:txBody>
          <a:bodyPr wrap="square" anchor="b">
            <a:spAutoFit/>
          </a:bodyPr>
          <a:lstStyle>
            <a:lvl1pPr>
              <a:defRPr sz="21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3852001"/>
            <a:ext cx="7200900" cy="984885"/>
          </a:xfrm>
        </p:spPr>
        <p:txBody>
          <a:bodyPr>
            <a:spAutoFit/>
          </a:bodyPr>
          <a:lstStyle>
            <a:lvl1pPr marL="0" indent="0">
              <a:buNone/>
              <a:defRPr b="0"/>
            </a:lvl1pPr>
            <a:lvl2pPr marL="54000" indent="0">
              <a:buNone/>
              <a:defRPr sz="1350" b="0"/>
            </a:lvl2pPr>
            <a:lvl3pPr marL="167222" indent="0">
              <a:buNone/>
              <a:defRPr b="0"/>
            </a:lvl3pPr>
            <a:lvl4pPr marL="245840" indent="0">
              <a:buNone/>
              <a:defRPr b="0"/>
            </a:lvl4pPr>
            <a:lvl5pPr marL="23355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2467526487"/>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18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2852876507"/>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3"/>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15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999907759"/>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ad 1 line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54000" indent="0">
              <a:buNone/>
              <a:defRPr/>
            </a:lvl2pPr>
            <a:lvl3pPr marL="167222" indent="0">
              <a:buNone/>
              <a:defRPr/>
            </a:lvl3pPr>
            <a:lvl4pPr marL="245840" indent="0">
              <a:buNone/>
              <a:defRPr/>
            </a:lvl4pPr>
            <a:lvl5pPr marL="23355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90"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15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041612853"/>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54000" indent="0">
              <a:buNone/>
              <a:defRPr/>
            </a:lvl2pPr>
            <a:lvl3pPr marL="167222" indent="0">
              <a:buNone/>
              <a:defRPr/>
            </a:lvl3pPr>
            <a:lvl4pPr marL="245840" indent="0">
              <a:buNone/>
              <a:defRPr/>
            </a:lvl4pPr>
            <a:lvl5pPr marL="23355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9"/>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685800" eaLnBrk="0" latinLnBrk="0">
              <a:lnSpc>
                <a:spcPct val="100000"/>
              </a:lnSpc>
              <a:buClr>
                <a:srgbClr val="002B62"/>
              </a:buClr>
              <a:buSzTx/>
              <a:tabLst/>
            </a:pPr>
            <a:r>
              <a:rPr kumimoji="1" lang="ja-JP" altLang="en-US" dirty="0" smtClean="0"/>
              <a:t>本文を入力</a:t>
            </a:r>
          </a:p>
          <a:p>
            <a:pPr marR="0" lvl="1" defTabSz="6858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6858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6858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49587850"/>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4"/>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4"/>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69838577"/>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410977"/>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blu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92096691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29130990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blu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smtClean="0"/>
              <a:t>タイトルを入力</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8784976" cy="5616000"/>
          </a:xfrm>
        </p:spPr>
        <p:txBody>
          <a:bodyPr vert="horz" lIns="90000" tIns="46800" rIns="90000" bIns="45720" rtlCol="0">
            <a:noAutofit/>
          </a:bodyPr>
          <a:lstStyle>
            <a:lvl1pPr marL="135000" indent="-135000" eaLnBrk="1" hangingPunct="1">
              <a:buClr>
                <a:schemeClr val="bg1"/>
              </a:buClr>
              <a:defRPr lang="ja-JP" altLang="en-US" baseline="0" dirty="0" smtClean="0">
                <a:solidFill>
                  <a:schemeClr val="bg1"/>
                </a:solidFill>
              </a:defRPr>
            </a:lvl1pPr>
            <a:lvl2pPr marL="270000" indent="-135000" eaLnBrk="1" hangingPunct="1">
              <a:buClr>
                <a:schemeClr val="bg1"/>
              </a:buClr>
              <a:defRPr lang="ja-JP" altLang="en-US" baseline="0" dirty="0" smtClean="0">
                <a:solidFill>
                  <a:schemeClr val="bg1"/>
                </a:solidFill>
              </a:defRPr>
            </a:lvl2pPr>
            <a:lvl3pPr marL="351000" indent="-81000" eaLnBrk="1" hangingPunct="1">
              <a:buClr>
                <a:schemeClr val="bg1"/>
              </a:buClr>
              <a:defRPr lang="ja-JP" altLang="en-US" baseline="0" dirty="0" smtClean="0">
                <a:solidFill>
                  <a:schemeClr val="bg1"/>
                </a:solidFill>
              </a:defRPr>
            </a:lvl3pPr>
            <a:lvl4pPr marL="432000" indent="-81000" eaLnBrk="1" hangingPunct="1">
              <a:buClr>
                <a:schemeClr val="bg1"/>
              </a:buClr>
              <a:defRPr lang="ja-JP" altLang="en-US" baseline="0" dirty="0" smtClean="0">
                <a:solidFill>
                  <a:schemeClr val="bg1"/>
                </a:solidFill>
              </a:defRPr>
            </a:lvl4pPr>
            <a:lvl5pPr marL="189000" indent="135000" eaLnBrk="1" hangingPunct="1">
              <a:buClr>
                <a:schemeClr val="bg1"/>
              </a:buClr>
              <a:defRPr lang="ja-JP" altLang="en-US" baseline="0" dirty="0">
                <a:solidFill>
                  <a:schemeClr val="bg1"/>
                </a:solidFill>
              </a:defRPr>
            </a:lvl5pPr>
          </a:lstStyle>
          <a:p>
            <a:pPr lvl="0"/>
            <a:r>
              <a:rPr kumimoji="1" lang="ja-JP" altLang="en-US" dirty="0" smtClean="0"/>
              <a:t>本文を入力</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39800708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ead 1 line &amp; Content(blu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54000" indent="0">
              <a:buNone/>
              <a:defRPr/>
            </a:lvl2pPr>
            <a:lvl3pPr marL="167222" indent="0">
              <a:buNone/>
              <a:defRPr/>
            </a:lvl3pPr>
            <a:lvl4pPr marL="245840" indent="0">
              <a:buNone/>
              <a:defRPr/>
            </a:lvl4pPr>
            <a:lvl5pPr marL="23355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8" name="コンテンツ プレースホルダー"/>
          <p:cNvSpPr>
            <a:spLocks noGrp="1"/>
          </p:cNvSpPr>
          <p:nvPr>
            <p:ph sz="quarter" idx="10" hasCustomPrompt="1"/>
          </p:nvPr>
        </p:nvSpPr>
        <p:spPr bwMode="gray">
          <a:xfrm>
            <a:off x="179512" y="1414800"/>
            <a:ext cx="8784976" cy="5040000"/>
          </a:xfrm>
        </p:spPr>
        <p:txBody>
          <a:bodyPr vert="horz" lIns="90000" tIns="46800" rIns="90000" bIns="45720" rtlCol="0">
            <a:noAutofit/>
          </a:bodyPr>
          <a:lstStyle>
            <a:lvl1pPr marL="135000" indent="-135000" eaLnBrk="1" hangingPunct="1">
              <a:buClr>
                <a:schemeClr val="bg1"/>
              </a:buClr>
              <a:defRPr lang="ja-JP" altLang="en-US" baseline="0" dirty="0" smtClean="0">
                <a:solidFill>
                  <a:schemeClr val="bg1"/>
                </a:solidFill>
              </a:defRPr>
            </a:lvl1pPr>
            <a:lvl2pPr marL="270000" indent="-135000" eaLnBrk="1" hangingPunct="1">
              <a:buClr>
                <a:schemeClr val="bg1"/>
              </a:buClr>
              <a:defRPr lang="ja-JP" altLang="en-US" baseline="0" dirty="0" smtClean="0">
                <a:solidFill>
                  <a:schemeClr val="bg1"/>
                </a:solidFill>
              </a:defRPr>
            </a:lvl2pPr>
            <a:lvl3pPr marL="351000" indent="-81000" eaLnBrk="1" hangingPunct="1">
              <a:buClr>
                <a:schemeClr val="bg1"/>
              </a:buClr>
              <a:defRPr lang="ja-JP" altLang="en-US" baseline="0" dirty="0" smtClean="0">
                <a:solidFill>
                  <a:schemeClr val="bg1"/>
                </a:solidFill>
              </a:defRPr>
            </a:lvl3pPr>
            <a:lvl4pPr marL="432000" indent="-81000" eaLnBrk="1" hangingPunct="1">
              <a:buClr>
                <a:schemeClr val="bg1"/>
              </a:buClr>
              <a:defRPr lang="ja-JP" altLang="en-US" baseline="0" dirty="0" smtClean="0">
                <a:solidFill>
                  <a:schemeClr val="bg1"/>
                </a:solidFill>
              </a:defRPr>
            </a:lvl4pPr>
            <a:lvl5pPr marL="189000" indent="135000" eaLnBrk="1" hangingPunct="1">
              <a:buClr>
                <a:schemeClr val="bg1"/>
              </a:buClr>
              <a:defRPr lang="ja-JP" altLang="en-US" baseline="0" dirty="0">
                <a:solidFill>
                  <a:schemeClr val="bg1"/>
                </a:solidFill>
              </a:defRPr>
            </a:lvl5pPr>
          </a:lstStyle>
          <a:p>
            <a:pPr lvl="0"/>
            <a:r>
              <a:rPr kumimoji="1" lang="ja-JP" altLang="en-US" dirty="0" smtClean="0"/>
              <a:t>本文を入力</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429468410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ead 2 lines &amp; Content(blu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54000" indent="0">
              <a:buNone/>
              <a:defRPr/>
            </a:lvl2pPr>
            <a:lvl3pPr marL="167222" indent="0">
              <a:buNone/>
              <a:defRPr/>
            </a:lvl3pPr>
            <a:lvl4pPr marL="245840" indent="0">
              <a:buNone/>
              <a:defRPr/>
            </a:lvl4pPr>
            <a:lvl5pPr marL="23355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8" name="コンテンツ プレースホルダー"/>
          <p:cNvSpPr>
            <a:spLocks noGrp="1"/>
          </p:cNvSpPr>
          <p:nvPr>
            <p:ph sz="quarter" idx="10" hasCustomPrompt="1"/>
          </p:nvPr>
        </p:nvSpPr>
        <p:spPr bwMode="gray">
          <a:xfrm>
            <a:off x="179512" y="1738800"/>
            <a:ext cx="8784976" cy="4716000"/>
          </a:xfrm>
        </p:spPr>
        <p:txBody>
          <a:bodyPr vert="horz" lIns="90000" tIns="46800" rIns="90000" bIns="45720" rtlCol="0">
            <a:noAutofit/>
          </a:bodyPr>
          <a:lstStyle>
            <a:lvl1pPr marL="135000" indent="-135000" eaLnBrk="1" hangingPunct="1">
              <a:buClr>
                <a:schemeClr val="bg1"/>
              </a:buClr>
              <a:defRPr lang="ja-JP" altLang="en-US" baseline="0" dirty="0" smtClean="0">
                <a:solidFill>
                  <a:schemeClr val="bg1"/>
                </a:solidFill>
              </a:defRPr>
            </a:lvl1pPr>
            <a:lvl2pPr marL="270000" indent="-135000" eaLnBrk="1" hangingPunct="1">
              <a:buClr>
                <a:schemeClr val="bg1"/>
              </a:buClr>
              <a:defRPr lang="ja-JP" altLang="en-US" baseline="0" dirty="0" smtClean="0">
                <a:solidFill>
                  <a:schemeClr val="bg1"/>
                </a:solidFill>
              </a:defRPr>
            </a:lvl2pPr>
            <a:lvl3pPr marL="351000" indent="-81000" eaLnBrk="1" hangingPunct="1">
              <a:buClr>
                <a:schemeClr val="bg1"/>
              </a:buClr>
              <a:defRPr lang="ja-JP" altLang="en-US" baseline="0" dirty="0" smtClean="0">
                <a:solidFill>
                  <a:schemeClr val="bg1"/>
                </a:solidFill>
              </a:defRPr>
            </a:lvl3pPr>
            <a:lvl4pPr marL="432000" indent="-81000" eaLnBrk="1" hangingPunct="1">
              <a:buClr>
                <a:schemeClr val="bg1"/>
              </a:buClr>
              <a:defRPr lang="ja-JP" altLang="en-US" baseline="0" dirty="0" smtClean="0">
                <a:solidFill>
                  <a:schemeClr val="bg1"/>
                </a:solidFill>
              </a:defRPr>
            </a:lvl4pPr>
            <a:lvl5pPr marL="189000" indent="135000" eaLnBrk="1" hangingPunct="1">
              <a:buClr>
                <a:schemeClr val="bg1"/>
              </a:buClr>
              <a:defRPr lang="ja-JP" altLang="en-US" baseline="0" dirty="0">
                <a:solidFill>
                  <a:schemeClr val="bg1"/>
                </a:solidFill>
              </a:defRPr>
            </a:lvl5pPr>
          </a:lstStyle>
          <a:p>
            <a:pPr lvl="0"/>
            <a:r>
              <a:rPr kumimoji="1" lang="ja-JP" altLang="en-US" dirty="0" smtClean="0"/>
              <a:t>本文を入力</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906647488"/>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ntent(blu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tx1">
                    <a:lumMod val="95000"/>
                    <a:lumOff val="5000"/>
                  </a:schemeClr>
                </a:solidFill>
              </a:defRPr>
            </a:lvl1pPr>
          </a:lstStyle>
          <a:p>
            <a:pPr lvl="0"/>
            <a:r>
              <a:rPr kumimoji="1" lang="ja-JP" altLang="en-US" dirty="0" smtClean="0"/>
              <a:t>タイトルを入力</a:t>
            </a:r>
            <a:endParaRPr kumimoji="1" lang="ja-JP" altLang="en-US" dirty="0"/>
          </a:p>
        </p:txBody>
      </p:sp>
      <p:sp>
        <p:nvSpPr>
          <p:cNvPr id="4" name="コンテンツ プレースホルダー"/>
          <p:cNvSpPr>
            <a:spLocks noGrp="1"/>
          </p:cNvSpPr>
          <p:nvPr>
            <p:ph sz="quarter" idx="10" hasCustomPrompt="1"/>
          </p:nvPr>
        </p:nvSpPr>
        <p:spPr bwMode="gray">
          <a:xfrm>
            <a:off x="179512" y="836712"/>
            <a:ext cx="4248000" cy="5616000"/>
          </a:xfrm>
        </p:spPr>
        <p:txBody>
          <a:bodyPr vert="horz" lIns="90000" tIns="46800" rIns="90000" bIns="45720" rtlCol="0">
            <a:noAutofit/>
          </a:bodyPr>
          <a:lstStyle>
            <a:lvl1pPr marL="135000" indent="-135000" eaLnBrk="1" hangingPunct="1">
              <a:buClr>
                <a:schemeClr val="bg1"/>
              </a:buClr>
              <a:defRPr lang="ja-JP" altLang="en-US" baseline="0" dirty="0" smtClean="0">
                <a:solidFill>
                  <a:schemeClr val="bg1"/>
                </a:solidFill>
              </a:defRPr>
            </a:lvl1pPr>
            <a:lvl2pPr marL="270000" indent="-135000" eaLnBrk="1" hangingPunct="1">
              <a:buClr>
                <a:schemeClr val="bg1"/>
              </a:buClr>
              <a:defRPr lang="ja-JP" altLang="en-US" baseline="0" dirty="0" smtClean="0">
                <a:solidFill>
                  <a:schemeClr val="bg1"/>
                </a:solidFill>
              </a:defRPr>
            </a:lvl2pPr>
            <a:lvl3pPr marL="351000" indent="-81000" eaLnBrk="1" hangingPunct="1">
              <a:buClr>
                <a:schemeClr val="bg1"/>
              </a:buClr>
              <a:defRPr lang="ja-JP" altLang="en-US" baseline="0" dirty="0" smtClean="0">
                <a:solidFill>
                  <a:schemeClr val="bg1"/>
                </a:solidFill>
              </a:defRPr>
            </a:lvl3pPr>
            <a:lvl4pPr marL="432000" indent="-81000" eaLnBrk="1" hangingPunct="1">
              <a:buClr>
                <a:schemeClr val="bg1"/>
              </a:buClr>
              <a:defRPr lang="ja-JP" altLang="en-US" baseline="0" dirty="0" smtClean="0">
                <a:solidFill>
                  <a:schemeClr val="bg1"/>
                </a:solidFill>
              </a:defRPr>
            </a:lvl4pPr>
            <a:lvl5pPr marL="189000" indent="135000" eaLnBrk="1" hangingPunct="1">
              <a:buClr>
                <a:schemeClr val="bg1"/>
              </a:buClr>
              <a:defRPr lang="ja-JP" altLang="en-US" baseline="0" dirty="0">
                <a:solidFill>
                  <a:schemeClr val="bg1"/>
                </a:solidFill>
              </a:defRPr>
            </a:lvl5pPr>
          </a:lstStyle>
          <a:p>
            <a:pPr lvl="0"/>
            <a:r>
              <a:rPr kumimoji="1" lang="ja-JP" altLang="en-US" dirty="0" smtClean="0"/>
              <a:t>本文を入力</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コンテンツ プレースホルダー"/>
          <p:cNvSpPr>
            <a:spLocks noGrp="1"/>
          </p:cNvSpPr>
          <p:nvPr>
            <p:ph sz="quarter" idx="11" hasCustomPrompt="1"/>
          </p:nvPr>
        </p:nvSpPr>
        <p:spPr bwMode="gray">
          <a:xfrm>
            <a:off x="4715513" y="836712"/>
            <a:ext cx="4248000" cy="5616000"/>
          </a:xfrm>
        </p:spPr>
        <p:txBody>
          <a:bodyPr vert="horz" lIns="90000" tIns="46800" rIns="90000" bIns="45720" rtlCol="0">
            <a:noAutofit/>
          </a:bodyPr>
          <a:lstStyle>
            <a:lvl1pPr marL="135000" indent="-135000" eaLnBrk="1" hangingPunct="1">
              <a:buClr>
                <a:schemeClr val="bg1"/>
              </a:buClr>
              <a:defRPr lang="ja-JP" altLang="en-US" baseline="0" dirty="0" smtClean="0">
                <a:solidFill>
                  <a:schemeClr val="bg1"/>
                </a:solidFill>
              </a:defRPr>
            </a:lvl1pPr>
            <a:lvl2pPr marL="270000" indent="-135000" eaLnBrk="1" hangingPunct="1">
              <a:buClr>
                <a:schemeClr val="bg1"/>
              </a:buClr>
              <a:defRPr lang="ja-JP" altLang="en-US" baseline="0" dirty="0" smtClean="0">
                <a:solidFill>
                  <a:schemeClr val="bg1"/>
                </a:solidFill>
              </a:defRPr>
            </a:lvl2pPr>
            <a:lvl3pPr marL="351000" indent="-81000" eaLnBrk="1" hangingPunct="1">
              <a:buClr>
                <a:schemeClr val="bg1"/>
              </a:buClr>
              <a:defRPr lang="ja-JP" altLang="en-US" baseline="0" dirty="0" smtClean="0">
                <a:solidFill>
                  <a:schemeClr val="bg1"/>
                </a:solidFill>
              </a:defRPr>
            </a:lvl3pPr>
            <a:lvl4pPr marL="432000" indent="-81000" eaLnBrk="1" hangingPunct="1">
              <a:buClr>
                <a:schemeClr val="bg1"/>
              </a:buClr>
              <a:defRPr lang="ja-JP" altLang="en-US" baseline="0" dirty="0" smtClean="0">
                <a:solidFill>
                  <a:schemeClr val="bg1"/>
                </a:solidFill>
              </a:defRPr>
            </a:lvl4pPr>
            <a:lvl5pPr marL="189000" indent="135000" eaLnBrk="1" hangingPunct="1">
              <a:buClr>
                <a:schemeClr val="bg1"/>
              </a:buClr>
              <a:defRPr lang="ja-JP" altLang="en-US" baseline="0" dirty="0">
                <a:solidFill>
                  <a:schemeClr val="bg1"/>
                </a:solidFill>
              </a:defRPr>
            </a:lvl5pPr>
          </a:lstStyle>
          <a:p>
            <a:pPr lvl="0"/>
            <a:r>
              <a:rPr kumimoji="1" lang="ja-JP" altLang="en-US" dirty="0" smtClean="0"/>
              <a:t>本文を入力</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56436906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blu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934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830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ltGray">
          <a:xfrm>
            <a:off x="0" y="0"/>
            <a:ext cx="9144000" cy="6858000"/>
          </a:xfrm>
          <a:prstGeom prst="rect">
            <a:avLst/>
          </a:prstGeom>
        </p:spPr>
      </p:pic>
      <p:sp>
        <p:nvSpPr>
          <p:cNvPr id="2" name="タイトル"/>
          <p:cNvSpPr>
            <a:spLocks noGrp="1"/>
          </p:cNvSpPr>
          <p:nvPr>
            <p:ph type="title" hasCustomPrompt="1"/>
          </p:nvPr>
        </p:nvSpPr>
        <p:spPr bwMode="inv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3852000"/>
            <a:ext cx="7200900" cy="1212640"/>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61514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white)">
    <p:bg bwMode="gray">
      <p:bgPr>
        <a:solidFill>
          <a:schemeClr val="bg1"/>
        </a:solidFill>
        <a:effectLst/>
      </p:bgPr>
    </p:bg>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273557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Content(white)">
    <p:bg bwMode="gray">
      <p:bgPr>
        <a:solidFill>
          <a:schemeClr val="bg1"/>
        </a:solidFill>
        <a:effectLst/>
      </p:bgPr>
    </p:bg>
    <p:spTree>
      <p:nvGrpSpPr>
        <p:cNvPr id="1" name=""/>
        <p:cNvGrpSpPr/>
        <p:nvPr/>
      </p:nvGrpSpPr>
      <p:grpSpPr>
        <a:xfrm>
          <a:off x="0" y="0"/>
          <a:ext cx="0" cy="0"/>
          <a:chOff x="0" y="0"/>
          <a:chExt cx="0" cy="0"/>
        </a:xfrm>
      </p:grpSpPr>
      <p:pic>
        <p:nvPicPr>
          <p:cNvPr id="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4933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ad 1 line &amp; Content(white)">
    <p:bg bwMode="gray">
      <p:bgPr>
        <a:solidFill>
          <a:schemeClr val="bg1"/>
        </a:solidFill>
        <a:effectLst/>
      </p:bgPr>
    </p:bg>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503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lt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07630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theme" Target="../theme/theme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4" name="Footer"/>
          <p:cNvPicPr>
            <a:picLocks noChangeAspect="1"/>
          </p:cNvPicPr>
          <p:nvPr userDrawn="1"/>
        </p:nvPicPr>
        <p:blipFill>
          <a:blip r:embed="rId38">
            <a:extLst>
              <a:ext uri="{28A0092B-C50C-407E-A947-70E740481C1C}">
                <a14:useLocalDpi xmlns:a14="http://schemas.microsoft.com/office/drawing/2010/main" val="0"/>
              </a:ext>
            </a:extLst>
          </a:blip>
          <a:stretch>
            <a:fillRect/>
          </a:stretch>
        </p:blipFill>
        <p:spPr bwMode="invGray">
          <a:xfrm>
            <a:off x="0" y="6549391"/>
            <a:ext cx="9143999" cy="308609"/>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168810" y="6597840"/>
            <a:ext cx="684000" cy="234000"/>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900" b="0" i="0" u="none" strike="noStrike" kern="1200" cap="none" spc="0" normalizeH="0" baseline="0" noProof="0" smtClean="0">
                <a:ln>
                  <a:noFill/>
                </a:ln>
                <a:solidFill>
                  <a:srgbClr val="FFFFFF"/>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1" lang="ja-JP" altLang="en-US" sz="900" b="0" i="0" u="none" strike="noStrike" kern="1200" cap="none" spc="0" normalizeH="0" baseline="0" noProof="0" dirty="0">
              <a:ln>
                <a:noFill/>
              </a:ln>
              <a:solidFill>
                <a:srgbClr val="FFFFFF"/>
              </a:solidFill>
              <a:effectLst/>
              <a:uLnTx/>
              <a:uFillTx/>
              <a:latin typeface="+mn-lt"/>
              <a:ea typeface="+mn-ea"/>
              <a:cs typeface="+mn-cs"/>
            </a:endParaRPr>
          </a:p>
        </p:txBody>
      </p:sp>
      <p:sp>
        <p:nvSpPr>
          <p:cNvPr id="9" name="Credit"/>
          <p:cNvSpPr txBox="1"/>
          <p:nvPr userDrawn="1"/>
        </p:nvSpPr>
        <p:spPr bwMode="black">
          <a:xfrm>
            <a:off x="1096858" y="6597840"/>
            <a:ext cx="1938351"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srgbClr val="FFFFFF"/>
                </a:solidFill>
                <a:effectLst/>
                <a:uLnTx/>
                <a:uFillTx/>
                <a:latin typeface="+mn-lt"/>
                <a:ea typeface="+mn-ea"/>
                <a:cs typeface="+mn-cs"/>
              </a:rPr>
              <a:t>© NEC Corporation 2019-2020</a:t>
            </a:r>
          </a:p>
        </p:txBody>
      </p:sp>
      <p:sp>
        <p:nvSpPr>
          <p:cNvPr id="10" name="Confidential"/>
          <p:cNvSpPr txBox="1"/>
          <p:nvPr userDrawn="1"/>
        </p:nvSpPr>
        <p:spPr bwMode="black">
          <a:xfrm>
            <a:off x="3964291" y="6597840"/>
            <a:ext cx="1196161" cy="2308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dirty="0">
                <a:ln>
                  <a:noFill/>
                </a:ln>
                <a:solidFill>
                  <a:srgbClr val="FFFFFF"/>
                </a:solidFill>
                <a:effectLst/>
                <a:uLnTx/>
                <a:uFillTx/>
                <a:latin typeface="+mn-lt"/>
                <a:ea typeface="+mn-ea"/>
                <a:cs typeface="+mn-cs"/>
              </a:rPr>
              <a:t> </a:t>
            </a:r>
            <a:r>
              <a:rPr kumimoji="1" lang="en-US" altLang="ja-JP" sz="900" b="0" i="0" u="none" strike="noStrike" kern="1200" cap="none" spc="0" normalizeH="0" baseline="0" noProof="0" dirty="0">
                <a:ln>
                  <a:noFill/>
                </a:ln>
                <a:solidFill>
                  <a:srgbClr val="FFFFFF"/>
                </a:solidFill>
                <a:effectLst/>
                <a:uLnTx/>
                <a:uFillTx/>
                <a:latin typeface="+mn-lt"/>
                <a:ea typeface="+mn-ea"/>
                <a:cs typeface="+mn-cs"/>
              </a:rPr>
              <a:t>NEC</a:t>
            </a:r>
            <a:r>
              <a:rPr kumimoji="1" lang="ja-JP" altLang="en-US" sz="900" b="0" i="0" u="none" strike="noStrike" kern="1200" cap="none" spc="0" normalizeH="0" baseline="0" noProof="0" dirty="0">
                <a:ln>
                  <a:noFill/>
                </a:ln>
                <a:solidFill>
                  <a:srgbClr val="FFFFFF"/>
                </a:solidFill>
                <a:effectLst/>
                <a:uLnTx/>
                <a:uFillTx/>
                <a:latin typeface="+mn-lt"/>
                <a:ea typeface="+mn-ea"/>
                <a:cs typeface="+mn-cs"/>
              </a:rPr>
              <a:t> </a:t>
            </a:r>
            <a:r>
              <a:rPr kumimoji="1" lang="en-US" altLang="ja-JP" sz="900" b="0" i="0" u="none" strike="noStrike" kern="1200" cap="none" spc="0" normalizeH="0" baseline="0" noProof="0" dirty="0">
                <a:ln>
                  <a:noFill/>
                </a:ln>
                <a:solidFill>
                  <a:srgbClr val="FFFFFF"/>
                </a:solidFill>
                <a:effectLst/>
                <a:uLnTx/>
                <a:uFillTx/>
                <a:latin typeface="+mn-lt"/>
                <a:ea typeface="+mn-ea"/>
                <a:cs typeface="+mn-cs"/>
              </a:rPr>
              <a:t>Confidential</a:t>
            </a:r>
          </a:p>
        </p:txBody>
      </p:sp>
    </p:spTree>
    <p:extLst>
      <p:ext uri="{BB962C8B-B14F-4D97-AF65-F5344CB8AC3E}">
        <p14:creationId xmlns:p14="http://schemas.microsoft.com/office/powerpoint/2010/main" val="1991914848"/>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690" r:id="rId21"/>
    <p:sldLayoutId id="2147483669" r:id="rId22"/>
    <p:sldLayoutId id="2147483682" r:id="rId23"/>
    <p:sldLayoutId id="2147483681" r:id="rId24"/>
    <p:sldLayoutId id="2147483670" r:id="rId25"/>
    <p:sldLayoutId id="2147483672" r:id="rId26"/>
    <p:sldLayoutId id="2147483695" r:id="rId27"/>
    <p:sldLayoutId id="2147483673" r:id="rId28"/>
    <p:sldLayoutId id="2147483674" r:id="rId29"/>
    <p:sldLayoutId id="2147483701" r:id="rId30"/>
    <p:sldLayoutId id="2147483671" r:id="rId31"/>
    <p:sldLayoutId id="2147483703" r:id="rId32"/>
    <p:sldLayoutId id="2147483694" r:id="rId33"/>
    <p:sldLayoutId id="2147483702" r:id="rId34"/>
    <p:sldLayoutId id="2147483698" r:id="rId35"/>
    <p:sldLayoutId id="2147483693" r:id="rId36"/>
  </p:sldLayoutIdLst>
  <p:hf sldNum="0" hdr="0" ftr="0" dt="0"/>
  <p:txStyles>
    <p:titleStyle>
      <a:lvl1pPr algn="l" rtl="0" eaLnBrk="1" fontAlgn="base" hangingPunct="1">
        <a:spcBef>
          <a:spcPct val="0"/>
        </a:spcBef>
        <a:spcAft>
          <a:spcPct val="0"/>
        </a:spcAft>
        <a:defRPr kumimoji="1" sz="2400" b="0">
          <a:solidFill>
            <a:schemeClr val="tx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Pr>
        <a:solidFill>
          <a:schemeClr val="bg2">
            <a:lumMod val="65000"/>
          </a:schemeClr>
        </a:solidFill>
        <a:effectLst/>
      </p:bgPr>
    </p:bg>
    <p:spTree>
      <p:nvGrpSpPr>
        <p:cNvPr id="1" name=""/>
        <p:cNvGrpSpPr/>
        <p:nvPr/>
      </p:nvGrpSpPr>
      <p:grpSpPr>
        <a:xfrm>
          <a:off x="0" y="0"/>
          <a:ext cx="0" cy="0"/>
          <a:chOff x="0" y="0"/>
          <a:chExt cx="0" cy="0"/>
        </a:xfrm>
      </p:grpSpPr>
      <p:sp>
        <p:nvSpPr>
          <p:cNvPr id="2" name="タイトル プレースホルダー"/>
          <p:cNvSpPr>
            <a:spLocks noGrp="1"/>
          </p:cNvSpPr>
          <p:nvPr>
            <p:ph type="title"/>
          </p:nvPr>
        </p:nvSpPr>
        <p:spPr bwMode="gray">
          <a:xfrm>
            <a:off x="179389" y="108000"/>
            <a:ext cx="8785225" cy="468000"/>
          </a:xfrm>
          <a:prstGeom prst="rect">
            <a:avLst/>
          </a:prstGeom>
          <a:noFill/>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5"/>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white">
          <a:xfrm>
            <a:off x="168810" y="6597840"/>
            <a:ext cx="684000" cy="234000"/>
          </a:xfrm>
          <a:prstGeom prst="rect">
            <a:avLst/>
          </a:prstGeom>
          <a:noFill/>
        </p:spPr>
        <p:txBody>
          <a:bodyPr wrap="none" rtlCol="0">
            <a:noAutofit/>
          </a:bodyPr>
          <a:lstStyle/>
          <a:p>
            <a:pPr defTabSz="685800">
              <a:defRPr/>
            </a:pPr>
            <a:fld id="{C90F5524-168B-428D-88E2-BCDC17194B25}" type="slidenum">
              <a:rPr lang="ja-JP" altLang="en-US" sz="675" smtClean="0">
                <a:solidFill>
                  <a:srgbClr val="FFFFFF"/>
                </a:solidFill>
              </a:rPr>
              <a:pPr defTabSz="685800">
                <a:defRPr/>
              </a:pPr>
              <a:t>‹#›</a:t>
            </a:fld>
            <a:endParaRPr lang="ja-JP" altLang="en-US" sz="675" dirty="0" smtClean="0">
              <a:solidFill>
                <a:srgbClr val="FFFFFF"/>
              </a:solidFill>
            </a:endParaRPr>
          </a:p>
        </p:txBody>
      </p:sp>
      <p:sp>
        <p:nvSpPr>
          <p:cNvPr id="9" name="Credit"/>
          <p:cNvSpPr txBox="1"/>
          <p:nvPr userDrawn="1"/>
        </p:nvSpPr>
        <p:spPr bwMode="white">
          <a:xfrm>
            <a:off x="1096858" y="6597840"/>
            <a:ext cx="1242648" cy="196208"/>
          </a:xfrm>
          <a:prstGeom prst="rect">
            <a:avLst/>
          </a:prstGeom>
          <a:noFill/>
        </p:spPr>
        <p:txBody>
          <a:bodyPr wrap="none" rtlCol="0">
            <a:spAutoFit/>
          </a:bodyPr>
          <a:lstStyle/>
          <a:p>
            <a:pPr defTabSz="685800">
              <a:defRPr/>
            </a:pPr>
            <a:r>
              <a:rPr lang="en-US" altLang="ja-JP" sz="675" dirty="0" smtClean="0">
                <a:solidFill>
                  <a:srgbClr val="FFFFFF"/>
                </a:solidFill>
              </a:rPr>
              <a:t>© NEC Corporation 2018</a:t>
            </a:r>
          </a:p>
        </p:txBody>
      </p:sp>
      <p:sp>
        <p:nvSpPr>
          <p:cNvPr id="10" name="Confidential"/>
          <p:cNvSpPr txBox="1"/>
          <p:nvPr userDrawn="1"/>
        </p:nvSpPr>
        <p:spPr bwMode="white">
          <a:xfrm>
            <a:off x="3859296" y="6597840"/>
            <a:ext cx="1406154" cy="196208"/>
          </a:xfrm>
          <a:prstGeom prst="rect">
            <a:avLst/>
          </a:prstGeom>
          <a:noFill/>
        </p:spPr>
        <p:txBody>
          <a:bodyPr wrap="none" rtlCol="0">
            <a:spAutoFit/>
          </a:bodyPr>
          <a:lstStyle/>
          <a:p>
            <a:pPr algn="ctr" defTabSz="685800">
              <a:defRPr/>
            </a:pPr>
            <a:r>
              <a:rPr lang="en-US" altLang="ja-JP" sz="675" dirty="0" smtClean="0">
                <a:solidFill>
                  <a:srgbClr val="FFFFFF"/>
                </a:solidFill>
              </a:rPr>
              <a:t>NEC Group Internal Use Only</a:t>
            </a:r>
          </a:p>
        </p:txBody>
      </p:sp>
    </p:spTree>
    <p:extLst>
      <p:ext uri="{BB962C8B-B14F-4D97-AF65-F5344CB8AC3E}">
        <p14:creationId xmlns:p14="http://schemas.microsoft.com/office/powerpoint/2010/main" val="320492258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1800" b="0">
          <a:solidFill>
            <a:schemeClr val="tx1"/>
          </a:solidFill>
          <a:latin typeface="+mj-lt"/>
          <a:ea typeface="+mj-ea"/>
          <a:cs typeface="+mj-cs"/>
        </a:defRPr>
      </a:lvl1pPr>
      <a:lvl2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5pPr>
      <a:lvl6pPr marL="342900" algn="l" rtl="0" fontAlgn="base">
        <a:spcBef>
          <a:spcPct val="0"/>
        </a:spcBef>
        <a:spcAft>
          <a:spcPct val="0"/>
        </a:spcAft>
        <a:defRPr kumimoji="1" sz="2100">
          <a:solidFill>
            <a:schemeClr val="tx1"/>
          </a:solidFill>
          <a:latin typeface="HGP創英角ｺﾞｼｯｸUB" pitchFamily="50" charset="-128"/>
          <a:ea typeface="ＭＳ Ｐゴシック" charset="-128"/>
        </a:defRPr>
      </a:lvl6pPr>
      <a:lvl7pPr marL="685800" algn="l" rtl="0" fontAlgn="base">
        <a:spcBef>
          <a:spcPct val="0"/>
        </a:spcBef>
        <a:spcAft>
          <a:spcPct val="0"/>
        </a:spcAft>
        <a:defRPr kumimoji="1" sz="2100">
          <a:solidFill>
            <a:schemeClr val="tx1"/>
          </a:solidFill>
          <a:latin typeface="HGP創英角ｺﾞｼｯｸUB" pitchFamily="50" charset="-128"/>
          <a:ea typeface="ＭＳ Ｐゴシック" charset="-128"/>
        </a:defRPr>
      </a:lvl7pPr>
      <a:lvl8pPr marL="1028700" algn="l" rtl="0" fontAlgn="base">
        <a:spcBef>
          <a:spcPct val="0"/>
        </a:spcBef>
        <a:spcAft>
          <a:spcPct val="0"/>
        </a:spcAft>
        <a:defRPr kumimoji="1" sz="2100">
          <a:solidFill>
            <a:schemeClr val="tx1"/>
          </a:solidFill>
          <a:latin typeface="HGP創英角ｺﾞｼｯｸUB" pitchFamily="50" charset="-128"/>
          <a:ea typeface="ＭＳ Ｐゴシック" charset="-128"/>
        </a:defRPr>
      </a:lvl8pPr>
      <a:lvl9pPr marL="1371600" algn="l" rtl="0" fontAlgn="base">
        <a:spcBef>
          <a:spcPct val="0"/>
        </a:spcBef>
        <a:spcAft>
          <a:spcPct val="0"/>
        </a:spcAft>
        <a:defRPr kumimoji="1" sz="2100">
          <a:solidFill>
            <a:schemeClr val="tx1"/>
          </a:solidFill>
          <a:latin typeface="HGP創英角ｺﾞｼｯｸUB" pitchFamily="50" charset="-128"/>
          <a:ea typeface="ＭＳ Ｐゴシック" charset="-128"/>
        </a:defRPr>
      </a:lvl9pPr>
    </p:titleStyle>
    <p:bodyStyle>
      <a:lvl1pPr marL="135000" indent="-135000" algn="l" rtl="0" eaLnBrk="1" fontAlgn="base" hangingPunct="0">
        <a:spcBef>
          <a:spcPts val="375"/>
        </a:spcBef>
        <a:spcAft>
          <a:spcPct val="0"/>
        </a:spcAft>
        <a:buClr>
          <a:schemeClr val="accent6"/>
        </a:buClr>
        <a:buFont typeface="Arial" panose="020B0604020202020204" pitchFamily="34" charset="0"/>
        <a:buChar char="▌"/>
        <a:defRPr kumimoji="1" sz="1500" b="0">
          <a:solidFill>
            <a:schemeClr val="tx1"/>
          </a:solidFill>
          <a:latin typeface="+mn-lt"/>
          <a:ea typeface="+mn-ea"/>
          <a:cs typeface="+mn-cs"/>
        </a:defRPr>
      </a:lvl1pPr>
      <a:lvl2pPr marL="270000" indent="-135000" algn="l" rtl="0" eaLnBrk="1" fontAlgn="base" hangingPunct="0">
        <a:spcBef>
          <a:spcPts val="375"/>
        </a:spcBef>
        <a:spcAft>
          <a:spcPct val="0"/>
        </a:spcAft>
        <a:buClr>
          <a:schemeClr val="accent6"/>
        </a:buClr>
        <a:buFont typeface="Wingdings" pitchFamily="2" charset="2"/>
        <a:buChar char="l"/>
        <a:defRPr kumimoji="1" sz="1200" b="0">
          <a:solidFill>
            <a:schemeClr val="tx1"/>
          </a:solidFill>
          <a:latin typeface="+mn-lt"/>
          <a:ea typeface="+mn-ea"/>
        </a:defRPr>
      </a:lvl2pPr>
      <a:lvl3pPr marL="351000" indent="-81000" algn="l" rtl="0" eaLnBrk="1" fontAlgn="base" hangingPunct="0">
        <a:spcBef>
          <a:spcPts val="375"/>
        </a:spcBef>
        <a:spcAft>
          <a:spcPct val="0"/>
        </a:spcAft>
        <a:buClr>
          <a:schemeClr val="accent6"/>
        </a:buClr>
        <a:buFont typeface="Arial" panose="020B0604020202020204" pitchFamily="34" charset="0"/>
        <a:buChar char="•"/>
        <a:defRPr kumimoji="1" sz="1050" b="0">
          <a:solidFill>
            <a:schemeClr val="tx1"/>
          </a:solidFill>
          <a:latin typeface="+mn-lt"/>
          <a:ea typeface="+mn-ea"/>
        </a:defRPr>
      </a:lvl3pPr>
      <a:lvl4pPr marL="432000" indent="-81000" algn="l" rtl="0" eaLnBrk="1" fontAlgn="base" hangingPunct="0">
        <a:spcBef>
          <a:spcPts val="375"/>
        </a:spcBef>
        <a:spcAft>
          <a:spcPct val="0"/>
        </a:spcAft>
        <a:buClr>
          <a:schemeClr val="accent6"/>
        </a:buClr>
        <a:buFont typeface="Tahoma" pitchFamily="34" charset="0"/>
        <a:buChar char="–"/>
        <a:defRPr kumimoji="1" sz="900" b="0">
          <a:solidFill>
            <a:schemeClr val="tx1"/>
          </a:solidFill>
          <a:latin typeface="+mn-lt"/>
          <a:ea typeface="+mn-ea"/>
        </a:defRPr>
      </a:lvl4pPr>
      <a:lvl5pPr marL="551260" indent="-117872" algn="l" rtl="0" eaLnBrk="0" fontAlgn="base" hangingPunct="0">
        <a:spcBef>
          <a:spcPct val="20000"/>
        </a:spcBef>
        <a:spcAft>
          <a:spcPct val="0"/>
        </a:spcAft>
        <a:buClr>
          <a:schemeClr val="accent6"/>
        </a:buClr>
        <a:buChar char="≫"/>
        <a:defRPr kumimoji="1" sz="900" b="1">
          <a:solidFill>
            <a:schemeClr val="tx1"/>
          </a:solidFill>
          <a:latin typeface="+mj-lt"/>
          <a:ea typeface="+mn-ea"/>
        </a:defRPr>
      </a:lvl5pPr>
      <a:lvl6pPr marL="1885950" indent="-171450" algn="l" rtl="0" fontAlgn="base">
        <a:spcBef>
          <a:spcPct val="20000"/>
        </a:spcBef>
        <a:spcAft>
          <a:spcPct val="0"/>
        </a:spcAft>
        <a:buChar char="≫"/>
        <a:defRPr kumimoji="1" sz="1500">
          <a:solidFill>
            <a:schemeClr val="tx1"/>
          </a:solidFill>
          <a:latin typeface="Arial" charset="0"/>
          <a:ea typeface="+mn-ea"/>
        </a:defRPr>
      </a:lvl6pPr>
      <a:lvl7pPr marL="2228850" indent="-171450" algn="l" rtl="0" fontAlgn="base">
        <a:spcBef>
          <a:spcPct val="20000"/>
        </a:spcBef>
        <a:spcAft>
          <a:spcPct val="0"/>
        </a:spcAft>
        <a:buChar char="≫"/>
        <a:defRPr kumimoji="1" sz="1500">
          <a:solidFill>
            <a:schemeClr val="tx1"/>
          </a:solidFill>
          <a:latin typeface="Arial" charset="0"/>
          <a:ea typeface="+mn-ea"/>
        </a:defRPr>
      </a:lvl7pPr>
      <a:lvl8pPr marL="2571750" indent="-171450" algn="l" rtl="0" fontAlgn="base">
        <a:spcBef>
          <a:spcPct val="20000"/>
        </a:spcBef>
        <a:spcAft>
          <a:spcPct val="0"/>
        </a:spcAft>
        <a:buChar char="≫"/>
        <a:defRPr kumimoji="1" sz="1500">
          <a:solidFill>
            <a:schemeClr val="tx1"/>
          </a:solidFill>
          <a:latin typeface="Arial" charset="0"/>
          <a:ea typeface="+mn-ea"/>
        </a:defRPr>
      </a:lvl8pPr>
      <a:lvl9pPr marL="2914650" indent="-171450" algn="l" rtl="0" fontAlgn="base">
        <a:spcBef>
          <a:spcPct val="20000"/>
        </a:spcBef>
        <a:spcAft>
          <a:spcPct val="0"/>
        </a:spcAft>
        <a:buChar char="≫"/>
        <a:defRPr kumimoji="1" sz="1500">
          <a:solidFill>
            <a:schemeClr val="tx1"/>
          </a:solidFill>
          <a:latin typeface="Arial" charset="0"/>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normAutofit/>
          </a:bodyPr>
          <a:lstStyle/>
          <a:p>
            <a:r>
              <a:rPr lang="en-US" altLang="ja-JP" dirty="0" smtClean="0"/>
              <a:t>Step0 </a:t>
            </a:r>
            <a:r>
              <a:rPr lang="ja-JP" altLang="en-US" dirty="0" smtClean="0"/>
              <a:t>画面コンバージョン 単体テストの考え方</a:t>
            </a:r>
            <a:endParaRPr lang="ja-JP" altLang="en-US" dirty="0"/>
          </a:p>
        </p:txBody>
      </p:sp>
      <p:sp>
        <p:nvSpPr>
          <p:cNvPr id="7" name="Rectangle 3"/>
          <p:cNvSpPr txBox="1">
            <a:spLocks noChangeArrowheads="1"/>
          </p:cNvSpPr>
          <p:nvPr/>
        </p:nvSpPr>
        <p:spPr>
          <a:xfrm>
            <a:off x="179513" y="1109747"/>
            <a:ext cx="8956925" cy="5491365"/>
          </a:xfrm>
          <a:prstGeom prst="rect">
            <a:avLst/>
          </a:prstGeom>
        </p:spPr>
        <p:txBody>
          <a:bodyPr>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lgn="ctr" hangingPunct="1"/>
            <a:endParaRPr lang="ja-JP" altLang="en-US" kern="0" dirty="0"/>
          </a:p>
        </p:txBody>
      </p:sp>
      <p:graphicFrame>
        <p:nvGraphicFramePr>
          <p:cNvPr id="2" name="表 1">
            <a:extLst>
              <a:ext uri="{FF2B5EF4-FFF2-40B4-BE49-F238E27FC236}">
                <a16:creationId xmlns="" xmlns:a16="http://schemas.microsoft.com/office/drawing/2014/main" id="{4C15DD78-C11F-4970-A65A-00C8B41D0278}"/>
              </a:ext>
            </a:extLst>
          </p:cNvPr>
          <p:cNvGraphicFramePr>
            <a:graphicFrameLocks noGrp="1"/>
          </p:cNvGraphicFramePr>
          <p:nvPr/>
        </p:nvGraphicFramePr>
        <p:xfrm>
          <a:off x="10551381" y="1264257"/>
          <a:ext cx="208280" cy="365760"/>
        </p:xfrm>
        <a:graphic>
          <a:graphicData uri="http://schemas.openxmlformats.org/drawingml/2006/table">
            <a:tbl>
              <a:tblPr/>
              <a:tblGrid>
                <a:gridCol w="208280">
                  <a:extLst>
                    <a:ext uri="{9D8B030D-6E8A-4147-A177-3AD203B41FA5}">
                      <a16:colId xmlns="" xmlns:a16="http://schemas.microsoft.com/office/drawing/2014/main" val="4016889932"/>
                    </a:ext>
                  </a:extLst>
                </a:gridCol>
              </a:tblGrid>
              <a:tr h="0">
                <a:tc>
                  <a:txBody>
                    <a:bodyPr/>
                    <a:lstStyle/>
                    <a:p>
                      <a:endParaRPr kumimoji="1" lang="ja-JP"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3823421744"/>
                  </a:ext>
                </a:extLst>
              </a:tr>
            </a:tbl>
          </a:graphicData>
        </a:graphic>
      </p:graphicFrame>
      <p:sp>
        <p:nvSpPr>
          <p:cNvPr id="8" name="正方形/長方形 7"/>
          <p:cNvSpPr/>
          <p:nvPr/>
        </p:nvSpPr>
        <p:spPr bwMode="auto">
          <a:xfrm>
            <a:off x="94590" y="805043"/>
            <a:ext cx="8407439" cy="363513"/>
          </a:xfrm>
          <a:prstGeom prst="rect">
            <a:avLst/>
          </a:prstGeom>
          <a:no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500" b="1" dirty="0">
                <a:latin typeface="+mj-ea"/>
                <a:ea typeface="+mj-ea"/>
              </a:rPr>
              <a:t>画面</a:t>
            </a:r>
            <a:r>
              <a:rPr lang="ja-JP" altLang="en-US" sz="1500" b="1" dirty="0" smtClean="0">
                <a:latin typeface="+mj-ea"/>
                <a:ea typeface="+mj-ea"/>
              </a:rPr>
              <a:t>コンバージョンの単体テストでは、以下のテストを実施する。</a:t>
            </a:r>
            <a:endParaRPr kumimoji="1" lang="ja-JP" altLang="en-US" sz="1500" b="1" dirty="0">
              <a:latin typeface="+mj-ea"/>
              <a:ea typeface="+mj-ea"/>
            </a:endParaRPr>
          </a:p>
        </p:txBody>
      </p:sp>
      <p:graphicFrame>
        <p:nvGraphicFramePr>
          <p:cNvPr id="4" name="表 3"/>
          <p:cNvGraphicFramePr>
            <a:graphicFrameLocks noGrp="1"/>
          </p:cNvGraphicFramePr>
          <p:nvPr>
            <p:extLst>
              <p:ext uri="{D42A27DB-BD31-4B8C-83A1-F6EECF244321}">
                <p14:modId xmlns:p14="http://schemas.microsoft.com/office/powerpoint/2010/main" val="3009627294"/>
              </p:ext>
            </p:extLst>
          </p:nvPr>
        </p:nvGraphicFramePr>
        <p:xfrm>
          <a:off x="311620" y="1264257"/>
          <a:ext cx="8460828" cy="4131527"/>
        </p:xfrm>
        <a:graphic>
          <a:graphicData uri="http://schemas.openxmlformats.org/drawingml/2006/table">
            <a:tbl>
              <a:tblPr firstRow="1" bandRow="1">
                <a:tableStyleId>{93296810-A885-4BE3-A3E7-6D5BEEA58F35}</a:tableStyleId>
              </a:tblPr>
              <a:tblGrid>
                <a:gridCol w="2040221">
                  <a:extLst>
                    <a:ext uri="{9D8B030D-6E8A-4147-A177-3AD203B41FA5}">
                      <a16:colId xmlns="" xmlns:a16="http://schemas.microsoft.com/office/drawing/2014/main" val="4265127818"/>
                    </a:ext>
                  </a:extLst>
                </a:gridCol>
                <a:gridCol w="6420607">
                  <a:extLst>
                    <a:ext uri="{9D8B030D-6E8A-4147-A177-3AD203B41FA5}">
                      <a16:colId xmlns="" xmlns:a16="http://schemas.microsoft.com/office/drawing/2014/main" val="1188916456"/>
                    </a:ext>
                  </a:extLst>
                </a:gridCol>
              </a:tblGrid>
              <a:tr h="243840">
                <a:tc>
                  <a:txBody>
                    <a:bodyPr/>
                    <a:lstStyle/>
                    <a:p>
                      <a:r>
                        <a:rPr kumimoji="1" lang="ja-JP" altLang="en-US" sz="1600" b="1" dirty="0" smtClean="0"/>
                        <a:t>テスト種類</a:t>
                      </a:r>
                      <a:endParaRPr kumimoji="1" lang="ja-JP" altLang="en-US" sz="1600" b="1" dirty="0"/>
                    </a:p>
                  </a:txBody>
                  <a:tcPr anchor="ctr"/>
                </a:tc>
                <a:tc>
                  <a:txBody>
                    <a:bodyPr/>
                    <a:lstStyle/>
                    <a:p>
                      <a:r>
                        <a:rPr kumimoji="1" lang="ja-JP" altLang="en-US" sz="1600" b="1" dirty="0" smtClean="0"/>
                        <a:t>テスト観点</a:t>
                      </a:r>
                      <a:endParaRPr kumimoji="1" lang="ja-JP" altLang="en-US" sz="1600" b="1" dirty="0"/>
                    </a:p>
                  </a:txBody>
                  <a:tcPr anchor="ctr"/>
                </a:tc>
                <a:extLst>
                  <a:ext uri="{0D108BD9-81ED-4DB2-BD59-A6C34878D82A}">
                    <a16:rowId xmlns="" xmlns:a16="http://schemas.microsoft.com/office/drawing/2014/main" val="1969937350"/>
                  </a:ext>
                </a:extLst>
              </a:tr>
              <a:tr h="841475">
                <a:tc>
                  <a:txBody>
                    <a:bodyPr/>
                    <a:lstStyle/>
                    <a:p>
                      <a:r>
                        <a:rPr kumimoji="1" lang="en-US" altLang="ja-JP" sz="1400" b="1" dirty="0" smtClean="0"/>
                        <a:t>1)</a:t>
                      </a:r>
                      <a:r>
                        <a:rPr kumimoji="1" lang="en-US" altLang="ja-JP" sz="1400" b="1" baseline="0" dirty="0" smtClean="0"/>
                        <a:t> </a:t>
                      </a:r>
                      <a:r>
                        <a:rPr kumimoji="1" lang="ja-JP" altLang="en-US" sz="1400" b="1" dirty="0" smtClean="0"/>
                        <a:t>共通</a:t>
                      </a:r>
                      <a:endParaRPr kumimoji="1" lang="ja-JP" altLang="en-US" sz="1400" b="1" dirty="0"/>
                    </a:p>
                  </a:txBody>
                  <a:tcPr anchor="ctr">
                    <a:solidFill>
                      <a:schemeClr val="bg1">
                        <a:lumMod val="85000"/>
                      </a:schemeClr>
                    </a:solidFill>
                  </a:tcPr>
                </a:tc>
                <a:tc rowSpan="2">
                  <a:txBody>
                    <a:bodyPr/>
                    <a:lstStyle/>
                    <a:p>
                      <a:r>
                        <a:rPr kumimoji="1" lang="ja-JP" altLang="en-US" sz="1400" b="1" dirty="0" smtClean="0"/>
                        <a:t>画面</a:t>
                      </a:r>
                      <a:r>
                        <a:rPr kumimoji="1" lang="en-US" altLang="ja-JP" sz="1400" b="1" dirty="0" smtClean="0"/>
                        <a:t>UI</a:t>
                      </a:r>
                      <a:r>
                        <a:rPr kumimoji="1" lang="ja-JP" altLang="en-US" sz="1400" b="1" dirty="0" smtClean="0"/>
                        <a:t>標準仕様に準拠していること、画面遷移、画面基本処理パターン、データグリッドなど、</a:t>
                      </a:r>
                      <a:r>
                        <a:rPr kumimoji="1" lang="en-US" altLang="ja-JP" sz="1400" b="1" dirty="0" smtClean="0"/>
                        <a:t>11</a:t>
                      </a:r>
                      <a:r>
                        <a:rPr kumimoji="1" lang="ja-JP" altLang="en-US" sz="1400" b="1" dirty="0" smtClean="0"/>
                        <a:t>の観点に基づき確認を行う。</a:t>
                      </a:r>
                      <a:r>
                        <a:rPr kumimoji="1" lang="en-US" altLang="ja-JP" sz="1400" b="1" dirty="0" smtClean="0"/>
                        <a:t>(※11</a:t>
                      </a:r>
                      <a:r>
                        <a:rPr kumimoji="1" lang="ja-JP" altLang="en-US" sz="1400" b="1" dirty="0" smtClean="0"/>
                        <a:t>の観点は次頁</a:t>
                      </a:r>
                      <a:r>
                        <a:rPr kumimoji="1" lang="en-US" altLang="ja-JP" sz="1400" b="1" dirty="0" smtClean="0"/>
                        <a:t>)</a:t>
                      </a:r>
                    </a:p>
                    <a:p>
                      <a:endParaRPr kumimoji="1" lang="en-US" altLang="ja-JP" sz="1400" b="1" dirty="0" smtClean="0"/>
                    </a:p>
                    <a:p>
                      <a:pPr marL="0" indent="0">
                        <a:buNone/>
                      </a:pPr>
                      <a:r>
                        <a:rPr kumimoji="1" lang="en-US" altLang="ja-JP" sz="1400" b="1" dirty="0" smtClean="0"/>
                        <a:t>11</a:t>
                      </a:r>
                      <a:r>
                        <a:rPr kumimoji="1" lang="ja-JP" altLang="en-US" sz="1400" b="1" dirty="0" smtClean="0"/>
                        <a:t>の観点で評価を行い、現行画面（</a:t>
                      </a:r>
                      <a:r>
                        <a:rPr kumimoji="1" lang="en-US" altLang="ja-JP" sz="1400" b="1" dirty="0" err="1" smtClean="0"/>
                        <a:t>SilverLight</a:t>
                      </a:r>
                      <a:r>
                        <a:rPr kumimoji="1" lang="ja-JP" altLang="en-US" sz="1400" b="1" dirty="0" smtClean="0"/>
                        <a:t>）と新画面（</a:t>
                      </a:r>
                      <a:r>
                        <a:rPr kumimoji="1" lang="en-US" altLang="ja-JP" sz="1400" b="1" dirty="0" smtClean="0"/>
                        <a:t>Angular</a:t>
                      </a:r>
                      <a:r>
                        <a:rPr kumimoji="1" lang="ja-JP" altLang="en-US" sz="1400" b="1" dirty="0" smtClean="0"/>
                        <a:t>）で画面キャプチャを採取し、現・新画面で結果に差異がないことを確認する。</a:t>
                      </a:r>
                      <a:endParaRPr kumimoji="1" lang="en-US" altLang="ja-JP" sz="1400" b="1" dirty="0" smtClean="0"/>
                    </a:p>
                  </a:txBody>
                  <a:tcPr anchor="ctr">
                    <a:solidFill>
                      <a:schemeClr val="bg1">
                        <a:lumMod val="85000"/>
                      </a:schemeClr>
                    </a:solidFill>
                  </a:tcPr>
                </a:tc>
                <a:extLst>
                  <a:ext uri="{0D108BD9-81ED-4DB2-BD59-A6C34878D82A}">
                    <a16:rowId xmlns="" xmlns:a16="http://schemas.microsoft.com/office/drawing/2014/main" val="3200440038"/>
                  </a:ext>
                </a:extLst>
              </a:tr>
              <a:tr h="822528">
                <a:tc>
                  <a:txBody>
                    <a:bodyPr/>
                    <a:lstStyle/>
                    <a:p>
                      <a:r>
                        <a:rPr kumimoji="1" lang="en-US" altLang="ja-JP" sz="1400" b="1" dirty="0" smtClean="0"/>
                        <a:t>2)</a:t>
                      </a:r>
                      <a:r>
                        <a:rPr kumimoji="1" lang="en-US" altLang="ja-JP" sz="1400" b="1" baseline="0" dirty="0" smtClean="0"/>
                        <a:t> </a:t>
                      </a:r>
                      <a:r>
                        <a:rPr kumimoji="1" lang="ja-JP" altLang="en-US" sz="1400" b="1" dirty="0" smtClean="0"/>
                        <a:t>コンペアテスト</a:t>
                      </a:r>
                      <a:endParaRPr kumimoji="1" lang="ja-JP" altLang="en-US" sz="1400" b="1" dirty="0"/>
                    </a:p>
                  </a:txBody>
                  <a:tcPr anchor="ctr">
                    <a:solidFill>
                      <a:schemeClr val="bg1">
                        <a:lumMod val="85000"/>
                      </a:schemeClr>
                    </a:solidFill>
                  </a:tcPr>
                </a:tc>
                <a:tc vMerge="1">
                  <a:txBody>
                    <a:bodyPr/>
                    <a:lstStyle/>
                    <a:p>
                      <a:pPr marL="0" indent="0">
                        <a:buNone/>
                      </a:pPr>
                      <a:endParaRPr kumimoji="1" lang="en-US" altLang="ja-JP" sz="1400" b="1" dirty="0" smtClean="0"/>
                    </a:p>
                  </a:txBody>
                  <a:tcPr anchor="ctr">
                    <a:solidFill>
                      <a:schemeClr val="bg1">
                        <a:lumMod val="85000"/>
                      </a:schemeClr>
                    </a:solidFill>
                  </a:tcPr>
                </a:tc>
                <a:extLst>
                  <a:ext uri="{0D108BD9-81ED-4DB2-BD59-A6C34878D82A}">
                    <a16:rowId xmlns="" xmlns:a16="http://schemas.microsoft.com/office/drawing/2014/main" val="694481946"/>
                  </a:ext>
                </a:extLst>
              </a:tr>
              <a:tr h="1044849">
                <a:tc>
                  <a:txBody>
                    <a:bodyPr/>
                    <a:lstStyle/>
                    <a:p>
                      <a:r>
                        <a:rPr kumimoji="1" lang="en-US" altLang="ja-JP" sz="1400" b="1" dirty="0" smtClean="0"/>
                        <a:t>3)</a:t>
                      </a:r>
                      <a:r>
                        <a:rPr kumimoji="1" lang="en-US" altLang="ja-JP" sz="1400" b="1" baseline="0" dirty="0" smtClean="0"/>
                        <a:t> </a:t>
                      </a:r>
                      <a:r>
                        <a:rPr kumimoji="1" lang="ja-JP" altLang="en-US" sz="1400" b="1" dirty="0" smtClean="0"/>
                        <a:t>チェック仕様</a:t>
                      </a:r>
                      <a:endParaRPr kumimoji="1" lang="en-US" altLang="ja-JP" sz="1400" b="1" dirty="0" smtClean="0"/>
                    </a:p>
                  </a:txBody>
                  <a:tcPr anchor="ctr">
                    <a:solidFill>
                      <a:schemeClr val="bg1">
                        <a:lumMod val="85000"/>
                      </a:schemeClr>
                    </a:solidFill>
                  </a:tcPr>
                </a:tc>
                <a:tc>
                  <a:txBody>
                    <a:bodyPr/>
                    <a:lstStyle/>
                    <a:p>
                      <a:r>
                        <a:rPr kumimoji="1" lang="ja-JP" altLang="en-US" sz="1400" b="1" dirty="0" smtClean="0"/>
                        <a:t>各画面の概要・詳細設計書の処理仕様を元に、フロント側で実装しているチェックロジックの網羅評価を行う。フロント側のチェックロジック実装が、正しくコンバートされたことを担保する。</a:t>
                      </a:r>
                      <a:endParaRPr kumimoji="1" lang="en-US" altLang="ja-JP" sz="1400" b="1" dirty="0" smtClean="0"/>
                    </a:p>
                  </a:txBody>
                  <a:tcPr anchor="ctr">
                    <a:solidFill>
                      <a:schemeClr val="bg1">
                        <a:lumMod val="85000"/>
                      </a:schemeClr>
                    </a:solidFill>
                  </a:tcPr>
                </a:tc>
                <a:extLst>
                  <a:ext uri="{0D108BD9-81ED-4DB2-BD59-A6C34878D82A}">
                    <a16:rowId xmlns="" xmlns:a16="http://schemas.microsoft.com/office/drawing/2014/main" val="3474463336"/>
                  </a:ext>
                </a:extLst>
              </a:tr>
              <a:tr h="1087395">
                <a:tc>
                  <a:txBody>
                    <a:bodyPr/>
                    <a:lstStyle/>
                    <a:p>
                      <a:r>
                        <a:rPr kumimoji="1" lang="en-US" altLang="ja-JP" sz="1400" b="1" dirty="0" smtClean="0"/>
                        <a:t>4)</a:t>
                      </a:r>
                      <a:r>
                        <a:rPr kumimoji="1" lang="en-US" altLang="ja-JP" sz="1400" b="1" baseline="0" dirty="0" smtClean="0"/>
                        <a:t> </a:t>
                      </a:r>
                      <a:r>
                        <a:rPr kumimoji="1" lang="ja-JP" altLang="en-US" sz="1400" b="1" dirty="0" smtClean="0"/>
                        <a:t>データ移送</a:t>
                      </a:r>
                    </a:p>
                  </a:txBody>
                  <a:tcPr anchor="ctr">
                    <a:solidFill>
                      <a:schemeClr val="bg1">
                        <a:lumMod val="85000"/>
                      </a:schemeClr>
                    </a:solidFill>
                  </a:tcPr>
                </a:tc>
                <a:tc>
                  <a:txBody>
                    <a:bodyPr/>
                    <a:lstStyle/>
                    <a:p>
                      <a:r>
                        <a:rPr kumimoji="1" lang="ja-JP" altLang="en-US" sz="1400" b="1" dirty="0" smtClean="0"/>
                        <a:t>各画面の概要・詳細設計書の出力編集仕様を基に、</a:t>
                      </a:r>
                      <a:r>
                        <a:rPr kumimoji="1" lang="en-US" altLang="ja-JP" sz="1400" b="1" dirty="0" smtClean="0"/>
                        <a:t>DB</a:t>
                      </a:r>
                      <a:r>
                        <a:rPr kumimoji="1" lang="ja-JP" altLang="en-US" sz="1400" b="1" dirty="0" smtClean="0"/>
                        <a:t>更新された値が</a:t>
                      </a:r>
                      <a:endParaRPr kumimoji="1" lang="en-US" altLang="ja-JP" sz="1400" b="1" dirty="0" smtClean="0"/>
                    </a:p>
                    <a:p>
                      <a:r>
                        <a:rPr kumimoji="1" lang="ja-JP" altLang="en-US" sz="1400" b="1" dirty="0" smtClean="0"/>
                        <a:t>現・新画面で差異がない（更新日付など以外）ことを確認する。</a:t>
                      </a:r>
                      <a:endParaRPr kumimoji="1" lang="en-US" altLang="ja-JP" sz="1400" b="1" dirty="0" smtClean="0"/>
                    </a:p>
                  </a:txBody>
                  <a:tcPr anchor="ctr">
                    <a:solidFill>
                      <a:schemeClr val="bg1">
                        <a:lumMod val="85000"/>
                      </a:schemeClr>
                    </a:solidFill>
                  </a:tcPr>
                </a:tc>
              </a:tr>
            </a:tbl>
          </a:graphicData>
        </a:graphic>
      </p:graphicFrame>
    </p:spTree>
    <p:extLst>
      <p:ext uri="{BB962C8B-B14F-4D97-AF65-F5344CB8AC3E}">
        <p14:creationId xmlns:p14="http://schemas.microsoft.com/office/powerpoint/2010/main" val="28739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normAutofit/>
          </a:bodyPr>
          <a:lstStyle/>
          <a:p>
            <a:r>
              <a:rPr lang="en-US" altLang="ja-JP" dirty="0" smtClean="0"/>
              <a:t>Step0 </a:t>
            </a:r>
            <a:r>
              <a:rPr lang="ja-JP" altLang="en-US" dirty="0" smtClean="0"/>
              <a:t>画面コンバージョン 単体</a:t>
            </a:r>
            <a:r>
              <a:rPr lang="ja-JP" altLang="en-US" dirty="0"/>
              <a:t>テスト</a:t>
            </a:r>
            <a:r>
              <a:rPr lang="ja-JP" altLang="en-US" dirty="0" smtClean="0"/>
              <a:t>の考え方</a:t>
            </a:r>
            <a:endParaRPr lang="ja-JP" altLang="en-US" dirty="0"/>
          </a:p>
        </p:txBody>
      </p:sp>
      <p:sp>
        <p:nvSpPr>
          <p:cNvPr id="7" name="Rectangle 3"/>
          <p:cNvSpPr txBox="1">
            <a:spLocks noChangeArrowheads="1"/>
          </p:cNvSpPr>
          <p:nvPr/>
        </p:nvSpPr>
        <p:spPr>
          <a:xfrm>
            <a:off x="179513" y="1109747"/>
            <a:ext cx="8956925" cy="5491365"/>
          </a:xfrm>
          <a:prstGeom prst="rect">
            <a:avLst/>
          </a:prstGeom>
        </p:spPr>
        <p:txBody>
          <a:bodyPr>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lgn="ctr" hangingPunct="1"/>
            <a:endParaRPr lang="ja-JP" altLang="en-US" kern="0" dirty="0"/>
          </a:p>
        </p:txBody>
      </p:sp>
      <p:graphicFrame>
        <p:nvGraphicFramePr>
          <p:cNvPr id="2" name="表 1">
            <a:extLst>
              <a:ext uri="{FF2B5EF4-FFF2-40B4-BE49-F238E27FC236}">
                <a16:creationId xmlns="" xmlns:a16="http://schemas.microsoft.com/office/drawing/2014/main" id="{4C15DD78-C11F-4970-A65A-00C8B41D0278}"/>
              </a:ext>
            </a:extLst>
          </p:cNvPr>
          <p:cNvGraphicFramePr>
            <a:graphicFrameLocks noGrp="1"/>
          </p:cNvGraphicFramePr>
          <p:nvPr/>
        </p:nvGraphicFramePr>
        <p:xfrm>
          <a:off x="10551381" y="1264257"/>
          <a:ext cx="208280" cy="365760"/>
        </p:xfrm>
        <a:graphic>
          <a:graphicData uri="http://schemas.openxmlformats.org/drawingml/2006/table">
            <a:tbl>
              <a:tblPr/>
              <a:tblGrid>
                <a:gridCol w="208280">
                  <a:extLst>
                    <a:ext uri="{9D8B030D-6E8A-4147-A177-3AD203B41FA5}">
                      <a16:colId xmlns="" xmlns:a16="http://schemas.microsoft.com/office/drawing/2014/main" val="4016889932"/>
                    </a:ext>
                  </a:extLst>
                </a:gridCol>
              </a:tblGrid>
              <a:tr h="0">
                <a:tc>
                  <a:txBody>
                    <a:bodyPr/>
                    <a:lstStyle/>
                    <a:p>
                      <a:endParaRPr kumimoji="1" lang="ja-JP" alt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3823421744"/>
                  </a:ext>
                </a:extLst>
              </a:tr>
            </a:tbl>
          </a:graphicData>
        </a:graphic>
      </p:graphicFrame>
      <p:sp>
        <p:nvSpPr>
          <p:cNvPr id="8" name="正方形/長方形 7"/>
          <p:cNvSpPr/>
          <p:nvPr/>
        </p:nvSpPr>
        <p:spPr bwMode="auto">
          <a:xfrm>
            <a:off x="94590" y="715553"/>
            <a:ext cx="8407439" cy="569464"/>
          </a:xfrm>
          <a:prstGeom prst="rect">
            <a:avLst/>
          </a:prstGeom>
          <a:no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500" b="1" dirty="0" smtClean="0">
                <a:latin typeface="+mj-ea"/>
                <a:ea typeface="+mj-ea"/>
              </a:rPr>
              <a:t>１）共通テストで実施する１１のテスト観点は以下の通り。</a:t>
            </a:r>
            <a:endParaRPr kumimoji="1" lang="en-US" altLang="ja-JP" sz="1500" b="1" dirty="0" smtClean="0">
              <a:latin typeface="+mj-ea"/>
              <a:ea typeface="+mj-ea"/>
            </a:endParaRPr>
          </a:p>
          <a:p>
            <a:r>
              <a:rPr lang="ja-JP" altLang="en-US" sz="1500" b="1" dirty="0" smtClean="0">
                <a:latin typeface="+mj-ea"/>
                <a:ea typeface="+mj-ea"/>
              </a:rPr>
              <a:t>２）コンペアテストではこの観点に基づき、現新一致を確認する。</a:t>
            </a:r>
            <a:endParaRPr kumimoji="1" lang="ja-JP" altLang="en-US" sz="1500" b="1" dirty="0">
              <a:latin typeface="+mj-ea"/>
              <a:ea typeface="+mj-ea"/>
            </a:endParaRPr>
          </a:p>
        </p:txBody>
      </p:sp>
      <p:graphicFrame>
        <p:nvGraphicFramePr>
          <p:cNvPr id="3" name="表 2"/>
          <p:cNvGraphicFramePr>
            <a:graphicFrameLocks noGrp="1"/>
          </p:cNvGraphicFramePr>
          <p:nvPr>
            <p:extLst>
              <p:ext uri="{D42A27DB-BD31-4B8C-83A1-F6EECF244321}">
                <p14:modId xmlns:p14="http://schemas.microsoft.com/office/powerpoint/2010/main" val="779776476"/>
              </p:ext>
            </p:extLst>
          </p:nvPr>
        </p:nvGraphicFramePr>
        <p:xfrm>
          <a:off x="261193" y="1307540"/>
          <a:ext cx="8578007" cy="4768638"/>
        </p:xfrm>
        <a:graphic>
          <a:graphicData uri="http://schemas.openxmlformats.org/drawingml/2006/table">
            <a:tbl>
              <a:tblPr firstRow="1" bandRow="1">
                <a:tableStyleId>{93296810-A885-4BE3-A3E7-6D5BEEA58F35}</a:tableStyleId>
              </a:tblPr>
              <a:tblGrid>
                <a:gridCol w="826202">
                  <a:extLst>
                    <a:ext uri="{9D8B030D-6E8A-4147-A177-3AD203B41FA5}">
                      <a16:colId xmlns="" xmlns:a16="http://schemas.microsoft.com/office/drawing/2014/main" val="531582610"/>
                    </a:ext>
                  </a:extLst>
                </a:gridCol>
                <a:gridCol w="1688757">
                  <a:extLst>
                    <a:ext uri="{9D8B030D-6E8A-4147-A177-3AD203B41FA5}">
                      <a16:colId xmlns="" xmlns:a16="http://schemas.microsoft.com/office/drawing/2014/main" val="1185634074"/>
                    </a:ext>
                  </a:extLst>
                </a:gridCol>
                <a:gridCol w="6063048">
                  <a:extLst>
                    <a:ext uri="{9D8B030D-6E8A-4147-A177-3AD203B41FA5}">
                      <a16:colId xmlns="" xmlns:a16="http://schemas.microsoft.com/office/drawing/2014/main" val="3294609013"/>
                    </a:ext>
                  </a:extLst>
                </a:gridCol>
              </a:tblGrid>
              <a:tr h="340113">
                <a:tc>
                  <a:txBody>
                    <a:bodyPr/>
                    <a:lstStyle/>
                    <a:p>
                      <a:r>
                        <a:rPr kumimoji="1" lang="en-US" altLang="ja-JP" sz="1300" dirty="0" smtClean="0"/>
                        <a:t>No.</a:t>
                      </a:r>
                      <a:endParaRPr kumimoji="1" lang="ja-JP" altLang="en-US" sz="1300" dirty="0"/>
                    </a:p>
                  </a:txBody>
                  <a:tcPr anchor="ctr"/>
                </a:tc>
                <a:tc>
                  <a:txBody>
                    <a:bodyPr/>
                    <a:lstStyle/>
                    <a:p>
                      <a:r>
                        <a:rPr kumimoji="1" lang="ja-JP" altLang="en-US" sz="1300" dirty="0" smtClean="0"/>
                        <a:t>テスト観点</a:t>
                      </a:r>
                      <a:endParaRPr kumimoji="1" lang="ja-JP" altLang="en-US" sz="1300" dirty="0"/>
                    </a:p>
                  </a:txBody>
                  <a:tcPr anchor="ctr"/>
                </a:tc>
                <a:tc>
                  <a:txBody>
                    <a:bodyPr/>
                    <a:lstStyle/>
                    <a:p>
                      <a:r>
                        <a:rPr kumimoji="1" lang="ja-JP" altLang="en-US" sz="1300" dirty="0" smtClean="0"/>
                        <a:t>共通テスト概要</a:t>
                      </a:r>
                      <a:endParaRPr kumimoji="1" lang="ja-JP" altLang="en-US" sz="1300" dirty="0"/>
                    </a:p>
                  </a:txBody>
                  <a:tcPr anchor="ctr"/>
                </a:tc>
                <a:extLst>
                  <a:ext uri="{0D108BD9-81ED-4DB2-BD59-A6C34878D82A}">
                    <a16:rowId xmlns="" xmlns:a16="http://schemas.microsoft.com/office/drawing/2014/main" val="429143063"/>
                  </a:ext>
                </a:extLst>
              </a:tr>
              <a:tr h="413710">
                <a:tc>
                  <a:txBody>
                    <a:bodyPr/>
                    <a:lstStyle/>
                    <a:p>
                      <a:r>
                        <a:rPr kumimoji="1" lang="ja-JP" altLang="en-US" sz="1100" b="1" dirty="0" smtClean="0"/>
                        <a:t>共通</a:t>
                      </a:r>
                      <a:r>
                        <a:rPr kumimoji="1" lang="en-US" altLang="ja-JP" sz="1100" b="1" dirty="0" smtClean="0"/>
                        <a:t>1</a:t>
                      </a:r>
                      <a:endParaRPr kumimoji="1" lang="ja-JP" altLang="en-US" sz="1100" b="1" dirty="0"/>
                    </a:p>
                  </a:txBody>
                  <a:tcPr anchor="ctr">
                    <a:solidFill>
                      <a:schemeClr val="bg1">
                        <a:lumMod val="85000"/>
                      </a:schemeClr>
                    </a:solidFill>
                  </a:tcPr>
                </a:tc>
                <a:tc>
                  <a:txBody>
                    <a:bodyPr/>
                    <a:lstStyle/>
                    <a:p>
                      <a:r>
                        <a:rPr kumimoji="1" lang="zh-TW" altLang="en-US" sz="1100" b="1" dirty="0" smtClean="0"/>
                        <a:t>ＵＩ標準共通</a:t>
                      </a:r>
                      <a:endParaRPr kumimoji="1" lang="ja-JP" altLang="en-US" sz="1100" b="1" dirty="0"/>
                    </a:p>
                  </a:txBody>
                  <a:tcPr anchor="ctr">
                    <a:solidFill>
                      <a:schemeClr val="bg1">
                        <a:lumMod val="85000"/>
                      </a:schemeClr>
                    </a:solidFill>
                  </a:tcPr>
                </a:tc>
                <a:tc>
                  <a:txBody>
                    <a:bodyPr/>
                    <a:lstStyle/>
                    <a:p>
                      <a:r>
                        <a:rPr kumimoji="1" lang="ja-JP" altLang="en-US" sz="1100" b="1" dirty="0" smtClean="0"/>
                        <a:t>画面レイアウト、ガイダンスメッセージ、画面コントロールの配置、必須項目の有無、コントロールの色彩、キーフォーカス遷移、エラー時の画面動作など、画面標準テストを行う</a:t>
                      </a:r>
                      <a:endParaRPr kumimoji="1" lang="en-US" altLang="ja-JP" sz="1100" b="1" dirty="0" smtClean="0"/>
                    </a:p>
                  </a:txBody>
                  <a:tcPr anchor="ctr">
                    <a:solidFill>
                      <a:schemeClr val="bg1">
                        <a:lumMod val="85000"/>
                      </a:schemeClr>
                    </a:solidFill>
                  </a:tcPr>
                </a:tc>
                <a:extLst>
                  <a:ext uri="{0D108BD9-81ED-4DB2-BD59-A6C34878D82A}">
                    <a16:rowId xmlns="" xmlns:a16="http://schemas.microsoft.com/office/drawing/2014/main" val="1280109029"/>
                  </a:ext>
                </a:extLst>
              </a:tr>
              <a:tr h="4137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t>共通</a:t>
                      </a:r>
                      <a:r>
                        <a:rPr kumimoji="1" lang="en-US" altLang="ja-JP" sz="1100" b="1" dirty="0" smtClean="0"/>
                        <a:t>2</a:t>
                      </a:r>
                      <a:endParaRPr kumimoji="1" lang="ja-JP" altLang="en-US" sz="1100" b="1" dirty="0" smtClean="0"/>
                    </a:p>
                    <a:p>
                      <a:endParaRPr kumimoji="1" lang="ja-JP" altLang="en-US" sz="1100" b="1" dirty="0"/>
                    </a:p>
                  </a:txBody>
                  <a:tcPr anchor="ctr">
                    <a:solidFill>
                      <a:schemeClr val="bg1">
                        <a:lumMod val="85000"/>
                      </a:schemeClr>
                    </a:solidFill>
                  </a:tcPr>
                </a:tc>
                <a:tc>
                  <a:txBody>
                    <a:bodyPr/>
                    <a:lstStyle/>
                    <a:p>
                      <a:r>
                        <a:rPr kumimoji="1" lang="ja-JP" altLang="en-US" sz="1100" b="1" dirty="0" smtClean="0"/>
                        <a:t>画面遷移</a:t>
                      </a:r>
                      <a:endParaRPr kumimoji="1" lang="ja-JP" altLang="en-US" sz="1100" b="1" dirty="0"/>
                    </a:p>
                  </a:txBody>
                  <a:tcPr anchor="ctr">
                    <a:solidFill>
                      <a:schemeClr val="bg1">
                        <a:lumMod val="85000"/>
                      </a:schemeClr>
                    </a:solidFill>
                  </a:tcPr>
                </a:tc>
                <a:tc>
                  <a:txBody>
                    <a:bodyPr/>
                    <a:lstStyle/>
                    <a:p>
                      <a:r>
                        <a:rPr kumimoji="1" lang="ja-JP" altLang="en-US" sz="1100" b="1" dirty="0" smtClean="0"/>
                        <a:t>画面遷移先画面（子画面）に画面遷移できることを評価する</a:t>
                      </a:r>
                      <a:endParaRPr kumimoji="1" lang="ja-JP" altLang="en-US" sz="1100" b="1" dirty="0"/>
                    </a:p>
                  </a:txBody>
                  <a:tcPr anchor="ctr">
                    <a:solidFill>
                      <a:schemeClr val="bg1">
                        <a:lumMod val="85000"/>
                      </a:schemeClr>
                    </a:solidFill>
                  </a:tcPr>
                </a:tc>
                <a:extLst>
                  <a:ext uri="{0D108BD9-81ED-4DB2-BD59-A6C34878D82A}">
                    <a16:rowId xmlns="" xmlns:a16="http://schemas.microsoft.com/office/drawing/2014/main" val="3783599723"/>
                  </a:ext>
                </a:extLst>
              </a:tr>
              <a:tr h="4137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1" dirty="0" smtClean="0"/>
                        <a:t>共通</a:t>
                      </a:r>
                      <a:r>
                        <a:rPr kumimoji="1" lang="en-US" altLang="ja-JP" sz="1100" b="1" dirty="0" smtClean="0"/>
                        <a:t>3</a:t>
                      </a:r>
                      <a:endParaRPr kumimoji="1" lang="ja-JP" altLang="en-US" sz="1100" b="1" dirty="0" smtClean="0"/>
                    </a:p>
                  </a:txBody>
                  <a:tcPr anchor="ctr">
                    <a:solidFill>
                      <a:schemeClr val="bg1">
                        <a:lumMod val="85000"/>
                      </a:schemeClr>
                    </a:solidFill>
                  </a:tcPr>
                </a:tc>
                <a:tc>
                  <a:txBody>
                    <a:bodyPr/>
                    <a:lstStyle/>
                    <a:p>
                      <a:r>
                        <a:rPr kumimoji="1" lang="ja-JP" altLang="en-US" sz="1100" b="1" dirty="0" smtClean="0"/>
                        <a:t>画面処理基本</a:t>
                      </a:r>
                      <a:endParaRPr kumimoji="1" lang="ja-JP" altLang="en-US" sz="1100" b="1" dirty="0"/>
                    </a:p>
                  </a:txBody>
                  <a:tcPr anchor="ctr">
                    <a:solidFill>
                      <a:schemeClr val="bg1">
                        <a:lumMod val="85000"/>
                      </a:schemeClr>
                    </a:solidFill>
                  </a:tcPr>
                </a:tc>
                <a:tc>
                  <a:txBody>
                    <a:bodyPr/>
                    <a:lstStyle/>
                    <a:p>
                      <a:r>
                        <a:rPr kumimoji="1" lang="ja-JP" altLang="en-US" sz="1100" b="1" dirty="0" smtClean="0"/>
                        <a:t>検索・新規登録・更新・削除 の 基本的な画面操作パターンを行い、処理結果が</a:t>
                      </a:r>
                      <a:r>
                        <a:rPr kumimoji="1" lang="en-US" altLang="ja-JP" sz="1100" b="1" dirty="0" smtClean="0"/>
                        <a:t>DB</a:t>
                      </a:r>
                      <a:r>
                        <a:rPr kumimoji="1" lang="ja-JP" altLang="en-US" sz="1100" b="1" dirty="0" smtClean="0"/>
                        <a:t>に反映</a:t>
                      </a:r>
                      <a:endParaRPr kumimoji="1" lang="en-US" altLang="ja-JP" sz="1100" b="1" dirty="0" smtClean="0"/>
                    </a:p>
                    <a:p>
                      <a:r>
                        <a:rPr kumimoji="1" lang="ja-JP" altLang="en-US" sz="1100" b="1" dirty="0" smtClean="0"/>
                        <a:t>されていることを評価する　</a:t>
                      </a:r>
                      <a:r>
                        <a:rPr kumimoji="1" lang="en-US" altLang="ja-JP" sz="1100" b="1" dirty="0" smtClean="0"/>
                        <a:t>※</a:t>
                      </a:r>
                      <a:r>
                        <a:rPr kumimoji="1" lang="ja-JP" altLang="en-US" sz="1100" b="1" dirty="0" smtClean="0"/>
                        <a:t>現行と同等の値が同一であることを確認する</a:t>
                      </a:r>
                      <a:endParaRPr kumimoji="1" lang="ja-JP" altLang="en-US" sz="1100" b="1" dirty="0"/>
                    </a:p>
                  </a:txBody>
                  <a:tcPr anchor="ctr">
                    <a:solidFill>
                      <a:schemeClr val="bg1">
                        <a:lumMod val="85000"/>
                      </a:schemeClr>
                    </a:solidFill>
                  </a:tcPr>
                </a:tc>
                <a:extLst>
                  <a:ext uri="{0D108BD9-81ED-4DB2-BD59-A6C34878D82A}">
                    <a16:rowId xmlns="" xmlns:a16="http://schemas.microsoft.com/office/drawing/2014/main" val="2348809600"/>
                  </a:ext>
                </a:extLst>
              </a:tr>
              <a:tr h="576238">
                <a:tc>
                  <a:txBody>
                    <a:bodyPr/>
                    <a:lstStyle/>
                    <a:p>
                      <a:r>
                        <a:rPr kumimoji="1" lang="ja-JP" altLang="en-US" sz="1100" b="1" dirty="0" smtClean="0"/>
                        <a:t>共通</a:t>
                      </a:r>
                      <a:r>
                        <a:rPr kumimoji="1" lang="en-US" altLang="ja-JP" sz="1100" b="1" dirty="0" smtClean="0"/>
                        <a:t>4</a:t>
                      </a:r>
                      <a:endParaRPr kumimoji="1" lang="ja-JP" altLang="en-US" sz="1100" b="1" dirty="0"/>
                    </a:p>
                  </a:txBody>
                  <a:tcPr anchor="ctr">
                    <a:solidFill>
                      <a:schemeClr val="bg1">
                        <a:lumMod val="85000"/>
                      </a:schemeClr>
                    </a:solidFill>
                  </a:tcPr>
                </a:tc>
                <a:tc>
                  <a:txBody>
                    <a:bodyPr/>
                    <a:lstStyle/>
                    <a:p>
                      <a:r>
                        <a:rPr kumimoji="1" lang="ja-JP" altLang="en-US" sz="1100" b="1" dirty="0" smtClean="0"/>
                        <a:t>データグリッド</a:t>
                      </a:r>
                      <a:endParaRPr kumimoji="1" lang="ja-JP" altLang="en-US" sz="1100" b="1" dirty="0"/>
                    </a:p>
                  </a:txBody>
                  <a:tcPr anchor="ctr">
                    <a:solidFill>
                      <a:schemeClr val="bg1">
                        <a:lumMod val="85000"/>
                      </a:schemeClr>
                    </a:solidFill>
                  </a:tcPr>
                </a:tc>
                <a:tc>
                  <a:txBody>
                    <a:bodyPr/>
                    <a:lstStyle/>
                    <a:p>
                      <a:r>
                        <a:rPr kumimoji="1" lang="ja-JP" altLang="en-US" sz="1100" b="1" dirty="0" smtClean="0"/>
                        <a:t>表部品の操作を行い、書式・キーフォーカス遷移など基本的に現行画面と変更がないかを</a:t>
                      </a:r>
                      <a:endParaRPr kumimoji="1" lang="en-US" altLang="ja-JP" sz="1100" b="1" dirty="0" smtClean="0"/>
                    </a:p>
                    <a:p>
                      <a:r>
                        <a:rPr kumimoji="1" lang="ja-JP" altLang="en-US" sz="1100" b="1" dirty="0" smtClean="0"/>
                        <a:t>確認する（背景色、ソート、セル結合、書式など）　</a:t>
                      </a:r>
                      <a:endParaRPr kumimoji="1" lang="en-US" altLang="ja-JP" sz="1100" b="1" dirty="0" smtClean="0"/>
                    </a:p>
                    <a:p>
                      <a:r>
                        <a:rPr kumimoji="1" lang="en-US" altLang="ja-JP" sz="1100" b="1" dirty="0" smtClean="0"/>
                        <a:t>※</a:t>
                      </a:r>
                      <a:r>
                        <a:rPr kumimoji="1" lang="ja-JP" altLang="en-US" sz="1100" b="1" dirty="0" smtClean="0"/>
                        <a:t>セル結合に関しては、一部ヘッダ見直しが必要となるため、完全には同一にはならない</a:t>
                      </a:r>
                      <a:endParaRPr kumimoji="1" lang="ja-JP" altLang="en-US" sz="1100" b="1" dirty="0"/>
                    </a:p>
                  </a:txBody>
                  <a:tcPr anchor="ctr">
                    <a:solidFill>
                      <a:schemeClr val="bg1">
                        <a:lumMod val="85000"/>
                      </a:schemeClr>
                    </a:solidFill>
                  </a:tcPr>
                </a:tc>
                <a:extLst>
                  <a:ext uri="{0D108BD9-81ED-4DB2-BD59-A6C34878D82A}">
                    <a16:rowId xmlns="" xmlns:a16="http://schemas.microsoft.com/office/drawing/2014/main" val="3568184981"/>
                  </a:ext>
                </a:extLst>
              </a:tr>
              <a:tr h="340113">
                <a:tc>
                  <a:txBody>
                    <a:bodyPr/>
                    <a:lstStyle/>
                    <a:p>
                      <a:r>
                        <a:rPr kumimoji="1" lang="ja-JP" altLang="en-US" sz="1100" b="1" dirty="0" smtClean="0"/>
                        <a:t>共通</a:t>
                      </a:r>
                      <a:r>
                        <a:rPr kumimoji="1" lang="en-US" altLang="ja-JP" sz="1100" b="1" dirty="0" smtClean="0"/>
                        <a:t>5</a:t>
                      </a:r>
                      <a:endParaRPr kumimoji="1" lang="ja-JP" altLang="en-US" sz="1100" b="1" dirty="0"/>
                    </a:p>
                  </a:txBody>
                  <a:tcPr anchor="ctr">
                    <a:solidFill>
                      <a:schemeClr val="bg1">
                        <a:lumMod val="85000"/>
                      </a:schemeClr>
                    </a:solidFill>
                  </a:tcPr>
                </a:tc>
                <a:tc>
                  <a:txBody>
                    <a:bodyPr/>
                    <a:lstStyle/>
                    <a:p>
                      <a:r>
                        <a:rPr kumimoji="1" lang="ja-JP" altLang="en-US" sz="1100" b="1" dirty="0" smtClean="0"/>
                        <a:t>ダウンロード</a:t>
                      </a:r>
                      <a:endParaRPr kumimoji="1" lang="ja-JP" altLang="en-US" sz="1100" b="1" dirty="0"/>
                    </a:p>
                  </a:txBody>
                  <a:tcPr anchor="ctr">
                    <a:solidFill>
                      <a:schemeClr val="bg1">
                        <a:lumMod val="85000"/>
                      </a:schemeClr>
                    </a:solidFill>
                  </a:tcPr>
                </a:tc>
                <a:tc>
                  <a:txBody>
                    <a:bodyPr/>
                    <a:lstStyle/>
                    <a:p>
                      <a:r>
                        <a:rPr kumimoji="1" lang="ja-JP" altLang="en-US" sz="1100" b="1" dirty="0" smtClean="0"/>
                        <a:t>ファイル名、ファイルレイアウト、ファイル項目チェックを行う</a:t>
                      </a:r>
                      <a:endParaRPr kumimoji="1" lang="ja-JP" altLang="en-US" sz="1100" b="1" dirty="0"/>
                    </a:p>
                  </a:txBody>
                  <a:tcPr anchor="ctr">
                    <a:solidFill>
                      <a:schemeClr val="bg1">
                        <a:lumMod val="85000"/>
                      </a:schemeClr>
                    </a:solidFill>
                  </a:tcPr>
                </a:tc>
                <a:extLst>
                  <a:ext uri="{0D108BD9-81ED-4DB2-BD59-A6C34878D82A}">
                    <a16:rowId xmlns="" xmlns:a16="http://schemas.microsoft.com/office/drawing/2014/main" val="3229313874"/>
                  </a:ext>
                </a:extLst>
              </a:tr>
              <a:tr h="413710">
                <a:tc>
                  <a:txBody>
                    <a:bodyPr/>
                    <a:lstStyle/>
                    <a:p>
                      <a:r>
                        <a:rPr kumimoji="1" lang="ja-JP" altLang="en-US" sz="1100" b="1" dirty="0" smtClean="0"/>
                        <a:t>共通</a:t>
                      </a:r>
                      <a:r>
                        <a:rPr kumimoji="1" lang="en-US" altLang="ja-JP" sz="1100" b="1" dirty="0" smtClean="0"/>
                        <a:t>6</a:t>
                      </a:r>
                      <a:endParaRPr kumimoji="1" lang="ja-JP" altLang="en-US" sz="1100" b="1" dirty="0"/>
                    </a:p>
                  </a:txBody>
                  <a:tcPr anchor="ctr">
                    <a:solidFill>
                      <a:schemeClr val="bg1">
                        <a:lumMod val="85000"/>
                      </a:schemeClr>
                    </a:solidFill>
                  </a:tcPr>
                </a:tc>
                <a:tc>
                  <a:txBody>
                    <a:bodyPr/>
                    <a:lstStyle/>
                    <a:p>
                      <a:r>
                        <a:rPr kumimoji="1" lang="ja-JP" altLang="en-US" sz="1100" b="1" dirty="0" smtClean="0"/>
                        <a:t>アップロード</a:t>
                      </a:r>
                      <a:endParaRPr kumimoji="1" lang="ja-JP" altLang="en-US" sz="1100" b="1" dirty="0"/>
                    </a:p>
                  </a:txBody>
                  <a:tcPr anchor="ctr">
                    <a:solidFill>
                      <a:schemeClr val="bg1">
                        <a:lumMod val="85000"/>
                      </a:schemeClr>
                    </a:solidFill>
                  </a:tcPr>
                </a:tc>
                <a:tc>
                  <a:txBody>
                    <a:bodyPr/>
                    <a:lstStyle/>
                    <a:p>
                      <a:r>
                        <a:rPr kumimoji="1" lang="ja-JP" altLang="en-US" sz="1100" b="1" dirty="0" smtClean="0"/>
                        <a:t>現仕様通りのファイル種別、フォーマットチェックを行い、ファイルが</a:t>
                      </a:r>
                      <a:r>
                        <a:rPr kumimoji="1" lang="en-US" altLang="ja-JP" sz="1100" b="1" dirty="0" smtClean="0"/>
                        <a:t>DB</a:t>
                      </a:r>
                      <a:r>
                        <a:rPr kumimoji="1" lang="ja-JP" altLang="en-US" sz="1100" b="1" dirty="0" smtClean="0"/>
                        <a:t>に格納される</a:t>
                      </a:r>
                      <a:endParaRPr kumimoji="1" lang="en-US" altLang="ja-JP" sz="1100" b="1" dirty="0" smtClean="0"/>
                    </a:p>
                    <a:p>
                      <a:r>
                        <a:rPr kumimoji="1" lang="ja-JP" altLang="en-US" sz="1100" b="1" dirty="0" smtClean="0"/>
                        <a:t>ことを評価する</a:t>
                      </a:r>
                      <a:endParaRPr kumimoji="1" lang="ja-JP" altLang="en-US" sz="1100" b="1" dirty="0"/>
                    </a:p>
                  </a:txBody>
                  <a:tcPr anchor="ctr">
                    <a:solidFill>
                      <a:schemeClr val="bg1">
                        <a:lumMod val="85000"/>
                      </a:schemeClr>
                    </a:solidFill>
                  </a:tcPr>
                </a:tc>
                <a:extLst>
                  <a:ext uri="{0D108BD9-81ED-4DB2-BD59-A6C34878D82A}">
                    <a16:rowId xmlns="" xmlns:a16="http://schemas.microsoft.com/office/drawing/2014/main" val="447213373"/>
                  </a:ext>
                </a:extLst>
              </a:tr>
              <a:tr h="340113">
                <a:tc>
                  <a:txBody>
                    <a:bodyPr/>
                    <a:lstStyle/>
                    <a:p>
                      <a:r>
                        <a:rPr kumimoji="1" lang="ja-JP" altLang="en-US" sz="1100" b="1" dirty="0" smtClean="0"/>
                        <a:t>共通</a:t>
                      </a:r>
                      <a:r>
                        <a:rPr kumimoji="1" lang="en-US" altLang="ja-JP" sz="1100" b="1" dirty="0" smtClean="0"/>
                        <a:t>7</a:t>
                      </a:r>
                      <a:endParaRPr kumimoji="1" lang="ja-JP" altLang="en-US" sz="1100" b="1" dirty="0"/>
                    </a:p>
                  </a:txBody>
                  <a:tcPr anchor="ctr">
                    <a:solidFill>
                      <a:schemeClr val="bg1">
                        <a:lumMod val="85000"/>
                      </a:schemeClr>
                    </a:solidFill>
                  </a:tcPr>
                </a:tc>
                <a:tc>
                  <a:txBody>
                    <a:bodyPr/>
                    <a:lstStyle/>
                    <a:p>
                      <a:r>
                        <a:rPr kumimoji="1" lang="ja-JP" altLang="en-US" sz="1100" b="1" dirty="0" smtClean="0"/>
                        <a:t>アクセスログ出力</a:t>
                      </a:r>
                      <a:endParaRPr kumimoji="1" lang="ja-JP" altLang="en-US" sz="1100" b="1" dirty="0"/>
                    </a:p>
                  </a:txBody>
                  <a:tcPr anchor="ctr">
                    <a:solidFill>
                      <a:schemeClr val="bg1">
                        <a:lumMod val="85000"/>
                      </a:schemeClr>
                    </a:solidFill>
                  </a:tcPr>
                </a:tc>
                <a:tc>
                  <a:txBody>
                    <a:bodyPr/>
                    <a:lstStyle/>
                    <a:p>
                      <a:r>
                        <a:rPr kumimoji="1" lang="ja-JP" altLang="en-US" sz="1100" b="1" dirty="0" smtClean="0"/>
                        <a:t>ログフォーマット、出力タイミングを評価する</a:t>
                      </a:r>
                      <a:endParaRPr kumimoji="1" lang="ja-JP" altLang="en-US" sz="1100" b="1" dirty="0"/>
                    </a:p>
                  </a:txBody>
                  <a:tcPr anchor="ctr">
                    <a:solidFill>
                      <a:schemeClr val="bg1">
                        <a:lumMod val="85000"/>
                      </a:schemeClr>
                    </a:solidFill>
                  </a:tcPr>
                </a:tc>
                <a:extLst>
                  <a:ext uri="{0D108BD9-81ED-4DB2-BD59-A6C34878D82A}">
                    <a16:rowId xmlns="" xmlns:a16="http://schemas.microsoft.com/office/drawing/2014/main" val="2967552308"/>
                  </a:ext>
                </a:extLst>
              </a:tr>
              <a:tr h="413710">
                <a:tc>
                  <a:txBody>
                    <a:bodyPr/>
                    <a:lstStyle/>
                    <a:p>
                      <a:r>
                        <a:rPr kumimoji="1" lang="ja-JP" altLang="en-US" sz="1100" b="1" dirty="0" smtClean="0"/>
                        <a:t>共通</a:t>
                      </a:r>
                      <a:r>
                        <a:rPr kumimoji="1" lang="en-US" altLang="ja-JP" sz="1100" b="1" dirty="0" smtClean="0"/>
                        <a:t>8</a:t>
                      </a:r>
                      <a:endParaRPr kumimoji="1" lang="ja-JP" altLang="en-US" sz="1100" b="1" dirty="0"/>
                    </a:p>
                  </a:txBody>
                  <a:tcPr anchor="ctr">
                    <a:solidFill>
                      <a:schemeClr val="bg1">
                        <a:lumMod val="85000"/>
                      </a:schemeClr>
                    </a:solidFill>
                  </a:tcPr>
                </a:tc>
                <a:tc>
                  <a:txBody>
                    <a:bodyPr/>
                    <a:lstStyle/>
                    <a:p>
                      <a:r>
                        <a:rPr kumimoji="1" lang="ja-JP" altLang="en-US" sz="1100" b="1" dirty="0" smtClean="0"/>
                        <a:t>性能</a:t>
                      </a:r>
                      <a:endParaRPr kumimoji="1" lang="ja-JP" altLang="en-US" sz="1100" b="1" dirty="0"/>
                    </a:p>
                  </a:txBody>
                  <a:tcPr anchor="ctr">
                    <a:solidFill>
                      <a:schemeClr val="bg1">
                        <a:lumMod val="85000"/>
                      </a:schemeClr>
                    </a:solidFill>
                  </a:tcPr>
                </a:tc>
                <a:tc>
                  <a:txBody>
                    <a:bodyPr/>
                    <a:lstStyle/>
                    <a:p>
                      <a:r>
                        <a:rPr kumimoji="1" lang="ja-JP" altLang="en-US" sz="1100" b="1" dirty="0" smtClean="0"/>
                        <a:t>画面遷移、検索・更新・新規登録・削除処理がタイムアウトしていないこと、</a:t>
                      </a:r>
                      <a:endParaRPr kumimoji="1" lang="en-US" altLang="ja-JP" sz="1100" b="1" dirty="0" smtClean="0"/>
                    </a:p>
                    <a:p>
                      <a:r>
                        <a:rPr kumimoji="1" lang="ja-JP" altLang="en-US" sz="1100" b="1" dirty="0" smtClean="0"/>
                        <a:t>現行同様の画面処理性能</a:t>
                      </a:r>
                      <a:r>
                        <a:rPr kumimoji="1" lang="en-US" altLang="ja-JP" sz="1100" b="1" dirty="0" smtClean="0"/>
                        <a:t>(TAT)</a:t>
                      </a:r>
                      <a:r>
                        <a:rPr kumimoji="1" lang="ja-JP" altLang="en-US" sz="1100" b="1" dirty="0" smtClean="0"/>
                        <a:t>が出ていること　</a:t>
                      </a:r>
                      <a:r>
                        <a:rPr kumimoji="1" lang="en-US" altLang="ja-JP" sz="1100" b="1" dirty="0" smtClean="0"/>
                        <a:t>※</a:t>
                      </a:r>
                      <a:r>
                        <a:rPr kumimoji="1" lang="ja-JP" altLang="en-US" sz="1100" b="1" dirty="0" smtClean="0"/>
                        <a:t>処理性能が劣化していないこと</a:t>
                      </a:r>
                      <a:endParaRPr kumimoji="1" lang="ja-JP" altLang="en-US" sz="1100" b="1" dirty="0"/>
                    </a:p>
                  </a:txBody>
                  <a:tcPr anchor="ctr">
                    <a:solidFill>
                      <a:schemeClr val="bg1">
                        <a:lumMod val="85000"/>
                      </a:schemeClr>
                    </a:solidFill>
                  </a:tcPr>
                </a:tc>
                <a:extLst>
                  <a:ext uri="{0D108BD9-81ED-4DB2-BD59-A6C34878D82A}">
                    <a16:rowId xmlns="" xmlns:a16="http://schemas.microsoft.com/office/drawing/2014/main" val="2151616613"/>
                  </a:ext>
                </a:extLst>
              </a:tr>
              <a:tr h="340113">
                <a:tc>
                  <a:txBody>
                    <a:bodyPr/>
                    <a:lstStyle/>
                    <a:p>
                      <a:r>
                        <a:rPr kumimoji="1" lang="ja-JP" altLang="en-US" sz="1100" b="1" dirty="0" smtClean="0"/>
                        <a:t>共通</a:t>
                      </a:r>
                      <a:r>
                        <a:rPr kumimoji="1" lang="en-US" altLang="ja-JP" sz="1100" b="1" dirty="0" smtClean="0"/>
                        <a:t>9</a:t>
                      </a:r>
                      <a:endParaRPr kumimoji="1" lang="ja-JP" altLang="en-US" sz="1100" b="1" dirty="0"/>
                    </a:p>
                  </a:txBody>
                  <a:tcPr anchor="ctr">
                    <a:solidFill>
                      <a:schemeClr val="bg1">
                        <a:lumMod val="85000"/>
                      </a:schemeClr>
                    </a:solidFill>
                  </a:tcPr>
                </a:tc>
                <a:tc>
                  <a:txBody>
                    <a:bodyPr/>
                    <a:lstStyle/>
                    <a:p>
                      <a:r>
                        <a:rPr kumimoji="1" lang="ja-JP" altLang="en-US" sz="1100" b="1" dirty="0" smtClean="0"/>
                        <a:t>その他</a:t>
                      </a:r>
                      <a:endParaRPr kumimoji="1" lang="ja-JP" altLang="en-US" sz="1100" b="1" dirty="0"/>
                    </a:p>
                  </a:txBody>
                  <a:tcPr anchor="ctr">
                    <a:solidFill>
                      <a:schemeClr val="bg1">
                        <a:lumMod val="85000"/>
                      </a:schemeClr>
                    </a:solidFill>
                  </a:tcPr>
                </a:tc>
                <a:tc>
                  <a:txBody>
                    <a:bodyPr/>
                    <a:lstStyle/>
                    <a:p>
                      <a:r>
                        <a:rPr kumimoji="1" lang="ja-JP" altLang="en-US" sz="1100" b="1" dirty="0" smtClean="0"/>
                        <a:t>ログアウト時の挙動、セッションタイムアウトなどのテストを評価する</a:t>
                      </a:r>
                      <a:endParaRPr kumimoji="1" lang="ja-JP" altLang="en-US" sz="1100" b="1" dirty="0"/>
                    </a:p>
                  </a:txBody>
                  <a:tcPr anchor="ctr">
                    <a:solidFill>
                      <a:schemeClr val="bg1">
                        <a:lumMod val="85000"/>
                      </a:schemeClr>
                    </a:solidFill>
                  </a:tcPr>
                </a:tc>
                <a:extLst>
                  <a:ext uri="{0D108BD9-81ED-4DB2-BD59-A6C34878D82A}">
                    <a16:rowId xmlns="" xmlns:a16="http://schemas.microsoft.com/office/drawing/2014/main" val="1775827788"/>
                  </a:ext>
                </a:extLst>
              </a:tr>
              <a:tr h="340113">
                <a:tc>
                  <a:txBody>
                    <a:bodyPr/>
                    <a:lstStyle/>
                    <a:p>
                      <a:r>
                        <a:rPr kumimoji="1" lang="ja-JP" altLang="en-US" sz="1100" b="1" dirty="0" smtClean="0"/>
                        <a:t>共通</a:t>
                      </a:r>
                      <a:r>
                        <a:rPr kumimoji="1" lang="en-US" altLang="ja-JP" sz="1100" b="1" dirty="0" smtClean="0"/>
                        <a:t>10</a:t>
                      </a:r>
                      <a:endParaRPr kumimoji="1" lang="ja-JP" altLang="en-US" sz="1100" b="1" dirty="0"/>
                    </a:p>
                  </a:txBody>
                  <a:tcPr anchor="ctr">
                    <a:solidFill>
                      <a:schemeClr val="bg1">
                        <a:lumMod val="85000"/>
                      </a:schemeClr>
                    </a:solidFill>
                  </a:tcPr>
                </a:tc>
                <a:tc>
                  <a:txBody>
                    <a:bodyPr/>
                    <a:lstStyle/>
                    <a:p>
                      <a:r>
                        <a:rPr kumimoji="1" lang="ja-JP" altLang="en-US" sz="1100" b="1" dirty="0" smtClean="0"/>
                        <a:t>ＵＩコントロール個別</a:t>
                      </a:r>
                      <a:endParaRPr kumimoji="1" lang="en-US" altLang="ja-JP" sz="1100" b="1" dirty="0" smtClean="0"/>
                    </a:p>
                  </a:txBody>
                  <a:tcPr anchor="ctr">
                    <a:solidFill>
                      <a:schemeClr val="bg1">
                        <a:lumMod val="85000"/>
                      </a:schemeClr>
                    </a:solidFill>
                  </a:tcPr>
                </a:tc>
                <a:tc>
                  <a:txBody>
                    <a:bodyPr/>
                    <a:lstStyle/>
                    <a:p>
                      <a:r>
                        <a:rPr kumimoji="1" lang="ja-JP" altLang="en-US" sz="1100" b="1" dirty="0" smtClean="0"/>
                        <a:t>コード入力後のロストフォーカスで</a:t>
                      </a:r>
                      <a:r>
                        <a:rPr kumimoji="1" lang="en-US" altLang="ja-JP" sz="1100" b="1" dirty="0" smtClean="0"/>
                        <a:t>UI</a:t>
                      </a:r>
                      <a:r>
                        <a:rPr kumimoji="1" lang="ja-JP" altLang="en-US" sz="1100" b="1" dirty="0" smtClean="0"/>
                        <a:t>コントロールにデータがセットされることを評価する</a:t>
                      </a:r>
                      <a:endParaRPr kumimoji="1" lang="ja-JP" altLang="en-US" sz="1100" b="1" dirty="0"/>
                    </a:p>
                  </a:txBody>
                  <a:tcPr anchor="ctr">
                    <a:solidFill>
                      <a:schemeClr val="bg1">
                        <a:lumMod val="85000"/>
                      </a:schemeClr>
                    </a:solidFill>
                  </a:tcPr>
                </a:tc>
                <a:extLst>
                  <a:ext uri="{0D108BD9-81ED-4DB2-BD59-A6C34878D82A}">
                    <a16:rowId xmlns="" xmlns:a16="http://schemas.microsoft.com/office/drawing/2014/main" val="4225155958"/>
                  </a:ext>
                </a:extLst>
              </a:tr>
              <a:tr h="340113">
                <a:tc>
                  <a:txBody>
                    <a:bodyPr/>
                    <a:lstStyle/>
                    <a:p>
                      <a:r>
                        <a:rPr kumimoji="1" lang="ja-JP" altLang="en-US" sz="1100" b="1" dirty="0" smtClean="0"/>
                        <a:t>共通</a:t>
                      </a:r>
                      <a:r>
                        <a:rPr kumimoji="1" lang="en-US" altLang="ja-JP" sz="1100" b="1" dirty="0" smtClean="0"/>
                        <a:t>11</a:t>
                      </a:r>
                      <a:endParaRPr kumimoji="1" lang="ja-JP" altLang="en-US" sz="1100" b="1" dirty="0"/>
                    </a:p>
                  </a:txBody>
                  <a:tcPr anchor="ctr">
                    <a:solidFill>
                      <a:schemeClr val="bg1">
                        <a:lumMod val="85000"/>
                      </a:schemeClr>
                    </a:solidFill>
                  </a:tcPr>
                </a:tc>
                <a:tc>
                  <a:txBody>
                    <a:bodyPr/>
                    <a:lstStyle/>
                    <a:p>
                      <a:r>
                        <a:rPr kumimoji="1" lang="ja-JP" altLang="en-US" sz="1100" b="1" dirty="0" smtClean="0"/>
                        <a:t>子画面連携</a:t>
                      </a:r>
                      <a:endParaRPr kumimoji="1" lang="ja-JP" altLang="en-US" sz="1100" b="1" dirty="0"/>
                    </a:p>
                  </a:txBody>
                  <a:tcPr anchor="ctr">
                    <a:solidFill>
                      <a:schemeClr val="bg1">
                        <a:lumMod val="85000"/>
                      </a:schemeClr>
                    </a:solidFill>
                  </a:tcPr>
                </a:tc>
                <a:tc>
                  <a:txBody>
                    <a:bodyPr/>
                    <a:lstStyle/>
                    <a:p>
                      <a:r>
                        <a:rPr kumimoji="1" lang="ja-JP" altLang="en-US" sz="1100" b="1" dirty="0" smtClean="0"/>
                        <a:t>子画面の遷移、情報引継ぎ、各ボタン押下時の挙動を評価する</a:t>
                      </a:r>
                      <a:endParaRPr kumimoji="1" lang="ja-JP" altLang="en-US" sz="1100" b="1" dirty="0"/>
                    </a:p>
                  </a:txBody>
                  <a:tcPr anchor="ctr">
                    <a:solidFill>
                      <a:schemeClr val="bg1">
                        <a:lumMod val="85000"/>
                      </a:schemeClr>
                    </a:solidFill>
                  </a:tcPr>
                </a:tc>
                <a:extLst>
                  <a:ext uri="{0D108BD9-81ED-4DB2-BD59-A6C34878D82A}">
                    <a16:rowId xmlns="" xmlns:a16="http://schemas.microsoft.com/office/drawing/2014/main" val="2162972840"/>
                  </a:ext>
                </a:extLst>
              </a:tr>
            </a:tbl>
          </a:graphicData>
        </a:graphic>
      </p:graphicFrame>
      <p:sp>
        <p:nvSpPr>
          <p:cNvPr id="4" name="テキスト ボックス 3"/>
          <p:cNvSpPr txBox="1"/>
          <p:nvPr/>
        </p:nvSpPr>
        <p:spPr>
          <a:xfrm>
            <a:off x="187751" y="6115424"/>
            <a:ext cx="8186857" cy="338554"/>
          </a:xfrm>
          <a:prstGeom prst="rect">
            <a:avLst/>
          </a:prstGeom>
          <a:noFill/>
        </p:spPr>
        <p:txBody>
          <a:bodyPr wrap="none" rtlCol="0">
            <a:spAutoFit/>
          </a:bodyPr>
          <a:lstStyle/>
          <a:p>
            <a:r>
              <a:rPr lang="ja-JP" altLang="en-US" sz="1600" b="1" i="1" dirty="0" smtClean="0">
                <a:solidFill>
                  <a:srgbClr val="FF0000"/>
                </a:solidFill>
              </a:rPr>
              <a:t>⇒</a:t>
            </a:r>
            <a:r>
              <a:rPr lang="ja-JP" altLang="en-US" sz="1600" b="1" i="1" u="sng" dirty="0" smtClean="0">
                <a:solidFill>
                  <a:srgbClr val="FF0000"/>
                </a:solidFill>
              </a:rPr>
              <a:t>上記結果が、</a:t>
            </a:r>
            <a:r>
              <a:rPr lang="ja-JP" altLang="en-US" sz="1600" b="1" u="sng" dirty="0" smtClean="0">
                <a:solidFill>
                  <a:srgbClr val="FF0000"/>
                </a:solidFill>
              </a:rPr>
              <a:t>基本的に現行</a:t>
            </a:r>
            <a:r>
              <a:rPr lang="ja-JP" altLang="en-US" sz="1600" b="1" u="sng" dirty="0">
                <a:solidFill>
                  <a:srgbClr val="FF0000"/>
                </a:solidFill>
              </a:rPr>
              <a:t>画面と同様のコンペア結果</a:t>
            </a:r>
            <a:r>
              <a:rPr lang="ja-JP" altLang="en-US" sz="1600" b="1" u="sng" dirty="0" smtClean="0">
                <a:solidFill>
                  <a:srgbClr val="FF0000"/>
                </a:solidFill>
              </a:rPr>
              <a:t>となっていることを確認する</a:t>
            </a:r>
            <a:endParaRPr kumimoji="1" lang="ja-JP" altLang="en-US" sz="1600" u="sng" dirty="0">
              <a:solidFill>
                <a:srgbClr val="FF0000"/>
              </a:solidFill>
            </a:endParaRPr>
          </a:p>
        </p:txBody>
      </p:sp>
    </p:spTree>
    <p:extLst>
      <p:ext uri="{BB962C8B-B14F-4D97-AF65-F5344CB8AC3E}">
        <p14:creationId xmlns:p14="http://schemas.microsoft.com/office/powerpoint/2010/main" val="130322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タイトル 9"/>
          <p:cNvSpPr>
            <a:spLocks noGrp="1"/>
          </p:cNvSpPr>
          <p:nvPr>
            <p:ph type="title"/>
          </p:nvPr>
        </p:nvSpPr>
        <p:spPr/>
        <p:txBody>
          <a:bodyPr>
            <a:normAutofit/>
          </a:bodyPr>
          <a:lstStyle/>
          <a:p>
            <a:r>
              <a:rPr lang="en-US" altLang="ja-JP" dirty="0"/>
              <a:t>Step0 </a:t>
            </a:r>
            <a:r>
              <a:rPr lang="ja-JP" altLang="en-US" dirty="0"/>
              <a:t>画面</a:t>
            </a:r>
            <a:r>
              <a:rPr lang="ja-JP" altLang="en-US" dirty="0" smtClean="0"/>
              <a:t>コンバージョン 単体</a:t>
            </a:r>
            <a:r>
              <a:rPr lang="ja-JP" altLang="en-US" dirty="0"/>
              <a:t>テスト</a:t>
            </a:r>
            <a:r>
              <a:rPr lang="ja-JP" altLang="en-US" dirty="0" smtClean="0"/>
              <a:t>の考え方</a:t>
            </a:r>
            <a:endParaRPr lang="ja-JP" altLang="en-US" dirty="0"/>
          </a:p>
        </p:txBody>
      </p:sp>
      <p:sp>
        <p:nvSpPr>
          <p:cNvPr id="7" name="Rectangle 3"/>
          <p:cNvSpPr txBox="1">
            <a:spLocks noChangeArrowheads="1"/>
          </p:cNvSpPr>
          <p:nvPr/>
        </p:nvSpPr>
        <p:spPr>
          <a:xfrm>
            <a:off x="179513" y="1109747"/>
            <a:ext cx="8956925" cy="5491365"/>
          </a:xfrm>
          <a:prstGeom prst="rect">
            <a:avLst/>
          </a:prstGeom>
        </p:spPr>
        <p:txBody>
          <a:bodyPr>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lgn="ctr" hangingPunct="1"/>
            <a:endParaRPr lang="ja-JP" altLang="en-US" kern="0" dirty="0"/>
          </a:p>
        </p:txBody>
      </p:sp>
      <p:sp>
        <p:nvSpPr>
          <p:cNvPr id="8" name="正方形/長方形 7"/>
          <p:cNvSpPr/>
          <p:nvPr/>
        </p:nvSpPr>
        <p:spPr bwMode="auto">
          <a:xfrm>
            <a:off x="94590" y="672662"/>
            <a:ext cx="8407439" cy="704195"/>
          </a:xfrm>
          <a:prstGeom prst="rect">
            <a:avLst/>
          </a:prstGeom>
          <a:no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500" b="1" dirty="0" smtClean="0">
                <a:latin typeface="+mj-ea"/>
                <a:ea typeface="+mj-ea"/>
              </a:rPr>
              <a:t>３）</a:t>
            </a:r>
            <a:r>
              <a:rPr lang="ja-JP" altLang="en-US" sz="1600" b="1" dirty="0"/>
              <a:t>チェック仕様（画面個別</a:t>
            </a:r>
            <a:r>
              <a:rPr lang="ja-JP" altLang="en-US" sz="1600" b="1" dirty="0" smtClean="0"/>
              <a:t>）テスト実施要領は以下の通り。</a:t>
            </a:r>
            <a:endParaRPr kumimoji="1" lang="en-US" altLang="ja-JP" sz="1500" b="1" dirty="0" smtClean="0">
              <a:latin typeface="+mj-ea"/>
              <a:ea typeface="+mj-ea"/>
            </a:endParaRPr>
          </a:p>
        </p:txBody>
      </p:sp>
      <p:sp>
        <p:nvSpPr>
          <p:cNvPr id="9" name="正方形/長方形 8"/>
          <p:cNvSpPr/>
          <p:nvPr/>
        </p:nvSpPr>
        <p:spPr bwMode="auto">
          <a:xfrm>
            <a:off x="411794" y="1488155"/>
            <a:ext cx="8407439" cy="569464"/>
          </a:xfrm>
          <a:prstGeom prst="rect">
            <a:avLst/>
          </a:prstGeom>
          <a:no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300" b="1" dirty="0" smtClean="0">
                <a:latin typeface="+mj-ea"/>
                <a:ea typeface="+mj-ea"/>
              </a:rPr>
              <a:t>単体テスト仕様書は、概要・詳細設計書のチェック仕様を基に全てのチェック仕様を網羅的に評価する。</a:t>
            </a:r>
            <a:endParaRPr lang="en-US" altLang="ja-JP" sz="1300" b="1" dirty="0">
              <a:latin typeface="+mj-ea"/>
              <a:ea typeface="+mj-ea"/>
            </a:endParaRPr>
          </a:p>
          <a:p>
            <a:endParaRPr lang="en-US" altLang="ja-JP" sz="1200" b="1" dirty="0" smtClean="0">
              <a:latin typeface="+mj-ea"/>
              <a:ea typeface="+mj-ea"/>
            </a:endParaRPr>
          </a:p>
          <a:p>
            <a:r>
              <a:rPr lang="ja-JP" altLang="en-US" sz="1200" b="1" dirty="0" smtClean="0">
                <a:latin typeface="+mj-ea"/>
                <a:ea typeface="+mj-ea"/>
              </a:rPr>
              <a:t>テスト仕様書作成要領は、以下の通り</a:t>
            </a:r>
            <a:endParaRPr lang="en-US" altLang="ja-JP" sz="1200" b="1" dirty="0" smtClean="0">
              <a:latin typeface="+mj-ea"/>
              <a:ea typeface="+mj-ea"/>
            </a:endParaRPr>
          </a:p>
          <a:p>
            <a:r>
              <a:rPr kumimoji="1" lang="ja-JP" altLang="en-US" sz="1200" b="1" dirty="0">
                <a:latin typeface="+mj-ea"/>
                <a:ea typeface="+mj-ea"/>
              </a:rPr>
              <a:t>　</a:t>
            </a:r>
            <a:r>
              <a:rPr kumimoji="1" lang="ja-JP" altLang="en-US" sz="1200" b="1" dirty="0" smtClean="0">
                <a:latin typeface="+mj-ea"/>
                <a:ea typeface="+mj-ea"/>
              </a:rPr>
              <a:t>①概要・詳細設計書のチェック仕様シートをコピーする</a:t>
            </a:r>
            <a:endParaRPr kumimoji="1" lang="en-US" altLang="ja-JP" sz="1200" b="1" dirty="0" smtClean="0">
              <a:latin typeface="+mj-ea"/>
              <a:ea typeface="+mj-ea"/>
            </a:endParaRPr>
          </a:p>
          <a:p>
            <a:r>
              <a:rPr lang="ja-JP" altLang="en-US" sz="1200" b="1" dirty="0">
                <a:latin typeface="+mj-ea"/>
                <a:ea typeface="+mj-ea"/>
              </a:rPr>
              <a:t>　</a:t>
            </a:r>
            <a:r>
              <a:rPr lang="ja-JP" altLang="en-US" sz="1200" b="1" dirty="0" smtClean="0">
                <a:latin typeface="+mj-ea"/>
                <a:ea typeface="+mj-ea"/>
              </a:rPr>
              <a:t>②画面チェック仕様の右側に以下の単体テスト確認項目を設けて判定結果を明記する欄を設ける</a:t>
            </a:r>
            <a:endParaRPr kumimoji="1" lang="en-US" altLang="ja-JP" sz="1200" b="1" dirty="0" smtClean="0">
              <a:latin typeface="+mj-ea"/>
              <a:ea typeface="+mj-ea"/>
            </a:endParaRPr>
          </a:p>
        </p:txBody>
      </p:sp>
      <p:pic>
        <p:nvPicPr>
          <p:cNvPr id="4" name="図 3"/>
          <p:cNvPicPr>
            <a:picLocks noChangeAspect="1"/>
          </p:cNvPicPr>
          <p:nvPr/>
        </p:nvPicPr>
        <p:blipFill rotWithShape="1">
          <a:blip r:embed="rId2"/>
          <a:srcRect b="37199"/>
          <a:stretch/>
        </p:blipFill>
        <p:spPr>
          <a:xfrm>
            <a:off x="546388" y="2385545"/>
            <a:ext cx="7400926" cy="2285023"/>
          </a:xfrm>
          <a:prstGeom prst="rect">
            <a:avLst/>
          </a:prstGeom>
        </p:spPr>
      </p:pic>
      <p:sp>
        <p:nvSpPr>
          <p:cNvPr id="11" name="正方形/長方形 10"/>
          <p:cNvSpPr/>
          <p:nvPr/>
        </p:nvSpPr>
        <p:spPr bwMode="auto">
          <a:xfrm>
            <a:off x="5993739" y="2385544"/>
            <a:ext cx="1961813" cy="2285023"/>
          </a:xfrm>
          <a:prstGeom prst="rect">
            <a:avLst/>
          </a:prstGeom>
          <a:noFill/>
          <a:ln w="3810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5" name="線吹き出し 2 (枠付き) 4"/>
          <p:cNvSpPr/>
          <p:nvPr/>
        </p:nvSpPr>
        <p:spPr bwMode="auto">
          <a:xfrm>
            <a:off x="6600107" y="4786184"/>
            <a:ext cx="2016671" cy="584886"/>
          </a:xfrm>
          <a:prstGeom prst="borderCallout2">
            <a:avLst>
              <a:gd name="adj1" fmla="val 18750"/>
              <a:gd name="adj2" fmla="val -8333"/>
              <a:gd name="adj3" fmla="val 18750"/>
              <a:gd name="adj4" fmla="val -16667"/>
              <a:gd name="adj5" fmla="val -10612"/>
              <a:gd name="adj6" fmla="val -20320"/>
            </a:avLst>
          </a:prstGeom>
          <a:noFill/>
          <a:ln w="38100">
            <a:solidFill>
              <a:srgbClr val="FF0000"/>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100" b="1" dirty="0" smtClean="0">
                <a:latin typeface="+mj-ea"/>
                <a:ea typeface="+mj-ea"/>
              </a:rPr>
              <a:t>②画面チェック仕様の右側にチェック仕様判定結果を</a:t>
            </a:r>
            <a:endParaRPr lang="en-US" altLang="ja-JP" sz="1100" b="1" dirty="0" smtClean="0">
              <a:latin typeface="+mj-ea"/>
              <a:ea typeface="+mj-ea"/>
            </a:endParaRPr>
          </a:p>
          <a:p>
            <a:r>
              <a:rPr lang="ja-JP" altLang="en-US" sz="1100" b="1" dirty="0" smtClean="0">
                <a:latin typeface="+mj-ea"/>
                <a:ea typeface="+mj-ea"/>
              </a:rPr>
              <a:t>追記してテスト仕様書とする</a:t>
            </a:r>
            <a:endParaRPr kumimoji="1" lang="ja-JP" altLang="en-US" sz="1100" b="1" dirty="0">
              <a:latin typeface="+mj-ea"/>
              <a:ea typeface="+mj-ea"/>
            </a:endParaRPr>
          </a:p>
        </p:txBody>
      </p:sp>
      <p:sp>
        <p:nvSpPr>
          <p:cNvPr id="13" name="線吹き出し 2 (枠付き) 12"/>
          <p:cNvSpPr/>
          <p:nvPr/>
        </p:nvSpPr>
        <p:spPr bwMode="auto">
          <a:xfrm>
            <a:off x="3430999" y="4786184"/>
            <a:ext cx="2396359" cy="486030"/>
          </a:xfrm>
          <a:prstGeom prst="borderCallout2">
            <a:avLst>
              <a:gd name="adj1" fmla="val 18750"/>
              <a:gd name="adj2" fmla="val -8333"/>
              <a:gd name="adj3" fmla="val 18750"/>
              <a:gd name="adj4" fmla="val -16667"/>
              <a:gd name="adj5" fmla="val -17392"/>
              <a:gd name="adj6" fmla="val -18601"/>
            </a:avLst>
          </a:prstGeom>
          <a:noFill/>
          <a:ln w="38100">
            <a:solidFill>
              <a:srgbClr val="0000FF"/>
            </a:solidFill>
          </a:ln>
          <a:effectLst/>
          <a:extLst/>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r>
              <a:rPr lang="ja-JP" altLang="en-US" sz="1100" b="1" dirty="0" smtClean="0">
                <a:latin typeface="+mj-ea"/>
                <a:ea typeface="+mj-ea"/>
              </a:rPr>
              <a:t> ①概要・詳細設計書のチェック仕様  </a:t>
            </a:r>
            <a:endParaRPr lang="en-US" altLang="ja-JP" sz="1100" b="1" dirty="0" smtClean="0">
              <a:latin typeface="+mj-ea"/>
              <a:ea typeface="+mj-ea"/>
            </a:endParaRPr>
          </a:p>
          <a:p>
            <a:r>
              <a:rPr lang="en-US" altLang="ja-JP" sz="1100" b="1" dirty="0">
                <a:latin typeface="+mj-ea"/>
                <a:ea typeface="+mj-ea"/>
              </a:rPr>
              <a:t> </a:t>
            </a:r>
            <a:r>
              <a:rPr lang="en-US" altLang="ja-JP" sz="1100" b="1" dirty="0" smtClean="0">
                <a:latin typeface="+mj-ea"/>
                <a:ea typeface="+mj-ea"/>
              </a:rPr>
              <a:t>   </a:t>
            </a:r>
            <a:r>
              <a:rPr lang="ja-JP" altLang="en-US" sz="1100" b="1" dirty="0" smtClean="0">
                <a:latin typeface="+mj-ea"/>
                <a:ea typeface="+mj-ea"/>
              </a:rPr>
              <a:t>シートをコピーする</a:t>
            </a:r>
            <a:endParaRPr kumimoji="1" lang="ja-JP" altLang="en-US" sz="1100" b="1" dirty="0">
              <a:latin typeface="+mj-ea"/>
              <a:ea typeface="+mj-ea"/>
            </a:endParaRPr>
          </a:p>
        </p:txBody>
      </p:sp>
      <p:sp>
        <p:nvSpPr>
          <p:cNvPr id="14" name="正方形/長方形 13"/>
          <p:cNvSpPr/>
          <p:nvPr/>
        </p:nvSpPr>
        <p:spPr bwMode="auto">
          <a:xfrm>
            <a:off x="454256" y="5530505"/>
            <a:ext cx="6383150" cy="569464"/>
          </a:xfrm>
          <a:prstGeom prst="rect">
            <a:avLst/>
          </a:prstGeom>
          <a:no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200" b="1" dirty="0" smtClean="0">
                <a:latin typeface="+mj-ea"/>
              </a:rPr>
              <a:t>※</a:t>
            </a:r>
            <a:r>
              <a:rPr lang="ja-JP" altLang="en-US" sz="1200" b="1" dirty="0" smtClean="0">
                <a:latin typeface="+mj-ea"/>
              </a:rPr>
              <a:t>基本的に、全て</a:t>
            </a:r>
            <a:r>
              <a:rPr lang="ja-JP" altLang="en-US" sz="1200" b="1" dirty="0">
                <a:latin typeface="+mj-ea"/>
              </a:rPr>
              <a:t>のチェック仕様</a:t>
            </a:r>
            <a:r>
              <a:rPr lang="ja-JP" altLang="en-US" sz="1200" b="1" dirty="0" smtClean="0">
                <a:latin typeface="+mj-ea"/>
              </a:rPr>
              <a:t>を実施はするが、テストデータ</a:t>
            </a:r>
            <a:r>
              <a:rPr lang="ja-JP" altLang="en-US" sz="1200" b="1" dirty="0">
                <a:latin typeface="+mj-ea"/>
              </a:rPr>
              <a:t>などに</a:t>
            </a:r>
            <a:r>
              <a:rPr lang="ja-JP" altLang="en-US" sz="1200" b="1" dirty="0" smtClean="0">
                <a:latin typeface="+mj-ea"/>
              </a:rPr>
              <a:t>より</a:t>
            </a:r>
            <a:endParaRPr lang="en-US" altLang="ja-JP" sz="1200" b="1" dirty="0" smtClean="0">
              <a:latin typeface="+mj-ea"/>
            </a:endParaRPr>
          </a:p>
          <a:p>
            <a:r>
              <a:rPr lang="en-US" altLang="ja-JP" sz="1200" b="1" dirty="0">
                <a:latin typeface="+mj-ea"/>
              </a:rPr>
              <a:t> </a:t>
            </a:r>
            <a:r>
              <a:rPr lang="en-US" altLang="ja-JP" sz="1200" b="1" dirty="0" smtClean="0">
                <a:latin typeface="+mj-ea"/>
              </a:rPr>
              <a:t>  </a:t>
            </a:r>
            <a:r>
              <a:rPr lang="ja-JP" altLang="en-US" sz="1200" b="1" dirty="0" smtClean="0">
                <a:latin typeface="+mj-ea"/>
              </a:rPr>
              <a:t>どうしても評価できない項目に関しては、</a:t>
            </a:r>
            <a:r>
              <a:rPr lang="en-US" altLang="ja-JP" sz="1200" b="1" dirty="0" smtClean="0">
                <a:latin typeface="+mj-ea"/>
              </a:rPr>
              <a:t>” </a:t>
            </a:r>
            <a:r>
              <a:rPr lang="ja-JP" altLang="en-US" sz="1200" b="1" dirty="0" smtClean="0">
                <a:latin typeface="+mj-ea"/>
              </a:rPr>
              <a:t>━ </a:t>
            </a:r>
            <a:r>
              <a:rPr lang="en-US" altLang="ja-JP" sz="1200" b="1" dirty="0" smtClean="0">
                <a:latin typeface="+mj-ea"/>
              </a:rPr>
              <a:t>” </a:t>
            </a:r>
            <a:r>
              <a:rPr lang="ja-JP" altLang="en-US" sz="1200" b="1" dirty="0" smtClean="0">
                <a:latin typeface="+mj-ea"/>
              </a:rPr>
              <a:t>として入力することとする。</a:t>
            </a:r>
            <a:endParaRPr lang="en-US" altLang="ja-JP" sz="1200" b="1" dirty="0">
              <a:latin typeface="+mj-ea"/>
            </a:endParaRPr>
          </a:p>
        </p:txBody>
      </p:sp>
      <p:sp>
        <p:nvSpPr>
          <p:cNvPr id="15" name="正方形/長方形 14"/>
          <p:cNvSpPr/>
          <p:nvPr/>
        </p:nvSpPr>
        <p:spPr bwMode="auto">
          <a:xfrm>
            <a:off x="529912" y="2385544"/>
            <a:ext cx="5439113" cy="2285023"/>
          </a:xfrm>
          <a:prstGeom prst="rect">
            <a:avLst/>
          </a:prstGeom>
          <a:noFill/>
          <a:ln w="38100">
            <a:solidFill>
              <a:srgbClr val="0000FF"/>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Tree>
    <p:extLst>
      <p:ext uri="{BB962C8B-B14F-4D97-AF65-F5344CB8AC3E}">
        <p14:creationId xmlns:p14="http://schemas.microsoft.com/office/powerpoint/2010/main" val="3198595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Step0 </a:t>
            </a:r>
            <a:r>
              <a:rPr lang="ja-JP" altLang="en-US" dirty="0"/>
              <a:t>画面コンバージョン 単体テストの考え方</a:t>
            </a:r>
            <a:endParaRPr kumimoji="1" lang="ja-JP" altLang="en-US" dirty="0"/>
          </a:p>
        </p:txBody>
      </p:sp>
      <p:pic>
        <p:nvPicPr>
          <p:cNvPr id="6" name="図 5"/>
          <p:cNvPicPr>
            <a:picLocks noChangeAspect="1"/>
          </p:cNvPicPr>
          <p:nvPr/>
        </p:nvPicPr>
        <p:blipFill>
          <a:blip r:embed="rId2"/>
          <a:stretch>
            <a:fillRect/>
          </a:stretch>
        </p:blipFill>
        <p:spPr>
          <a:xfrm>
            <a:off x="469557" y="2368175"/>
            <a:ext cx="8056605" cy="3290726"/>
          </a:xfrm>
          <a:prstGeom prst="rect">
            <a:avLst/>
          </a:prstGeom>
        </p:spPr>
      </p:pic>
      <p:sp>
        <p:nvSpPr>
          <p:cNvPr id="7" name="正方形/長方形 6"/>
          <p:cNvSpPr/>
          <p:nvPr/>
        </p:nvSpPr>
        <p:spPr bwMode="auto">
          <a:xfrm>
            <a:off x="469557" y="2368175"/>
            <a:ext cx="5263978" cy="3290726"/>
          </a:xfrm>
          <a:prstGeom prst="rect">
            <a:avLst/>
          </a:prstGeom>
          <a:noFill/>
          <a:ln w="38100">
            <a:solidFill>
              <a:srgbClr val="0000FF"/>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8" name="正方形/長方形 7"/>
          <p:cNvSpPr/>
          <p:nvPr/>
        </p:nvSpPr>
        <p:spPr bwMode="auto">
          <a:xfrm>
            <a:off x="5782963" y="2368176"/>
            <a:ext cx="2702011" cy="3290726"/>
          </a:xfrm>
          <a:prstGeom prst="rect">
            <a:avLst/>
          </a:prstGeom>
          <a:noFill/>
          <a:ln w="38100">
            <a:solidFill>
              <a:srgbClr val="FF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9" name="線吹き出し 2 (枠付き) 8"/>
          <p:cNvSpPr/>
          <p:nvPr/>
        </p:nvSpPr>
        <p:spPr bwMode="auto">
          <a:xfrm>
            <a:off x="6600107" y="5832389"/>
            <a:ext cx="2016671" cy="584886"/>
          </a:xfrm>
          <a:prstGeom prst="borderCallout2">
            <a:avLst>
              <a:gd name="adj1" fmla="val 18750"/>
              <a:gd name="adj2" fmla="val -8333"/>
              <a:gd name="adj3" fmla="val 18750"/>
              <a:gd name="adj4" fmla="val -16667"/>
              <a:gd name="adj5" fmla="val -10612"/>
              <a:gd name="adj6" fmla="val -20320"/>
            </a:avLst>
          </a:prstGeom>
          <a:noFill/>
          <a:ln w="38100">
            <a:solidFill>
              <a:srgbClr val="FF0000"/>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100" b="1" dirty="0" smtClean="0">
                <a:latin typeface="+mj-ea"/>
                <a:ea typeface="+mj-ea"/>
              </a:rPr>
              <a:t>②出力編集仕様</a:t>
            </a:r>
            <a:r>
              <a:rPr lang="en-US" altLang="ja-JP" sz="1100" b="1" dirty="0" smtClean="0">
                <a:latin typeface="+mj-ea"/>
                <a:ea typeface="+mj-ea"/>
              </a:rPr>
              <a:t>(DB)</a:t>
            </a:r>
            <a:r>
              <a:rPr lang="ja-JP" altLang="en-US" sz="1100" b="1" dirty="0" smtClean="0">
                <a:latin typeface="+mj-ea"/>
                <a:ea typeface="+mj-ea"/>
              </a:rPr>
              <a:t>の右側にチェック仕様判定結果を</a:t>
            </a:r>
            <a:endParaRPr lang="en-US" altLang="ja-JP" sz="1100" b="1" dirty="0" smtClean="0">
              <a:latin typeface="+mj-ea"/>
              <a:ea typeface="+mj-ea"/>
            </a:endParaRPr>
          </a:p>
          <a:p>
            <a:r>
              <a:rPr lang="ja-JP" altLang="en-US" sz="1100" b="1" dirty="0" smtClean="0">
                <a:latin typeface="+mj-ea"/>
                <a:ea typeface="+mj-ea"/>
              </a:rPr>
              <a:t>追記してテスト仕様書とする</a:t>
            </a:r>
            <a:endParaRPr kumimoji="1" lang="ja-JP" altLang="en-US" sz="1100" b="1" dirty="0">
              <a:latin typeface="+mj-ea"/>
              <a:ea typeface="+mj-ea"/>
            </a:endParaRPr>
          </a:p>
        </p:txBody>
      </p:sp>
      <p:sp>
        <p:nvSpPr>
          <p:cNvPr id="10" name="線吹き出し 2 (枠付き) 9"/>
          <p:cNvSpPr/>
          <p:nvPr/>
        </p:nvSpPr>
        <p:spPr bwMode="auto">
          <a:xfrm>
            <a:off x="3430999" y="5832389"/>
            <a:ext cx="2396359" cy="486030"/>
          </a:xfrm>
          <a:prstGeom prst="borderCallout2">
            <a:avLst>
              <a:gd name="adj1" fmla="val 18750"/>
              <a:gd name="adj2" fmla="val -8333"/>
              <a:gd name="adj3" fmla="val 18750"/>
              <a:gd name="adj4" fmla="val -16667"/>
              <a:gd name="adj5" fmla="val -17392"/>
              <a:gd name="adj6" fmla="val -18601"/>
            </a:avLst>
          </a:prstGeom>
          <a:noFill/>
          <a:ln w="38100">
            <a:solidFill>
              <a:srgbClr val="0000FF"/>
            </a:solidFill>
          </a:ln>
          <a:effectLst/>
          <a:extLst/>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p>
            <a:r>
              <a:rPr lang="ja-JP" altLang="en-US" sz="1100" b="1" dirty="0" smtClean="0">
                <a:latin typeface="+mj-ea"/>
                <a:ea typeface="+mj-ea"/>
              </a:rPr>
              <a:t> ①概要・詳細設計書の出力編集仕様  </a:t>
            </a:r>
            <a:endParaRPr lang="en-US" altLang="ja-JP" sz="1100" b="1" dirty="0" smtClean="0">
              <a:latin typeface="+mj-ea"/>
              <a:ea typeface="+mj-ea"/>
            </a:endParaRPr>
          </a:p>
          <a:p>
            <a:r>
              <a:rPr lang="en-US" altLang="ja-JP" sz="1100" b="1" dirty="0">
                <a:latin typeface="+mj-ea"/>
                <a:ea typeface="+mj-ea"/>
              </a:rPr>
              <a:t> </a:t>
            </a:r>
            <a:r>
              <a:rPr lang="en-US" altLang="ja-JP" sz="1100" b="1" dirty="0" smtClean="0">
                <a:latin typeface="+mj-ea"/>
                <a:ea typeface="+mj-ea"/>
              </a:rPr>
              <a:t>   </a:t>
            </a:r>
            <a:r>
              <a:rPr lang="ja-JP" altLang="en-US" sz="1100" b="1" dirty="0" smtClean="0">
                <a:latin typeface="+mj-ea"/>
                <a:ea typeface="+mj-ea"/>
              </a:rPr>
              <a:t>シートをコピーする</a:t>
            </a:r>
            <a:endParaRPr kumimoji="1" lang="ja-JP" altLang="en-US" sz="1100" b="1" dirty="0">
              <a:latin typeface="+mj-ea"/>
              <a:ea typeface="+mj-ea"/>
            </a:endParaRPr>
          </a:p>
        </p:txBody>
      </p:sp>
      <p:sp>
        <p:nvSpPr>
          <p:cNvPr id="11" name="正方形/長方形 10"/>
          <p:cNvSpPr/>
          <p:nvPr/>
        </p:nvSpPr>
        <p:spPr bwMode="auto">
          <a:xfrm>
            <a:off x="94590" y="672662"/>
            <a:ext cx="8407439" cy="704195"/>
          </a:xfrm>
          <a:prstGeom prst="rect">
            <a:avLst/>
          </a:prstGeom>
          <a:no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500" b="1" dirty="0">
                <a:latin typeface="+mj-ea"/>
                <a:ea typeface="+mj-ea"/>
              </a:rPr>
              <a:t>４</a:t>
            </a:r>
            <a:r>
              <a:rPr kumimoji="1" lang="ja-JP" altLang="en-US" sz="1500" b="1" dirty="0" smtClean="0">
                <a:latin typeface="+mj-ea"/>
                <a:ea typeface="+mj-ea"/>
              </a:rPr>
              <a:t>）</a:t>
            </a:r>
            <a:r>
              <a:rPr lang="ja-JP" altLang="en-US" sz="1500" b="1" dirty="0" smtClean="0">
                <a:latin typeface="+mj-ea"/>
                <a:ea typeface="+mj-ea"/>
              </a:rPr>
              <a:t>データ移送のテスト実施要領</a:t>
            </a:r>
            <a:r>
              <a:rPr lang="ja-JP" altLang="en-US" sz="1600" b="1" dirty="0" smtClean="0"/>
              <a:t>は以下の通り。</a:t>
            </a:r>
            <a:endParaRPr kumimoji="1" lang="en-US" altLang="ja-JP" sz="1500" b="1" dirty="0" smtClean="0">
              <a:latin typeface="+mj-ea"/>
              <a:ea typeface="+mj-ea"/>
            </a:endParaRPr>
          </a:p>
        </p:txBody>
      </p:sp>
      <p:sp>
        <p:nvSpPr>
          <p:cNvPr id="12" name="正方形/長方形 11"/>
          <p:cNvSpPr/>
          <p:nvPr/>
        </p:nvSpPr>
        <p:spPr bwMode="auto">
          <a:xfrm>
            <a:off x="411794" y="1488155"/>
            <a:ext cx="8407439" cy="569464"/>
          </a:xfrm>
          <a:prstGeom prst="rect">
            <a:avLst/>
          </a:prstGeom>
          <a:no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300" b="1" dirty="0" smtClean="0">
                <a:latin typeface="+mj-ea"/>
                <a:ea typeface="+mj-ea"/>
              </a:rPr>
              <a:t>単体テスト仕様書は、概要・詳細設計書の出力編集仕様を基にデータ更新・登録結果を評価する。</a:t>
            </a:r>
            <a:endParaRPr lang="en-US" altLang="ja-JP" sz="1300" b="1" dirty="0">
              <a:latin typeface="+mj-ea"/>
              <a:ea typeface="+mj-ea"/>
            </a:endParaRPr>
          </a:p>
          <a:p>
            <a:endParaRPr lang="en-US" altLang="ja-JP" sz="1200" b="1" dirty="0" smtClean="0">
              <a:latin typeface="+mj-ea"/>
              <a:ea typeface="+mj-ea"/>
            </a:endParaRPr>
          </a:p>
          <a:p>
            <a:r>
              <a:rPr lang="ja-JP" altLang="en-US" sz="1200" b="1" dirty="0" smtClean="0">
                <a:latin typeface="+mj-ea"/>
                <a:ea typeface="+mj-ea"/>
              </a:rPr>
              <a:t>テスト仕様書作成要領は、以下の通り</a:t>
            </a:r>
            <a:endParaRPr lang="en-US" altLang="ja-JP" sz="1200" b="1" dirty="0" smtClean="0">
              <a:latin typeface="+mj-ea"/>
              <a:ea typeface="+mj-ea"/>
            </a:endParaRPr>
          </a:p>
          <a:p>
            <a:r>
              <a:rPr kumimoji="1" lang="ja-JP" altLang="en-US" sz="1200" b="1" dirty="0">
                <a:latin typeface="+mj-ea"/>
                <a:ea typeface="+mj-ea"/>
              </a:rPr>
              <a:t>　</a:t>
            </a:r>
            <a:r>
              <a:rPr kumimoji="1" lang="ja-JP" altLang="en-US" sz="1200" b="1" dirty="0" smtClean="0">
                <a:latin typeface="+mj-ea"/>
                <a:ea typeface="+mj-ea"/>
              </a:rPr>
              <a:t>①概要・詳細設計書の出力編集仕様シートをコピーする</a:t>
            </a:r>
            <a:endParaRPr kumimoji="1" lang="en-US" altLang="ja-JP" sz="1200" b="1" dirty="0" smtClean="0">
              <a:latin typeface="+mj-ea"/>
              <a:ea typeface="+mj-ea"/>
            </a:endParaRPr>
          </a:p>
          <a:p>
            <a:r>
              <a:rPr lang="ja-JP" altLang="en-US" sz="1200" b="1" dirty="0">
                <a:latin typeface="+mj-ea"/>
                <a:ea typeface="+mj-ea"/>
              </a:rPr>
              <a:t>　</a:t>
            </a:r>
            <a:r>
              <a:rPr lang="ja-JP" altLang="en-US" sz="1200" b="1" dirty="0" smtClean="0">
                <a:latin typeface="+mj-ea"/>
                <a:ea typeface="+mj-ea"/>
              </a:rPr>
              <a:t>②出力編集仕様</a:t>
            </a:r>
            <a:r>
              <a:rPr lang="en-US" altLang="ja-JP" sz="1200" b="1" dirty="0" smtClean="0">
                <a:latin typeface="+mj-ea"/>
                <a:ea typeface="+mj-ea"/>
              </a:rPr>
              <a:t>(DB)</a:t>
            </a:r>
            <a:r>
              <a:rPr lang="ja-JP" altLang="en-US" sz="1200" b="1" dirty="0" smtClean="0">
                <a:latin typeface="+mj-ea"/>
                <a:ea typeface="+mj-ea"/>
              </a:rPr>
              <a:t>の右側に以下の単体テスト確認項目を設けて判定結果を明記する欄を設ける</a:t>
            </a:r>
            <a:endParaRPr kumimoji="1" lang="en-US" altLang="ja-JP" sz="1200" b="1" dirty="0" smtClean="0">
              <a:latin typeface="+mj-ea"/>
              <a:ea typeface="+mj-ea"/>
            </a:endParaRPr>
          </a:p>
        </p:txBody>
      </p:sp>
    </p:spTree>
    <p:extLst>
      <p:ext uri="{BB962C8B-B14F-4D97-AF65-F5344CB8AC3E}">
        <p14:creationId xmlns:p14="http://schemas.microsoft.com/office/powerpoint/2010/main" val="1662582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正方形/長方形 91"/>
          <p:cNvSpPr/>
          <p:nvPr/>
        </p:nvSpPr>
        <p:spPr bwMode="auto">
          <a:xfrm>
            <a:off x="6084171" y="4720366"/>
            <a:ext cx="1161179" cy="778389"/>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91" name="正方形/長方形 90"/>
          <p:cNvSpPr/>
          <p:nvPr/>
        </p:nvSpPr>
        <p:spPr bwMode="auto">
          <a:xfrm>
            <a:off x="5467466" y="4720366"/>
            <a:ext cx="561294" cy="778389"/>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90" name="正方形/長方形 89"/>
          <p:cNvSpPr/>
          <p:nvPr/>
        </p:nvSpPr>
        <p:spPr bwMode="auto">
          <a:xfrm>
            <a:off x="3650434" y="4720366"/>
            <a:ext cx="1755233" cy="778389"/>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89" name="正方形/長方形 88"/>
          <p:cNvSpPr/>
          <p:nvPr/>
        </p:nvSpPr>
        <p:spPr bwMode="auto">
          <a:xfrm>
            <a:off x="1047307" y="4720366"/>
            <a:ext cx="2547716" cy="778389"/>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80" name="正方形/長方形 79"/>
          <p:cNvSpPr/>
          <p:nvPr/>
        </p:nvSpPr>
        <p:spPr bwMode="auto">
          <a:xfrm>
            <a:off x="5426400" y="1879254"/>
            <a:ext cx="630284" cy="14605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3" name="正方形/長方形 2"/>
          <p:cNvSpPr/>
          <p:nvPr/>
        </p:nvSpPr>
        <p:spPr bwMode="auto">
          <a:xfrm>
            <a:off x="1047308" y="1879254"/>
            <a:ext cx="2591243" cy="14605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2" name="タイトル 1"/>
          <p:cNvSpPr>
            <a:spLocks noGrp="1"/>
          </p:cNvSpPr>
          <p:nvPr>
            <p:ph type="title"/>
          </p:nvPr>
        </p:nvSpPr>
        <p:spPr/>
        <p:txBody>
          <a:bodyPr/>
          <a:lstStyle/>
          <a:p>
            <a:r>
              <a:rPr kumimoji="1" lang="ja-JP" altLang="en-US" dirty="0" smtClean="0"/>
              <a:t>（補足）業務コンバージョン　フェーズ別成果物</a:t>
            </a:r>
            <a:endParaRPr kumimoji="1" lang="ja-JP" altLang="en-US" dirty="0"/>
          </a:p>
        </p:txBody>
      </p:sp>
      <p:sp>
        <p:nvSpPr>
          <p:cNvPr id="13" name="ホームベース 12"/>
          <p:cNvSpPr/>
          <p:nvPr/>
        </p:nvSpPr>
        <p:spPr bwMode="gray">
          <a:xfrm>
            <a:off x="1047308" y="3606454"/>
            <a:ext cx="2591243" cy="598230"/>
          </a:xfrm>
          <a:prstGeom prst="homePlate">
            <a:avLst>
              <a:gd name="adj" fmla="val 10245"/>
            </a:avLst>
          </a:prstGeom>
          <a:solidFill>
            <a:schemeClr val="accent6">
              <a:lumMod val="10000"/>
              <a:lumOff val="90000"/>
            </a:schemeClr>
          </a:solidFill>
          <a:ln w="28575" algn="ctr">
            <a:solidFill>
              <a:schemeClr val="accent6">
                <a:lumMod val="50000"/>
                <a:lumOff val="50000"/>
              </a:schemeClr>
            </a:solidFill>
            <a:miter lim="800000"/>
            <a:headEnd/>
            <a:tailEnd/>
          </a:ln>
        </p:spPr>
        <p:txBody>
          <a:bodyPr wrap="none" lIns="36000" tIns="36000" rIns="36000" bIns="36000" rtlCol="0" anchor="ctr"/>
          <a:lstStyle/>
          <a:p>
            <a:pPr algn="ctr">
              <a:buFont typeface="Wingdings 2" pitchFamily="18" charset="2"/>
              <a:buNone/>
            </a:pPr>
            <a:r>
              <a:rPr kumimoji="0" lang="ja-JP" altLang="en-US" sz="1050" b="1" kern="0" dirty="0">
                <a:solidFill>
                  <a:prstClr val="black"/>
                </a:solidFill>
              </a:rPr>
              <a:t>製造</a:t>
            </a:r>
          </a:p>
        </p:txBody>
      </p:sp>
      <p:sp>
        <p:nvSpPr>
          <p:cNvPr id="16" name="ホームベース 15"/>
          <p:cNvSpPr/>
          <p:nvPr/>
        </p:nvSpPr>
        <p:spPr bwMode="gray">
          <a:xfrm>
            <a:off x="145608" y="3606454"/>
            <a:ext cx="380324" cy="598230"/>
          </a:xfrm>
          <a:prstGeom prst="homePlate">
            <a:avLst>
              <a:gd name="adj" fmla="val 10245"/>
            </a:avLst>
          </a:prstGeom>
          <a:solidFill>
            <a:schemeClr val="bg1">
              <a:lumMod val="85000"/>
            </a:schemeClr>
          </a:solidFill>
          <a:ln w="28575" algn="ctr">
            <a:solidFill>
              <a:schemeClr val="bg1">
                <a:lumMod val="65000"/>
              </a:schemeClr>
            </a:solidFill>
            <a:miter lim="800000"/>
            <a:headEnd/>
            <a:tailEnd/>
          </a:ln>
        </p:spPr>
        <p:txBody>
          <a:bodyPr wrap="none" lIns="36000" tIns="36000" rIns="36000" bIns="36000" rtlCol="0" anchor="ctr"/>
          <a:lstStyle/>
          <a:p>
            <a:pPr algn="ctr">
              <a:buFont typeface="Wingdings 2" pitchFamily="18" charset="2"/>
              <a:buNone/>
            </a:pPr>
            <a:r>
              <a:rPr kumimoji="0" lang="ja-JP" altLang="en-US" sz="1000" b="1" kern="0" dirty="0">
                <a:solidFill>
                  <a:srgbClr val="FFFFFF">
                    <a:lumMod val="65000"/>
                  </a:srgbClr>
                </a:solidFill>
              </a:rPr>
              <a:t>概要</a:t>
            </a:r>
            <a:endParaRPr kumimoji="0" lang="en-US" altLang="ja-JP" sz="1000" b="1" kern="0" dirty="0">
              <a:solidFill>
                <a:srgbClr val="FFFFFF">
                  <a:lumMod val="65000"/>
                </a:srgbClr>
              </a:solidFill>
            </a:endParaRPr>
          </a:p>
          <a:p>
            <a:pPr algn="ctr">
              <a:buFont typeface="Wingdings 2" pitchFamily="18" charset="2"/>
              <a:buNone/>
            </a:pPr>
            <a:r>
              <a:rPr kumimoji="0" lang="ja-JP" altLang="en-US" sz="1000" b="1" kern="0" dirty="0">
                <a:solidFill>
                  <a:srgbClr val="FFFFFF">
                    <a:lumMod val="65000"/>
                  </a:srgbClr>
                </a:solidFill>
              </a:rPr>
              <a:t>設計</a:t>
            </a:r>
          </a:p>
        </p:txBody>
      </p:sp>
      <p:sp>
        <p:nvSpPr>
          <p:cNvPr id="17" name="ホームベース 16"/>
          <p:cNvSpPr/>
          <p:nvPr/>
        </p:nvSpPr>
        <p:spPr bwMode="gray">
          <a:xfrm>
            <a:off x="577408" y="3603078"/>
            <a:ext cx="373087" cy="601606"/>
          </a:xfrm>
          <a:prstGeom prst="homePlate">
            <a:avLst>
              <a:gd name="adj" fmla="val 10245"/>
            </a:avLst>
          </a:prstGeom>
          <a:solidFill>
            <a:schemeClr val="bg1">
              <a:lumMod val="85000"/>
            </a:schemeClr>
          </a:solidFill>
          <a:ln w="28575" algn="ctr">
            <a:solidFill>
              <a:schemeClr val="bg1">
                <a:lumMod val="65000"/>
              </a:schemeClr>
            </a:solidFill>
            <a:miter lim="800000"/>
            <a:headEnd/>
            <a:tailEnd/>
          </a:ln>
        </p:spPr>
        <p:txBody>
          <a:bodyPr wrap="none" lIns="36000" tIns="36000" rIns="36000" bIns="36000" rtlCol="0" anchor="ctr"/>
          <a:lstStyle/>
          <a:p>
            <a:pPr algn="ctr">
              <a:buFont typeface="Wingdings 2" pitchFamily="18" charset="2"/>
              <a:buNone/>
            </a:pPr>
            <a:r>
              <a:rPr kumimoji="0" lang="ja-JP" altLang="en-US" sz="1000" b="1" kern="0" dirty="0">
                <a:solidFill>
                  <a:srgbClr val="FFFFFF">
                    <a:lumMod val="65000"/>
                  </a:srgbClr>
                </a:solidFill>
              </a:rPr>
              <a:t>詳細</a:t>
            </a:r>
            <a:endParaRPr kumimoji="0" lang="en-US" altLang="ja-JP" sz="1000" b="1" kern="0" dirty="0">
              <a:solidFill>
                <a:srgbClr val="FFFFFF">
                  <a:lumMod val="65000"/>
                </a:srgbClr>
              </a:solidFill>
            </a:endParaRPr>
          </a:p>
          <a:p>
            <a:pPr algn="ctr">
              <a:buFont typeface="Wingdings 2" pitchFamily="18" charset="2"/>
              <a:buNone/>
            </a:pPr>
            <a:r>
              <a:rPr kumimoji="0" lang="ja-JP" altLang="en-US" sz="1000" b="1" kern="0" dirty="0">
                <a:solidFill>
                  <a:srgbClr val="FFFFFF">
                    <a:lumMod val="65000"/>
                  </a:srgbClr>
                </a:solidFill>
              </a:rPr>
              <a:t>設計</a:t>
            </a:r>
          </a:p>
        </p:txBody>
      </p:sp>
      <p:sp>
        <p:nvSpPr>
          <p:cNvPr id="18" name="フローチャート: 書類 17"/>
          <p:cNvSpPr/>
          <p:nvPr/>
        </p:nvSpPr>
        <p:spPr bwMode="auto">
          <a:xfrm>
            <a:off x="1783378" y="2442278"/>
            <a:ext cx="504000" cy="36000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概要・詳細設計書</a:t>
            </a:r>
          </a:p>
        </p:txBody>
      </p:sp>
      <p:sp>
        <p:nvSpPr>
          <p:cNvPr id="19" name="フローチャート: 書類 18"/>
          <p:cNvSpPr/>
          <p:nvPr/>
        </p:nvSpPr>
        <p:spPr bwMode="auto">
          <a:xfrm>
            <a:off x="1217076" y="1985692"/>
            <a:ext cx="504000" cy="36000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800" b="1" dirty="0">
                <a:solidFill>
                  <a:srgbClr val="000000"/>
                </a:solidFill>
              </a:rPr>
              <a:t>FW</a:t>
            </a:r>
            <a:r>
              <a:rPr lang="ja-JP" altLang="en-US" sz="800" b="1" dirty="0">
                <a:solidFill>
                  <a:srgbClr val="000000"/>
                </a:solidFill>
              </a:rPr>
              <a:t>利用</a:t>
            </a:r>
            <a:endParaRPr lang="en-US" altLang="ja-JP" sz="800" b="1" dirty="0">
              <a:solidFill>
                <a:srgbClr val="000000"/>
              </a:solidFill>
            </a:endParaRPr>
          </a:p>
          <a:p>
            <a:pPr algn="ctr" fontAlgn="base">
              <a:spcBef>
                <a:spcPct val="0"/>
              </a:spcBef>
              <a:spcAft>
                <a:spcPct val="0"/>
              </a:spcAft>
            </a:pPr>
            <a:r>
              <a:rPr lang="ja-JP" altLang="en-US" sz="800" b="1" dirty="0">
                <a:solidFill>
                  <a:srgbClr val="000000"/>
                </a:solidFill>
              </a:rPr>
              <a:t>ガイド</a:t>
            </a:r>
          </a:p>
        </p:txBody>
      </p:sp>
      <p:sp>
        <p:nvSpPr>
          <p:cNvPr id="20" name="フローチャート: 定義済み処理 19"/>
          <p:cNvSpPr/>
          <p:nvPr/>
        </p:nvSpPr>
        <p:spPr bwMode="auto">
          <a:xfrm>
            <a:off x="1217076" y="2451266"/>
            <a:ext cx="504000" cy="315595"/>
          </a:xfrm>
          <a:prstGeom prst="flowChartPredefinedProcess">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現行</a:t>
            </a:r>
            <a:endParaRPr lang="en-US" altLang="ja-JP" sz="800" b="1" dirty="0">
              <a:solidFill>
                <a:srgbClr val="000000"/>
              </a:solidFill>
            </a:endParaRPr>
          </a:p>
          <a:p>
            <a:pPr algn="ctr" fontAlgn="base">
              <a:spcBef>
                <a:spcPct val="0"/>
              </a:spcBef>
              <a:spcAft>
                <a:spcPct val="0"/>
              </a:spcAft>
            </a:pPr>
            <a:r>
              <a:rPr lang="ja-JP" altLang="en-US" sz="800" b="1" dirty="0">
                <a:solidFill>
                  <a:srgbClr val="000000"/>
                </a:solidFill>
              </a:rPr>
              <a:t>ソース</a:t>
            </a:r>
            <a:endParaRPr lang="en-US" altLang="ja-JP" sz="800" b="1" dirty="0">
              <a:solidFill>
                <a:srgbClr val="000000"/>
              </a:solidFill>
            </a:endParaRPr>
          </a:p>
        </p:txBody>
      </p:sp>
      <p:sp>
        <p:nvSpPr>
          <p:cNvPr id="21" name="フローチャート: 書類 20"/>
          <p:cNvSpPr/>
          <p:nvPr/>
        </p:nvSpPr>
        <p:spPr bwMode="auto">
          <a:xfrm>
            <a:off x="1791495" y="1985692"/>
            <a:ext cx="504000" cy="36000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業務</a:t>
            </a:r>
            <a:r>
              <a:rPr lang="en-US" altLang="ja-JP" sz="800" b="1" dirty="0">
                <a:solidFill>
                  <a:srgbClr val="000000"/>
                </a:solidFill>
              </a:rPr>
              <a:t>AP</a:t>
            </a:r>
          </a:p>
          <a:p>
            <a:pPr algn="ctr" fontAlgn="base">
              <a:spcBef>
                <a:spcPct val="0"/>
              </a:spcBef>
              <a:spcAft>
                <a:spcPct val="0"/>
              </a:spcAft>
            </a:pPr>
            <a:r>
              <a:rPr lang="ja-JP" altLang="en-US" sz="800" b="1" dirty="0">
                <a:solidFill>
                  <a:srgbClr val="000000"/>
                </a:solidFill>
              </a:rPr>
              <a:t>移植手順</a:t>
            </a:r>
          </a:p>
        </p:txBody>
      </p:sp>
      <p:sp>
        <p:nvSpPr>
          <p:cNvPr id="22" name="六角形 21"/>
          <p:cNvSpPr/>
          <p:nvPr/>
        </p:nvSpPr>
        <p:spPr bwMode="auto">
          <a:xfrm>
            <a:off x="1862737" y="2702260"/>
            <a:ext cx="325531" cy="170405"/>
          </a:xfrm>
          <a:prstGeom prst="hexagon">
            <a:avLst/>
          </a:prstGeom>
          <a:solidFill>
            <a:srgbClr val="0000FF"/>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参考</a:t>
            </a:r>
          </a:p>
        </p:txBody>
      </p:sp>
      <p:sp>
        <p:nvSpPr>
          <p:cNvPr id="23" name="六角形 22"/>
          <p:cNvSpPr/>
          <p:nvPr/>
        </p:nvSpPr>
        <p:spPr bwMode="auto">
          <a:xfrm>
            <a:off x="1872614" y="2239324"/>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24" name="六角形 23"/>
          <p:cNvSpPr/>
          <p:nvPr/>
        </p:nvSpPr>
        <p:spPr bwMode="auto">
          <a:xfrm>
            <a:off x="1310648" y="2249017"/>
            <a:ext cx="325531" cy="170405"/>
          </a:xfrm>
          <a:prstGeom prst="hexagon">
            <a:avLst/>
          </a:prstGeom>
          <a:solidFill>
            <a:srgbClr val="0000FF"/>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改版</a:t>
            </a:r>
          </a:p>
        </p:txBody>
      </p:sp>
      <p:sp>
        <p:nvSpPr>
          <p:cNvPr id="25" name="フローチャート: 書類 24"/>
          <p:cNvSpPr/>
          <p:nvPr/>
        </p:nvSpPr>
        <p:spPr bwMode="auto">
          <a:xfrm>
            <a:off x="2937451" y="1976532"/>
            <a:ext cx="504000" cy="334064"/>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800" b="1" dirty="0">
                <a:solidFill>
                  <a:srgbClr val="000000"/>
                </a:solidFill>
              </a:rPr>
              <a:t>UI</a:t>
            </a:r>
            <a:r>
              <a:rPr lang="ja-JP" altLang="en-US" sz="800" b="1" dirty="0">
                <a:solidFill>
                  <a:srgbClr val="000000"/>
                </a:solidFill>
              </a:rPr>
              <a:t>標準</a:t>
            </a:r>
          </a:p>
        </p:txBody>
      </p:sp>
      <p:sp>
        <p:nvSpPr>
          <p:cNvPr id="26" name="六角形 25"/>
          <p:cNvSpPr/>
          <p:nvPr/>
        </p:nvSpPr>
        <p:spPr bwMode="auto">
          <a:xfrm>
            <a:off x="3027969" y="2227160"/>
            <a:ext cx="325531" cy="170405"/>
          </a:xfrm>
          <a:prstGeom prst="hexagon">
            <a:avLst/>
          </a:prstGeom>
          <a:solidFill>
            <a:srgbClr val="0000FF"/>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改版</a:t>
            </a:r>
          </a:p>
        </p:txBody>
      </p:sp>
      <p:sp>
        <p:nvSpPr>
          <p:cNvPr id="27" name="フローチャート: 書類 26"/>
          <p:cNvSpPr/>
          <p:nvPr/>
        </p:nvSpPr>
        <p:spPr bwMode="auto">
          <a:xfrm>
            <a:off x="1787502" y="2840590"/>
            <a:ext cx="504000" cy="334064"/>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コーディング規約</a:t>
            </a:r>
          </a:p>
        </p:txBody>
      </p:sp>
      <p:sp>
        <p:nvSpPr>
          <p:cNvPr id="28" name="六角形 27"/>
          <p:cNvSpPr/>
          <p:nvPr/>
        </p:nvSpPr>
        <p:spPr bwMode="auto">
          <a:xfrm>
            <a:off x="1878020" y="3100937"/>
            <a:ext cx="325531" cy="170405"/>
          </a:xfrm>
          <a:prstGeom prst="hexagon">
            <a:avLst/>
          </a:prstGeom>
          <a:solidFill>
            <a:srgbClr val="0000FF"/>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改版</a:t>
            </a:r>
          </a:p>
        </p:txBody>
      </p:sp>
      <p:sp>
        <p:nvSpPr>
          <p:cNvPr id="31" name="フローチャート: 書類 30"/>
          <p:cNvSpPr/>
          <p:nvPr/>
        </p:nvSpPr>
        <p:spPr bwMode="auto">
          <a:xfrm>
            <a:off x="2361067" y="1978933"/>
            <a:ext cx="504000" cy="36000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実装テンプレート</a:t>
            </a:r>
          </a:p>
        </p:txBody>
      </p:sp>
      <p:sp>
        <p:nvSpPr>
          <p:cNvPr id="32" name="六角形 31"/>
          <p:cNvSpPr/>
          <p:nvPr/>
        </p:nvSpPr>
        <p:spPr bwMode="auto">
          <a:xfrm>
            <a:off x="2442186" y="2226215"/>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33" name="フローチャート: 書類 32"/>
          <p:cNvSpPr/>
          <p:nvPr/>
        </p:nvSpPr>
        <p:spPr bwMode="auto">
          <a:xfrm>
            <a:off x="2354659" y="2451609"/>
            <a:ext cx="504000" cy="334064"/>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チェックリスト</a:t>
            </a:r>
            <a:endParaRPr lang="en-US" altLang="ja-JP" sz="800" b="1" dirty="0">
              <a:solidFill>
                <a:srgbClr val="000000"/>
              </a:solidFill>
            </a:endParaRPr>
          </a:p>
          <a:p>
            <a:pPr algn="ctr" fontAlgn="base">
              <a:spcBef>
                <a:spcPct val="0"/>
              </a:spcBef>
              <a:spcAft>
                <a:spcPct val="0"/>
              </a:spcAft>
            </a:pPr>
            <a:r>
              <a:rPr lang="en-US" altLang="ja-JP" sz="500" b="1" dirty="0">
                <a:solidFill>
                  <a:srgbClr val="000000"/>
                </a:solidFill>
              </a:rPr>
              <a:t>(CDI)</a:t>
            </a:r>
          </a:p>
        </p:txBody>
      </p:sp>
      <p:sp>
        <p:nvSpPr>
          <p:cNvPr id="34" name="フローチャート: 書類 33"/>
          <p:cNvSpPr/>
          <p:nvPr/>
        </p:nvSpPr>
        <p:spPr bwMode="auto">
          <a:xfrm>
            <a:off x="2361067" y="2840590"/>
            <a:ext cx="504000" cy="36000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デザイナ</a:t>
            </a:r>
            <a:endParaRPr lang="en-US" altLang="ja-JP" sz="800" b="1" dirty="0">
              <a:solidFill>
                <a:srgbClr val="000000"/>
              </a:solidFill>
            </a:endParaRPr>
          </a:p>
          <a:p>
            <a:pPr algn="ctr" fontAlgn="base">
              <a:spcBef>
                <a:spcPct val="0"/>
              </a:spcBef>
              <a:spcAft>
                <a:spcPct val="0"/>
              </a:spcAft>
            </a:pPr>
            <a:r>
              <a:rPr lang="ja-JP" altLang="en-US" sz="800" b="1" dirty="0">
                <a:solidFill>
                  <a:srgbClr val="000000"/>
                </a:solidFill>
              </a:rPr>
              <a:t>画面</a:t>
            </a:r>
            <a:r>
              <a:rPr lang="en-US" altLang="ja-JP" sz="800" b="1" dirty="0">
                <a:solidFill>
                  <a:srgbClr val="000000"/>
                </a:solidFill>
              </a:rPr>
              <a:t>UI</a:t>
            </a:r>
          </a:p>
          <a:p>
            <a:pPr algn="ctr" fontAlgn="base">
              <a:spcBef>
                <a:spcPct val="0"/>
              </a:spcBef>
              <a:spcAft>
                <a:spcPct val="0"/>
              </a:spcAft>
            </a:pPr>
            <a:r>
              <a:rPr lang="en-US" altLang="ja-JP" sz="500" b="1" dirty="0">
                <a:solidFill>
                  <a:srgbClr val="000000"/>
                </a:solidFill>
              </a:rPr>
              <a:t>(HTML/CSS)</a:t>
            </a:r>
            <a:endParaRPr lang="ja-JP" altLang="en-US" sz="500" b="1" dirty="0">
              <a:solidFill>
                <a:srgbClr val="000000"/>
              </a:solidFill>
            </a:endParaRPr>
          </a:p>
        </p:txBody>
      </p:sp>
      <p:sp>
        <p:nvSpPr>
          <p:cNvPr id="37" name="六角形 36"/>
          <p:cNvSpPr/>
          <p:nvPr/>
        </p:nvSpPr>
        <p:spPr bwMode="auto">
          <a:xfrm>
            <a:off x="2445464" y="2679305"/>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12" name="下矢印 11"/>
          <p:cNvSpPr/>
          <p:nvPr/>
        </p:nvSpPr>
        <p:spPr bwMode="auto">
          <a:xfrm>
            <a:off x="1915600" y="3341187"/>
            <a:ext cx="852117" cy="366867"/>
          </a:xfrm>
          <a:prstGeom prst="down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38" name="下矢印 37"/>
          <p:cNvSpPr/>
          <p:nvPr/>
        </p:nvSpPr>
        <p:spPr bwMode="auto">
          <a:xfrm>
            <a:off x="1915600" y="4204685"/>
            <a:ext cx="852117" cy="601919"/>
          </a:xfrm>
          <a:prstGeom prst="down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39" name="フローチャート: 書類 38"/>
          <p:cNvSpPr/>
          <p:nvPr/>
        </p:nvSpPr>
        <p:spPr bwMode="auto">
          <a:xfrm>
            <a:off x="1217076" y="4875075"/>
            <a:ext cx="504000" cy="36000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ソース</a:t>
            </a:r>
            <a:endParaRPr lang="ja-JP" altLang="en-US" sz="500" b="1" dirty="0">
              <a:solidFill>
                <a:srgbClr val="000000"/>
              </a:solidFill>
            </a:endParaRPr>
          </a:p>
        </p:txBody>
      </p:sp>
      <p:sp>
        <p:nvSpPr>
          <p:cNvPr id="40" name="ホームベース 39"/>
          <p:cNvSpPr/>
          <p:nvPr/>
        </p:nvSpPr>
        <p:spPr bwMode="gray">
          <a:xfrm>
            <a:off x="3688613" y="3606454"/>
            <a:ext cx="1692777" cy="598230"/>
          </a:xfrm>
          <a:prstGeom prst="homePlate">
            <a:avLst>
              <a:gd name="adj" fmla="val 10245"/>
            </a:avLst>
          </a:prstGeom>
          <a:solidFill>
            <a:schemeClr val="accent6">
              <a:lumMod val="10000"/>
              <a:lumOff val="90000"/>
            </a:schemeClr>
          </a:solidFill>
          <a:ln w="28575" algn="ctr">
            <a:solidFill>
              <a:schemeClr val="accent6">
                <a:lumMod val="50000"/>
                <a:lumOff val="50000"/>
              </a:schemeClr>
            </a:solidFill>
            <a:miter lim="800000"/>
            <a:headEnd/>
            <a:tailEnd/>
          </a:ln>
        </p:spPr>
        <p:txBody>
          <a:bodyPr wrap="none" lIns="36000" tIns="36000" rIns="36000" bIns="36000" rtlCol="0" anchor="ctr"/>
          <a:lstStyle/>
          <a:p>
            <a:pPr algn="ctr">
              <a:buFont typeface="Wingdings 2" pitchFamily="18" charset="2"/>
              <a:buNone/>
            </a:pPr>
            <a:r>
              <a:rPr kumimoji="0" lang="ja-JP" altLang="en-US" sz="1050" b="1" kern="0" dirty="0">
                <a:solidFill>
                  <a:prstClr val="black"/>
                </a:solidFill>
              </a:rPr>
              <a:t>単体テスト</a:t>
            </a:r>
          </a:p>
        </p:txBody>
      </p:sp>
      <p:sp>
        <p:nvSpPr>
          <p:cNvPr id="41" name="下矢印 40"/>
          <p:cNvSpPr/>
          <p:nvPr/>
        </p:nvSpPr>
        <p:spPr bwMode="auto">
          <a:xfrm>
            <a:off x="4150163" y="3341187"/>
            <a:ext cx="852117" cy="309718"/>
          </a:xfrm>
          <a:prstGeom prst="down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42" name="正方形/長方形 41"/>
          <p:cNvSpPr/>
          <p:nvPr/>
        </p:nvSpPr>
        <p:spPr bwMode="auto">
          <a:xfrm>
            <a:off x="3688613" y="1879254"/>
            <a:ext cx="1658088" cy="14605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43" name="フローチャート: 書類 42"/>
          <p:cNvSpPr/>
          <p:nvPr/>
        </p:nvSpPr>
        <p:spPr bwMode="auto">
          <a:xfrm>
            <a:off x="3900042" y="1985692"/>
            <a:ext cx="504000" cy="360000"/>
          </a:xfrm>
          <a:prstGeom prst="flowChartDocument">
            <a:avLst/>
          </a:prstGeom>
          <a:solidFill>
            <a:schemeClr val="bg1"/>
          </a:solidFill>
          <a:ln w="190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単体テスト仕様書</a:t>
            </a:r>
            <a:endParaRPr lang="en-US" altLang="ja-JP" sz="800" b="1" dirty="0">
              <a:solidFill>
                <a:srgbClr val="000000"/>
              </a:solidFill>
            </a:endParaRPr>
          </a:p>
        </p:txBody>
      </p:sp>
      <p:sp>
        <p:nvSpPr>
          <p:cNvPr id="44" name="六角形 43"/>
          <p:cNvSpPr/>
          <p:nvPr/>
        </p:nvSpPr>
        <p:spPr bwMode="auto">
          <a:xfrm>
            <a:off x="3989026" y="2239324"/>
            <a:ext cx="325531" cy="170405"/>
          </a:xfrm>
          <a:prstGeom prst="hexagon">
            <a:avLst/>
          </a:prstGeom>
          <a:solidFill>
            <a:srgbClr val="0000FF"/>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流用</a:t>
            </a:r>
          </a:p>
        </p:txBody>
      </p:sp>
      <p:sp>
        <p:nvSpPr>
          <p:cNvPr id="45" name="フローチャート: 書類 44"/>
          <p:cNvSpPr/>
          <p:nvPr/>
        </p:nvSpPr>
        <p:spPr bwMode="auto">
          <a:xfrm>
            <a:off x="3898162" y="2416078"/>
            <a:ext cx="504000" cy="36000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コンペア</a:t>
            </a:r>
            <a:endParaRPr lang="en-US" altLang="ja-JP" sz="800" b="1" dirty="0">
              <a:solidFill>
                <a:srgbClr val="000000"/>
              </a:solidFill>
            </a:endParaRPr>
          </a:p>
          <a:p>
            <a:pPr algn="ctr" fontAlgn="base">
              <a:spcBef>
                <a:spcPct val="0"/>
              </a:spcBef>
              <a:spcAft>
                <a:spcPct val="0"/>
              </a:spcAft>
            </a:pPr>
            <a:r>
              <a:rPr lang="ja-JP" altLang="en-US" sz="800" b="1" dirty="0">
                <a:solidFill>
                  <a:srgbClr val="000000"/>
                </a:solidFill>
              </a:rPr>
              <a:t>テスト　仕様書</a:t>
            </a:r>
          </a:p>
        </p:txBody>
      </p:sp>
      <p:sp>
        <p:nvSpPr>
          <p:cNvPr id="46" name="六角形 45"/>
          <p:cNvSpPr/>
          <p:nvPr/>
        </p:nvSpPr>
        <p:spPr bwMode="auto">
          <a:xfrm>
            <a:off x="3979281" y="2669710"/>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47" name="正方形/長方形 46"/>
          <p:cNvSpPr/>
          <p:nvPr/>
        </p:nvSpPr>
        <p:spPr bwMode="auto">
          <a:xfrm>
            <a:off x="108993" y="811854"/>
            <a:ext cx="8850030" cy="468080"/>
          </a:xfrm>
          <a:prstGeom prst="rect">
            <a:avLst/>
          </a:prstGeom>
          <a:solidFill>
            <a:schemeClr val="bg1">
              <a:lumMod val="75000"/>
            </a:schemeClr>
          </a:solidFill>
          <a:ln w="19050"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ja-JP" altLang="en-US" sz="1300" b="1" dirty="0">
                <a:solidFill>
                  <a:srgbClr val="000000"/>
                </a:solidFill>
              </a:rPr>
              <a:t>各フェーズにおける</a:t>
            </a:r>
            <a:r>
              <a:rPr lang="en-US" altLang="ja-JP" sz="1300" b="1" dirty="0">
                <a:solidFill>
                  <a:srgbClr val="000000"/>
                </a:solidFill>
              </a:rPr>
              <a:t>Input</a:t>
            </a:r>
            <a:r>
              <a:rPr lang="ja-JP" altLang="en-US" sz="1300" b="1" dirty="0">
                <a:solidFill>
                  <a:srgbClr val="000000"/>
                </a:solidFill>
              </a:rPr>
              <a:t>及び</a:t>
            </a:r>
            <a:r>
              <a:rPr lang="en-US" altLang="ja-JP" sz="1300" b="1" dirty="0">
                <a:solidFill>
                  <a:srgbClr val="000000"/>
                </a:solidFill>
              </a:rPr>
              <a:t>Output(</a:t>
            </a:r>
            <a:r>
              <a:rPr lang="ja-JP" altLang="en-US" sz="1300" b="1" dirty="0">
                <a:solidFill>
                  <a:srgbClr val="000000"/>
                </a:solidFill>
              </a:rPr>
              <a:t>成果物</a:t>
            </a:r>
            <a:r>
              <a:rPr lang="en-US" altLang="ja-JP" sz="1300" b="1" dirty="0">
                <a:solidFill>
                  <a:srgbClr val="000000"/>
                </a:solidFill>
              </a:rPr>
              <a:t>)</a:t>
            </a:r>
            <a:r>
              <a:rPr lang="ja-JP" altLang="en-US" sz="1300" b="1" dirty="0">
                <a:solidFill>
                  <a:srgbClr val="000000"/>
                </a:solidFill>
              </a:rPr>
              <a:t>を定義する。以下フローにて、成果物を作成していく。基本的には概要設計書・詳細設計書共に最後にリバースを行う（</a:t>
            </a:r>
            <a:r>
              <a:rPr lang="en-US" altLang="ja-JP" sz="1300" b="1" dirty="0">
                <a:solidFill>
                  <a:srgbClr val="000000"/>
                </a:solidFill>
              </a:rPr>
              <a:t>※</a:t>
            </a:r>
            <a:r>
              <a:rPr lang="ja-JP" altLang="en-US" sz="1300" b="1" dirty="0">
                <a:solidFill>
                  <a:srgbClr val="000000"/>
                </a:solidFill>
              </a:rPr>
              <a:t>案件対応機能は先行で必要なら概要設計書反映必要）</a:t>
            </a:r>
          </a:p>
        </p:txBody>
      </p:sp>
      <p:sp>
        <p:nvSpPr>
          <p:cNvPr id="48" name="フローチャート: 書類 47"/>
          <p:cNvSpPr/>
          <p:nvPr/>
        </p:nvSpPr>
        <p:spPr bwMode="auto">
          <a:xfrm>
            <a:off x="2414088" y="4875075"/>
            <a:ext cx="504000" cy="360000"/>
          </a:xfrm>
          <a:prstGeom prst="flowChartDocument">
            <a:avLst/>
          </a:prstGeom>
          <a:solidFill>
            <a:schemeClr val="bg1"/>
          </a:solidFill>
          <a:ln w="190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単体テスト仕様書</a:t>
            </a:r>
            <a:endParaRPr lang="ja-JP" altLang="en-US" sz="500" b="1" dirty="0">
              <a:solidFill>
                <a:srgbClr val="000000"/>
              </a:solidFill>
            </a:endParaRPr>
          </a:p>
        </p:txBody>
      </p:sp>
      <p:sp>
        <p:nvSpPr>
          <p:cNvPr id="49" name="フローチャート: 書類 48"/>
          <p:cNvSpPr/>
          <p:nvPr/>
        </p:nvSpPr>
        <p:spPr bwMode="auto">
          <a:xfrm>
            <a:off x="2992461" y="4875075"/>
            <a:ext cx="504000" cy="36000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コンペアテスト　仕様書</a:t>
            </a:r>
            <a:endParaRPr lang="ja-JP" altLang="en-US" sz="500" b="1" dirty="0">
              <a:solidFill>
                <a:srgbClr val="000000"/>
              </a:solidFill>
            </a:endParaRPr>
          </a:p>
        </p:txBody>
      </p:sp>
      <p:sp>
        <p:nvSpPr>
          <p:cNvPr id="50" name="フローチャート: 書類 49"/>
          <p:cNvSpPr/>
          <p:nvPr/>
        </p:nvSpPr>
        <p:spPr bwMode="auto">
          <a:xfrm>
            <a:off x="4613769" y="2407920"/>
            <a:ext cx="504000" cy="36000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ソース</a:t>
            </a:r>
            <a:endParaRPr lang="ja-JP" altLang="en-US" sz="500" b="1" dirty="0">
              <a:solidFill>
                <a:srgbClr val="000000"/>
              </a:solidFill>
            </a:endParaRPr>
          </a:p>
        </p:txBody>
      </p:sp>
      <p:sp>
        <p:nvSpPr>
          <p:cNvPr id="51" name="六角形 50"/>
          <p:cNvSpPr/>
          <p:nvPr/>
        </p:nvSpPr>
        <p:spPr bwMode="auto">
          <a:xfrm>
            <a:off x="2503323" y="5209510"/>
            <a:ext cx="325531" cy="170405"/>
          </a:xfrm>
          <a:prstGeom prst="hexagon">
            <a:avLst/>
          </a:prstGeom>
          <a:solidFill>
            <a:srgbClr val="0000FF"/>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流用</a:t>
            </a:r>
          </a:p>
        </p:txBody>
      </p:sp>
      <p:sp>
        <p:nvSpPr>
          <p:cNvPr id="52" name="六角形 51"/>
          <p:cNvSpPr/>
          <p:nvPr/>
        </p:nvSpPr>
        <p:spPr bwMode="auto">
          <a:xfrm>
            <a:off x="1314584" y="5209509"/>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53" name="六角形 52"/>
          <p:cNvSpPr/>
          <p:nvPr/>
        </p:nvSpPr>
        <p:spPr bwMode="auto">
          <a:xfrm>
            <a:off x="3073526" y="5209509"/>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54" name="六角形 53"/>
          <p:cNvSpPr/>
          <p:nvPr/>
        </p:nvSpPr>
        <p:spPr bwMode="auto">
          <a:xfrm>
            <a:off x="4703004" y="2666984"/>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55" name="下矢印 54"/>
          <p:cNvSpPr/>
          <p:nvPr/>
        </p:nvSpPr>
        <p:spPr bwMode="auto">
          <a:xfrm>
            <a:off x="4143813" y="4204685"/>
            <a:ext cx="852117" cy="601919"/>
          </a:xfrm>
          <a:prstGeom prst="down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56" name="フローチャート: 書類 55"/>
          <p:cNvSpPr/>
          <p:nvPr/>
        </p:nvSpPr>
        <p:spPr bwMode="auto">
          <a:xfrm>
            <a:off x="3688613" y="4863711"/>
            <a:ext cx="571989" cy="504838"/>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0" tIns="36000" rIns="0" bIns="36000" numCol="1" rtlCol="0" anchor="ctr" anchorCtr="0" compatLnSpc="1">
            <a:prstTxWarp prst="textNoShape">
              <a:avLst/>
            </a:prstTxWarp>
          </a:bodyPr>
          <a:lstStyle/>
          <a:p>
            <a:pPr algn="ctr" fontAlgn="base">
              <a:spcBef>
                <a:spcPct val="0"/>
              </a:spcBef>
              <a:spcAft>
                <a:spcPct val="0"/>
              </a:spcAft>
            </a:pPr>
            <a:r>
              <a:rPr lang="ja-JP" altLang="en-US" sz="700" b="1" dirty="0">
                <a:solidFill>
                  <a:srgbClr val="000000"/>
                </a:solidFill>
              </a:rPr>
              <a:t>単体テスト兼コンペアテスト結果報告書</a:t>
            </a:r>
            <a:endParaRPr lang="ja-JP" altLang="en-US" sz="400" b="1" dirty="0">
              <a:solidFill>
                <a:srgbClr val="000000"/>
              </a:solidFill>
            </a:endParaRPr>
          </a:p>
        </p:txBody>
      </p:sp>
      <p:sp>
        <p:nvSpPr>
          <p:cNvPr id="57" name="六角形 56"/>
          <p:cNvSpPr/>
          <p:nvPr/>
        </p:nvSpPr>
        <p:spPr bwMode="auto">
          <a:xfrm>
            <a:off x="3812300" y="5233050"/>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59" name="フローチャート: 書類 58"/>
          <p:cNvSpPr/>
          <p:nvPr/>
        </p:nvSpPr>
        <p:spPr bwMode="auto">
          <a:xfrm>
            <a:off x="1788784" y="4875075"/>
            <a:ext cx="504000" cy="36000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ソース</a:t>
            </a:r>
            <a:endParaRPr lang="en-US" altLang="ja-JP" sz="800" b="1" dirty="0">
              <a:solidFill>
                <a:srgbClr val="000000"/>
              </a:solidFill>
            </a:endParaRPr>
          </a:p>
          <a:p>
            <a:pPr algn="ctr" fontAlgn="base">
              <a:spcBef>
                <a:spcPct val="0"/>
              </a:spcBef>
              <a:spcAft>
                <a:spcPct val="0"/>
              </a:spcAft>
            </a:pPr>
            <a:r>
              <a:rPr lang="ja-JP" altLang="en-US" sz="800" b="1" dirty="0">
                <a:solidFill>
                  <a:srgbClr val="000000"/>
                </a:solidFill>
              </a:rPr>
              <a:t>レビュー</a:t>
            </a:r>
            <a:endParaRPr lang="en-US" altLang="ja-JP" sz="800" b="1" dirty="0">
              <a:solidFill>
                <a:srgbClr val="000000"/>
              </a:solidFill>
            </a:endParaRPr>
          </a:p>
          <a:p>
            <a:pPr algn="ctr" fontAlgn="base">
              <a:spcBef>
                <a:spcPct val="0"/>
              </a:spcBef>
              <a:spcAft>
                <a:spcPct val="0"/>
              </a:spcAft>
            </a:pPr>
            <a:r>
              <a:rPr lang="ja-JP" altLang="en-US" sz="800" b="1" dirty="0">
                <a:solidFill>
                  <a:srgbClr val="000000"/>
                </a:solidFill>
              </a:rPr>
              <a:t>記録表</a:t>
            </a:r>
            <a:endParaRPr lang="ja-JP" altLang="en-US" sz="500" b="1" dirty="0">
              <a:solidFill>
                <a:srgbClr val="000000"/>
              </a:solidFill>
            </a:endParaRPr>
          </a:p>
        </p:txBody>
      </p:sp>
      <p:sp>
        <p:nvSpPr>
          <p:cNvPr id="60" name="六角形 59"/>
          <p:cNvSpPr/>
          <p:nvPr/>
        </p:nvSpPr>
        <p:spPr bwMode="auto">
          <a:xfrm>
            <a:off x="1886292" y="5209509"/>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61" name="フローチャート: 書類 60"/>
          <p:cNvSpPr/>
          <p:nvPr/>
        </p:nvSpPr>
        <p:spPr bwMode="auto">
          <a:xfrm>
            <a:off x="4303134" y="4870061"/>
            <a:ext cx="504000" cy="38469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単体テストレビュ</a:t>
            </a:r>
            <a:endParaRPr lang="en-US" altLang="ja-JP" sz="800" b="1" dirty="0">
              <a:solidFill>
                <a:srgbClr val="000000"/>
              </a:solidFill>
            </a:endParaRPr>
          </a:p>
          <a:p>
            <a:pPr algn="ctr" fontAlgn="base">
              <a:spcBef>
                <a:spcPct val="0"/>
              </a:spcBef>
              <a:spcAft>
                <a:spcPct val="0"/>
              </a:spcAft>
            </a:pPr>
            <a:r>
              <a:rPr lang="ja-JP" altLang="en-US" sz="800" b="1" dirty="0">
                <a:solidFill>
                  <a:srgbClr val="000000"/>
                </a:solidFill>
              </a:rPr>
              <a:t>記録表</a:t>
            </a:r>
            <a:endParaRPr lang="ja-JP" altLang="en-US" sz="500" b="1" dirty="0">
              <a:solidFill>
                <a:srgbClr val="000000"/>
              </a:solidFill>
            </a:endParaRPr>
          </a:p>
        </p:txBody>
      </p:sp>
      <p:sp>
        <p:nvSpPr>
          <p:cNvPr id="62" name="六角形 61"/>
          <p:cNvSpPr/>
          <p:nvPr/>
        </p:nvSpPr>
        <p:spPr bwMode="auto">
          <a:xfrm>
            <a:off x="4400642" y="5229185"/>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63" name="ホームベース 62"/>
          <p:cNvSpPr/>
          <p:nvPr/>
        </p:nvSpPr>
        <p:spPr bwMode="gray">
          <a:xfrm>
            <a:off x="6124566" y="3606454"/>
            <a:ext cx="1091007" cy="598230"/>
          </a:xfrm>
          <a:prstGeom prst="homePlate">
            <a:avLst>
              <a:gd name="adj" fmla="val 10245"/>
            </a:avLst>
          </a:prstGeom>
          <a:solidFill>
            <a:schemeClr val="accent6">
              <a:lumMod val="10000"/>
              <a:lumOff val="90000"/>
            </a:schemeClr>
          </a:solidFill>
          <a:ln w="28575" algn="ctr">
            <a:solidFill>
              <a:schemeClr val="accent6">
                <a:lumMod val="50000"/>
                <a:lumOff val="50000"/>
              </a:schemeClr>
            </a:solidFill>
            <a:miter lim="800000"/>
            <a:headEnd/>
            <a:tailEnd/>
          </a:ln>
        </p:spPr>
        <p:txBody>
          <a:bodyPr wrap="none" lIns="36000" tIns="36000" rIns="36000" bIns="36000" rtlCol="0" anchor="ctr"/>
          <a:lstStyle/>
          <a:p>
            <a:pPr algn="ctr">
              <a:buFont typeface="Wingdings 2" pitchFamily="18" charset="2"/>
              <a:buNone/>
            </a:pPr>
            <a:r>
              <a:rPr kumimoji="0" lang="ja-JP" altLang="en-US" sz="1050" b="1" kern="0" dirty="0">
                <a:solidFill>
                  <a:prstClr val="black"/>
                </a:solidFill>
              </a:rPr>
              <a:t>内部結合</a:t>
            </a:r>
            <a:endParaRPr kumimoji="0" lang="en-US" altLang="ja-JP" sz="1050" b="1" kern="0" dirty="0">
              <a:solidFill>
                <a:prstClr val="black"/>
              </a:solidFill>
            </a:endParaRPr>
          </a:p>
          <a:p>
            <a:pPr algn="ctr">
              <a:buFont typeface="Wingdings 2" pitchFamily="18" charset="2"/>
              <a:buNone/>
            </a:pPr>
            <a:r>
              <a:rPr kumimoji="0" lang="ja-JP" altLang="en-US" sz="1050" b="1" kern="0" dirty="0">
                <a:solidFill>
                  <a:prstClr val="black"/>
                </a:solidFill>
              </a:rPr>
              <a:t>テスト</a:t>
            </a:r>
          </a:p>
        </p:txBody>
      </p:sp>
      <p:sp>
        <p:nvSpPr>
          <p:cNvPr id="64" name="ホームベース 63"/>
          <p:cNvSpPr/>
          <p:nvPr/>
        </p:nvSpPr>
        <p:spPr bwMode="gray">
          <a:xfrm>
            <a:off x="7779475" y="3606454"/>
            <a:ext cx="486586" cy="598230"/>
          </a:xfrm>
          <a:prstGeom prst="homePlate">
            <a:avLst>
              <a:gd name="adj" fmla="val 10245"/>
            </a:avLst>
          </a:prstGeom>
          <a:solidFill>
            <a:schemeClr val="accent6">
              <a:lumMod val="10000"/>
              <a:lumOff val="90000"/>
            </a:schemeClr>
          </a:solidFill>
          <a:ln w="28575" algn="ctr">
            <a:solidFill>
              <a:schemeClr val="accent6">
                <a:lumMod val="50000"/>
                <a:lumOff val="50000"/>
              </a:schemeClr>
            </a:solidFill>
            <a:miter lim="800000"/>
            <a:headEnd/>
            <a:tailEnd/>
          </a:ln>
        </p:spPr>
        <p:txBody>
          <a:bodyPr wrap="none" lIns="36000" tIns="36000" rIns="36000" bIns="36000" rtlCol="0" anchor="ctr"/>
          <a:lstStyle/>
          <a:p>
            <a:pPr algn="ctr">
              <a:buFont typeface="Wingdings 2" pitchFamily="18" charset="2"/>
              <a:buNone/>
            </a:pPr>
            <a:r>
              <a:rPr kumimoji="0" lang="ja-JP" altLang="en-US" sz="1050" b="1" kern="0" dirty="0">
                <a:solidFill>
                  <a:prstClr val="black"/>
                </a:solidFill>
              </a:rPr>
              <a:t>性能</a:t>
            </a:r>
            <a:endParaRPr kumimoji="0" lang="en-US" altLang="ja-JP" sz="1050" b="1" kern="0" dirty="0">
              <a:solidFill>
                <a:prstClr val="black"/>
              </a:solidFill>
            </a:endParaRPr>
          </a:p>
          <a:p>
            <a:pPr algn="ctr">
              <a:buFont typeface="Wingdings 2" pitchFamily="18" charset="2"/>
              <a:buNone/>
            </a:pPr>
            <a:r>
              <a:rPr kumimoji="0" lang="ja-JP" altLang="en-US" sz="1050" b="1" kern="0" dirty="0">
                <a:solidFill>
                  <a:prstClr val="black"/>
                </a:solidFill>
              </a:rPr>
              <a:t>テスト</a:t>
            </a:r>
          </a:p>
        </p:txBody>
      </p:sp>
      <p:sp>
        <p:nvSpPr>
          <p:cNvPr id="65" name="ホームベース 64"/>
          <p:cNvSpPr/>
          <p:nvPr/>
        </p:nvSpPr>
        <p:spPr bwMode="gray">
          <a:xfrm>
            <a:off x="7277383" y="3606454"/>
            <a:ext cx="444943" cy="598230"/>
          </a:xfrm>
          <a:prstGeom prst="homePlate">
            <a:avLst>
              <a:gd name="adj" fmla="val 10245"/>
            </a:avLst>
          </a:prstGeom>
          <a:solidFill>
            <a:schemeClr val="bg1">
              <a:lumMod val="85000"/>
            </a:schemeClr>
          </a:solidFill>
          <a:ln w="28575" algn="ctr">
            <a:solidFill>
              <a:schemeClr val="bg1">
                <a:lumMod val="65000"/>
              </a:schemeClr>
            </a:solidFill>
            <a:miter lim="800000"/>
            <a:headEnd/>
            <a:tailEnd/>
          </a:ln>
        </p:spPr>
        <p:txBody>
          <a:bodyPr wrap="none" lIns="36000" tIns="36000" rIns="36000" bIns="36000" rtlCol="0" anchor="ctr"/>
          <a:lstStyle/>
          <a:p>
            <a:pPr algn="ctr">
              <a:buFont typeface="Wingdings 2" pitchFamily="18" charset="2"/>
              <a:buNone/>
            </a:pPr>
            <a:r>
              <a:rPr kumimoji="0" lang="ja-JP" altLang="en-US" sz="1000" b="1" kern="0" dirty="0">
                <a:solidFill>
                  <a:srgbClr val="FFFFFF">
                    <a:lumMod val="65000"/>
                  </a:srgbClr>
                </a:solidFill>
              </a:rPr>
              <a:t>外部</a:t>
            </a:r>
            <a:endParaRPr kumimoji="0" lang="en-US" altLang="ja-JP" sz="1000" b="1" kern="0" dirty="0">
              <a:solidFill>
                <a:srgbClr val="FFFFFF">
                  <a:lumMod val="65000"/>
                </a:srgbClr>
              </a:solidFill>
            </a:endParaRPr>
          </a:p>
          <a:p>
            <a:pPr algn="ctr">
              <a:buFont typeface="Wingdings 2" pitchFamily="18" charset="2"/>
              <a:buNone/>
            </a:pPr>
            <a:r>
              <a:rPr kumimoji="0" lang="ja-JP" altLang="en-US" sz="1000" b="1" kern="0" dirty="0">
                <a:solidFill>
                  <a:srgbClr val="FFFFFF">
                    <a:lumMod val="65000"/>
                  </a:srgbClr>
                </a:solidFill>
              </a:rPr>
              <a:t>結合・</a:t>
            </a:r>
            <a:endParaRPr kumimoji="0" lang="en-US" altLang="ja-JP" sz="1000" b="1" kern="0" dirty="0">
              <a:solidFill>
                <a:srgbClr val="FFFFFF">
                  <a:lumMod val="65000"/>
                </a:srgbClr>
              </a:solidFill>
            </a:endParaRPr>
          </a:p>
          <a:p>
            <a:pPr algn="ctr">
              <a:buFont typeface="Wingdings 2" pitchFamily="18" charset="2"/>
              <a:buNone/>
            </a:pPr>
            <a:r>
              <a:rPr kumimoji="0" lang="ja-JP" altLang="en-US" sz="1000" b="1" kern="0" dirty="0">
                <a:solidFill>
                  <a:srgbClr val="FFFFFF">
                    <a:lumMod val="65000"/>
                  </a:srgbClr>
                </a:solidFill>
              </a:rPr>
              <a:t>総合</a:t>
            </a:r>
            <a:endParaRPr kumimoji="0" lang="en-US" altLang="ja-JP" sz="1000" b="1" kern="0" dirty="0">
              <a:solidFill>
                <a:srgbClr val="FFFFFF">
                  <a:lumMod val="65000"/>
                </a:srgbClr>
              </a:solidFill>
            </a:endParaRPr>
          </a:p>
        </p:txBody>
      </p:sp>
      <p:sp>
        <p:nvSpPr>
          <p:cNvPr id="67" name="ホームベース 66"/>
          <p:cNvSpPr/>
          <p:nvPr/>
        </p:nvSpPr>
        <p:spPr bwMode="gray">
          <a:xfrm>
            <a:off x="8337691" y="3606454"/>
            <a:ext cx="359244" cy="598230"/>
          </a:xfrm>
          <a:prstGeom prst="homePlate">
            <a:avLst>
              <a:gd name="adj" fmla="val 10245"/>
            </a:avLst>
          </a:prstGeom>
          <a:solidFill>
            <a:schemeClr val="accent6">
              <a:lumMod val="10000"/>
              <a:lumOff val="90000"/>
            </a:schemeClr>
          </a:solidFill>
          <a:ln w="28575" algn="ctr">
            <a:solidFill>
              <a:schemeClr val="accent6">
                <a:lumMod val="50000"/>
                <a:lumOff val="50000"/>
              </a:schemeClr>
            </a:solidFill>
            <a:miter lim="800000"/>
            <a:headEnd/>
            <a:tailEnd/>
          </a:ln>
        </p:spPr>
        <p:txBody>
          <a:bodyPr wrap="none" lIns="36000" tIns="36000" rIns="36000" bIns="36000" rtlCol="0" anchor="ctr"/>
          <a:lstStyle/>
          <a:p>
            <a:pPr algn="ctr">
              <a:buFont typeface="Wingdings 2" pitchFamily="18" charset="2"/>
              <a:buNone/>
            </a:pPr>
            <a:r>
              <a:rPr kumimoji="0" lang="ja-JP" altLang="en-US" sz="1050" b="1" kern="0" dirty="0">
                <a:solidFill>
                  <a:prstClr val="black"/>
                </a:solidFill>
              </a:rPr>
              <a:t>受入</a:t>
            </a:r>
            <a:endParaRPr kumimoji="0" lang="en-US" altLang="ja-JP" sz="1050" b="1" kern="0" dirty="0">
              <a:solidFill>
                <a:prstClr val="black"/>
              </a:solidFill>
            </a:endParaRPr>
          </a:p>
          <a:p>
            <a:pPr algn="ctr">
              <a:buFont typeface="Wingdings 2" pitchFamily="18" charset="2"/>
              <a:buNone/>
            </a:pPr>
            <a:r>
              <a:rPr kumimoji="0" lang="ja-JP" altLang="en-US" sz="1050" b="1" kern="0" dirty="0">
                <a:solidFill>
                  <a:prstClr val="black"/>
                </a:solidFill>
              </a:rPr>
              <a:t>テスト</a:t>
            </a:r>
            <a:endParaRPr kumimoji="0" lang="en-US" altLang="ja-JP" sz="1050" b="1" kern="0" dirty="0">
              <a:solidFill>
                <a:prstClr val="black"/>
              </a:solidFill>
            </a:endParaRPr>
          </a:p>
          <a:p>
            <a:pPr algn="ctr">
              <a:buFont typeface="Wingdings 2" pitchFamily="18" charset="2"/>
              <a:buNone/>
            </a:pPr>
            <a:r>
              <a:rPr kumimoji="0" lang="en-US" altLang="ja-JP" sz="600" b="1" kern="0" dirty="0">
                <a:solidFill>
                  <a:prstClr val="black"/>
                </a:solidFill>
              </a:rPr>
              <a:t>(</a:t>
            </a:r>
            <a:r>
              <a:rPr kumimoji="0" lang="ja-JP" altLang="en-US" sz="600" b="1" kern="0" dirty="0">
                <a:solidFill>
                  <a:prstClr val="black"/>
                </a:solidFill>
              </a:rPr>
              <a:t>業務運用</a:t>
            </a:r>
            <a:r>
              <a:rPr kumimoji="0" lang="en-US" altLang="ja-JP" sz="600" b="1" kern="0" dirty="0">
                <a:solidFill>
                  <a:prstClr val="black"/>
                </a:solidFill>
              </a:rPr>
              <a:t>)</a:t>
            </a:r>
            <a:endParaRPr kumimoji="0" lang="ja-JP" altLang="en-US" sz="600" b="1" kern="0" dirty="0">
              <a:solidFill>
                <a:prstClr val="black"/>
              </a:solidFill>
            </a:endParaRPr>
          </a:p>
        </p:txBody>
      </p:sp>
      <p:sp>
        <p:nvSpPr>
          <p:cNvPr id="68" name="正方形/長方形 67"/>
          <p:cNvSpPr/>
          <p:nvPr/>
        </p:nvSpPr>
        <p:spPr bwMode="auto">
          <a:xfrm>
            <a:off x="6130905" y="1879254"/>
            <a:ext cx="1039823" cy="14605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69" name="フローチャート: 書類 68"/>
          <p:cNvSpPr/>
          <p:nvPr/>
        </p:nvSpPr>
        <p:spPr bwMode="auto">
          <a:xfrm>
            <a:off x="4867065" y="4870061"/>
            <a:ext cx="504000" cy="38469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内結テスト仕様書</a:t>
            </a:r>
            <a:endParaRPr lang="ja-JP" altLang="en-US" sz="500" b="1" dirty="0">
              <a:solidFill>
                <a:srgbClr val="000000"/>
              </a:solidFill>
            </a:endParaRPr>
          </a:p>
        </p:txBody>
      </p:sp>
      <p:sp>
        <p:nvSpPr>
          <p:cNvPr id="70" name="六角形 69"/>
          <p:cNvSpPr/>
          <p:nvPr/>
        </p:nvSpPr>
        <p:spPr bwMode="auto">
          <a:xfrm>
            <a:off x="4964573" y="5229185"/>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73" name="下矢印 72"/>
          <p:cNvSpPr/>
          <p:nvPr/>
        </p:nvSpPr>
        <p:spPr bwMode="auto">
          <a:xfrm>
            <a:off x="6393756" y="4204685"/>
            <a:ext cx="524972" cy="601919"/>
          </a:xfrm>
          <a:prstGeom prst="down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74" name="フローチャート: 書類 73"/>
          <p:cNvSpPr/>
          <p:nvPr/>
        </p:nvSpPr>
        <p:spPr bwMode="auto">
          <a:xfrm>
            <a:off x="6100928" y="4870061"/>
            <a:ext cx="504000" cy="38469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内部</a:t>
            </a:r>
            <a:endParaRPr lang="en-US" altLang="ja-JP" sz="800" b="1" dirty="0">
              <a:solidFill>
                <a:srgbClr val="000000"/>
              </a:solidFill>
            </a:endParaRPr>
          </a:p>
          <a:p>
            <a:pPr algn="ctr" fontAlgn="base">
              <a:spcBef>
                <a:spcPct val="0"/>
              </a:spcBef>
              <a:spcAft>
                <a:spcPct val="0"/>
              </a:spcAft>
            </a:pPr>
            <a:r>
              <a:rPr lang="ja-JP" altLang="en-US" sz="800" b="1" dirty="0">
                <a:solidFill>
                  <a:srgbClr val="000000"/>
                </a:solidFill>
              </a:rPr>
              <a:t>結合テスト結果　報告書</a:t>
            </a:r>
            <a:endParaRPr lang="ja-JP" altLang="en-US" sz="500" b="1" dirty="0">
              <a:solidFill>
                <a:srgbClr val="000000"/>
              </a:solidFill>
            </a:endParaRPr>
          </a:p>
        </p:txBody>
      </p:sp>
      <p:sp>
        <p:nvSpPr>
          <p:cNvPr id="75" name="六角形 74"/>
          <p:cNvSpPr/>
          <p:nvPr/>
        </p:nvSpPr>
        <p:spPr bwMode="auto">
          <a:xfrm>
            <a:off x="6198436" y="5229185"/>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76" name="ホームベース 75"/>
          <p:cNvSpPr/>
          <p:nvPr/>
        </p:nvSpPr>
        <p:spPr bwMode="gray">
          <a:xfrm>
            <a:off x="5442311" y="3606454"/>
            <a:ext cx="586448" cy="598230"/>
          </a:xfrm>
          <a:prstGeom prst="homePlate">
            <a:avLst>
              <a:gd name="adj" fmla="val 10245"/>
            </a:avLst>
          </a:prstGeom>
          <a:solidFill>
            <a:schemeClr val="accent6">
              <a:lumMod val="10000"/>
              <a:lumOff val="90000"/>
            </a:schemeClr>
          </a:solidFill>
          <a:ln w="28575" algn="ctr">
            <a:solidFill>
              <a:schemeClr val="accent6">
                <a:lumMod val="50000"/>
                <a:lumOff val="50000"/>
              </a:schemeClr>
            </a:solidFill>
            <a:prstDash val="sysDash"/>
            <a:miter lim="800000"/>
            <a:headEnd/>
            <a:tailEnd/>
          </a:ln>
        </p:spPr>
        <p:txBody>
          <a:bodyPr wrap="none" lIns="36000" tIns="36000" rIns="36000" bIns="36000" rtlCol="0" anchor="ctr"/>
          <a:lstStyle/>
          <a:p>
            <a:pPr algn="ctr">
              <a:buFont typeface="Wingdings 2" pitchFamily="18" charset="2"/>
              <a:buNone/>
            </a:pPr>
            <a:r>
              <a:rPr kumimoji="0" lang="ja-JP" altLang="en-US" sz="1050" b="1" kern="0" dirty="0">
                <a:solidFill>
                  <a:prstClr val="black"/>
                </a:solidFill>
              </a:rPr>
              <a:t>受入</a:t>
            </a:r>
            <a:endParaRPr kumimoji="0" lang="en-US" altLang="ja-JP" sz="1050" b="1" kern="0" dirty="0">
              <a:solidFill>
                <a:prstClr val="black"/>
              </a:solidFill>
            </a:endParaRPr>
          </a:p>
          <a:p>
            <a:pPr algn="ctr">
              <a:buFont typeface="Wingdings 2" pitchFamily="18" charset="2"/>
              <a:buNone/>
            </a:pPr>
            <a:r>
              <a:rPr kumimoji="0" lang="ja-JP" altLang="en-US" sz="1050" b="1" kern="0" dirty="0">
                <a:solidFill>
                  <a:prstClr val="black"/>
                </a:solidFill>
              </a:rPr>
              <a:t>テスト</a:t>
            </a:r>
          </a:p>
        </p:txBody>
      </p:sp>
      <p:sp>
        <p:nvSpPr>
          <p:cNvPr id="77" name="下矢印 76"/>
          <p:cNvSpPr/>
          <p:nvPr/>
        </p:nvSpPr>
        <p:spPr bwMode="auto">
          <a:xfrm>
            <a:off x="6237650" y="3341187"/>
            <a:ext cx="852117" cy="309718"/>
          </a:xfrm>
          <a:prstGeom prst="down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78" name="フローチャート: 書類 77"/>
          <p:cNvSpPr/>
          <p:nvPr/>
        </p:nvSpPr>
        <p:spPr bwMode="auto">
          <a:xfrm>
            <a:off x="5488424" y="1983253"/>
            <a:ext cx="504000" cy="384690"/>
          </a:xfrm>
          <a:prstGeom prst="flowChartDocument">
            <a:avLst/>
          </a:prstGeom>
          <a:solidFill>
            <a:schemeClr val="bg1"/>
          </a:solidFill>
          <a:ln w="19050" cap="flat" cmpd="sng" algn="ctr">
            <a:solidFill>
              <a:schemeClr val="tx1"/>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受入テスト仕様書</a:t>
            </a:r>
            <a:endParaRPr lang="ja-JP" altLang="en-US" sz="500" b="1" dirty="0">
              <a:solidFill>
                <a:srgbClr val="000000"/>
              </a:solidFill>
            </a:endParaRPr>
          </a:p>
        </p:txBody>
      </p:sp>
      <p:sp>
        <p:nvSpPr>
          <p:cNvPr id="81" name="下矢印 80"/>
          <p:cNvSpPr/>
          <p:nvPr/>
        </p:nvSpPr>
        <p:spPr bwMode="auto">
          <a:xfrm>
            <a:off x="5490615" y="3341187"/>
            <a:ext cx="486648" cy="309718"/>
          </a:xfrm>
          <a:prstGeom prst="down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82" name="下矢印 81"/>
          <p:cNvSpPr/>
          <p:nvPr/>
        </p:nvSpPr>
        <p:spPr bwMode="auto">
          <a:xfrm>
            <a:off x="5491694" y="4204685"/>
            <a:ext cx="477501" cy="601919"/>
          </a:xfrm>
          <a:prstGeom prst="down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83" name="フローチャート: 書類 82"/>
          <p:cNvSpPr/>
          <p:nvPr/>
        </p:nvSpPr>
        <p:spPr bwMode="auto">
          <a:xfrm>
            <a:off x="5488424" y="4870061"/>
            <a:ext cx="504000" cy="38469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受入テスト結果</a:t>
            </a:r>
            <a:endParaRPr lang="ja-JP" altLang="en-US" sz="500" b="1" dirty="0">
              <a:solidFill>
                <a:srgbClr val="000000"/>
              </a:solidFill>
            </a:endParaRPr>
          </a:p>
        </p:txBody>
      </p:sp>
      <p:sp>
        <p:nvSpPr>
          <p:cNvPr id="84" name="六角形 83"/>
          <p:cNvSpPr/>
          <p:nvPr/>
        </p:nvSpPr>
        <p:spPr bwMode="auto">
          <a:xfrm>
            <a:off x="5585932" y="5229185"/>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85" name="フローチャート: 書類 84"/>
          <p:cNvSpPr/>
          <p:nvPr/>
        </p:nvSpPr>
        <p:spPr bwMode="auto">
          <a:xfrm>
            <a:off x="6369035" y="1975095"/>
            <a:ext cx="504000" cy="38469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内部</a:t>
            </a:r>
            <a:endParaRPr lang="en-US" altLang="ja-JP" sz="800" b="1" dirty="0">
              <a:solidFill>
                <a:srgbClr val="000000"/>
              </a:solidFill>
            </a:endParaRPr>
          </a:p>
          <a:p>
            <a:pPr algn="ctr" fontAlgn="base">
              <a:spcBef>
                <a:spcPct val="0"/>
              </a:spcBef>
              <a:spcAft>
                <a:spcPct val="0"/>
              </a:spcAft>
            </a:pPr>
            <a:r>
              <a:rPr lang="ja-JP" altLang="en-US" sz="800" b="1" dirty="0">
                <a:solidFill>
                  <a:srgbClr val="000000"/>
                </a:solidFill>
              </a:rPr>
              <a:t>結合テスト仕様書</a:t>
            </a:r>
            <a:endParaRPr lang="ja-JP" altLang="en-US" sz="500" b="1" dirty="0">
              <a:solidFill>
                <a:srgbClr val="000000"/>
              </a:solidFill>
            </a:endParaRPr>
          </a:p>
        </p:txBody>
      </p:sp>
      <p:sp>
        <p:nvSpPr>
          <p:cNvPr id="86" name="六角形 85"/>
          <p:cNvSpPr/>
          <p:nvPr/>
        </p:nvSpPr>
        <p:spPr bwMode="auto">
          <a:xfrm>
            <a:off x="6466543" y="2334219"/>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87" name="フローチャート: 書類 86"/>
          <p:cNvSpPr/>
          <p:nvPr/>
        </p:nvSpPr>
        <p:spPr bwMode="auto">
          <a:xfrm>
            <a:off x="6666728" y="4870061"/>
            <a:ext cx="504000" cy="38469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内結テストレビュ記録表</a:t>
            </a:r>
            <a:endParaRPr lang="ja-JP" altLang="en-US" sz="500" b="1" dirty="0">
              <a:solidFill>
                <a:srgbClr val="000000"/>
              </a:solidFill>
            </a:endParaRPr>
          </a:p>
        </p:txBody>
      </p:sp>
      <p:sp>
        <p:nvSpPr>
          <p:cNvPr id="88" name="六角形 87"/>
          <p:cNvSpPr/>
          <p:nvPr/>
        </p:nvSpPr>
        <p:spPr bwMode="auto">
          <a:xfrm>
            <a:off x="6764236" y="5229185"/>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94" name="正方形/長方形 93"/>
          <p:cNvSpPr/>
          <p:nvPr/>
        </p:nvSpPr>
        <p:spPr bwMode="auto">
          <a:xfrm>
            <a:off x="7670033" y="1879254"/>
            <a:ext cx="630284" cy="1460500"/>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95" name="フローチャート: 書類 94"/>
          <p:cNvSpPr/>
          <p:nvPr/>
        </p:nvSpPr>
        <p:spPr bwMode="auto">
          <a:xfrm>
            <a:off x="7732057" y="1983253"/>
            <a:ext cx="504000" cy="38469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性能テスト対象</a:t>
            </a:r>
            <a:endParaRPr lang="ja-JP" altLang="en-US" sz="500" b="1" dirty="0">
              <a:solidFill>
                <a:srgbClr val="000000"/>
              </a:solidFill>
            </a:endParaRPr>
          </a:p>
        </p:txBody>
      </p:sp>
      <p:sp>
        <p:nvSpPr>
          <p:cNvPr id="96" name="六角形 95"/>
          <p:cNvSpPr/>
          <p:nvPr/>
        </p:nvSpPr>
        <p:spPr bwMode="auto">
          <a:xfrm>
            <a:off x="7829565" y="2342377"/>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97" name="下矢印 96"/>
          <p:cNvSpPr/>
          <p:nvPr/>
        </p:nvSpPr>
        <p:spPr bwMode="auto">
          <a:xfrm>
            <a:off x="7759648" y="3341187"/>
            <a:ext cx="486648" cy="309718"/>
          </a:xfrm>
          <a:prstGeom prst="down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98" name="フローチャート: 書類 97"/>
          <p:cNvSpPr/>
          <p:nvPr/>
        </p:nvSpPr>
        <p:spPr bwMode="auto">
          <a:xfrm>
            <a:off x="7732057" y="2583950"/>
            <a:ext cx="504000" cy="38469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性能テスト仕様書</a:t>
            </a:r>
            <a:endParaRPr lang="ja-JP" altLang="en-US" sz="500" b="1" dirty="0">
              <a:solidFill>
                <a:srgbClr val="000000"/>
              </a:solidFill>
            </a:endParaRPr>
          </a:p>
        </p:txBody>
      </p:sp>
      <p:sp>
        <p:nvSpPr>
          <p:cNvPr id="99" name="六角形 98"/>
          <p:cNvSpPr/>
          <p:nvPr/>
        </p:nvSpPr>
        <p:spPr bwMode="auto">
          <a:xfrm>
            <a:off x="7829565" y="2943074"/>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100" name="正方形/長方形 99"/>
          <p:cNvSpPr/>
          <p:nvPr/>
        </p:nvSpPr>
        <p:spPr bwMode="auto">
          <a:xfrm>
            <a:off x="7732057" y="4720366"/>
            <a:ext cx="568261" cy="778389"/>
          </a:xfrm>
          <a:prstGeom prst="rect">
            <a:avLst/>
          </a:prstGeom>
          <a:solidFill>
            <a:schemeClr val="bg1">
              <a:lumMod val="85000"/>
            </a:schemeClr>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101" name="下矢印 100"/>
          <p:cNvSpPr/>
          <p:nvPr/>
        </p:nvSpPr>
        <p:spPr bwMode="auto">
          <a:xfrm>
            <a:off x="7753543" y="4204685"/>
            <a:ext cx="524972" cy="601919"/>
          </a:xfrm>
          <a:prstGeom prst="downArrow">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685800"/>
            <a:endParaRPr lang="ja-JP" altLang="en-US" sz="1350" b="1" dirty="0">
              <a:solidFill>
                <a:srgbClr val="000000"/>
              </a:solidFill>
            </a:endParaRPr>
          </a:p>
        </p:txBody>
      </p:sp>
      <p:sp>
        <p:nvSpPr>
          <p:cNvPr id="102" name="フローチャート: 書類 101"/>
          <p:cNvSpPr/>
          <p:nvPr/>
        </p:nvSpPr>
        <p:spPr bwMode="auto">
          <a:xfrm>
            <a:off x="7768890" y="4870061"/>
            <a:ext cx="504000" cy="38469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endParaRPr lang="en-US" altLang="ja-JP" sz="800" b="1" dirty="0">
              <a:solidFill>
                <a:srgbClr val="000000"/>
              </a:solidFill>
            </a:endParaRPr>
          </a:p>
          <a:p>
            <a:pPr algn="ctr" fontAlgn="base">
              <a:spcBef>
                <a:spcPct val="0"/>
              </a:spcBef>
              <a:spcAft>
                <a:spcPct val="0"/>
              </a:spcAft>
            </a:pPr>
            <a:r>
              <a:rPr lang="ja-JP" altLang="en-US" sz="800" b="1" dirty="0">
                <a:solidFill>
                  <a:srgbClr val="000000"/>
                </a:solidFill>
              </a:rPr>
              <a:t>性能テスト結果　報告書</a:t>
            </a:r>
            <a:endParaRPr lang="ja-JP" altLang="en-US" sz="500" b="1" dirty="0">
              <a:solidFill>
                <a:srgbClr val="000000"/>
              </a:solidFill>
            </a:endParaRPr>
          </a:p>
        </p:txBody>
      </p:sp>
      <p:sp>
        <p:nvSpPr>
          <p:cNvPr id="103" name="六角形 102"/>
          <p:cNvSpPr/>
          <p:nvPr/>
        </p:nvSpPr>
        <p:spPr bwMode="auto">
          <a:xfrm>
            <a:off x="7866398" y="5229185"/>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106" name="六角形 105"/>
          <p:cNvSpPr/>
          <p:nvPr/>
        </p:nvSpPr>
        <p:spPr bwMode="auto">
          <a:xfrm>
            <a:off x="5582190" y="2245674"/>
            <a:ext cx="325531" cy="170405"/>
          </a:xfrm>
          <a:prstGeom prst="hexagon">
            <a:avLst/>
          </a:prstGeom>
          <a:solidFill>
            <a:srgbClr val="0000FF"/>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流用</a:t>
            </a:r>
          </a:p>
        </p:txBody>
      </p:sp>
      <p:sp>
        <p:nvSpPr>
          <p:cNvPr id="107" name="フローチャート: 書類 106"/>
          <p:cNvSpPr/>
          <p:nvPr/>
        </p:nvSpPr>
        <p:spPr bwMode="auto">
          <a:xfrm>
            <a:off x="2937451" y="2430442"/>
            <a:ext cx="504000" cy="334064"/>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en-US" altLang="ja-JP" sz="800" b="1" dirty="0">
                <a:solidFill>
                  <a:srgbClr val="000000"/>
                </a:solidFill>
              </a:rPr>
              <a:t>UI</a:t>
            </a:r>
            <a:r>
              <a:rPr lang="ja-JP" altLang="en-US" sz="800" b="1" dirty="0">
                <a:solidFill>
                  <a:srgbClr val="000000"/>
                </a:solidFill>
              </a:rPr>
              <a:t>標準</a:t>
            </a:r>
            <a:endParaRPr lang="en-US" altLang="ja-JP" sz="800" b="1" dirty="0">
              <a:solidFill>
                <a:srgbClr val="000000"/>
              </a:solidFill>
            </a:endParaRPr>
          </a:p>
          <a:p>
            <a:pPr algn="ctr" fontAlgn="base">
              <a:spcBef>
                <a:spcPct val="0"/>
              </a:spcBef>
              <a:spcAft>
                <a:spcPct val="0"/>
              </a:spcAft>
            </a:pPr>
            <a:r>
              <a:rPr lang="ja-JP" altLang="en-US" sz="800" b="1" dirty="0">
                <a:solidFill>
                  <a:srgbClr val="000000"/>
                </a:solidFill>
              </a:rPr>
              <a:t>チェックリスト</a:t>
            </a:r>
          </a:p>
        </p:txBody>
      </p:sp>
      <p:sp>
        <p:nvSpPr>
          <p:cNvPr id="108" name="六角形 107"/>
          <p:cNvSpPr/>
          <p:nvPr/>
        </p:nvSpPr>
        <p:spPr bwMode="auto">
          <a:xfrm>
            <a:off x="3013794" y="2672955"/>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109" name="六角形 108"/>
          <p:cNvSpPr/>
          <p:nvPr/>
        </p:nvSpPr>
        <p:spPr bwMode="auto">
          <a:xfrm>
            <a:off x="2442186" y="3136546"/>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112" name="角丸四角形吹き出し 111"/>
          <p:cNvSpPr/>
          <p:nvPr/>
        </p:nvSpPr>
        <p:spPr bwMode="auto">
          <a:xfrm>
            <a:off x="4742819" y="3174654"/>
            <a:ext cx="814884" cy="476252"/>
          </a:xfrm>
          <a:prstGeom prst="wedgeRoundRectCallout">
            <a:avLst>
              <a:gd name="adj1" fmla="val -32110"/>
              <a:gd name="adj2" fmla="val 71456"/>
              <a:gd name="adj3" fmla="val 16667"/>
            </a:avLst>
          </a:prstGeom>
          <a:solidFill>
            <a:schemeClr val="accent6">
              <a:lumMod val="10000"/>
              <a:lumOff val="90000"/>
            </a:schemeClr>
          </a:solidFill>
          <a:ln w="28575" cap="flat" cmpd="sng" algn="ctr">
            <a:solidFill>
              <a:srgbClr val="0000FF"/>
            </a:solidFill>
            <a:prstDash val="solid"/>
            <a:round/>
            <a:headEnd type="none" w="med" len="med"/>
            <a:tailEnd type="none" w="med" len="med"/>
          </a:ln>
          <a:effectLst/>
          <a:extLst/>
        </p:spPr>
        <p:txBody>
          <a:bodyPr vert="horz" wrap="square" lIns="35996" tIns="45716" rIns="35996" bIns="45716" numCol="1" rtlCol="0" anchor="ctr" anchorCtr="0" compatLnSpc="1">
            <a:prstTxWarp prst="textNoShape">
              <a:avLst/>
            </a:prstTxWarp>
          </a:bodyPr>
          <a:lstStyle/>
          <a:p>
            <a:pPr algn="ctr" defTabSz="914310" fontAlgn="base">
              <a:spcBef>
                <a:spcPct val="0"/>
              </a:spcBef>
              <a:spcAft>
                <a:spcPct val="0"/>
              </a:spcAft>
              <a:defRPr/>
            </a:pPr>
            <a:r>
              <a:rPr lang="ja-JP" altLang="en-US" sz="900" b="1" dirty="0">
                <a:solidFill>
                  <a:srgbClr val="0000FF"/>
                </a:solidFill>
              </a:rPr>
              <a:t>画面単体での</a:t>
            </a:r>
            <a:endParaRPr lang="en-US" altLang="ja-JP" sz="900" b="1" dirty="0">
              <a:solidFill>
                <a:srgbClr val="0000FF"/>
              </a:solidFill>
            </a:endParaRPr>
          </a:p>
          <a:p>
            <a:pPr algn="ctr" defTabSz="914310" fontAlgn="base">
              <a:spcBef>
                <a:spcPct val="0"/>
              </a:spcBef>
              <a:spcAft>
                <a:spcPct val="0"/>
              </a:spcAft>
              <a:defRPr/>
            </a:pPr>
            <a:r>
              <a:rPr lang="ja-JP" altLang="en-US" sz="900" b="1" dirty="0">
                <a:solidFill>
                  <a:srgbClr val="0000FF"/>
                </a:solidFill>
              </a:rPr>
              <a:t>動作確認</a:t>
            </a:r>
            <a:endParaRPr lang="en-US" altLang="ja-JP" sz="900" b="1" dirty="0">
              <a:solidFill>
                <a:srgbClr val="0000FF"/>
              </a:solidFill>
            </a:endParaRPr>
          </a:p>
          <a:p>
            <a:pPr algn="ctr" defTabSz="914310" fontAlgn="base">
              <a:spcBef>
                <a:spcPct val="0"/>
              </a:spcBef>
              <a:spcAft>
                <a:spcPct val="0"/>
              </a:spcAft>
              <a:defRPr/>
            </a:pPr>
            <a:r>
              <a:rPr lang="ja-JP" altLang="en-US" sz="900" b="1" dirty="0">
                <a:solidFill>
                  <a:srgbClr val="0000FF"/>
                </a:solidFill>
              </a:rPr>
              <a:t>新旧コンペア</a:t>
            </a:r>
            <a:endParaRPr lang="en-US" altLang="ja-JP" sz="900" b="1" dirty="0">
              <a:solidFill>
                <a:srgbClr val="0000FF"/>
              </a:solidFill>
            </a:endParaRPr>
          </a:p>
        </p:txBody>
      </p:sp>
      <p:sp>
        <p:nvSpPr>
          <p:cNvPr id="113" name="角丸四角形吹き出し 112"/>
          <p:cNvSpPr/>
          <p:nvPr/>
        </p:nvSpPr>
        <p:spPr bwMode="auto">
          <a:xfrm>
            <a:off x="6650816" y="3136545"/>
            <a:ext cx="1215581" cy="514362"/>
          </a:xfrm>
          <a:prstGeom prst="wedgeRoundRectCallout">
            <a:avLst>
              <a:gd name="adj1" fmla="val -31331"/>
              <a:gd name="adj2" fmla="val 69516"/>
              <a:gd name="adj3" fmla="val 16667"/>
            </a:avLst>
          </a:prstGeom>
          <a:solidFill>
            <a:schemeClr val="accent6">
              <a:lumMod val="10000"/>
              <a:lumOff val="90000"/>
            </a:schemeClr>
          </a:solidFill>
          <a:ln w="28575" cap="flat" cmpd="sng" algn="ctr">
            <a:solidFill>
              <a:srgbClr val="0000FF"/>
            </a:solidFill>
            <a:prstDash val="solid"/>
            <a:round/>
            <a:headEnd type="none" w="med" len="med"/>
            <a:tailEnd type="none" w="med" len="med"/>
          </a:ln>
          <a:effectLst/>
          <a:extLst/>
        </p:spPr>
        <p:txBody>
          <a:bodyPr vert="horz" wrap="square" lIns="35996" tIns="45716" rIns="35996" bIns="45716" numCol="1" rtlCol="0" anchor="ctr" anchorCtr="0" compatLnSpc="1">
            <a:prstTxWarp prst="textNoShape">
              <a:avLst/>
            </a:prstTxWarp>
          </a:bodyPr>
          <a:lstStyle/>
          <a:p>
            <a:pPr algn="ctr" defTabSz="914310" fontAlgn="base">
              <a:spcBef>
                <a:spcPct val="0"/>
              </a:spcBef>
              <a:spcAft>
                <a:spcPct val="0"/>
              </a:spcAft>
              <a:defRPr/>
            </a:pPr>
            <a:r>
              <a:rPr lang="ja-JP" altLang="en-US" sz="900" b="1" dirty="0">
                <a:solidFill>
                  <a:srgbClr val="0000FF"/>
                </a:solidFill>
              </a:rPr>
              <a:t>画面・バッチ連携</a:t>
            </a:r>
            <a:endParaRPr lang="en-US" altLang="ja-JP" sz="900" b="1" dirty="0">
              <a:solidFill>
                <a:srgbClr val="0000FF"/>
              </a:solidFill>
            </a:endParaRPr>
          </a:p>
          <a:p>
            <a:pPr algn="ctr" defTabSz="914310" fontAlgn="base">
              <a:spcBef>
                <a:spcPct val="0"/>
              </a:spcBef>
              <a:spcAft>
                <a:spcPct val="0"/>
              </a:spcAft>
              <a:defRPr/>
            </a:pPr>
            <a:r>
              <a:rPr lang="ja-JP" altLang="en-US" sz="900" b="1" dirty="0">
                <a:solidFill>
                  <a:srgbClr val="0000FF"/>
                </a:solidFill>
              </a:rPr>
              <a:t>帳票連係動作確認</a:t>
            </a:r>
            <a:endParaRPr lang="en-US" altLang="ja-JP" sz="900" b="1" dirty="0">
              <a:solidFill>
                <a:srgbClr val="0000FF"/>
              </a:solidFill>
            </a:endParaRPr>
          </a:p>
          <a:p>
            <a:pPr algn="ctr" defTabSz="914310" fontAlgn="base">
              <a:spcBef>
                <a:spcPct val="0"/>
              </a:spcBef>
              <a:spcAft>
                <a:spcPct val="0"/>
              </a:spcAft>
              <a:defRPr/>
            </a:pPr>
            <a:r>
              <a:rPr lang="ja-JP" altLang="en-US" sz="900" b="1" dirty="0">
                <a:solidFill>
                  <a:srgbClr val="0000FF"/>
                </a:solidFill>
              </a:rPr>
              <a:t>画面間遷移コンペア</a:t>
            </a:r>
            <a:endParaRPr lang="en-US" altLang="ja-JP" sz="900" b="1" dirty="0">
              <a:solidFill>
                <a:srgbClr val="0000FF"/>
              </a:solidFill>
            </a:endParaRPr>
          </a:p>
        </p:txBody>
      </p:sp>
      <p:sp>
        <p:nvSpPr>
          <p:cNvPr id="114" name="角丸四角形吹き出し 113"/>
          <p:cNvSpPr/>
          <p:nvPr/>
        </p:nvSpPr>
        <p:spPr bwMode="auto">
          <a:xfrm>
            <a:off x="8155095" y="3271342"/>
            <a:ext cx="705470" cy="331737"/>
          </a:xfrm>
          <a:prstGeom prst="wedgeRoundRectCallout">
            <a:avLst>
              <a:gd name="adj1" fmla="val -45357"/>
              <a:gd name="adj2" fmla="val 73853"/>
              <a:gd name="adj3" fmla="val 16667"/>
            </a:avLst>
          </a:prstGeom>
          <a:solidFill>
            <a:schemeClr val="accent6">
              <a:lumMod val="10000"/>
              <a:lumOff val="90000"/>
            </a:schemeClr>
          </a:solidFill>
          <a:ln w="28575" cap="flat" cmpd="sng" algn="ctr">
            <a:solidFill>
              <a:srgbClr val="0000FF"/>
            </a:solidFill>
            <a:prstDash val="solid"/>
            <a:round/>
            <a:headEnd type="none" w="med" len="med"/>
            <a:tailEnd type="none" w="med" len="med"/>
          </a:ln>
          <a:effectLst/>
          <a:extLst/>
        </p:spPr>
        <p:txBody>
          <a:bodyPr vert="horz" wrap="square" lIns="35996" tIns="45716" rIns="35996" bIns="45716" numCol="1" rtlCol="0" anchor="ctr" anchorCtr="0" compatLnSpc="1">
            <a:prstTxWarp prst="textNoShape">
              <a:avLst/>
            </a:prstTxWarp>
          </a:bodyPr>
          <a:lstStyle/>
          <a:p>
            <a:pPr algn="ctr" defTabSz="914310" fontAlgn="base">
              <a:spcBef>
                <a:spcPct val="0"/>
              </a:spcBef>
              <a:spcAft>
                <a:spcPct val="0"/>
              </a:spcAft>
              <a:defRPr/>
            </a:pPr>
            <a:r>
              <a:rPr lang="ja-JP" altLang="en-US" sz="900" b="1" dirty="0">
                <a:solidFill>
                  <a:srgbClr val="0000FF"/>
                </a:solidFill>
              </a:rPr>
              <a:t>負荷テスト</a:t>
            </a:r>
            <a:endParaRPr lang="en-US" altLang="ja-JP" sz="900" b="1" dirty="0">
              <a:solidFill>
                <a:srgbClr val="0000FF"/>
              </a:solidFill>
            </a:endParaRPr>
          </a:p>
        </p:txBody>
      </p:sp>
      <p:sp>
        <p:nvSpPr>
          <p:cNvPr id="115" name="フローチャート: 書類 114"/>
          <p:cNvSpPr/>
          <p:nvPr/>
        </p:nvSpPr>
        <p:spPr bwMode="auto">
          <a:xfrm>
            <a:off x="8455023" y="4720366"/>
            <a:ext cx="600077" cy="418757"/>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概要・詳細</a:t>
            </a:r>
            <a:endParaRPr lang="en-US" altLang="ja-JP" sz="800" b="1" dirty="0">
              <a:solidFill>
                <a:srgbClr val="000000"/>
              </a:solidFill>
            </a:endParaRPr>
          </a:p>
          <a:p>
            <a:pPr algn="ctr" fontAlgn="base">
              <a:spcBef>
                <a:spcPct val="0"/>
              </a:spcBef>
              <a:spcAft>
                <a:spcPct val="0"/>
              </a:spcAft>
            </a:pPr>
            <a:r>
              <a:rPr lang="ja-JP" altLang="en-US" sz="800" b="1" dirty="0">
                <a:solidFill>
                  <a:srgbClr val="000000"/>
                </a:solidFill>
              </a:rPr>
              <a:t>設計書</a:t>
            </a:r>
          </a:p>
        </p:txBody>
      </p:sp>
      <p:sp>
        <p:nvSpPr>
          <p:cNvPr id="116" name="六角形 115"/>
          <p:cNvSpPr/>
          <p:nvPr/>
        </p:nvSpPr>
        <p:spPr bwMode="auto">
          <a:xfrm>
            <a:off x="8592295" y="5039104"/>
            <a:ext cx="325531" cy="170405"/>
          </a:xfrm>
          <a:prstGeom prst="hexagon">
            <a:avLst/>
          </a:prstGeom>
          <a:solidFill>
            <a:srgbClr val="0000FF"/>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流用</a:t>
            </a:r>
          </a:p>
        </p:txBody>
      </p:sp>
      <p:sp>
        <p:nvSpPr>
          <p:cNvPr id="117" name="角丸四角形吹き出し 116"/>
          <p:cNvSpPr/>
          <p:nvPr/>
        </p:nvSpPr>
        <p:spPr bwMode="auto">
          <a:xfrm>
            <a:off x="8349629" y="4372587"/>
            <a:ext cx="705470" cy="266112"/>
          </a:xfrm>
          <a:prstGeom prst="wedgeRoundRectCallout">
            <a:avLst>
              <a:gd name="adj1" fmla="val -16554"/>
              <a:gd name="adj2" fmla="val 90084"/>
              <a:gd name="adj3" fmla="val 16667"/>
            </a:avLst>
          </a:prstGeom>
          <a:solidFill>
            <a:schemeClr val="accent6">
              <a:lumMod val="10000"/>
              <a:lumOff val="90000"/>
            </a:schemeClr>
          </a:solidFill>
          <a:ln w="28575" cap="flat" cmpd="sng" algn="ctr">
            <a:solidFill>
              <a:srgbClr val="0000FF"/>
            </a:solidFill>
            <a:prstDash val="solid"/>
            <a:round/>
            <a:headEnd type="none" w="med" len="med"/>
            <a:tailEnd type="none" w="med" len="med"/>
          </a:ln>
          <a:effectLst/>
          <a:extLst/>
        </p:spPr>
        <p:txBody>
          <a:bodyPr vert="horz" wrap="square" lIns="35996" tIns="45716" rIns="35996" bIns="45716" numCol="1" rtlCol="0" anchor="ctr" anchorCtr="0" compatLnSpc="1">
            <a:prstTxWarp prst="textNoShape">
              <a:avLst/>
            </a:prstTxWarp>
          </a:bodyPr>
          <a:lstStyle/>
          <a:p>
            <a:pPr algn="ctr" defTabSz="914310" fontAlgn="base">
              <a:spcBef>
                <a:spcPct val="0"/>
              </a:spcBef>
              <a:spcAft>
                <a:spcPct val="0"/>
              </a:spcAft>
              <a:defRPr/>
            </a:pPr>
            <a:r>
              <a:rPr lang="ja-JP" altLang="en-US" sz="900" b="1" dirty="0">
                <a:solidFill>
                  <a:srgbClr val="0000FF"/>
                </a:solidFill>
              </a:rPr>
              <a:t>最後に反映</a:t>
            </a:r>
            <a:endParaRPr lang="en-US" altLang="ja-JP" sz="900" b="1" dirty="0">
              <a:solidFill>
                <a:srgbClr val="0000FF"/>
              </a:solidFill>
            </a:endParaRPr>
          </a:p>
        </p:txBody>
      </p:sp>
      <p:pic>
        <p:nvPicPr>
          <p:cNvPr id="118" name="図 117" descr="画面の領域"/>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4208" y="2441941"/>
            <a:ext cx="714781" cy="475066"/>
          </a:xfrm>
          <a:prstGeom prst="rect">
            <a:avLst/>
          </a:prstGeom>
        </p:spPr>
      </p:pic>
      <p:pic>
        <p:nvPicPr>
          <p:cNvPr id="119" name="図 118" descr="画面の領域"/>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1888" y="1941012"/>
            <a:ext cx="714781" cy="475066"/>
          </a:xfrm>
          <a:prstGeom prst="rect">
            <a:avLst/>
          </a:prstGeom>
        </p:spPr>
      </p:pic>
      <p:sp>
        <p:nvSpPr>
          <p:cNvPr id="120" name="ホームベース 119"/>
          <p:cNvSpPr/>
          <p:nvPr/>
        </p:nvSpPr>
        <p:spPr bwMode="gray">
          <a:xfrm>
            <a:off x="232702" y="2500971"/>
            <a:ext cx="676045" cy="475066"/>
          </a:xfrm>
          <a:prstGeom prst="homePlate">
            <a:avLst>
              <a:gd name="adj" fmla="val 0"/>
            </a:avLst>
          </a:prstGeom>
          <a:noFill/>
          <a:ln w="28575" algn="ctr">
            <a:noFill/>
            <a:miter lim="800000"/>
            <a:headEnd/>
            <a:tailEnd/>
          </a:ln>
        </p:spPr>
        <p:txBody>
          <a:bodyPr wrap="none" lIns="35996" tIns="35996" rIns="35996" bIns="35996" rtlCol="0" anchor="ctr"/>
          <a:lstStyle/>
          <a:p>
            <a:pPr algn="ctr" defTabSz="914310">
              <a:defRPr/>
            </a:pPr>
            <a:r>
              <a:rPr kumimoji="0" lang="ja-JP" altLang="en-US" sz="800" b="1" kern="0" dirty="0">
                <a:solidFill>
                  <a:prstClr val="black"/>
                </a:solidFill>
              </a:rPr>
              <a:t>表部品</a:t>
            </a:r>
            <a:endParaRPr kumimoji="0" lang="en-US" altLang="ja-JP" sz="800" b="1" kern="0" dirty="0">
              <a:solidFill>
                <a:prstClr val="black"/>
              </a:solidFill>
            </a:endParaRPr>
          </a:p>
          <a:p>
            <a:pPr algn="ctr" defTabSz="914310">
              <a:defRPr/>
            </a:pPr>
            <a:r>
              <a:rPr kumimoji="0" lang="ja-JP" altLang="en-US" sz="800" b="1" kern="0" dirty="0">
                <a:solidFill>
                  <a:prstClr val="black"/>
                </a:solidFill>
              </a:rPr>
              <a:t>あり画面</a:t>
            </a:r>
          </a:p>
        </p:txBody>
      </p:sp>
      <p:sp>
        <p:nvSpPr>
          <p:cNvPr id="121" name="ホームベース 120"/>
          <p:cNvSpPr/>
          <p:nvPr/>
        </p:nvSpPr>
        <p:spPr bwMode="gray">
          <a:xfrm>
            <a:off x="232944" y="1982797"/>
            <a:ext cx="676045" cy="475066"/>
          </a:xfrm>
          <a:prstGeom prst="homePlate">
            <a:avLst>
              <a:gd name="adj" fmla="val 0"/>
            </a:avLst>
          </a:prstGeom>
          <a:noFill/>
          <a:ln w="28575" algn="ctr">
            <a:noFill/>
            <a:miter lim="800000"/>
            <a:headEnd/>
            <a:tailEnd/>
          </a:ln>
        </p:spPr>
        <p:txBody>
          <a:bodyPr wrap="none" lIns="35996" tIns="35996" rIns="35996" bIns="35996" rtlCol="0" anchor="ctr"/>
          <a:lstStyle/>
          <a:p>
            <a:pPr algn="ctr" defTabSz="914310">
              <a:defRPr/>
            </a:pPr>
            <a:r>
              <a:rPr kumimoji="0" lang="ja-JP" altLang="en-US" sz="800" b="1" kern="0" dirty="0">
                <a:solidFill>
                  <a:prstClr val="black"/>
                </a:solidFill>
              </a:rPr>
              <a:t>シンプル</a:t>
            </a:r>
            <a:endParaRPr kumimoji="0" lang="en-US" altLang="ja-JP" sz="800" b="1" kern="0" dirty="0">
              <a:solidFill>
                <a:prstClr val="black"/>
              </a:solidFill>
            </a:endParaRPr>
          </a:p>
          <a:p>
            <a:pPr algn="ctr" defTabSz="914310">
              <a:defRPr/>
            </a:pPr>
            <a:r>
              <a:rPr kumimoji="0" lang="ja-JP" altLang="en-US" sz="800" b="1" kern="0" dirty="0">
                <a:solidFill>
                  <a:prstClr val="black"/>
                </a:solidFill>
              </a:rPr>
              <a:t>画面</a:t>
            </a:r>
          </a:p>
        </p:txBody>
      </p:sp>
      <p:sp>
        <p:nvSpPr>
          <p:cNvPr id="122" name="フローチャート: 書類 121"/>
          <p:cNvSpPr/>
          <p:nvPr/>
        </p:nvSpPr>
        <p:spPr bwMode="auto">
          <a:xfrm>
            <a:off x="291513" y="2951896"/>
            <a:ext cx="504000" cy="36000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実装テンプレート</a:t>
            </a:r>
          </a:p>
        </p:txBody>
      </p:sp>
      <p:sp>
        <p:nvSpPr>
          <p:cNvPr id="104" name="フローチャート: 書類 18"/>
          <p:cNvSpPr/>
          <p:nvPr/>
        </p:nvSpPr>
        <p:spPr bwMode="auto">
          <a:xfrm>
            <a:off x="1217076" y="2849709"/>
            <a:ext cx="504000" cy="36000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err="1">
                <a:solidFill>
                  <a:srgbClr val="000000"/>
                </a:solidFill>
              </a:rPr>
              <a:t>べしべ</a:t>
            </a:r>
            <a:r>
              <a:rPr lang="ja-JP" altLang="en-US" sz="800" b="1" dirty="0">
                <a:solidFill>
                  <a:srgbClr val="000000"/>
                </a:solidFill>
              </a:rPr>
              <a:t>からず集</a:t>
            </a:r>
          </a:p>
        </p:txBody>
      </p:sp>
      <p:sp>
        <p:nvSpPr>
          <p:cNvPr id="105" name="六角形 104"/>
          <p:cNvSpPr/>
          <p:nvPr/>
        </p:nvSpPr>
        <p:spPr bwMode="auto">
          <a:xfrm>
            <a:off x="1310647" y="3113479"/>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
        <p:nvSpPr>
          <p:cNvPr id="110" name="フローチャート: 書類 109"/>
          <p:cNvSpPr/>
          <p:nvPr/>
        </p:nvSpPr>
        <p:spPr bwMode="auto">
          <a:xfrm>
            <a:off x="4613769" y="1972390"/>
            <a:ext cx="504000" cy="360000"/>
          </a:xfrm>
          <a:prstGeom prst="flowChartDocumen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txBody>
          <a:bodyPr vert="horz" wrap="square" lIns="36000" tIns="36000" rIns="36000" bIns="36000" numCol="1" rtlCol="0" anchor="ctr" anchorCtr="0" compatLnSpc="1">
            <a:prstTxWarp prst="textNoShape">
              <a:avLst/>
            </a:prstTxWarp>
          </a:bodyPr>
          <a:lstStyle/>
          <a:p>
            <a:pPr algn="ctr" fontAlgn="base">
              <a:spcBef>
                <a:spcPct val="0"/>
              </a:spcBef>
              <a:spcAft>
                <a:spcPct val="0"/>
              </a:spcAft>
            </a:pPr>
            <a:r>
              <a:rPr lang="ja-JP" altLang="en-US" sz="800" b="1" dirty="0">
                <a:solidFill>
                  <a:srgbClr val="000000"/>
                </a:solidFill>
              </a:rPr>
              <a:t>単体テスト標準</a:t>
            </a:r>
            <a:endParaRPr lang="en-US" altLang="ja-JP" sz="800" b="1" dirty="0">
              <a:solidFill>
                <a:srgbClr val="000000"/>
              </a:solidFill>
            </a:endParaRPr>
          </a:p>
        </p:txBody>
      </p:sp>
      <p:sp>
        <p:nvSpPr>
          <p:cNvPr id="111" name="六角形 110"/>
          <p:cNvSpPr/>
          <p:nvPr/>
        </p:nvSpPr>
        <p:spPr bwMode="auto">
          <a:xfrm>
            <a:off x="4703004" y="2231454"/>
            <a:ext cx="325531" cy="170405"/>
          </a:xfrm>
          <a:prstGeom prst="hexagon">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base">
              <a:spcBef>
                <a:spcPct val="0"/>
              </a:spcBef>
              <a:spcAft>
                <a:spcPct val="0"/>
              </a:spcAft>
            </a:pPr>
            <a:r>
              <a:rPr lang="ja-JP" altLang="en-US" sz="800" dirty="0">
                <a:solidFill>
                  <a:srgbClr val="FFFFFF"/>
                </a:solidFill>
              </a:rPr>
              <a:t>新規</a:t>
            </a:r>
          </a:p>
        </p:txBody>
      </p:sp>
    </p:spTree>
    <p:extLst>
      <p:ext uri="{BB962C8B-B14F-4D97-AF65-F5344CB8AC3E}">
        <p14:creationId xmlns:p14="http://schemas.microsoft.com/office/powerpoint/2010/main" val="2677630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ln>
        <a:effectLst/>
        <a:ex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b="1" dirty="0">
            <a:latin typeface="+mj-ea"/>
            <a:ea typeface="+mj-ea"/>
          </a:defRPr>
        </a:defPPr>
      </a:lstStyle>
    </a:spDef>
    <a:lnDef>
      <a:spPr bwMode="auto">
        <a:solidFill>
          <a:schemeClr val="bg1"/>
        </a:solidFill>
        <a:ln w="9525"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スギ新基幹構築_コンバージョンテスト定義_20190606_改版</Template>
  <TotalTime>0</TotalTime>
  <Words>981</Words>
  <Application>Microsoft Office PowerPoint</Application>
  <PresentationFormat>画面に合わせる (4:3)</PresentationFormat>
  <Paragraphs>192</Paragraphs>
  <Slides>5</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5</vt:i4>
      </vt:variant>
    </vt:vector>
  </HeadingPairs>
  <TitlesOfParts>
    <vt:vector size="15" baseType="lpstr">
      <vt:lpstr>HGP創英角ｺﾞｼｯｸUB</vt:lpstr>
      <vt:lpstr>ＭＳ Ｐゴシック</vt:lpstr>
      <vt:lpstr>メイリオ</vt:lpstr>
      <vt:lpstr>Arial</vt:lpstr>
      <vt:lpstr>Calibri</vt:lpstr>
      <vt:lpstr>Tahoma</vt:lpstr>
      <vt:lpstr>Wingdings</vt:lpstr>
      <vt:lpstr>Wingdings 2</vt:lpstr>
      <vt:lpstr>1_NEC_standard4_3</vt:lpstr>
      <vt:lpstr>3_NEC_standard4_3</vt:lpstr>
      <vt:lpstr>Step0 画面コンバージョン 単体テストの考え方</vt:lpstr>
      <vt:lpstr>Step0 画面コンバージョン 単体テストの考え方</vt:lpstr>
      <vt:lpstr>Step0 画面コンバージョン 単体テストの考え方</vt:lpstr>
      <vt:lpstr>Step0 画面コンバージョン 単体テストの考え方</vt:lpstr>
      <vt:lpstr>（補足）業務コンバージョン　フェーズ別成果物</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2019-06-11T00:11:03Z</dcterms:created>
  <dcterms:modified xsi:type="dcterms:W3CDTF">2019-06-11T00:33:49Z</dcterms:modified>
</cp:coreProperties>
</file>