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601" r:id="rId2"/>
    <p:sldId id="610" r:id="rId3"/>
    <p:sldId id="611" r:id="rId4"/>
  </p:sldIdLst>
  <p:sldSz cx="9144000" cy="6858000" type="screen4x3"/>
  <p:notesSz cx="9866313" cy="142954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/>
        </p14:section>
        <p14:section name="Brand Statement" id="{E9B22BFF-877C-4AA1-9323-19B679BF99B1}">
          <p14:sldIdLst/>
        </p14:section>
        <p14:section name="Body" id="{18FAE958-DF6E-4AAC-835E-E68BDECA82A9}">
          <p14:sldIdLst>
            <p14:sldId id="601"/>
            <p14:sldId id="610"/>
            <p14:sldId id="611"/>
          </p14:sldIdLst>
        </p14:section>
        <p14:section name="Corporate Mark" id="{043BD1DC-881F-4DDA-BE71-3D4C881D9A5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02" userDrawn="1">
          <p15:clr>
            <a:srgbClr val="A4A3A4"/>
          </p15:clr>
        </p15:guide>
        <p15:guide id="2" pos="31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2B62"/>
    <a:srgbClr val="FFFFCC"/>
    <a:srgbClr val="FF99FF"/>
    <a:srgbClr val="FF99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40" autoAdjust="0"/>
  </p:normalViewPr>
  <p:slideViewPr>
    <p:cSldViewPr snapToGrid="0" snapToObjects="1">
      <p:cViewPr varScale="1">
        <p:scale>
          <a:sx n="91" d="100"/>
          <a:sy n="91" d="100"/>
        </p:scale>
        <p:origin x="1350" y="8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52" y="90"/>
      </p:cViewPr>
      <p:guideLst>
        <p:guide orient="horz" pos="4502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4275403" cy="714772"/>
          </a:xfrm>
          <a:prstGeom prst="rect">
            <a:avLst/>
          </a:prstGeom>
        </p:spPr>
        <p:txBody>
          <a:bodyPr vert="horz" lIns="133042" tIns="66522" rIns="133042" bIns="66522" rtlCol="0"/>
          <a:lstStyle>
            <a:lvl1pPr algn="l">
              <a:defRPr sz="17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0" y="2"/>
            <a:ext cx="4275403" cy="714772"/>
          </a:xfrm>
          <a:prstGeom prst="rect">
            <a:avLst/>
          </a:prstGeom>
        </p:spPr>
        <p:txBody>
          <a:bodyPr vert="horz" lIns="133042" tIns="66522" rIns="133042" bIns="66522" rtlCol="0"/>
          <a:lstStyle>
            <a:lvl1pPr algn="r">
              <a:defRPr sz="17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2019/8/1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4" y="13578187"/>
            <a:ext cx="4275403" cy="714772"/>
          </a:xfrm>
          <a:prstGeom prst="rect">
            <a:avLst/>
          </a:prstGeom>
        </p:spPr>
        <p:txBody>
          <a:bodyPr vert="horz" lIns="133042" tIns="66522" rIns="133042" bIns="66522" rtlCol="0" anchor="b"/>
          <a:lstStyle>
            <a:lvl1pPr algn="l">
              <a:defRPr sz="17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0" y="13578187"/>
            <a:ext cx="4275403" cy="714772"/>
          </a:xfrm>
          <a:prstGeom prst="rect">
            <a:avLst/>
          </a:prstGeom>
        </p:spPr>
        <p:txBody>
          <a:bodyPr vert="horz" lIns="133042" tIns="66522" rIns="133042" bIns="66522" rtlCol="0" anchor="b"/>
          <a:lstStyle>
            <a:lvl1pPr algn="r">
              <a:defRPr sz="17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0" y="2"/>
            <a:ext cx="4275403" cy="414221"/>
          </a:xfrm>
          <a:prstGeom prst="rect">
            <a:avLst/>
          </a:prstGeom>
        </p:spPr>
        <p:txBody>
          <a:bodyPr vert="horz" lIns="133042" tIns="66522" rIns="133042" bIns="66522" rtlCol="0"/>
          <a:lstStyle>
            <a:lvl1pPr algn="r">
              <a:defRPr sz="15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2019/8/1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0" y="13882385"/>
            <a:ext cx="4275403" cy="414221"/>
          </a:xfrm>
          <a:prstGeom prst="rect">
            <a:avLst/>
          </a:prstGeom>
        </p:spPr>
        <p:txBody>
          <a:bodyPr vert="horz" lIns="133042" tIns="66522" rIns="133042" bIns="66522" rtlCol="0" anchor="b"/>
          <a:lstStyle>
            <a:lvl1pPr algn="r">
              <a:defRPr sz="15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1360488" y="620713"/>
            <a:ext cx="7145337" cy="5359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1905" tIns="65951" rIns="131905" bIns="65951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132765" y="6213321"/>
            <a:ext cx="9600785" cy="7507762"/>
          </a:xfrm>
          <a:prstGeom prst="rect">
            <a:avLst/>
          </a:prstGeom>
        </p:spPr>
        <p:txBody>
          <a:bodyPr vert="horz" lIns="0" tIns="65951" rIns="0" bIns="65951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17387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053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674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43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ueTitle_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233555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0946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6797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14877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41357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38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1306280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9A6FA4A-5C7B-4BEE-B74E-F5E08B473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345ED8B5-21CB-4B4D-B586-99BD1E3E4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5C7A3F35-6912-4CD7-AF21-86E75082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B6DF550-8383-4252-9C0A-4B64AF1417A2}" type="datetimeFigureOut">
              <a:rPr kumimoji="1" lang="ja-JP" altLang="en-US" smtClean="0"/>
              <a:t>2019/8/1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3457EBA9-744F-421B-8583-84AB55AC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A5988AE-F866-4CCF-B47F-2027D0F3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420D3B2-FC87-4D66-B147-9075C8140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67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2986499"/>
            <a:ext cx="8784000" cy="647664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/>
              <a:t>宛先がある場合は入力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843710"/>
            <a:ext cx="8760432" cy="648000"/>
          </a:xfrm>
        </p:spPr>
        <p:txBody>
          <a:bodyPr vert="horz" lIns="91440" tIns="4680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ja-JP" altLang="en-US" dirty="0"/>
              <a:t>タイトルを入力</a:t>
            </a:r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年月　部署名　氏名など　適宜改行</a:t>
            </a:r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2 lines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7" name="グループ化 1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5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6" name="text"/>
            <p:cNvPicPr>
              <a:picLocks noChangeAspect="1" noChangeArrowheads="1"/>
            </p:cNvPicPr>
            <p:nvPr userDrawn="1"/>
          </p:nvPicPr>
          <p:blipFill>
            <a:blip r:embed="rId9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64149" y="3598148"/>
              <a:ext cx="6913563" cy="245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brighter_logo_poji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2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lueTitle_Backgro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行にわたる場合は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このレイアウトで入力</a:t>
            </a:r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2" y="0"/>
            <a:ext cx="9162000" cy="70257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680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/>
              <a:t>本文を入力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70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/>
              <a:t>目次 のタイトルを入力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項目を入力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130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12640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/>
              <a:t>サブタイトルを入力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61514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</a:p>
        </p:txBody>
      </p:sp>
    </p:spTree>
    <p:extLst>
      <p:ext uri="{BB962C8B-B14F-4D97-AF65-F5344CB8AC3E}">
        <p14:creationId xmlns:p14="http://schemas.microsoft.com/office/powerpoint/2010/main" val="273557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493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lt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/>
              <a:t>リード文が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行でおさまる場合はこのレイアウトで入力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763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 userDrawn="1"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redit"/>
          <p:cNvSpPr txBox="1"/>
          <p:nvPr userDrawn="1"/>
        </p:nvSpPr>
        <p:spPr bwMode="black">
          <a:xfrm>
            <a:off x="1096858" y="6597840"/>
            <a:ext cx="1938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NEC Corporation 2019-2020</a:t>
            </a: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3964291" y="6597840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NEC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91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690" r:id="rId21"/>
    <p:sldLayoutId id="2147483669" r:id="rId22"/>
    <p:sldLayoutId id="2147483682" r:id="rId23"/>
    <p:sldLayoutId id="2147483681" r:id="rId24"/>
    <p:sldLayoutId id="2147483670" r:id="rId25"/>
    <p:sldLayoutId id="2147483672" r:id="rId26"/>
    <p:sldLayoutId id="2147483695" r:id="rId27"/>
    <p:sldLayoutId id="2147483673" r:id="rId28"/>
    <p:sldLayoutId id="2147483674" r:id="rId29"/>
    <p:sldLayoutId id="2147483701" r:id="rId30"/>
    <p:sldLayoutId id="2147483671" r:id="rId31"/>
    <p:sldLayoutId id="2147483703" r:id="rId32"/>
    <p:sldLayoutId id="2147483694" r:id="rId33"/>
    <p:sldLayoutId id="2147483702" r:id="rId34"/>
    <p:sldLayoutId id="2147483698" r:id="rId35"/>
    <p:sldLayoutId id="2147483693" r:id="rId3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Step0 </a:t>
            </a:r>
            <a:r>
              <a:rPr lang="ja-JP" altLang="en-US" dirty="0" smtClean="0"/>
              <a:t>画面コンバージョン </a:t>
            </a:r>
            <a:r>
              <a:rPr lang="ja-JP" altLang="en-US" dirty="0" smtClean="0"/>
              <a:t>受入テスト</a:t>
            </a:r>
            <a:r>
              <a:rPr lang="ja-JP" altLang="en-US" dirty="0" smtClean="0"/>
              <a:t>の考え方</a:t>
            </a:r>
            <a:endParaRPr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3" y="1109747"/>
            <a:ext cx="8956925" cy="5491365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 algn="ctr" hangingPunct="1"/>
            <a:endParaRPr lang="ja-JP" altLang="en-US" kern="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4C15DD78-C11F-4970-A65A-00C8B41D0278}"/>
              </a:ext>
            </a:extLst>
          </p:cNvPr>
          <p:cNvGraphicFramePr>
            <a:graphicFrameLocks noGrp="1"/>
          </p:cNvGraphicFramePr>
          <p:nvPr/>
        </p:nvGraphicFramePr>
        <p:xfrm>
          <a:off x="10551381" y="126425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01688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3421744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 bwMode="auto">
          <a:xfrm>
            <a:off x="94590" y="678923"/>
            <a:ext cx="8407439" cy="363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500" b="1" dirty="0" smtClean="0">
                <a:latin typeface="+mj-ea"/>
                <a:ea typeface="+mj-ea"/>
              </a:rPr>
              <a:t>受入テストでは、以下の新旧画面比較を行いコンペア評価を行う。</a:t>
            </a:r>
            <a:endParaRPr kumimoji="1" lang="ja-JP" altLang="en-US" sz="1500" b="1" dirty="0">
              <a:latin typeface="+mj-ea"/>
              <a:ea typeface="+mj-ea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14585"/>
              </p:ext>
            </p:extLst>
          </p:nvPr>
        </p:nvGraphicFramePr>
        <p:xfrm>
          <a:off x="179513" y="958356"/>
          <a:ext cx="8592935" cy="58659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273">
                  <a:extLst>
                    <a:ext uri="{9D8B030D-6E8A-4147-A177-3AD203B41FA5}">
                      <a16:colId xmlns:a16="http://schemas.microsoft.com/office/drawing/2014/main" xmlns="" val="4265127818"/>
                    </a:ext>
                  </a:extLst>
                </a:gridCol>
                <a:gridCol w="1870842"/>
                <a:gridCol w="4578820">
                  <a:extLst>
                    <a:ext uri="{9D8B030D-6E8A-4147-A177-3AD203B41FA5}">
                      <a16:colId xmlns:a16="http://schemas.microsoft.com/office/drawing/2014/main" xmlns="" val="1188916456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テスト種類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検証範囲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テスト観点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9937350"/>
                  </a:ext>
                </a:extLst>
              </a:tr>
              <a:tr h="502532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1)</a:t>
                      </a:r>
                      <a:r>
                        <a:rPr kumimoji="1" lang="en-US" altLang="ja-JP" sz="1400" b="1" baseline="0" dirty="0" smtClean="0"/>
                        <a:t> </a:t>
                      </a:r>
                      <a:r>
                        <a:rPr kumimoji="1" lang="ja-JP" altLang="en-US" sz="1400" b="1" baseline="0" dirty="0" smtClean="0"/>
                        <a:t>画面遷移</a:t>
                      </a:r>
                      <a:endParaRPr kumimoji="1" lang="ja-JP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画面起動、画面終了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画面遷移、画面戻り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・メニュ画面起動、起動・終了操作の表示内容の一致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・画面遷移後、戻り後の画面表示内容の一致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　</a:t>
                      </a:r>
                      <a:r>
                        <a:rPr kumimoji="1" lang="en-US" altLang="ja-JP" sz="1400" b="1" dirty="0" smtClean="0"/>
                        <a:t>※</a:t>
                      </a:r>
                      <a:r>
                        <a:rPr kumimoji="1" lang="ja-JP" altLang="en-US" sz="1400" b="1" dirty="0" smtClean="0"/>
                        <a:t>子画面からの戻り後の画面表示状態含む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0440038"/>
                  </a:ext>
                </a:extLst>
              </a:tr>
              <a:tr h="562441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2)</a:t>
                      </a:r>
                      <a:r>
                        <a:rPr kumimoji="1" lang="en-US" altLang="ja-JP" sz="1400" b="1" baseline="0" dirty="0" smtClean="0"/>
                        <a:t> </a:t>
                      </a:r>
                      <a:r>
                        <a:rPr kumimoji="1" lang="ja-JP" altLang="en-US" sz="1400" b="1" baseline="0" dirty="0" smtClean="0"/>
                        <a:t>画面レイアウト</a:t>
                      </a:r>
                      <a:endParaRPr kumimoji="1" lang="ja-JP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1400" b="1" dirty="0" smtClean="0"/>
                        <a:t>初期表示（初期値）</a:t>
                      </a:r>
                      <a:endParaRPr kumimoji="1" lang="en-US" altLang="ja-JP" sz="1400" b="1" dirty="0" smtClean="0"/>
                    </a:p>
                    <a:p>
                      <a:pPr marL="0" indent="0">
                        <a:buNone/>
                      </a:pPr>
                      <a:r>
                        <a:rPr kumimoji="1" lang="ja-JP" altLang="en-US" sz="1400" b="1" dirty="0" smtClean="0"/>
                        <a:t>初期フォーカス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ja-JP" altLang="en-US" sz="1400" b="1" dirty="0" smtClean="0"/>
                        <a:t>画面表示内容が新旧で一致すること</a:t>
                      </a:r>
                      <a:r>
                        <a:rPr kumimoji="1" lang="en-US" altLang="ja-JP" sz="1400" b="1" dirty="0" smtClean="0"/>
                        <a:t>(</a:t>
                      </a:r>
                      <a:r>
                        <a:rPr kumimoji="1" lang="en-US" altLang="ja-JP" sz="1400" b="1" dirty="0" err="1" smtClean="0"/>
                        <a:t>Grapecity</a:t>
                      </a:r>
                      <a:r>
                        <a:rPr kumimoji="1" lang="ja-JP" altLang="en-US" sz="1400" b="1" dirty="0" smtClean="0"/>
                        <a:t>ライセンスない場合、一部フォーカスに差異がでる</a:t>
                      </a:r>
                      <a:r>
                        <a:rPr kumimoji="1" lang="en-US" altLang="ja-JP" sz="1400" b="1" dirty="0" smtClean="0"/>
                        <a:t>)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4481946"/>
                  </a:ext>
                </a:extLst>
              </a:tr>
              <a:tr h="489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3)</a:t>
                      </a:r>
                      <a:r>
                        <a:rPr kumimoji="1" lang="en-US" altLang="ja-JP" sz="1400" b="1" baseline="0" dirty="0" smtClean="0"/>
                        <a:t> </a:t>
                      </a:r>
                      <a:r>
                        <a:rPr kumimoji="1" lang="ja-JP" altLang="en-US" sz="1400" b="1" baseline="0" dirty="0" smtClean="0"/>
                        <a:t>キーフォーカス遷移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Enter</a:t>
                      </a:r>
                      <a:r>
                        <a:rPr kumimoji="1" lang="ja-JP" altLang="en-US" sz="1400" b="1" dirty="0" smtClean="0"/>
                        <a:t>キー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en-US" altLang="ja-JP" sz="1400" b="1" dirty="0" smtClean="0"/>
                        <a:t>Tab</a:t>
                      </a:r>
                      <a:r>
                        <a:rPr kumimoji="1" lang="ja-JP" altLang="en-US" sz="1400" b="1" dirty="0" smtClean="0"/>
                        <a:t>キー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↑←↓→キー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・キーフォーカス遷移で新旧コンペアできること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　業務共通部品</a:t>
                      </a:r>
                      <a:r>
                        <a:rPr kumimoji="1" lang="en-US" altLang="ja-JP" sz="1400" b="1" dirty="0" smtClean="0"/>
                        <a:t>(</a:t>
                      </a:r>
                      <a:r>
                        <a:rPr kumimoji="1" lang="ja-JP" altLang="en-US" sz="1400" b="1" dirty="0" smtClean="0"/>
                        <a:t>参照ボタンありの子画面部品</a:t>
                      </a:r>
                      <a:r>
                        <a:rPr kumimoji="1" lang="en-US" altLang="ja-JP" sz="1400" b="1" dirty="0" smtClean="0"/>
                        <a:t>)</a:t>
                      </a:r>
                      <a:r>
                        <a:rPr kumimoji="1" lang="ja-JP" altLang="en-US" sz="1400" b="1" dirty="0" smtClean="0"/>
                        <a:t>は、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・ロストフォーカスで名称を取得できること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6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4)</a:t>
                      </a:r>
                      <a:r>
                        <a:rPr kumimoji="1" lang="en-US" altLang="ja-JP" sz="1400" b="1" baseline="0" dirty="0" smtClean="0"/>
                        <a:t> </a:t>
                      </a:r>
                      <a:r>
                        <a:rPr kumimoji="1" lang="ja-JP" altLang="en-US" sz="1400" b="1" baseline="0" dirty="0" smtClean="0"/>
                        <a:t>キー操作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スペースキー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ボタン押下、</a:t>
                      </a:r>
                      <a:r>
                        <a:rPr kumimoji="1" lang="en-US" altLang="ja-JP" sz="1400" b="1" dirty="0" err="1" smtClean="0"/>
                        <a:t>DataGrid</a:t>
                      </a:r>
                      <a:r>
                        <a:rPr kumimoji="1" lang="ja-JP" altLang="en-US" sz="1400" b="1" dirty="0" smtClean="0"/>
                        <a:t>以外のリストボックス表示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2061">
                <a:tc rowSpan="4"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5) </a:t>
                      </a:r>
                      <a:r>
                        <a:rPr kumimoji="1" lang="ja-JP" altLang="en-US" sz="1400" b="1" dirty="0" smtClean="0"/>
                        <a:t>画面項目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カレンダーボックス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・</a:t>
                      </a:r>
                      <a:r>
                        <a:rPr kumimoji="1" lang="en-US" altLang="ja-JP" sz="1400" b="1" dirty="0" smtClean="0"/>
                        <a:t>YYYY/MM/DD </a:t>
                      </a:r>
                      <a:r>
                        <a:rPr kumimoji="1" lang="ja-JP" altLang="en-US" sz="1400" b="1" dirty="0" smtClean="0"/>
                        <a:t>形式、か</a:t>
                      </a:r>
                      <a:r>
                        <a:rPr kumimoji="1" lang="ja-JP" altLang="en-US" sz="1400" b="1" baseline="0" dirty="0" smtClean="0"/>
                        <a:t>  </a:t>
                      </a:r>
                      <a:r>
                        <a:rPr kumimoji="1" lang="en-US" altLang="ja-JP" sz="1400" b="1" baseline="0" dirty="0" smtClean="0"/>
                        <a:t>HH/MM/SS</a:t>
                      </a:r>
                      <a:r>
                        <a:rPr kumimoji="1" lang="ja-JP" altLang="en-US" sz="1400" b="1" baseline="0" dirty="0" smtClean="0"/>
                        <a:t>形式ありか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・</a:t>
                      </a:r>
                      <a:r>
                        <a:rPr kumimoji="1" lang="en-US" altLang="ja-JP" sz="1400" b="1" dirty="0" smtClean="0"/>
                        <a:t>from&gt;to</a:t>
                      </a:r>
                      <a:r>
                        <a:rPr kumimoji="1" lang="ja-JP" altLang="en-US" sz="1400" b="1" dirty="0" err="1" smtClean="0"/>
                        <a:t>、</a:t>
                      </a:r>
                      <a:r>
                        <a:rPr kumimoji="1" lang="en-US" altLang="ja-JP" sz="1400" b="1" dirty="0" smtClean="0"/>
                        <a:t>from</a:t>
                      </a:r>
                      <a:r>
                        <a:rPr kumimoji="1" lang="ja-JP" altLang="en-US" sz="1400" b="1" dirty="0" smtClean="0"/>
                        <a:t>のみ、</a:t>
                      </a:r>
                      <a:r>
                        <a:rPr kumimoji="1" lang="en-US" altLang="ja-JP" sz="1400" b="1" dirty="0" smtClean="0"/>
                        <a:t>to</a:t>
                      </a:r>
                      <a:r>
                        <a:rPr kumimoji="1" lang="ja-JP" altLang="en-US" sz="1400" b="1" dirty="0" smtClean="0"/>
                        <a:t>のみ ⇒エラーとなること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4463336"/>
                  </a:ext>
                </a:extLst>
              </a:tr>
              <a:tr h="201557">
                <a:tc vMerge="1">
                  <a:txBody>
                    <a:bodyPr/>
                    <a:lstStyle/>
                    <a:p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リストボックス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ドロップダウンリストの内容が一致すること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1557">
                <a:tc vMerge="1">
                  <a:txBody>
                    <a:bodyPr/>
                    <a:lstStyle/>
                    <a:p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ツールチップ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表示しきれない場合にフォーカスすると</a:t>
                      </a:r>
                      <a:r>
                        <a:rPr kumimoji="1" lang="en-US" altLang="ja-JP" sz="1400" b="1" dirty="0" smtClean="0"/>
                        <a:t>『…』</a:t>
                      </a:r>
                      <a:r>
                        <a:rPr kumimoji="1" lang="ja-JP" altLang="en-US" sz="1400" b="1" dirty="0" smtClean="0"/>
                        <a:t>を表示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1557">
                <a:tc vMerge="1">
                  <a:txBody>
                    <a:bodyPr/>
                    <a:lstStyle/>
                    <a:p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桁数・小数点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表示文字の桁数、及び小数点表記</a:t>
                      </a:r>
                      <a:r>
                        <a:rPr kumimoji="1" lang="ja-JP" altLang="en-US" sz="1400" b="1" baseline="0" dirty="0" smtClean="0"/>
                        <a:t> </a:t>
                      </a:r>
                      <a:r>
                        <a:rPr kumimoji="1" lang="en-US" altLang="ja-JP" sz="1400" b="1" baseline="0" dirty="0" smtClean="0"/>
                        <a:t>(</a:t>
                      </a:r>
                      <a:r>
                        <a:rPr kumimoji="1" lang="en-US" altLang="ja-JP" sz="1400" b="1" dirty="0" smtClean="0"/>
                        <a:t>10000.00)</a:t>
                      </a:r>
                      <a:r>
                        <a:rPr kumimoji="1" lang="ja-JP" altLang="en-US" sz="1400" b="1" dirty="0" err="1" smtClean="0"/>
                        <a:t>、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en-US" altLang="ja-JP" sz="1400" b="1" dirty="0" smtClean="0"/>
                        <a:t>『,』</a:t>
                      </a:r>
                      <a:r>
                        <a:rPr kumimoji="1" lang="ja-JP" altLang="en-US" sz="1400" b="1" dirty="0" smtClean="0"/>
                        <a:t>の金額表示有無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1557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6) </a:t>
                      </a:r>
                      <a:r>
                        <a:rPr kumimoji="1" lang="ja-JP" altLang="en-US" sz="1400" b="1" dirty="0" smtClean="0"/>
                        <a:t>メッセージ内容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メッセージ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メッセージ文言</a:t>
                      </a:r>
                      <a:r>
                        <a:rPr kumimoji="1" lang="ja-JP" altLang="en-US" sz="1400" b="1" baseline="0" dirty="0" smtClean="0"/>
                        <a:t> </a:t>
                      </a:r>
                      <a:r>
                        <a:rPr kumimoji="1" lang="ja-JP" altLang="en-US" sz="1400" b="1" dirty="0" smtClean="0"/>
                        <a:t>及び 内容が一致すること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26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7) </a:t>
                      </a:r>
                      <a:r>
                        <a:rPr kumimoji="1" lang="ja-JP" altLang="en-US" sz="1400" b="1" dirty="0" smtClean="0"/>
                        <a:t>チェック仕様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必須項目制御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必須項目にはピンク色に表示されること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全ての必須項目にて必須入力項目が未入力の場合に、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ピンク色になること（フォーカス時は白色）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バルーンヘルプ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エラーになっているときは、バルーンヘルプが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表示されること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Step0 </a:t>
            </a:r>
            <a:r>
              <a:rPr lang="ja-JP" altLang="en-US" dirty="0" smtClean="0"/>
              <a:t>画面コンバージョン </a:t>
            </a:r>
            <a:r>
              <a:rPr lang="ja-JP" altLang="en-US" dirty="0" smtClean="0"/>
              <a:t>受入テスト</a:t>
            </a:r>
            <a:r>
              <a:rPr lang="ja-JP" altLang="en-US" dirty="0" smtClean="0"/>
              <a:t>の考え方</a:t>
            </a:r>
            <a:endParaRPr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3" y="1109747"/>
            <a:ext cx="8956925" cy="5491365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 algn="ctr" hangingPunct="1"/>
            <a:endParaRPr lang="ja-JP" altLang="en-US" kern="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4C15DD78-C11F-4970-A65A-00C8B41D0278}"/>
              </a:ext>
            </a:extLst>
          </p:cNvPr>
          <p:cNvGraphicFramePr>
            <a:graphicFrameLocks noGrp="1"/>
          </p:cNvGraphicFramePr>
          <p:nvPr/>
        </p:nvGraphicFramePr>
        <p:xfrm>
          <a:off x="10551381" y="126425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01688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3421744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24489"/>
              </p:ext>
            </p:extLst>
          </p:nvPr>
        </p:nvGraphicFramePr>
        <p:xfrm>
          <a:off x="179513" y="943496"/>
          <a:ext cx="8784001" cy="591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19182">
                  <a:extLst>
                    <a:ext uri="{9D8B030D-6E8A-4147-A177-3AD203B41FA5}">
                      <a16:colId xmlns:a16="http://schemas.microsoft.com/office/drawing/2014/main" xmlns="" val="4265127818"/>
                    </a:ext>
                  </a:extLst>
                </a:gridCol>
                <a:gridCol w="2736367"/>
                <a:gridCol w="4328452">
                  <a:extLst>
                    <a:ext uri="{9D8B030D-6E8A-4147-A177-3AD203B41FA5}">
                      <a16:colId xmlns:a16="http://schemas.microsoft.com/office/drawing/2014/main" xmlns="" val="1188916456"/>
                    </a:ext>
                  </a:extLst>
                </a:gridCol>
              </a:tblGrid>
              <a:tr h="277850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テスト種類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検証範囲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テスト観点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9937350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8) </a:t>
                      </a:r>
                      <a:r>
                        <a:rPr kumimoji="1" lang="ja-JP" altLang="en-US" sz="1400" b="1" dirty="0" smtClean="0"/>
                        <a:t>データグリッド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キーフォーカス遷移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Enter</a:t>
                      </a:r>
                      <a:r>
                        <a:rPr kumimoji="1" lang="ja-JP" altLang="en-US" sz="1400" b="1" dirty="0" smtClean="0"/>
                        <a:t>キー、</a:t>
                      </a:r>
                      <a:r>
                        <a:rPr kumimoji="1" lang="en-US" altLang="ja-JP" sz="1400" b="1" dirty="0" smtClean="0"/>
                        <a:t>Tab</a:t>
                      </a:r>
                      <a:r>
                        <a:rPr kumimoji="1" lang="ja-JP" altLang="en-US" sz="1400" b="1" dirty="0" smtClean="0"/>
                        <a:t>キー遷移順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クリック時のフォーカス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データグリッドの</a:t>
                      </a:r>
                      <a:r>
                        <a:rPr kumimoji="1" lang="ja-JP" altLang="en-US" sz="1400" b="1" dirty="0" smtClean="0"/>
                        <a:t>行選択時・セル選択時、薄い青色</a:t>
                      </a:r>
                      <a:r>
                        <a:rPr kumimoji="1" lang="ja-JP" altLang="en-US" sz="1400" b="1" dirty="0" smtClean="0"/>
                        <a:t>でフォーカスが当たること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キー操作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スペースキー操作の挙動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入力チェック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必須チェック、バルーンヘルプ表示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ツールチップ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『…』</a:t>
                      </a:r>
                      <a:r>
                        <a:rPr kumimoji="1" lang="ja-JP" altLang="en-US" sz="1400" b="1" dirty="0" smtClean="0"/>
                        <a:t>が表示されること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スクロールバー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スクロールバーの縦横を上限値まで素早く移動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コンボボックス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ドロップダウンリスト表示内容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文字数上限</a:t>
                      </a:r>
                      <a:r>
                        <a:rPr kumimoji="1" lang="en-US" altLang="ja-JP" sz="1400" b="1" dirty="0" smtClean="0"/>
                        <a:t>(</a:t>
                      </a:r>
                      <a:r>
                        <a:rPr kumimoji="1" lang="ja-JP" altLang="en-US" sz="1400" b="1" dirty="0" smtClean="0"/>
                        <a:t>桁数・文字数</a:t>
                      </a:r>
                      <a:r>
                        <a:rPr kumimoji="1" lang="en-US" altLang="ja-JP" sz="1400" b="1" dirty="0" smtClean="0"/>
                        <a:t>)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入力・表示文字数上限数が一致しているか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25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文字寄せ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ヘッダ以外の表示項目の文字表示の寄せ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ソート機能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参照専用画面（一覧照会系）のみ、ソートが有効になっているか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94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選択モード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行選択かセル選択か　</a:t>
                      </a:r>
                      <a:r>
                        <a:rPr kumimoji="1" lang="en-US" altLang="ja-JP" sz="1400" b="1" dirty="0" smtClean="0"/>
                        <a:t>※</a:t>
                      </a:r>
                      <a:r>
                        <a:rPr kumimoji="1" lang="ja-JP" altLang="en-US" sz="1400" b="1" dirty="0" smtClean="0"/>
                        <a:t>基本行選択をして業務を行う場合には、行選択モードで対応する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13471">
                <a:tc>
                  <a:txBody>
                    <a:bodyPr/>
                    <a:lstStyle/>
                    <a:p>
                      <a:r>
                        <a:rPr kumimoji="1" lang="en-US" altLang="ja-JP" sz="1400" b="1" dirty="0" smtClean="0"/>
                        <a:t>9) </a:t>
                      </a:r>
                      <a:r>
                        <a:rPr kumimoji="1" lang="en-US" altLang="ja-JP" sz="1400" b="1" dirty="0" smtClean="0"/>
                        <a:t>IME</a:t>
                      </a:r>
                      <a:r>
                        <a:rPr kumimoji="1" lang="ja-JP" altLang="en-US" sz="1400" b="1" dirty="0" smtClean="0"/>
                        <a:t>制御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テキストボックス</a:t>
                      </a:r>
                      <a:endParaRPr kumimoji="1" lang="en-US" altLang="ja-JP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カレンダーボックス</a:t>
                      </a:r>
                      <a:endParaRPr kumimoji="1" lang="en-US" altLang="ja-JP" sz="1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リストボックス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入力可能なコントロールに対して、以下の文字列を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入力してみてチェックが出来ること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・全角文字列入力　日本語入力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・半角文字列入力　数字＆文字＆特殊文字</a:t>
                      </a:r>
                      <a:r>
                        <a:rPr kumimoji="1" lang="ja-JP" altLang="en-US" sz="1400" b="1" baseline="0" dirty="0" smtClean="0"/>
                        <a:t> </a:t>
                      </a:r>
                      <a:r>
                        <a:rPr kumimoji="1" lang="ja-JP" altLang="en-US" sz="1400" b="1" dirty="0" smtClean="0"/>
                        <a:t>入力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en-US" altLang="ja-JP" sz="1400" b="1" dirty="0" smtClean="0">
                          <a:solidFill>
                            <a:srgbClr val="0000FF"/>
                          </a:solidFill>
                        </a:rPr>
                        <a:t>※</a:t>
                      </a:r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次期システムでは</a:t>
                      </a:r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、</a:t>
                      </a:r>
                      <a:r>
                        <a:rPr kumimoji="1" lang="en-US" altLang="ja-JP" sz="1400" b="1" dirty="0" smtClean="0">
                          <a:solidFill>
                            <a:srgbClr val="0000FF"/>
                          </a:solidFill>
                        </a:rPr>
                        <a:t>IME</a:t>
                      </a:r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制御が</a:t>
                      </a:r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効かなくなるため、</a:t>
                      </a:r>
                      <a:endParaRPr kumimoji="1" lang="en-US" altLang="ja-JP" sz="14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　全角・半角共に入力できてしまうため、エラー</a:t>
                      </a:r>
                      <a:endParaRPr kumimoji="1" lang="en-US" altLang="ja-JP" sz="1400" b="1" dirty="0" smtClean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kumimoji="1" lang="ja-JP" altLang="en-US" sz="1400" b="1" dirty="0" smtClean="0">
                          <a:solidFill>
                            <a:srgbClr val="0000FF"/>
                          </a:solidFill>
                        </a:rPr>
                        <a:t>　チェックをしっかり出来ているか確認したい</a:t>
                      </a:r>
                      <a:endParaRPr kumimoji="1" lang="en-US" altLang="ja-JP" sz="14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94590" y="668413"/>
            <a:ext cx="8407439" cy="363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500" b="1" dirty="0" smtClean="0">
                <a:latin typeface="+mj-ea"/>
                <a:ea typeface="+mj-ea"/>
              </a:rPr>
              <a:t>受入テストでは、以下の新旧画面比較を行いコンペア評価を行う。</a:t>
            </a:r>
            <a:endParaRPr kumimoji="1" lang="ja-JP" altLang="en-US" sz="1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00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Step0 </a:t>
            </a:r>
            <a:r>
              <a:rPr lang="ja-JP" altLang="en-US" dirty="0" smtClean="0"/>
              <a:t>画面コンバージョン </a:t>
            </a:r>
            <a:r>
              <a:rPr lang="ja-JP" altLang="en-US" dirty="0" smtClean="0"/>
              <a:t>受入テスト</a:t>
            </a:r>
            <a:r>
              <a:rPr lang="ja-JP" altLang="en-US" dirty="0" smtClean="0"/>
              <a:t>の考え方</a:t>
            </a:r>
            <a:endParaRPr lang="ja-JP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9513" y="1109747"/>
            <a:ext cx="8956925" cy="5491365"/>
          </a:xfrm>
          <a:prstGeom prst="rect">
            <a:avLst/>
          </a:prstGeom>
        </p:spPr>
        <p:txBody>
          <a:bodyPr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sz="1600" b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sz="1400" b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sz="1200" b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 algn="ctr" hangingPunct="1"/>
            <a:endParaRPr lang="ja-JP" altLang="en-US" kern="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4C15DD78-C11F-4970-A65A-00C8B41D0278}"/>
              </a:ext>
            </a:extLst>
          </p:cNvPr>
          <p:cNvGraphicFramePr>
            <a:graphicFrameLocks noGrp="1"/>
          </p:cNvGraphicFramePr>
          <p:nvPr/>
        </p:nvGraphicFramePr>
        <p:xfrm>
          <a:off x="10551381" y="126425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401688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3421744"/>
                  </a:ext>
                </a:extLst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63891"/>
              </p:ext>
            </p:extLst>
          </p:nvPr>
        </p:nvGraphicFramePr>
        <p:xfrm>
          <a:off x="179513" y="996046"/>
          <a:ext cx="8784001" cy="3139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1535">
                  <a:extLst>
                    <a:ext uri="{9D8B030D-6E8A-4147-A177-3AD203B41FA5}">
                      <a16:colId xmlns:a16="http://schemas.microsoft.com/office/drawing/2014/main" xmlns="" val="4265127818"/>
                    </a:ext>
                  </a:extLst>
                </a:gridCol>
                <a:gridCol w="2816773"/>
                <a:gridCol w="4065693">
                  <a:extLst>
                    <a:ext uri="{9D8B030D-6E8A-4147-A177-3AD203B41FA5}">
                      <a16:colId xmlns:a16="http://schemas.microsoft.com/office/drawing/2014/main" xmlns="" val="1188916456"/>
                    </a:ext>
                  </a:extLst>
                </a:gridCol>
              </a:tblGrid>
              <a:tr h="312450"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テスト種類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検証範囲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 smtClean="0"/>
                        <a:t>テスト観点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9937350"/>
                  </a:ext>
                </a:extLst>
              </a:tr>
              <a:tr h="28404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10)</a:t>
                      </a:r>
                      <a:r>
                        <a:rPr kumimoji="1" lang="en-US" altLang="ja-JP" sz="1400" b="1" baseline="0" dirty="0" smtClean="0"/>
                        <a:t> </a:t>
                      </a:r>
                      <a:r>
                        <a:rPr kumimoji="1" lang="ja-JP" altLang="en-US" sz="1400" b="1" dirty="0" smtClean="0"/>
                        <a:t>ボタン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全てのボタン押下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新規登録・更新・削除・参照、クリアボタン、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及び 画面固有の特殊ボタンを含めて全てのボタン押下時に、システムエラーが出ないこと・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画面表示内容に差異がないこと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0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活性</a:t>
                      </a:r>
                      <a:r>
                        <a:rPr kumimoji="1" lang="ja-JP" altLang="en-US" sz="1400" b="1" dirty="0" smtClean="0"/>
                        <a:t>・非活性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ボタンの活性・非活性状態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（ボタンを押せる・押せない）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0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戻るなどのフッターボタン有無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戻るボタンの表示有無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04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連続押下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連続でボタンを押すなど、イレギュラー</a:t>
                      </a:r>
                      <a:r>
                        <a:rPr kumimoji="1" lang="ja-JP" altLang="en-US" sz="1400" b="1" dirty="0" smtClean="0"/>
                        <a:t>な</a:t>
                      </a:r>
                      <a:r>
                        <a:rPr kumimoji="1" lang="ja-JP" altLang="en-US" sz="1400" b="1" dirty="0" smtClean="0"/>
                        <a:t>パターンテストを行うこと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4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 smtClean="0"/>
                        <a:t>11) </a:t>
                      </a:r>
                      <a:r>
                        <a:rPr kumimoji="1" lang="ja-JP" altLang="en-US" sz="1400" b="1" dirty="0" smtClean="0"/>
                        <a:t>確認ダイアログ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 smtClean="0"/>
                        <a:t>ポップアップ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 smtClean="0"/>
                        <a:t>確認ダイアログ（よろしいですか？）などの</a:t>
                      </a:r>
                      <a:endParaRPr kumimoji="1" lang="en-US" altLang="ja-JP" sz="1400" b="1" dirty="0" smtClean="0"/>
                    </a:p>
                    <a:p>
                      <a:r>
                        <a:rPr kumimoji="1" lang="ja-JP" altLang="en-US" sz="1400" b="1" dirty="0" smtClean="0"/>
                        <a:t>メッセージが表示されること</a:t>
                      </a:r>
                      <a:endParaRPr kumimoji="1" lang="en-US" altLang="ja-JP" sz="1400" b="1" dirty="0" smtClean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 bwMode="auto">
          <a:xfrm>
            <a:off x="94590" y="699943"/>
            <a:ext cx="8407439" cy="363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500" b="1" dirty="0" smtClean="0">
                <a:latin typeface="+mj-ea"/>
                <a:ea typeface="+mj-ea"/>
              </a:rPr>
              <a:t>受入テストでは、以下の新旧画面比較を行いコンペア評価を行う。</a:t>
            </a:r>
            <a:endParaRPr kumimoji="1" lang="ja-JP" altLang="en-US" sz="1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53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スギ新基幹構築_コンバージョンテスト定義_20190606_改版</Template>
  <TotalTime>0</TotalTime>
  <Words>590</Words>
  <Application>Microsoft Office PowerPoint</Application>
  <PresentationFormat>画面に合わせる (4:3)</PresentationFormat>
  <Paragraphs>107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1_NEC_standard4_3</vt:lpstr>
      <vt:lpstr>Step0 画面コンバージョン 受入テストの考え方</vt:lpstr>
      <vt:lpstr>Step0 画面コンバージョン 受入テストの考え方</vt:lpstr>
      <vt:lpstr>Step0 画面コンバージョン 受入テストの考え方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2019-06-11T00:11:03Z</dcterms:created>
  <dcterms:modified xsi:type="dcterms:W3CDTF">2019-08-01T14:09:30Z</dcterms:modified>
</cp:coreProperties>
</file>