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3" r:id="rId2"/>
    <p:sldId id="270" r:id="rId3"/>
    <p:sldId id="260" r:id="rId4"/>
    <p:sldId id="261" r:id="rId5"/>
    <p:sldId id="262" r:id="rId6"/>
    <p:sldId id="263" r:id="rId7"/>
    <p:sldId id="264" r:id="rId8"/>
    <p:sldId id="266" r:id="rId9"/>
    <p:sldId id="267" r:id="rId10"/>
    <p:sldId id="271" r:id="rId11"/>
    <p:sldId id="27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73" d="100"/>
          <a:sy n="73"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4F10336-30C9-4538-ABF6-FB5EE3986650}"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30926883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10336-30C9-4538-ABF6-FB5EE3986650}"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58875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10336-30C9-4538-ABF6-FB5EE3986650}"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255781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F10336-30C9-4538-ABF6-FB5EE3986650}"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29626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E4F10336-30C9-4538-ABF6-FB5EE3986650}"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15785010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4F10336-30C9-4538-ABF6-FB5EE3986650}" type="datetimeFigureOut">
              <a:rPr lang="en-US" smtClean="0"/>
              <a:t>9/23/2022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271971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E4F10336-30C9-4538-ABF6-FB5EE3986650}"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C1C1A-4C07-4B39-8826-F3C351C6D01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476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F10336-30C9-4538-ABF6-FB5EE3986650}"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365133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10336-30C9-4538-ABF6-FB5EE3986650}"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96170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E4F10336-30C9-4538-ABF6-FB5EE3986650}" type="datetimeFigureOut">
              <a:rPr lang="en-US" smtClean="0"/>
              <a:t>9/23/2022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303653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4F10336-30C9-4538-ABF6-FB5EE3986650}" type="datetimeFigureOut">
              <a:rPr lang="en-US" smtClean="0"/>
              <a:t>9/23/2022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80C1C1A-4C07-4B39-8826-F3C351C6D018}" type="slidenum">
              <a:rPr lang="en-US" smtClean="0"/>
              <a:t>‹#›</a:t>
            </a:fld>
            <a:endParaRPr lang="en-US"/>
          </a:p>
        </p:txBody>
      </p:sp>
    </p:spTree>
    <p:extLst>
      <p:ext uri="{BB962C8B-B14F-4D97-AF65-F5344CB8AC3E}">
        <p14:creationId xmlns:p14="http://schemas.microsoft.com/office/powerpoint/2010/main" val="196985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4F10336-30C9-4538-ABF6-FB5EE3986650}" type="datetimeFigureOut">
              <a:rPr lang="en-US" smtClean="0"/>
              <a:t>9/23/2022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80C1C1A-4C07-4B39-8826-F3C351C6D018}" type="slidenum">
              <a:rPr lang="en-US" smtClean="0"/>
              <a:t>‹#›</a:t>
            </a:fld>
            <a:endParaRPr lang="en-US"/>
          </a:p>
        </p:txBody>
      </p:sp>
    </p:spTree>
    <p:extLst>
      <p:ext uri="{BB962C8B-B14F-4D97-AF65-F5344CB8AC3E}">
        <p14:creationId xmlns:p14="http://schemas.microsoft.com/office/powerpoint/2010/main" val="27402723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13363"/>
            <a:ext cx="8991600" cy="1645920"/>
          </a:xfrm>
        </p:spPr>
        <p:txBody>
          <a:bodyPr/>
          <a:lstStyle/>
          <a:p>
            <a:r>
              <a:rPr lang="en-US" dirty="0" smtClean="0"/>
              <a:t>REAL ESTATE INDUSTRY</a:t>
            </a:r>
            <a:endParaRPr lang="en-US" dirty="0"/>
          </a:p>
        </p:txBody>
      </p:sp>
      <p:sp>
        <p:nvSpPr>
          <p:cNvPr id="3" name="Subtitle 2"/>
          <p:cNvSpPr>
            <a:spLocks noGrp="1"/>
          </p:cNvSpPr>
          <p:nvPr>
            <p:ph type="subTitle" idx="1"/>
          </p:nvPr>
        </p:nvSpPr>
        <p:spPr>
          <a:xfrm>
            <a:off x="4967339" y="2493818"/>
            <a:ext cx="6801612" cy="2156511"/>
          </a:xfrm>
        </p:spPr>
        <p:txBody>
          <a:bodyPr/>
          <a:lstStyle/>
          <a:p>
            <a:r>
              <a:rPr lang="en-US" dirty="0" smtClean="0"/>
              <a:t>TEAM MEMBERS: REKHA. K</a:t>
            </a:r>
          </a:p>
          <a:p>
            <a:r>
              <a:rPr lang="en-US" dirty="0"/>
              <a:t> </a:t>
            </a:r>
            <a:r>
              <a:rPr lang="en-US" dirty="0" smtClean="0"/>
              <a:t>                               APOORVA. M</a:t>
            </a:r>
          </a:p>
          <a:p>
            <a:r>
              <a:rPr lang="en-US" dirty="0" smtClean="0"/>
              <a:t>L2 FACULTY: MOHAMMAD TAHIR MIRJI</a:t>
            </a:r>
          </a:p>
        </p:txBody>
      </p:sp>
      <p:pic>
        <p:nvPicPr>
          <p:cNvPr id="4" name="Picture 3"/>
          <p:cNvPicPr>
            <a:picLocks noChangeAspect="1"/>
          </p:cNvPicPr>
          <p:nvPr/>
        </p:nvPicPr>
        <p:blipFill>
          <a:blip r:embed="rId2"/>
          <a:stretch>
            <a:fillRect/>
          </a:stretch>
        </p:blipFill>
        <p:spPr>
          <a:xfrm>
            <a:off x="0" y="2377786"/>
            <a:ext cx="6096000" cy="4480214"/>
          </a:xfrm>
          <a:prstGeom prst="rect">
            <a:avLst/>
          </a:prstGeom>
        </p:spPr>
      </p:pic>
    </p:spTree>
    <p:extLst>
      <p:ext uri="{BB962C8B-B14F-4D97-AF65-F5344CB8AC3E}">
        <p14:creationId xmlns:p14="http://schemas.microsoft.com/office/powerpoint/2010/main" val="219408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Measuring success</a:t>
            </a:r>
            <a:endParaRPr lang="en-US" b="1" dirty="0"/>
          </a:p>
        </p:txBody>
      </p:sp>
      <p:sp>
        <p:nvSpPr>
          <p:cNvPr id="3" name="Content Placeholder 2"/>
          <p:cNvSpPr>
            <a:spLocks noGrp="1"/>
          </p:cNvSpPr>
          <p:nvPr>
            <p:ph idx="1"/>
          </p:nvPr>
        </p:nvSpPr>
        <p:spPr>
          <a:xfrm>
            <a:off x="124691" y="2638044"/>
            <a:ext cx="11402291" cy="3101983"/>
          </a:xfrm>
        </p:spPr>
        <p:txBody>
          <a:bodyPr>
            <a:normAutofit lnSpcReduction="10000"/>
          </a:bodyPr>
          <a:lstStyle/>
          <a:p>
            <a:pPr marL="0" indent="0">
              <a:buNone/>
            </a:pPr>
            <a:r>
              <a:rPr lang="en-US" dirty="0"/>
              <a:t>Below are </a:t>
            </a:r>
            <a:r>
              <a:rPr lang="en-US" dirty="0" smtClean="0"/>
              <a:t>4 </a:t>
            </a:r>
            <a:r>
              <a:rPr lang="en-US" dirty="0"/>
              <a:t>critical real estate performance metrics to track</a:t>
            </a:r>
            <a:r>
              <a:rPr lang="en-US" dirty="0" smtClean="0"/>
              <a:t>:</a:t>
            </a:r>
          </a:p>
          <a:p>
            <a:r>
              <a:rPr lang="en-US" b="1" dirty="0" smtClean="0"/>
              <a:t>Monthly Production</a:t>
            </a:r>
          </a:p>
          <a:p>
            <a:pPr marL="0" indent="0">
              <a:buNone/>
            </a:pPr>
            <a:r>
              <a:rPr lang="en-US" dirty="0"/>
              <a:t> </a:t>
            </a:r>
            <a:r>
              <a:rPr lang="en-US" dirty="0" smtClean="0"/>
              <a:t>   No </a:t>
            </a:r>
            <a:r>
              <a:rPr lang="en-US" dirty="0"/>
              <a:t>matter whether your agents pay a flat fee to the brokerage or if they’re on </a:t>
            </a:r>
            <a:r>
              <a:rPr lang="en-US" dirty="0" smtClean="0"/>
              <a:t>      traditional </a:t>
            </a:r>
            <a:r>
              <a:rPr lang="en-US" dirty="0"/>
              <a:t>splits, the absolute number of closed transactions that each agent completes contributes to your total revenue. </a:t>
            </a:r>
            <a:endParaRPr lang="en-US" dirty="0" smtClean="0"/>
          </a:p>
          <a:p>
            <a:pPr marL="0" indent="0">
              <a:buNone/>
            </a:pPr>
            <a:endParaRPr lang="en-US" dirty="0"/>
          </a:p>
          <a:p>
            <a:r>
              <a:rPr lang="en-US" b="1" dirty="0"/>
              <a:t>Days on </a:t>
            </a:r>
            <a:r>
              <a:rPr lang="en-US" b="1" dirty="0" smtClean="0"/>
              <a:t>Market</a:t>
            </a:r>
          </a:p>
          <a:p>
            <a:pPr marL="0" indent="0">
              <a:buNone/>
            </a:pPr>
            <a:r>
              <a:rPr lang="en-US" dirty="0" smtClean="0"/>
              <a:t>The </a:t>
            </a:r>
            <a:r>
              <a:rPr lang="en-US" dirty="0"/>
              <a:t>second metric to track closely is the time that agents’ listings remain actively listed on the market—or what’s most often referred to as Days on Market (DOM). Days on Market is simply the number of days in which the property is listed for sale on the MLS before it’s under contract.</a:t>
            </a:r>
          </a:p>
        </p:txBody>
      </p:sp>
    </p:spTree>
    <p:extLst>
      <p:ext uri="{BB962C8B-B14F-4D97-AF65-F5344CB8AC3E}">
        <p14:creationId xmlns:p14="http://schemas.microsoft.com/office/powerpoint/2010/main" val="83538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33055" y="2638044"/>
            <a:ext cx="9670472" cy="3101983"/>
          </a:xfrm>
        </p:spPr>
        <p:txBody>
          <a:bodyPr>
            <a:normAutofit/>
          </a:bodyPr>
          <a:lstStyle/>
          <a:p>
            <a:r>
              <a:rPr lang="en-US" b="1" dirty="0" smtClean="0"/>
              <a:t>Sale Price Vs. List Price</a:t>
            </a:r>
          </a:p>
          <a:p>
            <a:pPr marL="0" indent="0">
              <a:buNone/>
            </a:pPr>
            <a:r>
              <a:rPr lang="en-US" dirty="0" smtClean="0"/>
              <a:t>Similar to Days on Market, the difference between the list price and the final purchase price is another key metric to consider monthly. A price that needs to come down to sell doesn’t look good and often means that the property became stale. Conversely, pricing a property too low means you’re leaving money on the table—for your company, your agent, and your client. </a:t>
            </a:r>
          </a:p>
          <a:p>
            <a:r>
              <a:rPr lang="en-US" b="1" dirty="0" smtClean="0"/>
              <a:t>Sales </a:t>
            </a:r>
            <a:r>
              <a:rPr lang="en-US" b="1" dirty="0"/>
              <a:t>Volume </a:t>
            </a:r>
            <a:endParaRPr lang="en-US" b="1" dirty="0" smtClean="0"/>
          </a:p>
          <a:p>
            <a:pPr marL="0" indent="0">
              <a:buNone/>
            </a:pPr>
            <a:r>
              <a:rPr lang="en-US" dirty="0" smtClean="0"/>
              <a:t>Sales </a:t>
            </a:r>
            <a:r>
              <a:rPr lang="en-US" dirty="0"/>
              <a:t>volume is a prevalent metric of success—and one that’s often associated with ability. Real estate agents and brokerages alike use sales volume as a way to demonstrate their influence and performance. Essentially, sales volume is simply the total value of all closed transactions by sales price. </a:t>
            </a:r>
          </a:p>
        </p:txBody>
      </p:sp>
    </p:spTree>
    <p:extLst>
      <p:ext uri="{BB962C8B-B14F-4D97-AF65-F5344CB8AC3E}">
        <p14:creationId xmlns:p14="http://schemas.microsoft.com/office/powerpoint/2010/main" val="156956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118" y="3236838"/>
            <a:ext cx="7729728" cy="1188720"/>
          </a:xfrm>
        </p:spPr>
        <p:txBody>
          <a:bodyPr/>
          <a:lstStyle/>
          <a:p>
            <a:r>
              <a:rPr lang="en-US" dirty="0" smtClean="0"/>
              <a:t>Thank you</a:t>
            </a:r>
            <a:endParaRPr lang="en-US" dirty="0"/>
          </a:p>
        </p:txBody>
      </p:sp>
      <p:sp>
        <p:nvSpPr>
          <p:cNvPr id="3" name="Content Placeholder 2"/>
          <p:cNvSpPr>
            <a:spLocks noGrp="1"/>
          </p:cNvSpPr>
          <p:nvPr>
            <p:ph idx="1"/>
          </p:nvPr>
        </p:nvSpPr>
        <p:spPr>
          <a:xfrm flipV="1">
            <a:off x="2231136" y="2563091"/>
            <a:ext cx="7729728" cy="74953"/>
          </a:xfrm>
        </p:spPr>
        <p:txBody>
          <a:bodyPr>
            <a:normAutofit fontScale="25000" lnSpcReduction="20000"/>
          </a:bodyPr>
          <a:lstStyle/>
          <a:p>
            <a:r>
              <a:rPr lang="en-US" dirty="0" err="1" smtClean="0"/>
              <a:t>th</a:t>
            </a:r>
            <a:endParaRPr lang="en-US" dirty="0"/>
          </a:p>
        </p:txBody>
      </p:sp>
    </p:spTree>
    <p:extLst>
      <p:ext uri="{BB962C8B-B14F-4D97-AF65-F5344CB8AC3E}">
        <p14:creationId xmlns:p14="http://schemas.microsoft.com/office/powerpoint/2010/main" val="323723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Real </a:t>
            </a:r>
            <a:r>
              <a:rPr lang="en-US" b="1" dirty="0" smtClean="0"/>
              <a:t>Estate?</a:t>
            </a:r>
            <a:endParaRPr lang="en-US" b="1" dirty="0"/>
          </a:p>
        </p:txBody>
      </p:sp>
      <p:sp>
        <p:nvSpPr>
          <p:cNvPr id="3" name="Content Placeholder 2"/>
          <p:cNvSpPr>
            <a:spLocks noGrp="1"/>
          </p:cNvSpPr>
          <p:nvPr>
            <p:ph idx="1"/>
          </p:nvPr>
        </p:nvSpPr>
        <p:spPr>
          <a:xfrm>
            <a:off x="1368452" y="2812782"/>
            <a:ext cx="6861148" cy="3450613"/>
          </a:xfrm>
        </p:spPr>
        <p:txBody>
          <a:bodyPr>
            <a:normAutofit/>
          </a:bodyPr>
          <a:lstStyle/>
          <a:p>
            <a:pPr>
              <a:lnSpc>
                <a:spcPct val="150000"/>
              </a:lnSpc>
            </a:pPr>
            <a:r>
              <a:rPr lang="en-US" sz="2000" dirty="0" smtClean="0"/>
              <a:t>Real estate </a:t>
            </a:r>
            <a:r>
              <a:rPr lang="en-US" sz="2000" dirty="0"/>
              <a:t>is real property that consists of land and improvements, which </a:t>
            </a:r>
            <a:r>
              <a:rPr lang="en-US" sz="2000" dirty="0" smtClean="0"/>
              <a:t>includes</a:t>
            </a:r>
            <a:r>
              <a:rPr lang="en-US" sz="2000" dirty="0"/>
              <a:t> buildings, fixtures, roads, structures, and utility systems. Property rights give a title of ownership to the land, improvements, and natural resources such as minerals, plants, animals, water, etc.</a:t>
            </a:r>
          </a:p>
        </p:txBody>
      </p:sp>
      <p:pic>
        <p:nvPicPr>
          <p:cNvPr id="4" name="Picture 3"/>
          <p:cNvPicPr>
            <a:picLocks noChangeAspect="1"/>
          </p:cNvPicPr>
          <p:nvPr/>
        </p:nvPicPr>
        <p:blipFill>
          <a:blip r:embed="rId2"/>
          <a:stretch>
            <a:fillRect/>
          </a:stretch>
        </p:blipFill>
        <p:spPr>
          <a:xfrm>
            <a:off x="8714509" y="2743926"/>
            <a:ext cx="3477491" cy="3588327"/>
          </a:xfrm>
          <a:prstGeom prst="rect">
            <a:avLst/>
          </a:prstGeom>
        </p:spPr>
      </p:pic>
    </p:spTree>
    <p:extLst>
      <p:ext uri="{BB962C8B-B14F-4D97-AF65-F5344CB8AC3E}">
        <p14:creationId xmlns:p14="http://schemas.microsoft.com/office/powerpoint/2010/main" val="136396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846" y="368946"/>
            <a:ext cx="7729728" cy="1188720"/>
          </a:xfrm>
        </p:spPr>
        <p:txBody>
          <a:bodyPr/>
          <a:lstStyle/>
          <a:p>
            <a:r>
              <a:rPr lang="en-US" b="1" dirty="0" smtClean="0"/>
              <a:t>PROBLEMS AND SOLUTIONS</a:t>
            </a:r>
            <a:endParaRPr lang="en-US" b="1" dirty="0"/>
          </a:p>
        </p:txBody>
      </p:sp>
      <p:sp>
        <p:nvSpPr>
          <p:cNvPr id="3" name="Content Placeholder 2"/>
          <p:cNvSpPr>
            <a:spLocks noGrp="1"/>
          </p:cNvSpPr>
          <p:nvPr>
            <p:ph idx="1"/>
          </p:nvPr>
        </p:nvSpPr>
        <p:spPr>
          <a:xfrm>
            <a:off x="121543" y="1960314"/>
            <a:ext cx="5378712" cy="3450613"/>
          </a:xfrm>
        </p:spPr>
        <p:txBody>
          <a:bodyPr>
            <a:normAutofit fontScale="25000" lnSpcReduction="20000"/>
          </a:bodyPr>
          <a:lstStyle/>
          <a:p>
            <a:pPr marL="0" indent="0">
              <a:buNone/>
            </a:pPr>
            <a:r>
              <a:rPr lang="en-US" sz="7200" b="1" dirty="0" smtClean="0"/>
              <a:t>Problems:</a:t>
            </a:r>
          </a:p>
          <a:p>
            <a:r>
              <a:rPr lang="en-US" sz="7200" dirty="0" smtClean="0"/>
              <a:t>Managing the back-office task</a:t>
            </a:r>
          </a:p>
          <a:p>
            <a:r>
              <a:rPr lang="en-US" sz="7200" dirty="0" smtClean="0"/>
              <a:t>Keeping track of all your back-office tasks can be a hassle.</a:t>
            </a:r>
          </a:p>
          <a:p>
            <a:r>
              <a:rPr lang="en-US" sz="7200" dirty="0" smtClean="0"/>
              <a:t>If you have recently started a real estate business and think you’ve got plenty of time on your hand, you might want to rethink your decision.</a:t>
            </a:r>
          </a:p>
          <a:p>
            <a:r>
              <a:rPr lang="en-US" sz="7200" dirty="0" smtClean="0"/>
              <a:t>The real estate industry is hectic; you need to stay on your toes all the time to capture more leads in the market.</a:t>
            </a:r>
          </a:p>
          <a:p>
            <a:r>
              <a:rPr lang="en-US" sz="7200" dirty="0" smtClean="0"/>
              <a:t>So, you can’t stay relaxed, thinking the leads will come straight to you just because you have a website.</a:t>
            </a:r>
          </a:p>
          <a:p>
            <a:endParaRPr lang="en-US" sz="7200" dirty="0" smtClean="0"/>
          </a:p>
          <a:p>
            <a:endParaRPr lang="en-US" dirty="0" smtClean="0"/>
          </a:p>
          <a:p>
            <a:endParaRPr lang="en-US" dirty="0"/>
          </a:p>
        </p:txBody>
      </p:sp>
      <p:sp>
        <p:nvSpPr>
          <p:cNvPr id="4" name="Rectangle 3"/>
          <p:cNvSpPr/>
          <p:nvPr/>
        </p:nvSpPr>
        <p:spPr>
          <a:xfrm>
            <a:off x="6253216" y="1960314"/>
            <a:ext cx="5043055" cy="4247317"/>
          </a:xfrm>
          <a:prstGeom prst="rect">
            <a:avLst/>
          </a:prstGeom>
        </p:spPr>
        <p:txBody>
          <a:bodyPr wrap="square">
            <a:spAutoFit/>
          </a:bodyPr>
          <a:lstStyle/>
          <a:p>
            <a:r>
              <a:rPr lang="en-US" sz="2000" b="1" dirty="0"/>
              <a:t>Solution: </a:t>
            </a:r>
          </a:p>
          <a:p>
            <a:endParaRPr lang="en-US" dirty="0"/>
          </a:p>
          <a:p>
            <a:pPr marL="285750" indent="-285750">
              <a:buFont typeface="Arial" panose="020B0604020202020204" pitchFamily="34" charset="0"/>
              <a:buChar char="•"/>
            </a:pPr>
            <a:r>
              <a:rPr lang="en-US" dirty="0"/>
              <a:t>Hire a real estate agent who is skilled enough to manage all your administration tasks easily. See if they exactly map your requirements.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of the top skills requirements in a real estate administration agent are managing paperwork, dealing with clients, keeping the listings organized, and looking after the legal documents.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practice can help resolve the most crucial real estate problems and help realtors manage their tasks effortlessly.</a:t>
            </a:r>
          </a:p>
        </p:txBody>
      </p:sp>
    </p:spTree>
    <p:extLst>
      <p:ext uri="{BB962C8B-B14F-4D97-AF65-F5344CB8AC3E}">
        <p14:creationId xmlns:p14="http://schemas.microsoft.com/office/powerpoint/2010/main" val="354480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409" y="382801"/>
            <a:ext cx="7729728" cy="1188720"/>
          </a:xfrm>
        </p:spPr>
        <p:txBody>
          <a:bodyPr/>
          <a:lstStyle/>
          <a:p>
            <a:endParaRPr lang="en-US" dirty="0"/>
          </a:p>
        </p:txBody>
      </p:sp>
      <p:sp>
        <p:nvSpPr>
          <p:cNvPr id="3" name="Content Placeholder 2"/>
          <p:cNvSpPr>
            <a:spLocks noGrp="1"/>
          </p:cNvSpPr>
          <p:nvPr>
            <p:ph idx="1"/>
          </p:nvPr>
        </p:nvSpPr>
        <p:spPr>
          <a:xfrm>
            <a:off x="138547" y="1853755"/>
            <a:ext cx="5278582" cy="3695718"/>
          </a:xfrm>
        </p:spPr>
        <p:txBody>
          <a:bodyPr>
            <a:normAutofit fontScale="47500" lnSpcReduction="20000"/>
          </a:bodyPr>
          <a:lstStyle/>
          <a:p>
            <a:pPr marL="0" indent="0">
              <a:buNone/>
            </a:pPr>
            <a:r>
              <a:rPr lang="en-US" sz="4500" b="1" dirty="0" smtClean="0"/>
              <a:t>Problems:</a:t>
            </a:r>
          </a:p>
          <a:p>
            <a:r>
              <a:rPr lang="en-US" sz="4500" dirty="0" smtClean="0"/>
              <a:t>Managing paperwork </a:t>
            </a:r>
          </a:p>
          <a:p>
            <a:r>
              <a:rPr lang="en-US" sz="4500" dirty="0" smtClean="0"/>
              <a:t>If you don’t want to get lost in a pile of paperwork, you need to form a proper workflow.</a:t>
            </a:r>
          </a:p>
          <a:p>
            <a:endParaRPr lang="en-US" sz="4500" dirty="0" smtClean="0"/>
          </a:p>
          <a:p>
            <a:r>
              <a:rPr lang="en-US" sz="4500" dirty="0" smtClean="0"/>
              <a:t>Managing the paperwork of every property and client can take a toll on you and consume most of your time. In fact, this can also hamper your overall productivity at work.</a:t>
            </a:r>
          </a:p>
          <a:p>
            <a:endParaRPr lang="en-US" sz="4500" dirty="0" smtClean="0"/>
          </a:p>
          <a:p>
            <a:endParaRPr lang="en-US" dirty="0" smtClean="0"/>
          </a:p>
          <a:p>
            <a:endParaRPr lang="en-US" dirty="0"/>
          </a:p>
        </p:txBody>
      </p:sp>
      <p:sp>
        <p:nvSpPr>
          <p:cNvPr id="4" name="Rectangle 3"/>
          <p:cNvSpPr/>
          <p:nvPr/>
        </p:nvSpPr>
        <p:spPr>
          <a:xfrm>
            <a:off x="5929745" y="1853754"/>
            <a:ext cx="6096000" cy="4247317"/>
          </a:xfrm>
          <a:prstGeom prst="rect">
            <a:avLst/>
          </a:prstGeom>
        </p:spPr>
        <p:txBody>
          <a:bodyPr>
            <a:spAutoFit/>
          </a:bodyPr>
          <a:lstStyle/>
          <a:p>
            <a:r>
              <a:rPr lang="en-US" b="1" dirty="0"/>
              <a:t>Solution: </a:t>
            </a:r>
          </a:p>
          <a:p>
            <a:endParaRPr lang="en-US" dirty="0"/>
          </a:p>
          <a:p>
            <a:pPr marL="285750" indent="-285750">
              <a:buFont typeface="Arial" panose="020B0604020202020204" pitchFamily="34" charset="0"/>
              <a:buChar char="•"/>
            </a:pPr>
            <a:r>
              <a:rPr lang="en-US" dirty="0"/>
              <a:t>Get a CRM that eliminates the dependency on manual paperwork and digitizes your documents.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Have access to all your documents within your CRM and exchange e-signed documents for speeding up the documentation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Moreover, you can also implement real estate marketing automation into your business process for lead generation, outreach,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way, you can access all the important information even when you’re on the way to meet your client.</a:t>
            </a:r>
          </a:p>
        </p:txBody>
      </p:sp>
    </p:spTree>
    <p:extLst>
      <p:ext uri="{BB962C8B-B14F-4D97-AF65-F5344CB8AC3E}">
        <p14:creationId xmlns:p14="http://schemas.microsoft.com/office/powerpoint/2010/main" val="366342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383536" y="295519"/>
            <a:ext cx="7729728" cy="45719"/>
          </a:xfrm>
        </p:spPr>
        <p:txBody>
          <a:bodyPr>
            <a:normAutofit fontScale="90000"/>
          </a:bodyPr>
          <a:lstStyle/>
          <a:p>
            <a:endParaRPr lang="en-US" dirty="0"/>
          </a:p>
        </p:txBody>
      </p:sp>
      <p:sp>
        <p:nvSpPr>
          <p:cNvPr id="3" name="Content Placeholder 2"/>
          <p:cNvSpPr>
            <a:spLocks noGrp="1"/>
          </p:cNvSpPr>
          <p:nvPr>
            <p:ph idx="1"/>
          </p:nvPr>
        </p:nvSpPr>
        <p:spPr>
          <a:xfrm>
            <a:off x="260089" y="1971414"/>
            <a:ext cx="5988311" cy="3914013"/>
          </a:xfrm>
        </p:spPr>
        <p:txBody>
          <a:bodyPr>
            <a:normAutofit fontScale="92500" lnSpcReduction="10000"/>
          </a:bodyPr>
          <a:lstStyle/>
          <a:p>
            <a:pPr marL="0" indent="0">
              <a:buNone/>
            </a:pPr>
            <a:r>
              <a:rPr lang="en-US" sz="2600" b="1" dirty="0" smtClean="0"/>
              <a:t>Problem</a:t>
            </a:r>
          </a:p>
          <a:p>
            <a:r>
              <a:rPr lang="en-US" dirty="0" smtClean="0"/>
              <a:t> Failing to leverage on referrals</a:t>
            </a:r>
          </a:p>
          <a:p>
            <a:r>
              <a:rPr lang="en-US" dirty="0" smtClean="0"/>
              <a:t>If you were a customer looking to buy a property, would you rather ask your known one about their experience with a certain realtor or rely on a website</a:t>
            </a:r>
          </a:p>
          <a:p>
            <a:r>
              <a:rPr lang="en-US" dirty="0" smtClean="0"/>
              <a:t>We’re assuming that most buyers would trust their friends or family more.</a:t>
            </a:r>
          </a:p>
          <a:p>
            <a:r>
              <a:rPr lang="en-US" dirty="0" smtClean="0"/>
              <a:t>Real estate markets mainly run on referrals, 25% of agents generate more than 50% of their revenue through only referrals</a:t>
            </a:r>
            <a:r>
              <a:rPr lang="en-US" dirty="0"/>
              <a:t>.</a:t>
            </a:r>
            <a:endParaRPr lang="en-US" dirty="0" smtClean="0"/>
          </a:p>
          <a:p>
            <a:r>
              <a:rPr lang="en-US" dirty="0" smtClean="0"/>
              <a:t>It becomes difficult to get more leads when a realtor doesn’t have clients backing his work and referring to others.</a:t>
            </a:r>
          </a:p>
          <a:p>
            <a:endParaRPr lang="en-US" dirty="0" smtClean="0"/>
          </a:p>
        </p:txBody>
      </p:sp>
      <p:sp>
        <p:nvSpPr>
          <p:cNvPr id="4" name="Rectangle 3"/>
          <p:cNvSpPr/>
          <p:nvPr/>
        </p:nvSpPr>
        <p:spPr>
          <a:xfrm>
            <a:off x="6622472" y="1805159"/>
            <a:ext cx="5472545" cy="3416320"/>
          </a:xfrm>
          <a:prstGeom prst="rect">
            <a:avLst/>
          </a:prstGeom>
        </p:spPr>
        <p:txBody>
          <a:bodyPr wrap="square">
            <a:spAutoFit/>
          </a:bodyPr>
          <a:lstStyle/>
          <a:p>
            <a:r>
              <a:rPr lang="en-US" b="1" dirty="0"/>
              <a:t>Solution: </a:t>
            </a:r>
          </a:p>
          <a:p>
            <a:endParaRPr lang="en-US" dirty="0"/>
          </a:p>
          <a:p>
            <a:pPr marL="285750" indent="-285750">
              <a:buFont typeface="Arial" panose="020B0604020202020204" pitchFamily="34" charset="0"/>
              <a:buChar char="•"/>
            </a:pPr>
            <a:r>
              <a:rPr lang="en-US" dirty="0"/>
              <a:t>Whenever a person closes a deal, the sales process doesn’t just end there. Even after you’ve sold something, staying connected with clients and nurturing them is vital.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Building a strong relationship with your customers makes you more likely to get referred to others. So, nurture your clients by sending personalized messages, providing a solution, and consulting when required.</a:t>
            </a:r>
          </a:p>
        </p:txBody>
      </p:sp>
    </p:spTree>
    <p:extLst>
      <p:ext uri="{BB962C8B-B14F-4D97-AF65-F5344CB8AC3E}">
        <p14:creationId xmlns:p14="http://schemas.microsoft.com/office/powerpoint/2010/main" val="397933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MARKETING</a:t>
            </a:r>
            <a:endParaRPr lang="en-US" dirty="0"/>
          </a:p>
        </p:txBody>
      </p:sp>
      <p:sp>
        <p:nvSpPr>
          <p:cNvPr id="3" name="Content Placeholder 2"/>
          <p:cNvSpPr>
            <a:spLocks noGrp="1"/>
          </p:cNvSpPr>
          <p:nvPr>
            <p:ph idx="1"/>
          </p:nvPr>
        </p:nvSpPr>
        <p:spPr>
          <a:xfrm>
            <a:off x="207818" y="2153412"/>
            <a:ext cx="5999018" cy="4807526"/>
          </a:xfrm>
        </p:spPr>
        <p:txBody>
          <a:bodyPr>
            <a:normAutofit lnSpcReduction="10000"/>
          </a:bodyPr>
          <a:lstStyle/>
          <a:p>
            <a:pPr>
              <a:lnSpc>
                <a:spcPct val="150000"/>
              </a:lnSpc>
            </a:pPr>
            <a:r>
              <a:rPr lang="en-US" dirty="0"/>
              <a:t>A CRM to Manage your Real Estate Marketing </a:t>
            </a:r>
          </a:p>
          <a:p>
            <a:pPr>
              <a:lnSpc>
                <a:spcPct val="150000"/>
              </a:lnSpc>
            </a:pPr>
            <a:r>
              <a:rPr lang="en-US" dirty="0"/>
              <a:t>It feels like every time anyone talks about real estate marketing tools, social media is the first suggestion. And I'll get to social media, but there's one thing that outranks Facebook and Instagram when it comes to real estate marketing. That'd be a CRM. </a:t>
            </a:r>
          </a:p>
          <a:p>
            <a:pPr>
              <a:lnSpc>
                <a:spcPct val="150000"/>
              </a:lnSpc>
            </a:pPr>
            <a:endParaRPr lang="en-US" dirty="0"/>
          </a:p>
          <a:p>
            <a:pPr>
              <a:lnSpc>
                <a:spcPct val="150000"/>
              </a:lnSpc>
            </a:pPr>
            <a:r>
              <a:rPr lang="en-US" dirty="0"/>
              <a:t>A CRM or customer relationship management software is a tool that brings all of your marketing </a:t>
            </a:r>
            <a:r>
              <a:rPr lang="en-US" dirty="0" smtClean="0"/>
              <a:t>tools your </a:t>
            </a:r>
            <a:r>
              <a:rPr lang="en-US" dirty="0"/>
              <a:t>email marketing platform, your social media accounts, marketing and sales documents, and </a:t>
            </a:r>
            <a:r>
              <a:rPr lang="en-US" dirty="0" smtClean="0"/>
              <a:t>workflows </a:t>
            </a:r>
            <a:r>
              <a:rPr lang="en-US" dirty="0"/>
              <a:t>into one place. </a:t>
            </a:r>
          </a:p>
        </p:txBody>
      </p:sp>
      <p:pic>
        <p:nvPicPr>
          <p:cNvPr id="4" name="Picture 3"/>
          <p:cNvPicPr>
            <a:picLocks noChangeAspect="1"/>
          </p:cNvPicPr>
          <p:nvPr/>
        </p:nvPicPr>
        <p:blipFill>
          <a:blip r:embed="rId2"/>
          <a:stretch>
            <a:fillRect/>
          </a:stretch>
        </p:blipFill>
        <p:spPr>
          <a:xfrm>
            <a:off x="6345382" y="2258291"/>
            <a:ext cx="5846617" cy="4599709"/>
          </a:xfrm>
          <a:prstGeom prst="rect">
            <a:avLst/>
          </a:prstGeom>
        </p:spPr>
      </p:pic>
    </p:spTree>
    <p:extLst>
      <p:ext uri="{BB962C8B-B14F-4D97-AF65-F5344CB8AC3E}">
        <p14:creationId xmlns:p14="http://schemas.microsoft.com/office/powerpoint/2010/main" val="362128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53856"/>
            <a:ext cx="7729728" cy="1188720"/>
          </a:xfrm>
        </p:spPr>
        <p:txBody>
          <a:bodyPr/>
          <a:lstStyle/>
          <a:p>
            <a:r>
              <a:rPr lang="en-US" b="1" dirty="0"/>
              <a:t>Social Media</a:t>
            </a:r>
            <a:br>
              <a:rPr lang="en-US" b="1" dirty="0"/>
            </a:b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sz="4900" dirty="0" smtClean="0"/>
              <a:t>Platforms </a:t>
            </a:r>
            <a:r>
              <a:rPr lang="en-US" sz="4900" dirty="0"/>
              <a:t>like: </a:t>
            </a:r>
          </a:p>
          <a:p>
            <a:r>
              <a:rPr lang="en-US" sz="4900" dirty="0" smtClean="0"/>
              <a:t>Facebook</a:t>
            </a:r>
            <a:endParaRPr lang="en-US" sz="4900" dirty="0"/>
          </a:p>
          <a:p>
            <a:r>
              <a:rPr lang="en-US" sz="4900" dirty="0" smtClean="0"/>
              <a:t>Instagram</a:t>
            </a:r>
            <a:endParaRPr lang="en-US" sz="4900" dirty="0"/>
          </a:p>
          <a:p>
            <a:r>
              <a:rPr lang="en-US" sz="4900" dirty="0" smtClean="0"/>
              <a:t>Twitter</a:t>
            </a:r>
          </a:p>
          <a:p>
            <a:r>
              <a:rPr lang="en-US" sz="4900" dirty="0" err="1" smtClean="0"/>
              <a:t>Whatsapp</a:t>
            </a:r>
            <a:endParaRPr lang="en-US" sz="4900" dirty="0" smtClean="0"/>
          </a:p>
          <a:p>
            <a:endParaRPr lang="en-US" sz="4900" dirty="0"/>
          </a:p>
        </p:txBody>
      </p:sp>
    </p:spTree>
    <p:extLst>
      <p:ext uri="{BB962C8B-B14F-4D97-AF65-F5344CB8AC3E}">
        <p14:creationId xmlns:p14="http://schemas.microsoft.com/office/powerpoint/2010/main" val="18550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53" y="308092"/>
            <a:ext cx="7032013" cy="1188720"/>
          </a:xfrm>
        </p:spPr>
        <p:txBody>
          <a:bodyPr/>
          <a:lstStyle/>
          <a:p>
            <a:r>
              <a:rPr lang="en-US" b="1" dirty="0" err="1" smtClean="0"/>
              <a:t>rEAl</a:t>
            </a:r>
            <a:r>
              <a:rPr lang="en-US" b="1" dirty="0" smtClean="0"/>
              <a:t> estate</a:t>
            </a:r>
            <a:endParaRPr lang="en-US" b="1" dirty="0"/>
          </a:p>
        </p:txBody>
      </p:sp>
      <p:pic>
        <p:nvPicPr>
          <p:cNvPr id="4" name="Content Placeholder 3"/>
          <p:cNvPicPr>
            <a:picLocks noGrp="1" noChangeAspect="1"/>
          </p:cNvPicPr>
          <p:nvPr>
            <p:ph idx="1"/>
          </p:nvPr>
        </p:nvPicPr>
        <p:blipFill>
          <a:blip r:embed="rId2"/>
          <a:stretch>
            <a:fillRect/>
          </a:stretch>
        </p:blipFill>
        <p:spPr>
          <a:xfrm>
            <a:off x="7442056" y="135562"/>
            <a:ext cx="4652962" cy="3101975"/>
          </a:xfrm>
          <a:prstGeom prst="rect">
            <a:avLst/>
          </a:prstGeom>
        </p:spPr>
      </p:pic>
      <p:sp>
        <p:nvSpPr>
          <p:cNvPr id="5" name="Rectangle 4"/>
          <p:cNvSpPr/>
          <p:nvPr/>
        </p:nvSpPr>
        <p:spPr>
          <a:xfrm>
            <a:off x="6192982" y="4452602"/>
            <a:ext cx="6096000" cy="2585323"/>
          </a:xfrm>
          <a:prstGeom prst="rect">
            <a:avLst/>
          </a:prstGeom>
        </p:spPr>
        <p:txBody>
          <a:bodyPr>
            <a:spAutoFit/>
          </a:bodyPr>
          <a:lstStyle/>
          <a:p>
            <a:pPr marL="285750" indent="-285750">
              <a:buFont typeface="Arial" panose="020B0604020202020204" pitchFamily="34" charset="0"/>
              <a:buChar char="•"/>
            </a:pPr>
            <a:r>
              <a:rPr lang="en-US" dirty="0" err="1"/>
              <a:t>Blockchain</a:t>
            </a:r>
            <a:r>
              <a:rPr lang="en-US" dirty="0"/>
              <a:t> technology has been the major disruptor at the macro-level. Similarly, real estate in the </a:t>
            </a:r>
            <a:r>
              <a:rPr lang="en-US" dirty="0" err="1"/>
              <a:t>metaverse</a:t>
            </a:r>
            <a:r>
              <a:rPr lang="en-US" dirty="0"/>
              <a:t> would bring a seismic change in the years to come and investors across the sectors have started acknowledging it.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First </a:t>
            </a:r>
            <a:r>
              <a:rPr lang="en-US" dirty="0"/>
              <a:t>movers progressing towards commercialization in the </a:t>
            </a:r>
            <a:r>
              <a:rPr lang="en-US" dirty="0" err="1"/>
              <a:t>metaverse</a:t>
            </a:r>
            <a:r>
              <a:rPr lang="en-US" dirty="0"/>
              <a:t> might be on edge in exploring the unique business opportunities and harnessing its potential in the future. </a:t>
            </a:r>
          </a:p>
        </p:txBody>
      </p:sp>
      <p:sp>
        <p:nvSpPr>
          <p:cNvPr id="6" name="Rectangle 5"/>
          <p:cNvSpPr/>
          <p:nvPr/>
        </p:nvSpPr>
        <p:spPr>
          <a:xfrm>
            <a:off x="202553" y="1686549"/>
            <a:ext cx="6096000" cy="3416320"/>
          </a:xfrm>
          <a:prstGeom prst="rect">
            <a:avLst/>
          </a:prstGeom>
        </p:spPr>
        <p:txBody>
          <a:bodyPr>
            <a:spAutoFit/>
          </a:bodyPr>
          <a:lstStyle/>
          <a:p>
            <a:pPr marL="285750" indent="-285750">
              <a:buFont typeface="Arial" panose="020B0604020202020204" pitchFamily="34" charset="0"/>
              <a:buChar char="•"/>
            </a:pPr>
            <a:r>
              <a:rPr lang="en-US" dirty="0"/>
              <a:t>Real estate in the </a:t>
            </a:r>
            <a:r>
              <a:rPr lang="en-US" dirty="0" err="1"/>
              <a:t>metaverse</a:t>
            </a:r>
            <a:r>
              <a:rPr lang="en-US" dirty="0"/>
              <a:t> is a virtual ecosystem, a replica of real-world conditions. It combines technologies such as augmented reality, virtual reality, and video to create a digital space where users can interact, play and communicate virtually just like they do in the real world.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Every </a:t>
            </a:r>
            <a:r>
              <a:rPr lang="en-US" dirty="0"/>
              <a:t>land parcel in </a:t>
            </a:r>
            <a:r>
              <a:rPr lang="en-US" dirty="0" err="1"/>
              <a:t>metaverse</a:t>
            </a:r>
            <a:r>
              <a:rPr lang="en-US" dirty="0"/>
              <a:t> stands unique and non-replicable. These assets are digital creations and programmable, and allow the users to meet, socialize, develop, play, hold meetings, and do transactions as they do in real-world scenarios.</a:t>
            </a:r>
          </a:p>
          <a:p>
            <a:endParaRPr lang="en-US" dirty="0"/>
          </a:p>
        </p:txBody>
      </p:sp>
    </p:spTree>
    <p:extLst>
      <p:ext uri="{BB962C8B-B14F-4D97-AF65-F5344CB8AC3E}">
        <p14:creationId xmlns:p14="http://schemas.microsoft.com/office/powerpoint/2010/main" val="181389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FORMATS, CHANNELS</a:t>
            </a:r>
            <a:endParaRPr lang="en-US" dirty="0"/>
          </a:p>
        </p:txBody>
      </p:sp>
      <p:sp>
        <p:nvSpPr>
          <p:cNvPr id="3" name="Content Placeholder 2"/>
          <p:cNvSpPr>
            <a:spLocks noGrp="1"/>
          </p:cNvSpPr>
          <p:nvPr>
            <p:ph idx="1"/>
          </p:nvPr>
        </p:nvSpPr>
        <p:spPr>
          <a:xfrm>
            <a:off x="4059382" y="2327564"/>
            <a:ext cx="2798618" cy="4253345"/>
          </a:xfrm>
        </p:spPr>
        <p:txBody>
          <a:bodyPr>
            <a:normAutofit/>
          </a:bodyPr>
          <a:lstStyle/>
          <a:p>
            <a:pPr>
              <a:buFont typeface="Wingdings" panose="05000000000000000000" pitchFamily="2" charset="2"/>
              <a:buChar char="Ø"/>
            </a:pPr>
            <a:r>
              <a:rPr lang="en-US" b="1" dirty="0"/>
              <a:t>Magazines</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b="1" dirty="0" smtClean="0"/>
              <a:t>Newspapers</a:t>
            </a:r>
          </a:p>
          <a:p>
            <a:pPr>
              <a:buFont typeface="Wingdings" panose="05000000000000000000" pitchFamily="2" charset="2"/>
              <a:buChar char="Ø"/>
            </a:pPr>
            <a:endParaRPr lang="en-US" b="1" dirty="0"/>
          </a:p>
          <a:p>
            <a:pPr>
              <a:buFont typeface="Wingdings" panose="05000000000000000000" pitchFamily="2" charset="2"/>
              <a:buChar char="Ø"/>
            </a:pPr>
            <a:r>
              <a:rPr lang="en-US" b="1" dirty="0" smtClean="0"/>
              <a:t>Blogs</a:t>
            </a:r>
          </a:p>
          <a:p>
            <a:pPr>
              <a:buFont typeface="Wingdings" panose="05000000000000000000" pitchFamily="2" charset="2"/>
              <a:buChar char="Ø"/>
            </a:pPr>
            <a:endParaRPr lang="en-US" b="1" dirty="0" smtClean="0"/>
          </a:p>
          <a:p>
            <a:pPr>
              <a:buFont typeface="Wingdings" panose="05000000000000000000" pitchFamily="2" charset="2"/>
              <a:buChar char="Ø"/>
            </a:pPr>
            <a:r>
              <a:rPr lang="en-US" dirty="0" smtClean="0"/>
              <a:t> </a:t>
            </a:r>
            <a:r>
              <a:rPr lang="en-US" b="1" dirty="0" smtClean="0"/>
              <a:t>Vlogs</a:t>
            </a:r>
          </a:p>
          <a:p>
            <a:pPr>
              <a:buFont typeface="Wingdings" panose="05000000000000000000" pitchFamily="2" charset="2"/>
              <a:buChar char="Ø"/>
            </a:pPr>
            <a:endParaRPr lang="en-US" b="1" dirty="0"/>
          </a:p>
          <a:p>
            <a:pPr>
              <a:buFont typeface="Wingdings" panose="05000000000000000000" pitchFamily="2" charset="2"/>
              <a:buChar char="Ø"/>
            </a:pPr>
            <a:r>
              <a:rPr lang="en-US" b="1" dirty="0"/>
              <a:t>Telemarketing</a:t>
            </a:r>
          </a:p>
          <a:p>
            <a:pPr marL="0" indent="0">
              <a:buNone/>
            </a:pPr>
            <a:endParaRPr lang="en-US" b="1" dirty="0"/>
          </a:p>
          <a:p>
            <a:pPr marL="0" indent="0">
              <a:buNone/>
            </a:pPr>
            <a:endParaRPr lang="en-US" b="1" dirty="0"/>
          </a:p>
          <a:p>
            <a:pPr marL="0" indent="0">
              <a:buNone/>
            </a:pPr>
            <a:endParaRPr lang="en-US" b="1" dirty="0"/>
          </a:p>
        </p:txBody>
      </p:sp>
      <p:pic>
        <p:nvPicPr>
          <p:cNvPr id="4" name="Picture 3"/>
          <p:cNvPicPr>
            <a:picLocks noChangeAspect="1"/>
          </p:cNvPicPr>
          <p:nvPr/>
        </p:nvPicPr>
        <p:blipFill>
          <a:blip r:embed="rId2"/>
          <a:stretch>
            <a:fillRect/>
          </a:stretch>
        </p:blipFill>
        <p:spPr>
          <a:xfrm>
            <a:off x="6982691" y="2327564"/>
            <a:ext cx="4835236" cy="3810000"/>
          </a:xfrm>
          <a:prstGeom prst="rect">
            <a:avLst/>
          </a:prstGeom>
        </p:spPr>
      </p:pic>
    </p:spTree>
    <p:extLst>
      <p:ext uri="{BB962C8B-B14F-4D97-AF65-F5344CB8AC3E}">
        <p14:creationId xmlns:p14="http://schemas.microsoft.com/office/powerpoint/2010/main" val="41446474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1598</TotalTime>
  <Words>924</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vt:lpstr>
      <vt:lpstr>Parcel</vt:lpstr>
      <vt:lpstr>REAL ESTATE INDUSTRY</vt:lpstr>
      <vt:lpstr>What is Real Estate?</vt:lpstr>
      <vt:lpstr>PROBLEMS AND SOLUTIONS</vt:lpstr>
      <vt:lpstr>PowerPoint Presentation</vt:lpstr>
      <vt:lpstr>PowerPoint Presentation</vt:lpstr>
      <vt:lpstr>CONTENT MARKETING</vt:lpstr>
      <vt:lpstr>Social Media </vt:lpstr>
      <vt:lpstr>rEAl estate</vt:lpstr>
      <vt:lpstr>CONTENT FORMATS, CHANNELS</vt:lpstr>
      <vt:lpstr>Measuring success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dc:creator>
  <cp:lastModifiedBy>Apoorva</cp:lastModifiedBy>
  <cp:revision>18</cp:revision>
  <dcterms:created xsi:type="dcterms:W3CDTF">2022-09-20T10:34:13Z</dcterms:created>
  <dcterms:modified xsi:type="dcterms:W3CDTF">2022-09-23T10:09:54Z</dcterms:modified>
</cp:coreProperties>
</file>