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15"/>
  </p:notesMasterIdLst>
  <p:sldIdLst>
    <p:sldId id="256" r:id="rId2"/>
    <p:sldId id="257" r:id="rId3"/>
    <p:sldId id="258" r:id="rId4"/>
    <p:sldId id="259" r:id="rId5"/>
    <p:sldId id="263" r:id="rId6"/>
    <p:sldId id="265" r:id="rId7"/>
    <p:sldId id="266" r:id="rId8"/>
    <p:sldId id="267" r:id="rId9"/>
    <p:sldId id="270" r:id="rId10"/>
    <p:sldId id="268" r:id="rId11"/>
    <p:sldId id="269" r:id="rId12"/>
    <p:sldId id="271" r:id="rId13"/>
    <p:sldId id="262" r:id="rId14"/>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4990B0EA-2F2F-42D7-9F6E-241D6598962B}" type="datetimeFigureOut">
              <a:rPr lang="en-US" smtClean="0"/>
              <a:t>10/17/2022</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26A3202F-F0C3-4EDE-8D7F-BCBA0B0289CE}" type="slidenum">
              <a:rPr lang="en-US" smtClean="0"/>
              <a:t>‹#›</a:t>
            </a:fld>
            <a:endParaRPr lang="en-US"/>
          </a:p>
        </p:txBody>
      </p:sp>
    </p:spTree>
    <p:extLst>
      <p:ext uri="{BB962C8B-B14F-4D97-AF65-F5344CB8AC3E}">
        <p14:creationId xmlns:p14="http://schemas.microsoft.com/office/powerpoint/2010/main" val="301065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3202F-F0C3-4EDE-8D7F-BCBA0B0289CE}" type="slidenum">
              <a:rPr lang="en-US" smtClean="0"/>
              <a:t>1</a:t>
            </a:fld>
            <a:endParaRPr lang="en-US"/>
          </a:p>
        </p:txBody>
      </p:sp>
    </p:spTree>
    <p:extLst>
      <p:ext uri="{BB962C8B-B14F-4D97-AF65-F5344CB8AC3E}">
        <p14:creationId xmlns:p14="http://schemas.microsoft.com/office/powerpoint/2010/main" val="236063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99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56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94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90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82971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766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874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0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92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7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7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7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8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985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302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36632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5442" y="1164460"/>
            <a:ext cx="8144134" cy="1373070"/>
          </a:xfrm>
        </p:spPr>
        <p:txBody>
          <a:bodyPr>
            <a:normAutofit fontScale="90000"/>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solidFill>
                  <a:schemeClr val="tx1"/>
                </a:solidFill>
                <a:latin typeface="Times New Roman" panose="02020603050405020304" pitchFamily="18" charset="0"/>
                <a:cs typeface="Times New Roman" panose="02020603050405020304" pitchFamily="18" charset="0"/>
              </a:rPr>
              <a:t>PROJECT </a:t>
            </a:r>
            <a:r>
              <a:rPr lang="en-US" sz="2400" b="1" dirty="0">
                <a:solidFill>
                  <a:schemeClr val="tx1"/>
                </a:solidFill>
                <a:latin typeface="Times New Roman" panose="02020603050405020304" pitchFamily="18" charset="0"/>
                <a:cs typeface="Times New Roman" panose="02020603050405020304" pitchFamily="18" charset="0"/>
              </a:rPr>
              <a:t>ON</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SMART FARMING USING PRECISION – AGRICULTURE RECOMMENDATION SYSTEM USING ML</a:t>
            </a:r>
            <a:br>
              <a:rPr lang="en-US" sz="2400" b="1"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01091" y="2314388"/>
            <a:ext cx="8844958" cy="4280376"/>
          </a:xfrm>
        </p:spPr>
        <p:txBody>
          <a:bodyPr>
            <a:noAutofit/>
          </a:bodyPr>
          <a:lstStyle/>
          <a:p>
            <a:pPr marL="285750" indent="-285750" algn="l">
              <a:buFont typeface="Wingdings" panose="05000000000000000000" pitchFamily="2" charset="2"/>
              <a:buChar char="v"/>
            </a:pPr>
            <a:endParaRPr lang="en-US" sz="1600"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Apoorva </a:t>
            </a:r>
            <a:r>
              <a:rPr lang="en-US" b="1" dirty="0" err="1" smtClean="0">
                <a:solidFill>
                  <a:schemeClr val="tx1"/>
                </a:solidFill>
                <a:latin typeface="Times New Roman" panose="02020603050405020304" pitchFamily="18" charset="0"/>
                <a:cs typeface="Times New Roman" panose="02020603050405020304" pitchFamily="18" charset="0"/>
              </a:rPr>
              <a:t>Mathad</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 MBA</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a:t>
            </a:r>
            <a:r>
              <a:rPr lang="en-US" b="1" dirty="0">
                <a:solidFill>
                  <a:schemeClr val="tx1"/>
                </a:solidFill>
                <a:latin typeface="Times New Roman" panose="02020603050405020304" pitchFamily="18" charset="0"/>
                <a:cs typeface="Times New Roman" panose="02020603050405020304" pitchFamily="18" charset="0"/>
              </a:rPr>
              <a:t>Name: </a:t>
            </a:r>
            <a:r>
              <a:rPr lang="en-US" b="1" dirty="0" err="1">
                <a:solidFill>
                  <a:schemeClr val="tx1"/>
                </a:solidFill>
                <a:latin typeface="Times New Roman" panose="02020603050405020304" pitchFamily="18" charset="0"/>
                <a:cs typeface="Times New Roman" panose="02020603050405020304" pitchFamily="18" charset="0"/>
              </a:rPr>
              <a:t>Keerti</a:t>
            </a:r>
            <a:r>
              <a:rPr lang="en-US" b="1" dirty="0">
                <a:solidFill>
                  <a:schemeClr val="tx1"/>
                </a:solidFill>
                <a:latin typeface="Times New Roman" panose="02020603050405020304" pitchFamily="18" charset="0"/>
                <a:cs typeface="Times New Roman" panose="02020603050405020304" pitchFamily="18" charset="0"/>
              </a:rPr>
              <a:t> Ramesh</a:t>
            </a: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BSC</a:t>
            </a: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Candidate Name: </a:t>
            </a:r>
            <a:r>
              <a:rPr lang="en-US" b="1" dirty="0" err="1" smtClean="0">
                <a:solidFill>
                  <a:schemeClr val="tx1"/>
                </a:solidFill>
                <a:latin typeface="Times New Roman" panose="02020603050405020304" pitchFamily="18" charset="0"/>
                <a:cs typeface="Times New Roman" panose="02020603050405020304" pitchFamily="18" charset="0"/>
              </a:rPr>
              <a:t>Rekha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Koyappanavar</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Qualification</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BCA</a:t>
            </a:r>
            <a:endParaRPr lang="en-US" b="1" dirty="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Project </a:t>
            </a:r>
            <a:r>
              <a:rPr lang="en-US" b="1" dirty="0">
                <a:solidFill>
                  <a:schemeClr val="tx1"/>
                </a:solidFill>
                <a:latin typeface="Times New Roman" panose="02020603050405020304" pitchFamily="18" charset="0"/>
                <a:cs typeface="Times New Roman" panose="02020603050405020304" pitchFamily="18" charset="0"/>
              </a:rPr>
              <a:t>Supervisor Details: Mohammad Tahir </a:t>
            </a:r>
            <a:r>
              <a:rPr lang="en-US" b="1" dirty="0" err="1" smtClean="0">
                <a:solidFill>
                  <a:schemeClr val="tx1"/>
                </a:solidFill>
                <a:latin typeface="Times New Roman" panose="02020603050405020304" pitchFamily="18" charset="0"/>
                <a:cs typeface="Times New Roman" panose="02020603050405020304" pitchFamily="18" charset="0"/>
              </a:rPr>
              <a:t>Mirji</a:t>
            </a:r>
            <a:r>
              <a:rPr lang="en-US" b="1" dirty="0" smtClean="0">
                <a:solidFill>
                  <a:schemeClr val="tx1"/>
                </a:solidFill>
                <a:latin typeface="Times New Roman" panose="02020603050405020304" pitchFamily="18" charset="0"/>
                <a:cs typeface="Times New Roman" panose="02020603050405020304" pitchFamily="18" charset="0"/>
              </a:rPr>
              <a:t>(M-Tech)</a:t>
            </a:r>
            <a:endParaRPr lang="en-US" b="1" dirty="0">
              <a:solidFill>
                <a:schemeClr val="tx1"/>
              </a:solidFill>
              <a:latin typeface="Times New Roman" panose="02020603050405020304" pitchFamily="18" charset="0"/>
              <a:cs typeface="Times New Roman" panose="02020603050405020304" pitchFamily="18" charset="0"/>
            </a:endParaRPr>
          </a:p>
          <a:p>
            <a:pPr algn="l"/>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3200" y="236205"/>
            <a:ext cx="6901236" cy="9282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anose="02020603050405020304" pitchFamily="18" charset="0"/>
                <a:cs typeface="Times New Roman" panose="02020603050405020304" pitchFamily="18" charset="0"/>
              </a:rPr>
              <a:t>Project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SYNOPSIS PRESENTATION</a:t>
            </a:r>
          </a:p>
        </p:txBody>
      </p:sp>
    </p:spTree>
    <p:extLst>
      <p:ext uri="{BB962C8B-B14F-4D97-AF65-F5344CB8AC3E}">
        <p14:creationId xmlns:p14="http://schemas.microsoft.com/office/powerpoint/2010/main" val="186068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if any</a:t>
            </a:r>
            <a:br>
              <a:rPr lang="en-US" dirty="0"/>
            </a:br>
            <a:endParaRPr lang="en-US" dirty="0"/>
          </a:p>
        </p:txBody>
      </p:sp>
      <p:sp>
        <p:nvSpPr>
          <p:cNvPr id="3" name="Content Placeholder 2"/>
          <p:cNvSpPr>
            <a:spLocks noGrp="1"/>
          </p:cNvSpPr>
          <p:nvPr>
            <p:ph idx="1"/>
          </p:nvPr>
        </p:nvSpPr>
        <p:spPr>
          <a:xfrm>
            <a:off x="2173288" y="1773381"/>
            <a:ext cx="10018712" cy="4195763"/>
          </a:xfrm>
        </p:spPr>
        <p:txBody>
          <a:bodyPr>
            <a:normAutofit lnSpcReduction="10000"/>
          </a:bodyPr>
          <a:lstStyle/>
          <a:p>
            <a:pPr marL="0" indent="0">
              <a:buNone/>
            </a:pPr>
            <a:r>
              <a:rPr lang="en-US" dirty="0" smtClean="0"/>
              <a:t>1</a:t>
            </a:r>
            <a:r>
              <a:rPr lang="en-US" dirty="0"/>
              <a:t>. Food security and productivity</a:t>
            </a:r>
          </a:p>
          <a:p>
            <a:endParaRPr lang="en-US" dirty="0"/>
          </a:p>
          <a:p>
            <a:r>
              <a:rPr lang="en-US" dirty="0"/>
              <a:t>Sustainable agriculture will have to prove itself facing with intensive agriculture. Even though it is more reasonable, it cannot offer the same short-term returns. </a:t>
            </a:r>
            <a:endParaRPr lang="en-US" dirty="0" smtClean="0"/>
          </a:p>
          <a:p>
            <a:r>
              <a:rPr lang="en-US" dirty="0" smtClean="0"/>
              <a:t>With </a:t>
            </a:r>
            <a:r>
              <a:rPr lang="en-US" dirty="0"/>
              <a:t>the growing population and the persistently high levels of hunger and malnutrition, sustainable agriculture yields need to address the food security issue by producing more in less time, while using fewer natural resources.</a:t>
            </a:r>
          </a:p>
          <a:p>
            <a:endParaRPr lang="en-US" dirty="0"/>
          </a:p>
          <a:p>
            <a:pPr marL="0" indent="0">
              <a:buNone/>
            </a:pPr>
            <a:r>
              <a:rPr lang="en-US" dirty="0"/>
              <a:t>2. Natural resources availability</a:t>
            </a:r>
          </a:p>
          <a:p>
            <a:endParaRPr lang="en-US" dirty="0"/>
          </a:p>
          <a:p>
            <a:r>
              <a:rPr lang="en-US" dirty="0"/>
              <a:t>The other big challenge that green agriculture is facing is undoubtedly the rapid degradation and depletion of natural resources.</a:t>
            </a:r>
          </a:p>
        </p:txBody>
      </p:sp>
    </p:spTree>
    <p:extLst>
      <p:ext uri="{BB962C8B-B14F-4D97-AF65-F5344CB8AC3E}">
        <p14:creationId xmlns:p14="http://schemas.microsoft.com/office/powerpoint/2010/main" val="6636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outcome and what is the major change that will create impact</a:t>
            </a:r>
            <a:br>
              <a:rPr lang="en-US" dirty="0"/>
            </a:br>
            <a:endParaRPr lang="en-US" dirty="0"/>
          </a:p>
        </p:txBody>
      </p:sp>
      <p:sp>
        <p:nvSpPr>
          <p:cNvPr id="3" name="Content Placeholder 2"/>
          <p:cNvSpPr>
            <a:spLocks noGrp="1"/>
          </p:cNvSpPr>
          <p:nvPr>
            <p:ph idx="1"/>
          </p:nvPr>
        </p:nvSpPr>
        <p:spPr>
          <a:xfrm>
            <a:off x="1837315" y="1731818"/>
            <a:ext cx="10354685" cy="5126182"/>
          </a:xfrm>
        </p:spPr>
        <p:txBody>
          <a:bodyPr>
            <a:normAutofit fontScale="92500" lnSpcReduction="10000"/>
          </a:bodyPr>
          <a:lstStyle/>
          <a:p>
            <a:pPr marL="0" indent="0">
              <a:buNone/>
            </a:pPr>
            <a:endParaRPr lang="en-US" dirty="0"/>
          </a:p>
          <a:p>
            <a:r>
              <a:rPr lang="en-US" dirty="0"/>
              <a:t>The application of the above technologies has a positive impact on agriculture and cattle farming. Let's take a look at some of these improvements:</a:t>
            </a:r>
          </a:p>
          <a:p>
            <a:endParaRPr lang="en-US" dirty="0"/>
          </a:p>
          <a:p>
            <a:r>
              <a:rPr lang="en-US" dirty="0"/>
              <a:t>Increased production: the </a:t>
            </a:r>
            <a:r>
              <a:rPr lang="en-US" dirty="0" smtClean="0"/>
              <a:t>optimization </a:t>
            </a:r>
            <a:r>
              <a:rPr lang="en-US" dirty="0"/>
              <a:t>of all the processes related to agriculture and livestock-rearing increases production rates.</a:t>
            </a:r>
          </a:p>
          <a:p>
            <a:r>
              <a:rPr lang="en-US" dirty="0"/>
              <a:t>Water saving: weather forecasts and sensors that measure soil moisture mean watering only when necessary and for the right length of time.</a:t>
            </a:r>
          </a:p>
          <a:p>
            <a:r>
              <a:rPr lang="en-US" dirty="0"/>
              <a:t>Better quality: analysis of the quality of the produce obtained in relation to the strategies applied makes adjustments possible to increase subsequent production quality.</a:t>
            </a:r>
          </a:p>
          <a:p>
            <a:r>
              <a:rPr lang="en-US" dirty="0"/>
              <a:t>Reduced costs: automation of sowing, treatments and harvesting in the case of agriculture reduces the use of resources.</a:t>
            </a:r>
          </a:p>
          <a:p>
            <a:r>
              <a:rPr lang="en-US" dirty="0"/>
              <a:t>Pest detection and animal health: early detection of infestations in crops or sickness in animals means that their impact on production can be </a:t>
            </a:r>
            <a:r>
              <a:rPr lang="en-US" dirty="0" smtClean="0"/>
              <a:t>minimized </a:t>
            </a:r>
            <a:r>
              <a:rPr lang="en-US" dirty="0"/>
              <a:t>and animal welfare improved.</a:t>
            </a:r>
          </a:p>
          <a:p>
            <a:r>
              <a:rPr lang="en-US" dirty="0"/>
              <a:t>Better sustainability: saving resources like irrigation water and getting maximum benefit from the land reduce the impact on the environment.</a:t>
            </a:r>
          </a:p>
        </p:txBody>
      </p:sp>
    </p:spTree>
    <p:extLst>
      <p:ext uri="{BB962C8B-B14F-4D97-AF65-F5344CB8AC3E}">
        <p14:creationId xmlns:p14="http://schemas.microsoft.com/office/powerpoint/2010/main" val="189442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970" y="596400"/>
            <a:ext cx="9274030" cy="1481781"/>
          </a:xfrm>
        </p:spPr>
        <p:txBody>
          <a:bodyPr>
            <a:normAutofit fontScale="90000"/>
          </a:bodyPr>
          <a:lstStyle/>
          <a:p>
            <a:r>
              <a:rPr lang="en-US" dirty="0"/>
              <a:t>What is the outcome and what is the major change that will create </a:t>
            </a:r>
            <a:r>
              <a:rPr lang="en-US" dirty="0" smtClean="0"/>
              <a:t>impact</a:t>
            </a:r>
            <a:br>
              <a:rPr lang="en-US" dirty="0" smtClean="0"/>
            </a:br>
            <a:r>
              <a:rPr lang="en-US" dirty="0" err="1" smtClean="0"/>
              <a:t>contd</a:t>
            </a:r>
            <a:endParaRPr lang="en-US" dirty="0"/>
          </a:p>
        </p:txBody>
      </p:sp>
      <p:sp>
        <p:nvSpPr>
          <p:cNvPr id="3" name="Content Placeholder 2"/>
          <p:cNvSpPr>
            <a:spLocks noGrp="1"/>
          </p:cNvSpPr>
          <p:nvPr>
            <p:ph idx="1"/>
          </p:nvPr>
        </p:nvSpPr>
        <p:spPr>
          <a:xfrm>
            <a:off x="2589213" y="2604655"/>
            <a:ext cx="8915400" cy="3777622"/>
          </a:xfrm>
        </p:spPr>
        <p:txBody>
          <a:bodyPr/>
          <a:lstStyle/>
          <a:p>
            <a:r>
              <a:rPr lang="en-US" dirty="0"/>
              <a:t> Reduced </a:t>
            </a:r>
            <a:r>
              <a:rPr lang="en-US" dirty="0" smtClean="0"/>
              <a:t>costs</a:t>
            </a:r>
          </a:p>
          <a:p>
            <a:r>
              <a:rPr lang="en-US" dirty="0"/>
              <a:t>Increased </a:t>
            </a:r>
            <a:r>
              <a:rPr lang="en-US" dirty="0" smtClean="0"/>
              <a:t>Profitability</a:t>
            </a:r>
          </a:p>
          <a:p>
            <a:r>
              <a:rPr lang="en-US" dirty="0"/>
              <a:t>Enhanced </a:t>
            </a:r>
            <a:r>
              <a:rPr lang="en-US" dirty="0" smtClean="0"/>
              <a:t>Sustainability</a:t>
            </a:r>
          </a:p>
          <a:p>
            <a:r>
              <a:rPr lang="en-US" dirty="0"/>
              <a:t>Better </a:t>
            </a:r>
            <a:r>
              <a:rPr lang="en-US" dirty="0" smtClean="0"/>
              <a:t>Harvest ability</a:t>
            </a:r>
          </a:p>
          <a:p>
            <a:r>
              <a:rPr lang="en-US" dirty="0"/>
              <a:t>Increased Land </a:t>
            </a:r>
            <a:r>
              <a:rPr lang="en-US" dirty="0" smtClean="0"/>
              <a:t>Values</a:t>
            </a:r>
          </a:p>
          <a:p>
            <a:r>
              <a:rPr lang="en-US" dirty="0"/>
              <a:t> Higher Resolutions Understanding of Your </a:t>
            </a:r>
            <a:r>
              <a:rPr lang="en-US" dirty="0" smtClean="0"/>
              <a:t>Farm</a:t>
            </a:r>
          </a:p>
          <a:p>
            <a:r>
              <a:rPr lang="en-US" dirty="0"/>
              <a:t>Better In season Yield Understanding</a:t>
            </a:r>
            <a:endParaRPr lang="en-US" dirty="0"/>
          </a:p>
        </p:txBody>
      </p:sp>
    </p:spTree>
    <p:extLst>
      <p:ext uri="{BB962C8B-B14F-4D97-AF65-F5344CB8AC3E}">
        <p14:creationId xmlns:p14="http://schemas.microsoft.com/office/powerpoint/2010/main" val="100958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343" y="2633019"/>
            <a:ext cx="8911687" cy="1280890"/>
          </a:xfrm>
        </p:spPr>
        <p:txBody>
          <a:bodyPr>
            <a:normAutofit/>
          </a:bodyPr>
          <a:lstStyle/>
          <a:p>
            <a:r>
              <a:rPr lang="en-US" sz="6000" b="1" dirty="0" smtClean="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127" y="332509"/>
            <a:ext cx="11166763" cy="747897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INTRODUCTION</a:t>
            </a:r>
          </a:p>
          <a:p>
            <a:endParaRPr lang="en-US" sz="1600" dirty="0" smtClean="0"/>
          </a:p>
          <a:p>
            <a:endParaRPr lang="en-US" sz="1600" dirty="0"/>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India </a:t>
            </a:r>
            <a:r>
              <a:rPr lang="en-US" sz="2000" dirty="0">
                <a:latin typeface="Times New Roman" panose="02020603050405020304" pitchFamily="18" charset="0"/>
                <a:cs typeface="Times New Roman" panose="02020603050405020304" pitchFamily="18" charset="0"/>
              </a:rPr>
              <a:t>ranks second in the world in farm output but 64% of cultivated land depends on the monsoons. Irrigation accounts for nearly 85% of water and nearly 60% of water is wasted during irrigation.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can be defined as “the application of modern information technologies to provide, process, and analyze multi-source data of high spatial and temporal resolution for decision making and operations in the management of crop production.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Precise agriculture may give rise to enhance productivity, Soil degradation, Efficient water usage, reduction in chemical usage for cultivation, dissemination of modern farm practices to improve quality, quantity, and cost of production in crops. By incorporating Agriculture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solutions are focused on helping farmers close the supply-demand gap, by ensuring high yields, profitability, and protection of the environment.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also known as smart farming have emerged as an innovative tool to address current challenges in agricultural sustainability. The mechanism that drives this cutting edge technology is machine learning (ML). It gives the machine ability to learn without being explicitly programmed. ML together with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(Internet of Things) enabled farm machinery are key components of the next agriculture revolution.</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169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3056" y="903791"/>
            <a:ext cx="10377053" cy="4493538"/>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Why we are doing this project</a:t>
            </a:r>
          </a:p>
          <a:p>
            <a:endParaRPr lang="en-US" dirty="0"/>
          </a:p>
          <a:p>
            <a:endParaRPr lang="en-US" sz="2000" dirty="0" smtClean="0"/>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areas that are focused are prediction of soil parameters such as organic carbon and moisture content, crop yield prediction, disease and weed detection in crops and species detection. ML with computer vision are reviewed for the classification of a different set of crop images in order to monitor the crop quality and yield assessment.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approach can be integrated for enhanced livestock production by predicting fertility patterns, diagnosing eating disorders, cattle behavior based on ML models using data collected by collar sensors, etc. Intelligent irrigation which includes drip irrigation and intelligent harvesting techniques are also reviewed that reduces human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to a great extent. This demonstrates how knowledge-based agriculture can improve the sustainable productivity and quality of the product.</a:t>
            </a:r>
          </a:p>
        </p:txBody>
      </p:sp>
    </p:spTree>
    <p:extLst>
      <p:ext uri="{BB962C8B-B14F-4D97-AF65-F5344CB8AC3E}">
        <p14:creationId xmlns:p14="http://schemas.microsoft.com/office/powerpoint/2010/main" val="208772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873" y="529762"/>
            <a:ext cx="9836727" cy="6124754"/>
          </a:xfrm>
          <a:prstGeom prst="rect">
            <a:avLst/>
          </a:prstGeom>
        </p:spPr>
        <p:txBody>
          <a:bodyPr wrap="square">
            <a:spAutoFit/>
          </a:bodyPr>
          <a:lstStyle/>
          <a:p>
            <a:pPr algn="ctr"/>
            <a:r>
              <a:rPr lang="en-US" sz="2800" b="1" u="sng" dirty="0" smtClean="0">
                <a:latin typeface="Times New Roman" panose="02020603050405020304" pitchFamily="18" charset="0"/>
                <a:cs typeface="Times New Roman" panose="02020603050405020304" pitchFamily="18" charset="0"/>
              </a:rPr>
              <a:t>Operational Benefits</a:t>
            </a:r>
          </a:p>
          <a:p>
            <a:pPr algn="ctr"/>
            <a:endParaRPr lang="en-US" sz="2800"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Today</a:t>
            </a:r>
            <a:r>
              <a:rPr lang="en-US" sz="2000" dirty="0">
                <a:latin typeface="Times New Roman" panose="02020603050405020304" pitchFamily="18" charset="0"/>
                <a:cs typeface="Times New Roman" panose="02020603050405020304" pitchFamily="18" charset="0"/>
              </a:rPr>
              <a:t>, even drones are extensively used in agriculture for research analysis, safety, rescue, terrain scanning, spatial analysis, monitoring soil hydration, identifying yield problems, etc.</a:t>
            </a:r>
          </a:p>
          <a:p>
            <a:pPr algn="just"/>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smart drones even pinout and precisely spray pesticides on the diseased plants from the vast expanse of farmlands, help add micro and macronutrients, check physical properties such as moisture, chemical properties, pH balance by adding lime, etc.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Agriculture along with an AI-powered application facilitates in identifying the match case – tell what disease has crippled the plant and later, match it from the list of its disease imagery database, send corrective measures and so on. So, the possibilities with AI and data analytics seem endless in Precision Agriculture. The collected and analyzed data will be sent as per the farmers’ requirements and needs</a:t>
            </a:r>
            <a:r>
              <a:rPr lang="en-US" dirty="0" smtClean="0"/>
              <a: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combined with ML, Big Data Analytics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-powered smart edge devices like GPS, drones, sensors, RFID &amp; LED lights are widely used in livestock monitoring, fish farming and smart </a:t>
            </a:r>
            <a:r>
              <a:rPr lang="en-US" sz="2000" dirty="0" smtClean="0">
                <a:latin typeface="Times New Roman" panose="02020603050405020304" pitchFamily="18" charset="0"/>
                <a:cs typeface="Times New Roman" panose="02020603050405020304" pitchFamily="18" charset="0"/>
              </a:rPr>
              <a:t>greenhouses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15222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5711" y="410874"/>
            <a:ext cx="7495308" cy="3884036"/>
          </a:xfrm>
          <a:prstGeom prst="rect">
            <a:avLst/>
          </a:prstGeom>
        </p:spPr>
      </p:pic>
    </p:spTree>
    <p:extLst>
      <p:ext uri="{BB962C8B-B14F-4D97-AF65-F5344CB8AC3E}">
        <p14:creationId xmlns:p14="http://schemas.microsoft.com/office/powerpoint/2010/main" val="243003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834" y="111492"/>
            <a:ext cx="8911687" cy="761345"/>
          </a:xfrm>
        </p:spPr>
        <p:txBody>
          <a:bodyPr>
            <a:normAutofit fontScale="90000"/>
          </a:bodyPr>
          <a:lstStyle/>
          <a:p>
            <a:r>
              <a:rPr lang="en-US" dirty="0"/>
              <a:t>Technical Concepts or Base of projects</a:t>
            </a:r>
            <a:br>
              <a:rPr lang="en-US" dirty="0"/>
            </a:br>
            <a:endParaRPr lang="en-US" dirty="0"/>
          </a:p>
        </p:txBody>
      </p:sp>
      <p:sp>
        <p:nvSpPr>
          <p:cNvPr id="3" name="Content Placeholder 2"/>
          <p:cNvSpPr>
            <a:spLocks noGrp="1"/>
          </p:cNvSpPr>
          <p:nvPr>
            <p:ph idx="1"/>
          </p:nvPr>
        </p:nvSpPr>
        <p:spPr>
          <a:xfrm>
            <a:off x="1732880" y="872837"/>
            <a:ext cx="10077594" cy="2456151"/>
          </a:xfrm>
        </p:spPr>
        <p:txBody>
          <a:bodyPr>
            <a:normAutofit/>
          </a:bodyPr>
          <a:lstStyle/>
          <a:p>
            <a:r>
              <a:rPr lang="en-US" dirty="0"/>
              <a:t>Precision agriculture (PA) is the science of improving crop yields and assisting management decisions using high technology sensor and analysis tools. PA is a new concept adopted throughout the world to increase production, reduce labor time, and ensure the effective management of fertilizers and irrigation processes</a:t>
            </a:r>
            <a:r>
              <a:rPr lang="en-US" dirty="0" smtClean="0"/>
              <a:t>.</a:t>
            </a:r>
          </a:p>
          <a:p>
            <a:endParaRPr lang="en-US" dirty="0" smtClean="0"/>
          </a:p>
          <a:p>
            <a:r>
              <a:rPr lang="en-US" dirty="0"/>
              <a:t>Precision agriculture (PA) is a farming management concept based on observing, measuring and responding to inter and intra-field variability in crops.</a:t>
            </a:r>
          </a:p>
          <a:p>
            <a:endParaRPr lang="en-US" dirty="0"/>
          </a:p>
        </p:txBody>
      </p:sp>
      <p:pic>
        <p:nvPicPr>
          <p:cNvPr id="4" name="Picture 3"/>
          <p:cNvPicPr>
            <a:picLocks noChangeAspect="1"/>
          </p:cNvPicPr>
          <p:nvPr/>
        </p:nvPicPr>
        <p:blipFill>
          <a:blip r:embed="rId2"/>
          <a:stretch>
            <a:fillRect/>
          </a:stretch>
        </p:blipFill>
        <p:spPr>
          <a:xfrm>
            <a:off x="2094162" y="3328988"/>
            <a:ext cx="8712384" cy="3459740"/>
          </a:xfrm>
          <a:prstGeom prst="rect">
            <a:avLst/>
          </a:prstGeom>
        </p:spPr>
      </p:pic>
    </p:spTree>
    <p:extLst>
      <p:ext uri="{BB962C8B-B14F-4D97-AF65-F5344CB8AC3E}">
        <p14:creationId xmlns:p14="http://schemas.microsoft.com/office/powerpoint/2010/main" val="67060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techniques of smart farming?</a:t>
            </a:r>
            <a:br>
              <a:rPr lang="en-US" dirty="0"/>
            </a:br>
            <a:endParaRPr lang="en-US" dirty="0"/>
          </a:p>
        </p:txBody>
      </p:sp>
      <p:sp>
        <p:nvSpPr>
          <p:cNvPr id="3" name="Content Placeholder 2"/>
          <p:cNvSpPr>
            <a:spLocks noGrp="1"/>
          </p:cNvSpPr>
          <p:nvPr>
            <p:ph idx="1"/>
          </p:nvPr>
        </p:nvSpPr>
        <p:spPr>
          <a:xfrm>
            <a:off x="2215139" y="1413163"/>
            <a:ext cx="8915400" cy="2466110"/>
          </a:xfrm>
        </p:spPr>
        <p:txBody>
          <a:bodyPr>
            <a:normAutofit lnSpcReduction="10000"/>
          </a:bodyPr>
          <a:lstStyle/>
          <a:p>
            <a:r>
              <a:rPr lang="en-US" dirty="0" smtClean="0"/>
              <a:t>Smart </a:t>
            </a:r>
            <a:r>
              <a:rPr lang="en-US" dirty="0"/>
              <a:t>farming, which involves the </a:t>
            </a:r>
            <a:r>
              <a:rPr lang="en-US" b="1" dirty="0"/>
              <a:t>application of sensors and automated irrigation practices</a:t>
            </a:r>
            <a:r>
              <a:rPr lang="en-US" dirty="0"/>
              <a:t>, can help monitor agricultural land, temperature, soil moisture, etc. This would enable farmers to monitor crops from anywhere.</a:t>
            </a:r>
          </a:p>
          <a:p>
            <a:r>
              <a:rPr lang="en-US" b="1" dirty="0"/>
              <a:t>T</a:t>
            </a:r>
            <a:r>
              <a:rPr lang="en-US" b="1" dirty="0" smtClean="0"/>
              <a:t>he </a:t>
            </a:r>
            <a:r>
              <a:rPr lang="en-US" b="1" dirty="0"/>
              <a:t>aims and objectives of precision </a:t>
            </a:r>
            <a:r>
              <a:rPr lang="en-US" b="1" dirty="0" smtClean="0"/>
              <a:t>agriculture</a:t>
            </a:r>
            <a:r>
              <a:rPr lang="en-US" dirty="0" smtClean="0"/>
              <a:t>.</a:t>
            </a:r>
            <a:endParaRPr lang="en-US" dirty="0"/>
          </a:p>
          <a:p>
            <a:r>
              <a:rPr lang="en-US" dirty="0"/>
              <a:t>To increase the accuracy and efficiency of agricultural input applications. To conduct lab and field experiments and researches on the economic and environmental negative impacts of agricultural chemical misapplications.</a:t>
            </a:r>
          </a:p>
        </p:txBody>
      </p:sp>
      <p:pic>
        <p:nvPicPr>
          <p:cNvPr id="4" name="Picture 3"/>
          <p:cNvPicPr>
            <a:picLocks noChangeAspect="1"/>
          </p:cNvPicPr>
          <p:nvPr/>
        </p:nvPicPr>
        <p:blipFill>
          <a:blip r:embed="rId2"/>
          <a:stretch>
            <a:fillRect/>
          </a:stretch>
        </p:blipFill>
        <p:spPr>
          <a:xfrm>
            <a:off x="1683903" y="4143374"/>
            <a:ext cx="8729662" cy="2714626"/>
          </a:xfrm>
          <a:prstGeom prst="rect">
            <a:avLst/>
          </a:prstGeom>
        </p:spPr>
      </p:pic>
    </p:spTree>
    <p:extLst>
      <p:ext uri="{BB962C8B-B14F-4D97-AF65-F5344CB8AC3E}">
        <p14:creationId xmlns:p14="http://schemas.microsoft.com/office/powerpoint/2010/main" val="220489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sustainable agriculture?</a:t>
            </a:r>
            <a:br>
              <a:rPr lang="en-US" dirty="0"/>
            </a:br>
            <a:endParaRPr lang="en-US" dirty="0"/>
          </a:p>
        </p:txBody>
      </p:sp>
      <p:sp>
        <p:nvSpPr>
          <p:cNvPr id="3" name="Content Placeholder 2"/>
          <p:cNvSpPr>
            <a:spLocks noGrp="1"/>
          </p:cNvSpPr>
          <p:nvPr>
            <p:ph idx="1"/>
          </p:nvPr>
        </p:nvSpPr>
        <p:spPr>
          <a:xfrm>
            <a:off x="5286375" y="1285875"/>
            <a:ext cx="6905624" cy="5572125"/>
          </a:xfrm>
        </p:spPr>
        <p:txBody>
          <a:bodyPr>
            <a:normAutofit/>
          </a:bodyPr>
          <a:lstStyle/>
          <a:p>
            <a:pPr>
              <a:lnSpc>
                <a:spcPct val="150000"/>
              </a:lnSpc>
            </a:pPr>
            <a:r>
              <a:rPr lang="en-US" dirty="0" smtClean="0"/>
              <a:t>Green </a:t>
            </a:r>
            <a:r>
              <a:rPr lang="en-US" dirty="0"/>
              <a:t>agriculture is the application of the sustainable development principles to agriculture: ensuring the production of food, wood and fibers while respecting the ecological, economic and social limits that ensure the durability of this production. For instance, sustainable farming </a:t>
            </a:r>
            <a:r>
              <a:rPr lang="en-US" dirty="0" smtClean="0"/>
              <a:t>minimizes </a:t>
            </a:r>
            <a:r>
              <a:rPr lang="en-US" dirty="0"/>
              <a:t>the use of pesticides that can harm the health of farmers and </a:t>
            </a:r>
            <a:r>
              <a:rPr lang="en-US" dirty="0" smtClean="0"/>
              <a:t>consumers.</a:t>
            </a:r>
          </a:p>
          <a:p>
            <a:pPr>
              <a:lnSpc>
                <a:spcPct val="150000"/>
              </a:lnSpc>
            </a:pPr>
            <a:endParaRPr lang="en-US" dirty="0"/>
          </a:p>
          <a:p>
            <a:r>
              <a:rPr lang="en-US" sz="2000" b="1" dirty="0"/>
              <a:t>Sustainable agriculture </a:t>
            </a:r>
            <a:r>
              <a:rPr lang="en-US" sz="2000" b="1" dirty="0" smtClean="0"/>
              <a:t>advantages</a:t>
            </a:r>
          </a:p>
          <a:p>
            <a:r>
              <a:rPr lang="en-US" cap="all" dirty="0" smtClean="0"/>
              <a:t>ENVIRONMENTAL PROTECTION</a:t>
            </a:r>
          </a:p>
          <a:p>
            <a:r>
              <a:rPr lang="en-US" cap="all" dirty="0"/>
              <a:t>PUBLIC HEALTH </a:t>
            </a:r>
            <a:r>
              <a:rPr lang="en-US" cap="all" dirty="0" smtClean="0"/>
              <a:t>IMPROVEMENT</a:t>
            </a:r>
          </a:p>
          <a:p>
            <a:r>
              <a:rPr lang="en-US" cap="all" dirty="0"/>
              <a:t>ECONOMIC AND SOCIAL EQUITY</a:t>
            </a:r>
            <a:endParaRPr lang="en-US" dirty="0"/>
          </a:p>
        </p:txBody>
      </p:sp>
      <p:pic>
        <p:nvPicPr>
          <p:cNvPr id="5" name="Picture 4"/>
          <p:cNvPicPr>
            <a:picLocks noChangeAspect="1"/>
          </p:cNvPicPr>
          <p:nvPr/>
        </p:nvPicPr>
        <p:blipFill>
          <a:blip r:embed="rId2"/>
          <a:stretch>
            <a:fillRect/>
          </a:stretch>
        </p:blipFill>
        <p:spPr>
          <a:xfrm>
            <a:off x="214312" y="1595436"/>
            <a:ext cx="5072063" cy="5262563"/>
          </a:xfrm>
          <a:prstGeom prst="rect">
            <a:avLst/>
          </a:prstGeom>
        </p:spPr>
      </p:pic>
    </p:spTree>
    <p:extLst>
      <p:ext uri="{BB962C8B-B14F-4D97-AF65-F5344CB8AC3E}">
        <p14:creationId xmlns:p14="http://schemas.microsoft.com/office/powerpoint/2010/main" val="395298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350" y="0"/>
            <a:ext cx="6236749" cy="1028700"/>
          </a:xfrm>
        </p:spPr>
        <p:txBody>
          <a:bodyPr>
            <a:normAutofit fontScale="90000"/>
          </a:bodyPr>
          <a:lstStyle/>
          <a:p>
            <a:r>
              <a:rPr lang="en-US" dirty="0"/>
              <a:t>Who will be benefited</a:t>
            </a:r>
            <a:br>
              <a:rPr lang="en-US" dirty="0"/>
            </a:br>
            <a:endParaRPr lang="en-US" dirty="0"/>
          </a:p>
        </p:txBody>
      </p:sp>
      <p:sp>
        <p:nvSpPr>
          <p:cNvPr id="3" name="Content Placeholder 2"/>
          <p:cNvSpPr>
            <a:spLocks noGrp="1"/>
          </p:cNvSpPr>
          <p:nvPr>
            <p:ph idx="1"/>
          </p:nvPr>
        </p:nvSpPr>
        <p:spPr>
          <a:xfrm>
            <a:off x="6357938" y="1228726"/>
            <a:ext cx="5572125" cy="5629274"/>
          </a:xfrm>
        </p:spPr>
        <p:txBody>
          <a:bodyPr>
            <a:normAutofit fontScale="92500" lnSpcReduction="20000"/>
          </a:bodyPr>
          <a:lstStyle/>
          <a:p>
            <a:pPr>
              <a:lnSpc>
                <a:spcPct val="160000"/>
              </a:lnSpc>
            </a:pPr>
            <a:r>
              <a:rPr lang="en-US" dirty="0"/>
              <a:t>Smart farming helps farmers to better understand the important factors such as water, topography, aspect, vegetation and soil types. This allows farmers to determine the best uses of scarce resources within their production environment and manage these in an environmentally and economically </a:t>
            </a:r>
            <a:r>
              <a:rPr lang="en-US" dirty="0" smtClean="0"/>
              <a:t>sustainable </a:t>
            </a:r>
            <a:r>
              <a:rPr lang="en-US" dirty="0"/>
              <a:t>manner</a:t>
            </a:r>
            <a:r>
              <a:rPr lang="en-US" dirty="0" smtClean="0"/>
              <a:t>.</a:t>
            </a:r>
          </a:p>
          <a:p>
            <a:pPr>
              <a:lnSpc>
                <a:spcPct val="160000"/>
              </a:lnSpc>
            </a:pPr>
            <a:r>
              <a:rPr lang="en-US" dirty="0"/>
              <a:t>Precision agriculture leverages technologies to enhance sustainability through more efficient use of land, water, fuel, fertilizer and pesticides. Essentially, farmers who use precision agriculture technologies use less to grow more, reducing both cost and environmental impact</a:t>
            </a:r>
          </a:p>
        </p:txBody>
      </p:sp>
      <p:pic>
        <p:nvPicPr>
          <p:cNvPr id="4" name="Picture 3"/>
          <p:cNvPicPr>
            <a:picLocks noChangeAspect="1"/>
          </p:cNvPicPr>
          <p:nvPr/>
        </p:nvPicPr>
        <p:blipFill>
          <a:blip r:embed="rId2"/>
          <a:stretch>
            <a:fillRect/>
          </a:stretch>
        </p:blipFill>
        <p:spPr>
          <a:xfrm>
            <a:off x="328613" y="1228726"/>
            <a:ext cx="5929312" cy="5629274"/>
          </a:xfrm>
          <a:prstGeom prst="rect">
            <a:avLst/>
          </a:prstGeom>
        </p:spPr>
      </p:pic>
    </p:spTree>
    <p:extLst>
      <p:ext uri="{BB962C8B-B14F-4D97-AF65-F5344CB8AC3E}">
        <p14:creationId xmlns:p14="http://schemas.microsoft.com/office/powerpoint/2010/main" val="4167993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515</TotalTime>
  <Words>1004</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PROJECT ON SMART FARMING USING PRECISION – AGRICULTURE RECOMMENDATION SYSTEM USING ML </vt:lpstr>
      <vt:lpstr>PowerPoint Presentation</vt:lpstr>
      <vt:lpstr>PowerPoint Presentation</vt:lpstr>
      <vt:lpstr>PowerPoint Presentation</vt:lpstr>
      <vt:lpstr>PowerPoint Presentation</vt:lpstr>
      <vt:lpstr>Technical Concepts or Base of projects </vt:lpstr>
      <vt:lpstr>The techniques of smart farming? </vt:lpstr>
      <vt:lpstr>What is sustainable agriculture? </vt:lpstr>
      <vt:lpstr>Who will be benefited </vt:lpstr>
      <vt:lpstr>Challenges if any </vt:lpstr>
      <vt:lpstr>What is the outcome and what is the major change that will create impact </vt:lpstr>
      <vt:lpstr>What is the outcome and what is the major change that will create impact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ON SMART FARMING USING PRECISION – AGRICULTURE RECOMMENDATION SYSTEM USING ML </dc:title>
  <cp:lastModifiedBy>Apoorva</cp:lastModifiedBy>
  <cp:revision>23</cp:revision>
  <dcterms:modified xsi:type="dcterms:W3CDTF">2022-10-17T17:11:29Z</dcterms:modified>
</cp:coreProperties>
</file>