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212483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82675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AAC071-B875-485D-ADBB-6A57E68AD32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0960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4D85746-E59D-461E-BCD6-D6160F046DCD}"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30395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4D85746-E59D-461E-BCD6-D6160F046DCD}"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AC071-B875-485D-ADBB-6A57E68AD32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836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4D85746-E59D-461E-BCD6-D6160F046DCD}"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1376189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3568872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16958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196525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D85746-E59D-461E-BCD6-D6160F046DCD}"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373338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85746-E59D-461E-BCD6-D6160F046DCD}"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30313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85746-E59D-461E-BCD6-D6160F046DCD}" type="datetimeFigureOut">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316557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85746-E59D-461E-BCD6-D6160F046DCD}" type="datetimeFigureOut">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95519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85746-E59D-461E-BCD6-D6160F046DCD}" type="datetimeFigureOut">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99107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D85746-E59D-461E-BCD6-D6160F046DCD}"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387244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D85746-E59D-461E-BCD6-D6160F046DCD}"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AC071-B875-485D-ADBB-6A57E68AD321}" type="slidenum">
              <a:rPr lang="en-US" smtClean="0"/>
              <a:t>‹#›</a:t>
            </a:fld>
            <a:endParaRPr lang="en-US"/>
          </a:p>
        </p:txBody>
      </p:sp>
    </p:spTree>
    <p:extLst>
      <p:ext uri="{BB962C8B-B14F-4D97-AF65-F5344CB8AC3E}">
        <p14:creationId xmlns:p14="http://schemas.microsoft.com/office/powerpoint/2010/main" val="186751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D85746-E59D-461E-BCD6-D6160F046DCD}" type="datetimeFigureOut">
              <a:rPr lang="en-US" smtClean="0"/>
              <a:t>9/17/2022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AAC071-B875-485D-ADBB-6A57E68AD321}" type="slidenum">
              <a:rPr lang="en-US" smtClean="0"/>
              <a:t>‹#›</a:t>
            </a:fld>
            <a:endParaRPr lang="en-US"/>
          </a:p>
        </p:txBody>
      </p:sp>
    </p:spTree>
    <p:extLst>
      <p:ext uri="{BB962C8B-B14F-4D97-AF65-F5344CB8AC3E}">
        <p14:creationId xmlns:p14="http://schemas.microsoft.com/office/powerpoint/2010/main" val="227107992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768" y="627018"/>
            <a:ext cx="9392194" cy="1580606"/>
          </a:xfrm>
        </p:spPr>
        <p:txBody>
          <a:bodyPr>
            <a:normAutofit fontScale="90000"/>
          </a:bodyPr>
          <a:lstStyle/>
          <a:p>
            <a:r>
              <a:rPr lang="en-US" dirty="0" smtClean="0"/>
              <a:t>What is </a:t>
            </a:r>
            <a:r>
              <a:rPr lang="en-US" dirty="0" err="1" smtClean="0"/>
              <a:t>smartcity</a:t>
            </a:r>
            <a:r>
              <a:rPr lang="en-US" dirty="0" smtClean="0"/>
              <a:t>?</a:t>
            </a:r>
            <a:br>
              <a:rPr lang="en-US" dirty="0" smtClean="0"/>
            </a:br>
            <a:endParaRPr lang="en-US" dirty="0"/>
          </a:p>
        </p:txBody>
      </p:sp>
      <p:sp>
        <p:nvSpPr>
          <p:cNvPr id="3" name="Subtitle 2"/>
          <p:cNvSpPr>
            <a:spLocks noGrp="1"/>
          </p:cNvSpPr>
          <p:nvPr>
            <p:ph type="subTitle" idx="1"/>
          </p:nvPr>
        </p:nvSpPr>
        <p:spPr>
          <a:xfrm>
            <a:off x="1524000" y="2063931"/>
            <a:ext cx="9144000" cy="3193869"/>
          </a:xfrm>
        </p:spPr>
        <p:txBody>
          <a:bodyPr>
            <a:no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A smart city is an urban development using Information and Communication Technology (ICT) and Internet of Things (</a:t>
            </a:r>
            <a:r>
              <a:rPr lang="en-US" sz="2000" dirty="0" err="1" smtClean="0">
                <a:solidFill>
                  <a:schemeClr val="tx1"/>
                </a:solidFill>
                <a:latin typeface="Times New Roman" panose="02020603050405020304" pitchFamily="18" charset="0"/>
                <a:cs typeface="Times New Roman" panose="02020603050405020304" pitchFamily="18" charset="0"/>
              </a:rPr>
              <a:t>IoT</a:t>
            </a:r>
            <a:r>
              <a:rPr lang="en-US" sz="2000" dirty="0" smtClean="0">
                <a:solidFill>
                  <a:schemeClr val="tx1"/>
                </a:solidFill>
                <a:latin typeface="Times New Roman" panose="02020603050405020304" pitchFamily="18" charset="0"/>
                <a:cs typeface="Times New Roman" panose="02020603050405020304" pitchFamily="18" charset="0"/>
              </a:rPr>
              <a:t>) to provide useful information to effectively manage resources and assets. This includes data collected from citizens and mechanical devices, that are processed and analyzed to monitor and manage traffic and transport systems, power plants, water supply networks, waste disposal, etc.</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Also called eco-city or sustainable city, the smart city aims to improve the quality of urban services or reduce its costs. It stands out for its specificities: smart management, lifestyle, mobility, housing, as well as a smart economy. Their main goal is to reconcile technological innovation with the economic, social and ecological challenges of the city of tomorrow. Their leitmotiv is the quality of life: how to live better together while respecting our environment.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3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do Smart cities work?</a:t>
            </a:r>
          </a:p>
          <a:p>
            <a:r>
              <a:rPr lang="en-US" dirty="0" smtClean="0"/>
              <a:t>A smart city is an intelligent city that integrates digital technologies into its networks, services and infrastructure. It means smart urban transportation networks, upgraded water supply and waste disposal facilities and more efficient ways to light and heat buildings.</a:t>
            </a:r>
          </a:p>
          <a:p>
            <a:r>
              <a:rPr lang="en-US" dirty="0"/>
              <a:t>What is the future of smart cities?</a:t>
            </a:r>
          </a:p>
          <a:p>
            <a:r>
              <a:rPr lang="en-US" dirty="0"/>
              <a:t>Smart cities offer better use of space, less traffic, cleaner air, and more efficient civic services, all of which increases quality of life. What's more, smart cities </a:t>
            </a:r>
            <a:r>
              <a:rPr lang="en-US" b="1" dirty="0"/>
              <a:t>provide more career and economic opportunities as well as stronger links with the community</a:t>
            </a:r>
            <a:r>
              <a:rPr lang="en-US" dirty="0"/>
              <a:t>.</a:t>
            </a:r>
          </a:p>
          <a:p>
            <a:endParaRPr lang="en-US" dirty="0"/>
          </a:p>
        </p:txBody>
      </p:sp>
    </p:spTree>
    <p:extLst>
      <p:ext uri="{BB962C8B-B14F-4D97-AF65-F5344CB8AC3E}">
        <p14:creationId xmlns:p14="http://schemas.microsoft.com/office/powerpoint/2010/main" val="422846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What are the components of smart city?</a:t>
            </a:r>
          </a:p>
          <a:p>
            <a:r>
              <a:rPr lang="en-US" dirty="0" smtClean="0"/>
              <a:t>Image result</a:t>
            </a:r>
          </a:p>
          <a:p>
            <a:r>
              <a:rPr lang="en-US" dirty="0" smtClean="0"/>
              <a:t>Four Components to a Smart City</a:t>
            </a:r>
          </a:p>
          <a:p>
            <a:r>
              <a:rPr lang="en-US" dirty="0" smtClean="0"/>
              <a:t>Analytics: Putting Data to Work. Data lies at the heart of the smart city. ...</a:t>
            </a:r>
          </a:p>
          <a:p>
            <a:r>
              <a:rPr lang="en-US" dirty="0" smtClean="0"/>
              <a:t>Transportation: Smart Transportation Solutions. ...</a:t>
            </a:r>
          </a:p>
          <a:p>
            <a:r>
              <a:rPr lang="en-US" dirty="0" smtClean="0"/>
              <a:t>Health: Building Healthier Communities. ...</a:t>
            </a:r>
          </a:p>
          <a:p>
            <a:r>
              <a:rPr lang="en-US" dirty="0" smtClean="0"/>
              <a:t>Environment: Creating Resilient Urban Environments. ...</a:t>
            </a:r>
          </a:p>
          <a:p>
            <a:r>
              <a:rPr lang="en-US" dirty="0" smtClean="0"/>
              <a:t>Bringing It All Together.</a:t>
            </a:r>
            <a:endParaRPr lang="en-US" dirty="0"/>
          </a:p>
        </p:txBody>
      </p:sp>
    </p:spTree>
    <p:extLst>
      <p:ext uri="{BB962C8B-B14F-4D97-AF65-F5344CB8AC3E}">
        <p14:creationId xmlns:p14="http://schemas.microsoft.com/office/powerpoint/2010/main" val="48934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What are the four pillars of smart city?</a:t>
            </a:r>
          </a:p>
          <a:p>
            <a:r>
              <a:rPr lang="en-US" dirty="0" smtClean="0"/>
              <a:t>Smart city is envisaged to have four pillars, its Social Infrastructure, Physical Infrastructure, Institutional Infrastructure (including Governance) and Economic Infrastructure. The </a:t>
            </a:r>
            <a:r>
              <a:rPr lang="en-US" dirty="0" err="1" smtClean="0"/>
              <a:t>centre</a:t>
            </a:r>
            <a:r>
              <a:rPr lang="en-US" dirty="0" smtClean="0"/>
              <a:t> of attention for each of these pillars is the citizen.</a:t>
            </a:r>
          </a:p>
          <a:p>
            <a:r>
              <a:rPr lang="en-US" dirty="0" smtClean="0"/>
              <a:t>How a smart city will improve human life?</a:t>
            </a:r>
          </a:p>
          <a:p>
            <a:r>
              <a:rPr lang="en-US" dirty="0" smtClean="0"/>
              <a:t>Smart cities put data and digital technology to work to make better decisions and improve the quality of life. More comprehensive, real-time data gives agencies the ability to watch events as they unfold, understand how demand patterns are changing, and respond with faster and lower-cost solutions</a:t>
            </a:r>
            <a:endParaRPr lang="en-US" dirty="0"/>
          </a:p>
        </p:txBody>
      </p:sp>
    </p:spTree>
    <p:extLst>
      <p:ext uri="{BB962C8B-B14F-4D97-AF65-F5344CB8AC3E}">
        <p14:creationId xmlns:p14="http://schemas.microsoft.com/office/powerpoint/2010/main" val="120583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are the limitations of smart city?</a:t>
            </a:r>
          </a:p>
          <a:p>
            <a:r>
              <a:rPr lang="en-US" dirty="0" smtClean="0"/>
              <a:t>Disadvantages of Smart Cities</a:t>
            </a:r>
          </a:p>
          <a:p>
            <a:r>
              <a:rPr lang="en-US" dirty="0" smtClean="0"/>
              <a:t>Lack of public awareness and social responsibility.</a:t>
            </a:r>
          </a:p>
          <a:p>
            <a:r>
              <a:rPr lang="en-US" dirty="0" smtClean="0"/>
              <a:t>Building and maintaining the infrastructure is costly and challenging.</a:t>
            </a:r>
          </a:p>
          <a:p>
            <a:r>
              <a:rPr lang="en-US" dirty="0" smtClean="0"/>
              <a:t>Demands 24X7 connectivity and power supply.</a:t>
            </a:r>
          </a:p>
          <a:p>
            <a:r>
              <a:rPr lang="en-US" dirty="0" smtClean="0"/>
              <a:t>Security issues in terms of public data.</a:t>
            </a:r>
          </a:p>
          <a:p>
            <a:r>
              <a:rPr lang="en-US" dirty="0" smtClean="0"/>
              <a:t>May lead a way towards social discrimination.</a:t>
            </a:r>
            <a:endParaRPr lang="en-US" dirty="0"/>
          </a:p>
        </p:txBody>
      </p:sp>
    </p:spTree>
    <p:extLst>
      <p:ext uri="{BB962C8B-B14F-4D97-AF65-F5344CB8AC3E}">
        <p14:creationId xmlns:p14="http://schemas.microsoft.com/office/powerpoint/2010/main" val="300576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are the limitations of smart city?</a:t>
            </a:r>
          </a:p>
          <a:p>
            <a:r>
              <a:rPr lang="en-US" dirty="0" smtClean="0"/>
              <a:t>Disadvantages of Smart Cities</a:t>
            </a:r>
          </a:p>
          <a:p>
            <a:r>
              <a:rPr lang="en-US" dirty="0" smtClean="0"/>
              <a:t>Lack of public awareness and social responsibility.</a:t>
            </a:r>
          </a:p>
          <a:p>
            <a:r>
              <a:rPr lang="en-US" dirty="0" smtClean="0"/>
              <a:t>Building and maintaining the infrastructure is costly and challenging.</a:t>
            </a:r>
          </a:p>
          <a:p>
            <a:r>
              <a:rPr lang="en-US" dirty="0" smtClean="0"/>
              <a:t>Demands 24X7 connectivity and power supply.</a:t>
            </a:r>
          </a:p>
          <a:p>
            <a:r>
              <a:rPr lang="en-US" dirty="0" smtClean="0"/>
              <a:t>Security issues in terms of public data.</a:t>
            </a:r>
          </a:p>
          <a:p>
            <a:r>
              <a:rPr lang="en-US" dirty="0" smtClean="0"/>
              <a:t>May lead a way towards social discrimination.</a:t>
            </a:r>
            <a:endParaRPr lang="en-US" dirty="0"/>
          </a:p>
        </p:txBody>
      </p:sp>
    </p:spTree>
    <p:extLst>
      <p:ext uri="{BB962C8B-B14F-4D97-AF65-F5344CB8AC3E}">
        <p14:creationId xmlns:p14="http://schemas.microsoft.com/office/powerpoint/2010/main" val="219137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What problems are solved by smart cities?</a:t>
            </a:r>
          </a:p>
          <a:p>
            <a:r>
              <a:rPr lang="en-US" dirty="0" smtClean="0"/>
              <a:t>Smart Cities seek to improve people's lives in such basic areas as policy efficiency, reducing waste and everyday problems, improving social and economic quality, and </a:t>
            </a:r>
            <a:r>
              <a:rPr lang="en-US" dirty="0" err="1" smtClean="0"/>
              <a:t>maximising</a:t>
            </a:r>
            <a:r>
              <a:rPr lang="en-US" dirty="0" smtClean="0"/>
              <a:t> the social inclusion of their inhabitants</a:t>
            </a:r>
          </a:p>
          <a:p>
            <a:r>
              <a:rPr lang="en-US" dirty="0"/>
              <a:t>Which is the best smart city in the world?</a:t>
            </a:r>
          </a:p>
          <a:p>
            <a:r>
              <a:rPr lang="en-US" b="1" dirty="0"/>
              <a:t>Singapore</a:t>
            </a:r>
            <a:r>
              <a:rPr lang="en-US" dirty="0"/>
              <a:t/>
            </a:r>
            <a:br>
              <a:rPr lang="en-US" dirty="0"/>
            </a:br>
            <a:r>
              <a:rPr lang="en-US" dirty="0"/>
              <a:t/>
            </a:r>
            <a:br>
              <a:rPr lang="en-US" dirty="0"/>
            </a:br>
            <a:r>
              <a:rPr lang="en-US" dirty="0" err="1"/>
              <a:t>Singapore</a:t>
            </a:r>
            <a:r>
              <a:rPr lang="en-US" dirty="0"/>
              <a:t> consistently tops the list of the world's smartest cities no matter how they are rated. It was the only city in the top ten of the IMD's rankings not to move position from 2020 to 2021 – an indication of the city's commitment to smart technology.</a:t>
            </a:r>
          </a:p>
          <a:p>
            <a:endParaRPr lang="en-US" dirty="0"/>
          </a:p>
        </p:txBody>
      </p:sp>
    </p:spTree>
    <p:extLst>
      <p:ext uri="{BB962C8B-B14F-4D97-AF65-F5344CB8AC3E}">
        <p14:creationId xmlns:p14="http://schemas.microsoft.com/office/powerpoint/2010/main" val="113622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What a smart city looks like?</a:t>
            </a:r>
          </a:p>
          <a:p>
            <a:r>
              <a:rPr lang="en-US" dirty="0" smtClean="0"/>
              <a:t>According to our definition a smart city is a city that meets its specific challenges with digital and cross-sector solutions. For the purposes of sustainable development, information and communication technologies are used to improve urban processes and services in terms of public service and sustainability</a:t>
            </a:r>
          </a:p>
          <a:p>
            <a:r>
              <a:rPr lang="en-US" dirty="0" smtClean="0"/>
              <a:t>How did smart city start?</a:t>
            </a:r>
          </a:p>
          <a:p>
            <a:r>
              <a:rPr lang="en-US" dirty="0" smtClean="0"/>
              <a:t>Image result</a:t>
            </a:r>
          </a:p>
          <a:p>
            <a:r>
              <a:rPr lang="en-US" dirty="0" smtClean="0"/>
              <a:t>The journey to smart cities goes way back to the 1970s, when Los Angeles created the first urban big data project: “A Cluster Analysis of Los Angeles”. The first smart city was arguably Amsterdam with the creation of a virtual digital city in 1994.</a:t>
            </a:r>
            <a:endParaRPr lang="en-US" dirty="0"/>
          </a:p>
        </p:txBody>
      </p:sp>
    </p:spTree>
    <p:extLst>
      <p:ext uri="{BB962C8B-B14F-4D97-AF65-F5344CB8AC3E}">
        <p14:creationId xmlns:p14="http://schemas.microsoft.com/office/powerpoint/2010/main" val="83583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 we need smart cities?</a:t>
            </a:r>
          </a:p>
          <a:p>
            <a:r>
              <a:rPr lang="en-US" dirty="0" smtClean="0"/>
              <a:t>Yes – Smart cities are required.</a:t>
            </a:r>
          </a:p>
          <a:p>
            <a:endParaRPr lang="en-US" dirty="0" smtClean="0"/>
          </a:p>
          <a:p>
            <a:r>
              <a:rPr lang="en-US" dirty="0" smtClean="0"/>
              <a:t>The information will be collected through the detectors – gas, electricity and other government analytics, which will be carefully complied into small grids and then, will be fed into the computers. This process can focus on making the city efficient. 2.</a:t>
            </a:r>
            <a:endParaRPr lang="en-US" dirty="0"/>
          </a:p>
        </p:txBody>
      </p:sp>
    </p:spTree>
    <p:extLst>
      <p:ext uri="{BB962C8B-B14F-4D97-AF65-F5344CB8AC3E}">
        <p14:creationId xmlns:p14="http://schemas.microsoft.com/office/powerpoint/2010/main" val="96753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the need of smart city in India?</a:t>
            </a:r>
          </a:p>
          <a:p>
            <a:r>
              <a:rPr lang="en-US" dirty="0" smtClean="0"/>
              <a:t>In response to rapid urbanization, the Government of India launched the National Smart Cities Mission in 2015 for urban renewal – to retrofit 100 cities and make them sustainable by 2023. The agenda included addressing citizen services, clean air, housing, safety, power, water, sanitation and mobility.</a:t>
            </a:r>
            <a:endParaRPr lang="en-US" dirty="0"/>
          </a:p>
        </p:txBody>
      </p:sp>
    </p:spTree>
    <p:extLst>
      <p:ext uri="{BB962C8B-B14F-4D97-AF65-F5344CB8AC3E}">
        <p14:creationId xmlns:p14="http://schemas.microsoft.com/office/powerpoint/2010/main" val="121254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are the things that makes a smart city successful?</a:t>
            </a:r>
          </a:p>
          <a:p>
            <a:r>
              <a:rPr lang="en-US" dirty="0" smtClean="0"/>
              <a:t>Support communication and improved transparency between citizens and the city through open data. Enable cross-departmental collaboration within governments. Provide rich contextual data to help inform decisions. Analyze the community to better understand its citizens and their unique needs.</a:t>
            </a:r>
            <a:endParaRPr lang="en-US" dirty="0"/>
          </a:p>
        </p:txBody>
      </p:sp>
    </p:spTree>
    <p:extLst>
      <p:ext uri="{BB962C8B-B14F-4D97-AF65-F5344CB8AC3E}">
        <p14:creationId xmlns:p14="http://schemas.microsoft.com/office/powerpoint/2010/main" val="97938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Who invented the smart city?</a:t>
            </a:r>
          </a:p>
          <a:p>
            <a:r>
              <a:rPr lang="en-US" dirty="0" smtClean="0"/>
              <a:t>Image result</a:t>
            </a:r>
          </a:p>
          <a:p>
            <a:r>
              <a:rPr lang="en-US" dirty="0" smtClean="0"/>
              <a:t>The origin</a:t>
            </a:r>
          </a:p>
          <a:p>
            <a:endParaRPr lang="en-US" dirty="0" smtClean="0"/>
          </a:p>
          <a:p>
            <a:r>
              <a:rPr lang="en-US" dirty="0" smtClean="0"/>
              <a:t>The concept of smart cities originated at the time when the entire world was facing one of the worst economic crises. In 2008, IBM began work on a 'smarter cities' concept as part of its Smarter Planet initiative.15-Aug-2014</a:t>
            </a:r>
            <a:endParaRPr lang="en-US" dirty="0"/>
          </a:p>
        </p:txBody>
      </p:sp>
    </p:spTree>
    <p:extLst>
      <p:ext uri="{BB962C8B-B14F-4D97-AF65-F5344CB8AC3E}">
        <p14:creationId xmlns:p14="http://schemas.microsoft.com/office/powerpoint/2010/main" val="2402374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What are two advantages of smart city?</a:t>
            </a:r>
          </a:p>
          <a:p>
            <a:r>
              <a:rPr lang="en-US" dirty="0" smtClean="0"/>
              <a:t>Thinking about becoming a smart city? 10 benefits of smart cities</a:t>
            </a:r>
          </a:p>
          <a:p>
            <a:r>
              <a:rPr lang="en-US" dirty="0" smtClean="0"/>
              <a:t>More effective, data-driven decision-making. ...</a:t>
            </a:r>
          </a:p>
          <a:p>
            <a:r>
              <a:rPr lang="en-US" dirty="0" smtClean="0"/>
              <a:t>Enhanced citizen and government engagement. ...</a:t>
            </a:r>
          </a:p>
          <a:p>
            <a:r>
              <a:rPr lang="en-US" dirty="0" smtClean="0"/>
              <a:t>Safer communities. ...</a:t>
            </a:r>
          </a:p>
          <a:p>
            <a:r>
              <a:rPr lang="en-US" dirty="0" smtClean="0"/>
              <a:t>Reduced environmental footprint. ...</a:t>
            </a:r>
          </a:p>
          <a:p>
            <a:r>
              <a:rPr lang="en-US" dirty="0" smtClean="0"/>
              <a:t>Improved transportation. ...</a:t>
            </a:r>
          </a:p>
          <a:p>
            <a:r>
              <a:rPr lang="en-US" dirty="0" smtClean="0"/>
              <a:t>Increased digital equity. ...</a:t>
            </a:r>
          </a:p>
          <a:p>
            <a:r>
              <a:rPr lang="en-US" dirty="0" smtClean="0"/>
              <a:t>New economic development opportunities. ...</a:t>
            </a:r>
          </a:p>
          <a:p>
            <a:r>
              <a:rPr lang="en-US" dirty="0" smtClean="0"/>
              <a:t>Efficient public utilities.</a:t>
            </a:r>
            <a:endParaRPr lang="en-US" dirty="0"/>
          </a:p>
        </p:txBody>
      </p:sp>
    </p:spTree>
    <p:extLst>
      <p:ext uri="{BB962C8B-B14F-4D97-AF65-F5344CB8AC3E}">
        <p14:creationId xmlns:p14="http://schemas.microsoft.com/office/powerpoint/2010/main" val="302563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13163" y="2312987"/>
            <a:ext cx="6667500" cy="3419475"/>
          </a:xfrm>
          <a:prstGeom prst="rect">
            <a:avLst/>
          </a:prstGeom>
        </p:spPr>
      </p:pic>
    </p:spTree>
    <p:extLst>
      <p:ext uri="{BB962C8B-B14F-4D97-AF65-F5344CB8AC3E}">
        <p14:creationId xmlns:p14="http://schemas.microsoft.com/office/powerpoint/2010/main" val="789965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smart cities?</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Urbanization is a non-ending phenomenon. </a:t>
            </a:r>
          </a:p>
          <a:p>
            <a:endParaRPr lang="en-US" dirty="0" smtClean="0"/>
          </a:p>
          <a:p>
            <a:r>
              <a:rPr lang="en-US" dirty="0" smtClean="0"/>
              <a:t>Today, 54% of people worldwide live in cities, a proportion that’s expected to reach 66% by 2050. </a:t>
            </a:r>
          </a:p>
          <a:p>
            <a:endParaRPr lang="en-US" dirty="0" smtClean="0"/>
          </a:p>
          <a:p>
            <a:r>
              <a:rPr lang="en-US" dirty="0" smtClean="0"/>
              <a:t>With the overall population growth, urbanization will add another 2.5 billion people to cities over the next three decades.</a:t>
            </a:r>
          </a:p>
          <a:p>
            <a:endParaRPr lang="en-US" dirty="0" smtClean="0"/>
          </a:p>
          <a:p>
            <a:r>
              <a:rPr lang="en-US" dirty="0" smtClean="0"/>
              <a:t>Environmental, social, and economic sustainability is a must to keep pace with this rapid expansion taxing our cities’ resources.</a:t>
            </a:r>
          </a:p>
          <a:p>
            <a:endParaRPr lang="en-US" dirty="0" smtClean="0"/>
          </a:p>
          <a:p>
            <a:r>
              <a:rPr lang="en-US" dirty="0" smtClean="0"/>
              <a:t>One hundred ninety-three countries agreed upon the Sustainable Development Goals (SDGs) agenda in September 2015 at the United Nations.</a:t>
            </a:r>
          </a:p>
          <a:p>
            <a:endParaRPr lang="en-US" dirty="0" smtClean="0"/>
          </a:p>
          <a:p>
            <a:r>
              <a:rPr lang="en-US" dirty="0" smtClean="0"/>
              <a:t>But we all know how centralized decisions and actions can take time, and the clock is ticking.</a:t>
            </a:r>
          </a:p>
          <a:p>
            <a:endParaRPr lang="en-US" dirty="0" smtClean="0"/>
          </a:p>
          <a:p>
            <a:r>
              <a:rPr lang="en-US" dirty="0" smtClean="0"/>
              <a:t>The good news?</a:t>
            </a:r>
          </a:p>
          <a:p>
            <a:endParaRPr lang="en-US" dirty="0" smtClean="0"/>
          </a:p>
          <a:p>
            <a:r>
              <a:rPr lang="en-US" dirty="0" smtClean="0"/>
              <a:t>Citizens and local authorities are certainly more agile to launch swift initiatives, and smart city technology is paramount to success and meeting these goals.</a:t>
            </a:r>
          </a:p>
          <a:p>
            <a:endParaRPr lang="en-US" dirty="0" smtClean="0"/>
          </a:p>
          <a:p>
            <a:r>
              <a:rPr lang="en-US" dirty="0" smtClean="0"/>
              <a:t>​What is a smart city</a:t>
            </a:r>
            <a:endParaRPr lang="en-US" dirty="0"/>
          </a:p>
        </p:txBody>
      </p:sp>
    </p:spTree>
    <p:extLst>
      <p:ext uri="{BB962C8B-B14F-4D97-AF65-F5344CB8AC3E}">
        <p14:creationId xmlns:p14="http://schemas.microsoft.com/office/powerpoint/2010/main" val="378124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How is </a:t>
            </a:r>
            <a:r>
              <a:rPr lang="en-US" dirty="0" err="1" smtClean="0"/>
              <a:t>IoT</a:t>
            </a:r>
            <a:r>
              <a:rPr lang="en-US" dirty="0" smtClean="0"/>
              <a:t> technology making cities smarter and better?</a:t>
            </a:r>
          </a:p>
          <a:p>
            <a:r>
              <a:rPr lang="en-US" dirty="0" smtClean="0"/>
              <a:t>Secure wireless connectivity and </a:t>
            </a:r>
            <a:r>
              <a:rPr lang="en-US" dirty="0" err="1" smtClean="0"/>
              <a:t>IoT</a:t>
            </a:r>
            <a:r>
              <a:rPr lang="en-US" dirty="0" smtClean="0"/>
              <a:t> technology are transforming traditional elements of city life - like streetlights - into next-generation intelligent lighting platforms with expanded capabilities. </a:t>
            </a:r>
          </a:p>
          <a:p>
            <a:endParaRPr lang="en-US" dirty="0" smtClean="0"/>
          </a:p>
          <a:p>
            <a:r>
              <a:rPr lang="en-US" dirty="0" smtClean="0"/>
              <a:t>The scope includes integrating solar power and connecting to a cloud-based central control system that connects to other ecosystem assets.</a:t>
            </a:r>
          </a:p>
          <a:p>
            <a:endParaRPr lang="en-US" dirty="0" smtClean="0"/>
          </a:p>
          <a:p>
            <a:r>
              <a:rPr lang="en-US" dirty="0" smtClean="0"/>
              <a:t>These solutions shine far beyond simple lighting needs. </a:t>
            </a:r>
          </a:p>
          <a:p>
            <a:endParaRPr lang="en-US" dirty="0" smtClean="0"/>
          </a:p>
          <a:p>
            <a:r>
              <a:rPr lang="en-US" dirty="0" smtClean="0"/>
              <a:t>High-power embedded LEDs alert commuters about traffic issues, provide severe weather warnings, and provide heads up when fires arise, for example. </a:t>
            </a:r>
          </a:p>
          <a:p>
            <a:r>
              <a:rPr lang="en-US" dirty="0" smtClean="0"/>
              <a:t>Streetlights can also detect free parking spaces and EV charging docks and alert drivers where to find an open spot via a mobile app. Charging might even be able from the lamppost itself in some locations! </a:t>
            </a:r>
          </a:p>
          <a:p>
            <a:r>
              <a:rPr lang="en-US" dirty="0" smtClean="0"/>
              <a:t>Exciting stuff!</a:t>
            </a:r>
          </a:p>
          <a:p>
            <a:endParaRPr lang="en-US" dirty="0" smtClean="0"/>
          </a:p>
          <a:p>
            <a:r>
              <a:rPr lang="en-US" dirty="0" smtClean="0"/>
              <a:t>But how does it all fit together?</a:t>
            </a:r>
            <a:endParaRPr lang="en-US" dirty="0"/>
          </a:p>
        </p:txBody>
      </p:sp>
    </p:spTree>
    <p:extLst>
      <p:ext uri="{BB962C8B-B14F-4D97-AF65-F5344CB8AC3E}">
        <p14:creationId xmlns:p14="http://schemas.microsoft.com/office/powerpoint/2010/main" val="275127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makes smart cities successful</a:t>
            </a:r>
          </a:p>
          <a:p>
            <a:r>
              <a:rPr lang="en-US" dirty="0" smtClean="0"/>
              <a:t>In addition to people, dwellings, commerce, and traditional urban infrastructure, there are four essential elements necessary for thriving smart cities:</a:t>
            </a:r>
          </a:p>
          <a:p>
            <a:endParaRPr lang="en-US" dirty="0" smtClean="0"/>
          </a:p>
          <a:p>
            <a:r>
              <a:rPr lang="en-US" dirty="0" smtClean="0"/>
              <a:t>Pervasive wireless connectivity</a:t>
            </a:r>
          </a:p>
          <a:p>
            <a:r>
              <a:rPr lang="en-US" dirty="0" smtClean="0"/>
              <a:t>Open data</a:t>
            </a:r>
          </a:p>
          <a:p>
            <a:r>
              <a:rPr lang="en-US" dirty="0" smtClean="0"/>
              <a:t>Security you can trust in</a:t>
            </a:r>
          </a:p>
          <a:p>
            <a:r>
              <a:rPr lang="en-US" dirty="0" smtClean="0"/>
              <a:t>Flexible monetization schemes</a:t>
            </a:r>
            <a:endParaRPr lang="en-US" dirty="0"/>
          </a:p>
        </p:txBody>
      </p:sp>
    </p:spTree>
    <p:extLst>
      <p:ext uri="{BB962C8B-B14F-4D97-AF65-F5344CB8AC3E}">
        <p14:creationId xmlns:p14="http://schemas.microsoft.com/office/powerpoint/2010/main" val="3979692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What’s the best wireless technology for smart cities?</a:t>
            </a:r>
          </a:p>
          <a:p>
            <a:r>
              <a:rPr lang="en-US" dirty="0" smtClean="0"/>
              <a:t>The first building block of any smart city application is reliable, pervasive wireless connectivity. </a:t>
            </a:r>
          </a:p>
          <a:p>
            <a:endParaRPr lang="en-US" dirty="0" smtClean="0"/>
          </a:p>
          <a:p>
            <a:r>
              <a:rPr lang="en-US" dirty="0" smtClean="0"/>
              <a:t>While there’s no one-size-fits-all, evolving Low Power Wide Area Network (LPWAN) technologies are well suited to most smart city applications for their cost efficiency and ubiquity. </a:t>
            </a:r>
          </a:p>
          <a:p>
            <a:endParaRPr lang="en-US" dirty="0" smtClean="0"/>
          </a:p>
          <a:p>
            <a:r>
              <a:rPr lang="en-US" dirty="0" smtClean="0"/>
              <a:t>These technologies include LTE Cat M, NB-</a:t>
            </a:r>
            <a:r>
              <a:rPr lang="en-US" dirty="0" err="1" smtClean="0"/>
              <a:t>IoT</a:t>
            </a:r>
            <a:r>
              <a:rPr lang="en-US" dirty="0" smtClean="0"/>
              <a:t>, </a:t>
            </a:r>
            <a:r>
              <a:rPr lang="en-US" dirty="0" err="1" smtClean="0"/>
              <a:t>LoRa</a:t>
            </a:r>
            <a:r>
              <a:rPr lang="en-US" dirty="0" smtClean="0"/>
              <a:t>, Bluetooth, and a few others that all contribute to the fabric of connected cities. </a:t>
            </a:r>
          </a:p>
          <a:p>
            <a:endParaRPr lang="en-US" dirty="0" smtClean="0"/>
          </a:p>
          <a:p>
            <a:r>
              <a:rPr lang="en-US" dirty="0" smtClean="0"/>
              <a:t>The advent of 5G technology is expected to be a watershed event that propels smart city technology into the mainstream and accelerates new deployments. </a:t>
            </a:r>
          </a:p>
          <a:p>
            <a:endParaRPr lang="en-US" dirty="0" smtClean="0"/>
          </a:p>
          <a:p>
            <a:r>
              <a:rPr lang="en-US" dirty="0" smtClean="0"/>
              <a:t>But only with a few more elements…</a:t>
            </a:r>
            <a:endParaRPr lang="en-US" dirty="0"/>
          </a:p>
        </p:txBody>
      </p:sp>
    </p:spTree>
    <p:extLst>
      <p:ext uri="{BB962C8B-B14F-4D97-AF65-F5344CB8AC3E}">
        <p14:creationId xmlns:p14="http://schemas.microsoft.com/office/powerpoint/2010/main" val="15365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Can smart cities be secured and trusted?</a:t>
            </a:r>
          </a:p>
          <a:p>
            <a:r>
              <a:rPr lang="en-US" dirty="0" smtClean="0"/>
              <a:t>In digital cities, connected cameras, intelligent road systems, and public safety monitoring systems can provide an added layer of protection and emergency support to aid citizens when needed. </a:t>
            </a:r>
          </a:p>
          <a:p>
            <a:endParaRPr lang="en-US" dirty="0" smtClean="0"/>
          </a:p>
          <a:p>
            <a:r>
              <a:rPr lang="en-US" dirty="0" smtClean="0"/>
              <a:t>But what about protecting smart cities themselves from vulnerabilities? </a:t>
            </a:r>
          </a:p>
          <a:p>
            <a:r>
              <a:rPr lang="en-US" dirty="0" smtClean="0"/>
              <a:t>How can we defend against hacking, cyber-attacks, and data theft? </a:t>
            </a:r>
          </a:p>
          <a:p>
            <a:r>
              <a:rPr lang="en-US" dirty="0" smtClean="0"/>
              <a:t>In cities where multiple participants share information, how do we trust that participants are who they say they are? </a:t>
            </a:r>
          </a:p>
          <a:p>
            <a:r>
              <a:rPr lang="en-US" dirty="0" smtClean="0"/>
              <a:t>And how do we know the data they report is true and accurate? </a:t>
            </a:r>
          </a:p>
          <a:p>
            <a:r>
              <a:rPr lang="en-US" dirty="0" smtClean="0"/>
              <a:t>The answers lie in physical data vaults and strong authentication and ID management solutions.</a:t>
            </a:r>
          </a:p>
          <a:p>
            <a:endParaRPr lang="en-US" dirty="0" smtClean="0"/>
          </a:p>
          <a:p>
            <a:r>
              <a:rPr lang="en-US" smtClean="0"/>
              <a:t>Smart cities can only work if we can trust them. </a:t>
            </a:r>
            <a:endParaRPr lang="en-US"/>
          </a:p>
        </p:txBody>
      </p:sp>
    </p:spTree>
    <p:extLst>
      <p:ext uri="{BB962C8B-B14F-4D97-AF65-F5344CB8AC3E}">
        <p14:creationId xmlns:p14="http://schemas.microsoft.com/office/powerpoint/2010/main" val="374034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smart cities</a:t>
            </a:r>
            <a:br>
              <a:rPr lang="en-US" dirty="0" smtClean="0"/>
            </a:br>
            <a:endParaRPr lang="en-US" dirty="0"/>
          </a:p>
        </p:txBody>
      </p:sp>
      <p:sp>
        <p:nvSpPr>
          <p:cNvPr id="3" name="Content Placeholder 2"/>
          <p:cNvSpPr>
            <a:spLocks noGrp="1"/>
          </p:cNvSpPr>
          <p:nvPr>
            <p:ph idx="1"/>
          </p:nvPr>
        </p:nvSpPr>
        <p:spPr/>
        <p:txBody>
          <a:bodyPr>
            <a:noAutofit/>
          </a:bodyPr>
          <a:lstStyle/>
          <a:p>
            <a:pPr>
              <a:lnSpc>
                <a:spcPct val="100000"/>
              </a:lnSpc>
            </a:pPr>
            <a:r>
              <a:rPr lang="en-US" sz="2000" dirty="0" smtClean="0">
                <a:latin typeface="Times New Roman" panose="02020603050405020304" pitchFamily="18" charset="0"/>
                <a:cs typeface="Times New Roman" panose="02020603050405020304" pitchFamily="18" charset="0"/>
              </a:rPr>
              <a:t>. Environmental impact</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Reducing the CO2 footprint is the main driver behind the development of smart and sustainable cities. Improving energy efficiency and storage, waste management, traffic conditions are among the greatest advantages.</a:t>
            </a:r>
          </a:p>
          <a:p>
            <a:pPr>
              <a:lnSpc>
                <a:spcPct val="100000"/>
              </a:lnSpc>
            </a:pPr>
            <a:endParaRPr lang="en-US" sz="2000" dirty="0" smtClean="0">
              <a:latin typeface="Times New Roman" panose="02020603050405020304" pitchFamily="18" charset="0"/>
              <a:cs typeface="Times New Roman" panose="02020603050405020304" pitchFamily="18" charset="0"/>
            </a:endParaRPr>
          </a:p>
          <a:p>
            <a:pPr>
              <a:lnSpc>
                <a:spcPct val="100000"/>
              </a:lnSpc>
            </a:pPr>
            <a:r>
              <a:rPr lang="en-US" sz="2000" dirty="0" smtClean="0">
                <a:latin typeface="Times New Roman" panose="02020603050405020304" pitchFamily="18" charset="0"/>
                <a:cs typeface="Times New Roman" panose="02020603050405020304" pitchFamily="18" charset="0"/>
              </a:rPr>
              <a:t>2. Optimized energy &amp; water management</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Smart grids and smart water management are recurring themes of smart cities. Energy consumption and potable water monitoring ensure the availability of energy and the quality of tap water across the city.</a:t>
            </a:r>
          </a:p>
          <a:p>
            <a:pPr>
              <a:lnSpc>
                <a:spcPct val="100000"/>
              </a:lnSpc>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78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81898" y="1520871"/>
            <a:ext cx="6688182" cy="5337129"/>
          </a:xfrm>
          <a:prstGeom prst="rect">
            <a:avLst/>
          </a:prstGeom>
        </p:spPr>
      </p:pic>
      <p:sp>
        <p:nvSpPr>
          <p:cNvPr id="2" name="Title 1"/>
          <p:cNvSpPr>
            <a:spLocks noGrp="1"/>
          </p:cNvSpPr>
          <p:nvPr>
            <p:ph type="title"/>
          </p:nvPr>
        </p:nvSpPr>
        <p:spPr>
          <a:xfrm>
            <a:off x="603069" y="195308"/>
            <a:ext cx="10515600" cy="1325563"/>
          </a:xfrm>
        </p:spPr>
        <p:txBody>
          <a:bodyPr>
            <a:normAutofit fontScale="90000"/>
          </a:bodyPr>
          <a:lstStyle/>
          <a:p>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3. Transportation</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Clean and efficient transportation of goods, services and people is essential. In the hope of optimizing mobility, many cities are turning to smart technologies to ease traffic congestion and provide users with real-time updates.</a:t>
            </a:r>
            <a:br>
              <a:rPr lang="en-US" sz="2200" dirty="0" smtClean="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Content Placeholder 2"/>
          <p:cNvSpPr>
            <a:spLocks noGrp="1"/>
          </p:cNvSpPr>
          <p:nvPr>
            <p:ph idx="1"/>
          </p:nvPr>
        </p:nvSpPr>
        <p:spPr>
          <a:xfrm>
            <a:off x="959224" y="3277907"/>
            <a:ext cx="3694611" cy="4351338"/>
          </a:xfrm>
        </p:spPr>
        <p:txBody>
          <a:bodyPr>
            <a:normAutofit lnSpcReduction="10000"/>
          </a:bodyPr>
          <a:lstStyle/>
          <a:p>
            <a:r>
              <a:rPr lang="en-US" sz="2000" dirty="0" smtClean="0"/>
              <a:t>4. Security</a:t>
            </a:r>
          </a:p>
          <a:p>
            <a:pPr marL="0" indent="0">
              <a:buNone/>
            </a:pPr>
            <a:r>
              <a:rPr lang="en-US" sz="2000" dirty="0" smtClean="0"/>
              <a:t>Safety is a priority for all cities. The accelerated development of smart cities should allow municipalities to better monitor their citizens thanks to CCTV cameras with facial recognition. In addition, state-of-the-art CCTV cameras are also equipped with motion and smoke detectors, as well as fire alarms.</a:t>
            </a:r>
          </a:p>
          <a:p>
            <a:endParaRPr lang="en-US" dirty="0"/>
          </a:p>
        </p:txBody>
      </p:sp>
    </p:spTree>
    <p:extLst>
      <p:ext uri="{BB962C8B-B14F-4D97-AF65-F5344CB8AC3E}">
        <p14:creationId xmlns:p14="http://schemas.microsoft.com/office/powerpoint/2010/main" val="108802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2" y="0"/>
            <a:ext cx="10515600" cy="719092"/>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Smart </a:t>
            </a:r>
            <a:r>
              <a:rPr lang="en-US" sz="2800" dirty="0" err="1" smtClean="0">
                <a:latin typeface="Times New Roman" panose="02020603050405020304" pitchFamily="18" charset="0"/>
                <a:cs typeface="Times New Roman" panose="02020603050405020304" pitchFamily="18" charset="0"/>
              </a:rPr>
              <a:t>citie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challenges</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967717"/>
            <a:ext cx="3735977" cy="2520065"/>
          </a:xfrm>
          <a:prstGeom prst="rect">
            <a:avLst/>
          </a:prstGeom>
        </p:spPr>
      </p:pic>
      <p:pic>
        <p:nvPicPr>
          <p:cNvPr id="5" name="Picture 4"/>
          <p:cNvPicPr>
            <a:picLocks noChangeAspect="1"/>
          </p:cNvPicPr>
          <p:nvPr/>
        </p:nvPicPr>
        <p:blipFill>
          <a:blip r:embed="rId3"/>
          <a:stretch>
            <a:fillRect/>
          </a:stretch>
        </p:blipFill>
        <p:spPr>
          <a:xfrm>
            <a:off x="3984172" y="967718"/>
            <a:ext cx="4023359" cy="2520065"/>
          </a:xfrm>
          <a:prstGeom prst="rect">
            <a:avLst/>
          </a:prstGeom>
        </p:spPr>
      </p:pic>
      <p:pic>
        <p:nvPicPr>
          <p:cNvPr id="6" name="Picture 5"/>
          <p:cNvPicPr>
            <a:picLocks noChangeAspect="1"/>
          </p:cNvPicPr>
          <p:nvPr/>
        </p:nvPicPr>
        <p:blipFill>
          <a:blip r:embed="rId4"/>
          <a:stretch>
            <a:fillRect/>
          </a:stretch>
        </p:blipFill>
        <p:spPr>
          <a:xfrm>
            <a:off x="8255726" y="967717"/>
            <a:ext cx="3936274" cy="2520065"/>
          </a:xfrm>
          <a:prstGeom prst="rect">
            <a:avLst/>
          </a:prstGeom>
        </p:spPr>
      </p:pic>
      <p:sp>
        <p:nvSpPr>
          <p:cNvPr id="7" name="Rectangle 6"/>
          <p:cNvSpPr/>
          <p:nvPr/>
        </p:nvSpPr>
        <p:spPr>
          <a:xfrm>
            <a:off x="0" y="3736409"/>
            <a:ext cx="3841569" cy="2031325"/>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INFRASTRUCTURE AND COSTS</a:t>
            </a:r>
          </a:p>
          <a:p>
            <a:r>
              <a:rPr lang="en-US" dirty="0" smtClean="0"/>
              <a:t>Smart cities use sensor technology to gather and analyze information such as rush hour stats, air quality or crime rates. The implementation of these sensors requires a sophisticated and costly infrastructure.</a:t>
            </a:r>
            <a:endParaRPr lang="en-US" dirty="0"/>
          </a:p>
        </p:txBody>
      </p:sp>
      <p:sp>
        <p:nvSpPr>
          <p:cNvPr id="8" name="Rectangle 7"/>
          <p:cNvSpPr/>
          <p:nvPr/>
        </p:nvSpPr>
        <p:spPr>
          <a:xfrm>
            <a:off x="3788773" y="3687901"/>
            <a:ext cx="4937216" cy="3170099"/>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SECURITY AND PRIVACY CONCERNS</a:t>
            </a:r>
          </a:p>
          <a:p>
            <a:r>
              <a:rPr lang="en-US" dirty="0" smtClean="0">
                <a:latin typeface="Times New Roman" panose="02020603050405020304" pitchFamily="18" charset="0"/>
                <a:cs typeface="Times New Roman" panose="02020603050405020304" pitchFamily="18" charset="0"/>
              </a:rPr>
              <a:t>Even though security is part of the benefits, it can also be regarded as a challenge as the use of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and sensor technology increases. In fact, the threat of cyber attacks is a critical issue for smart cities. Also, to avoid concerns about data use, smart cities need to involve their citizens. Awareness, education, and transparency on the purpose of data collection are crucial to make the community feel that they are truly taking part in making their city more sustainable</a:t>
            </a:r>
            <a:r>
              <a:rPr lang="en-US" dirty="0" smtClean="0"/>
              <a:t>.</a:t>
            </a:r>
            <a:endParaRPr lang="en-US" dirty="0"/>
          </a:p>
        </p:txBody>
      </p:sp>
      <p:sp>
        <p:nvSpPr>
          <p:cNvPr id="9" name="Rectangle 8"/>
          <p:cNvSpPr/>
          <p:nvPr/>
        </p:nvSpPr>
        <p:spPr>
          <a:xfrm>
            <a:off x="8987247" y="3687901"/>
            <a:ext cx="3204753" cy="2616101"/>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SOCIAL RISKS</a:t>
            </a:r>
          </a:p>
          <a:p>
            <a:r>
              <a:rPr lang="en-US" dirty="0" smtClean="0"/>
              <a:t>inclusive urbanization must be a priority to deal with the increasing vulnerability of poor and slum populations. That is why we need to ensure that no population is excluded from smart city data collection and use.</a:t>
            </a:r>
            <a:endParaRPr lang="en-US" dirty="0"/>
          </a:p>
        </p:txBody>
      </p:sp>
    </p:spTree>
    <p:extLst>
      <p:ext uri="{BB962C8B-B14F-4D97-AF65-F5344CB8AC3E}">
        <p14:creationId xmlns:p14="http://schemas.microsoft.com/office/powerpoint/2010/main" val="164161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cities technologies</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1. Smart buildings</a:t>
            </a:r>
          </a:p>
          <a:p>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err="1" smtClean="0">
                <a:latin typeface="Times New Roman" panose="02020603050405020304" pitchFamily="18" charset="0"/>
                <a:cs typeface="Times New Roman" panose="02020603050405020304" pitchFamily="18" charset="0"/>
              </a:rPr>
              <a:t>optimisation</a:t>
            </a:r>
            <a:r>
              <a:rPr lang="en-US" sz="1800" dirty="0" smtClean="0">
                <a:latin typeface="Times New Roman" panose="02020603050405020304" pitchFamily="18" charset="0"/>
                <a:cs typeface="Times New Roman" panose="02020603050405020304" pitchFamily="18" charset="0"/>
              </a:rPr>
              <a:t> of services like heating, ventilation, and air conditioning (HVAC), as well as energy usage and efficiency, is crucial. Building-integrated photovoltaics are a great solution of smart building management</a:t>
            </a:r>
            <a:r>
              <a:rPr lang="en-US" dirty="0" smtClean="0"/>
              <a:t>.</a:t>
            </a:r>
          </a:p>
          <a:p>
            <a:pPr marL="0" indent="0">
              <a:buNone/>
            </a:pPr>
            <a:r>
              <a:rPr lang="en-US" sz="2000" dirty="0" smtClean="0"/>
              <a:t>2</a:t>
            </a:r>
            <a:r>
              <a:rPr lang="en-US" sz="2000" dirty="0" smtClean="0">
                <a:latin typeface="Times New Roman" panose="02020603050405020304" pitchFamily="18" charset="0"/>
                <a:cs typeface="Times New Roman" panose="02020603050405020304" pitchFamily="18" charset="0"/>
              </a:rPr>
              <a:t>. Smart mobility</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Promoting electric vehicles, self-service bikes, public transport and carpooling networks, as well as providing charging stations must be a priority, to give city dwellers true sustainable alternatives to the single-occupant fossil </a:t>
            </a:r>
            <a:r>
              <a:rPr lang="en-US" sz="2000" dirty="0" err="1" smtClean="0">
                <a:latin typeface="Times New Roman" panose="02020603050405020304" pitchFamily="18" charset="0"/>
                <a:cs typeface="Times New Roman" panose="02020603050405020304" pitchFamily="18" charset="0"/>
              </a:rPr>
              <a:t>fuelled</a:t>
            </a:r>
            <a:r>
              <a:rPr lang="en-US" sz="2000" dirty="0" smtClean="0">
                <a:latin typeface="Times New Roman" panose="02020603050405020304" pitchFamily="18" charset="0"/>
                <a:cs typeface="Times New Roman" panose="02020603050405020304" pitchFamily="18" charset="0"/>
              </a:rPr>
              <a:t> car</a:t>
            </a:r>
            <a:r>
              <a:rPr lang="en-US" sz="2000" dirty="0" smtClean="0"/>
              <a:t>.</a:t>
            </a:r>
            <a:endParaRPr lang="en-US" sz="2000" dirty="0"/>
          </a:p>
        </p:txBody>
      </p:sp>
    </p:spTree>
    <p:extLst>
      <p:ext uri="{BB962C8B-B14F-4D97-AF65-F5344CB8AC3E}">
        <p14:creationId xmlns:p14="http://schemas.microsoft.com/office/powerpoint/2010/main" val="181175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a:t>
            </a:r>
            <a:r>
              <a:rPr lang="en-US" sz="2000" dirty="0" smtClean="0">
                <a:latin typeface="Times New Roman" panose="02020603050405020304" pitchFamily="18" charset="0"/>
                <a:cs typeface="Times New Roman" panose="02020603050405020304" pitchFamily="18" charset="0"/>
              </a:rPr>
              <a:t>Smart lighting</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Lighting optimization aims at reducing energy usage of the lighting systems, by providing the correct amount of light at the correct time with efficient fixtures. Intelligent and weather adaptive streetlights are a good example of smart lighting systems.</a:t>
            </a:r>
          </a:p>
          <a:p>
            <a:r>
              <a:rPr lang="en-US" sz="2000" dirty="0" smtClean="0">
                <a:latin typeface="Times New Roman" panose="02020603050405020304" pitchFamily="18" charset="0"/>
                <a:cs typeface="Times New Roman" panose="02020603050405020304" pitchFamily="18" charset="0"/>
              </a:rPr>
              <a:t>Smart roads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Control sensors can be used to monitor certain traffic patterns and common traffic jams. Besides, smart technologies can detect the possible deterioration of equipment such as traffic lights and light panels for pedestrians, or the effect of traffic on the environment.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92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Why is smart city important?</a:t>
            </a:r>
          </a:p>
          <a:p>
            <a:r>
              <a:rPr lang="en-US" dirty="0" smtClean="0"/>
              <a:t>Smart cities are designed for optimum usage of space and resources along with an efficient and optimum distribution of benefits. It also aims at increasing connectivity at various levels among citizens, as well as between the administration and population.</a:t>
            </a:r>
            <a:endParaRPr lang="en-US" dirty="0"/>
          </a:p>
        </p:txBody>
      </p:sp>
    </p:spTree>
    <p:extLst>
      <p:ext uri="{BB962C8B-B14F-4D97-AF65-F5344CB8AC3E}">
        <p14:creationId xmlns:p14="http://schemas.microsoft.com/office/powerpoint/2010/main" val="233772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are smart city features?</a:t>
            </a:r>
          </a:p>
          <a:p>
            <a:r>
              <a:rPr lang="en-US" dirty="0" smtClean="0"/>
              <a:t>The core infrastructure elements in a Smart City would include - adequate water supply, assured electricity supply, sanitation, including solid waste management, efficient urban mobility and public transport, affordable housing, especially for the poor, robust IT connectivity and digitalization, good governance, .</a:t>
            </a:r>
            <a:endParaRPr lang="en-US" dirty="0"/>
          </a:p>
        </p:txBody>
      </p:sp>
    </p:spTree>
    <p:extLst>
      <p:ext uri="{BB962C8B-B14F-4D97-AF65-F5344CB8AC3E}">
        <p14:creationId xmlns:p14="http://schemas.microsoft.com/office/powerpoint/2010/main" val="32905115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225</TotalTime>
  <Words>2151</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Wisp</vt:lpstr>
      <vt:lpstr>What is smartcity? </vt:lpstr>
      <vt:lpstr>PowerPoint Presentation</vt:lpstr>
      <vt:lpstr>Benefits of smart cities </vt:lpstr>
      <vt:lpstr>     3. Transportation Clean and efficient transportation of goods, services and people is essential. In the hope of optimizing mobility, many cities are turning to smart technologies to ease traffic congestion and provide users with real-time updates.  </vt:lpstr>
      <vt:lpstr>Smart citie challenges</vt:lpstr>
      <vt:lpstr>Smart cities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we need smart cities?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smartcity?</dc:title>
  <dc:creator>Apoorva</dc:creator>
  <cp:lastModifiedBy>Apoorva</cp:lastModifiedBy>
  <cp:revision>10</cp:revision>
  <dcterms:created xsi:type="dcterms:W3CDTF">2022-08-22T10:18:20Z</dcterms:created>
  <dcterms:modified xsi:type="dcterms:W3CDTF">2022-09-17T11:25:35Z</dcterms:modified>
</cp:coreProperties>
</file>