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300" r:id="rId3"/>
    <p:sldId id="259" r:id="rId4"/>
    <p:sldId id="261" r:id="rId5"/>
    <p:sldId id="301" r:id="rId6"/>
    <p:sldId id="302" r:id="rId7"/>
    <p:sldId id="277" r:id="rId8"/>
    <p:sldId id="303" r:id="rId9"/>
    <p:sldId id="307" r:id="rId10"/>
    <p:sldId id="304" r:id="rId11"/>
    <p:sldId id="309" r:id="rId12"/>
    <p:sldId id="317" r:id="rId13"/>
    <p:sldId id="310" r:id="rId14"/>
    <p:sldId id="316" r:id="rId15"/>
    <p:sldId id="311" r:id="rId16"/>
    <p:sldId id="305"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Patrick Hand SC" panose="020B0604020202020204" charset="0"/>
      <p:regular r:id="rId23"/>
    </p:embeddedFont>
    <p:embeddedFont>
      <p:font typeface="Sniglet"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9004"/>
    <a:srgbClr val="DC8F89"/>
    <a:srgbClr val="FFCB00"/>
    <a:srgbClr val="3027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FE69DF-D11E-49BA-B546-6195E4E87960}">
  <a:tblStyle styleId="{F7FE69DF-D11E-49BA-B546-6195E4E879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D46E14-F3A6-45BD-AA53-69B63E3B44A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0" autoAdjust="0"/>
    <p:restoredTop sz="86372" autoAdjust="0"/>
  </p:normalViewPr>
  <p:slideViewPr>
    <p:cSldViewPr snapToGrid="0">
      <p:cViewPr varScale="1">
        <p:scale>
          <a:sx n="83" d="100"/>
          <a:sy n="83" d="100"/>
        </p:scale>
        <p:origin x="11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905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3350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420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3640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652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4385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311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12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1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953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2193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27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821550" y="1507150"/>
            <a:ext cx="5500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0"/>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endParaRPr/>
          </a:p>
        </p:txBody>
      </p:sp>
      <p:sp>
        <p:nvSpPr>
          <p:cNvPr id="13" name="Google Shape;13;p3"/>
          <p:cNvSpPr txBox="1">
            <a:spLocks noGrp="1"/>
          </p:cNvSpPr>
          <p:nvPr>
            <p:ph type="subTitle" idx="1"/>
          </p:nvPr>
        </p:nvSpPr>
        <p:spPr>
          <a:xfrm>
            <a:off x="1821550" y="2535254"/>
            <a:ext cx="5500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4" name="Google Shape;14;p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2" name="Google Shape;22;p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648210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1pPr>
            <a:lvl2pPr lvl="1">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2pPr>
            <a:lvl3pPr lvl="2">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3pPr>
            <a:lvl4pPr lvl="3">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4pPr>
            <a:lvl5pPr lvl="4">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5pPr>
            <a:lvl6pPr lvl="5">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6pPr>
            <a:lvl7pPr lvl="6">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7pPr>
            <a:lvl8pPr lvl="7">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8pPr>
            <a:lvl9pPr lvl="8">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1779300" y="1881112"/>
            <a:ext cx="5585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dirty="0">
                <a:solidFill>
                  <a:schemeClr val="tx1">
                    <a:lumMod val="50000"/>
                  </a:schemeClr>
                </a:solidFill>
              </a:rPr>
              <a:t>Structuring Document for the Web</a:t>
            </a:r>
            <a:endParaRPr sz="4000" dirty="0">
              <a:solidFill>
                <a:schemeClr val="tx1">
                  <a:lumMod val="50000"/>
                </a:schemeClr>
              </a:solidFill>
            </a:endParaRPr>
          </a:p>
        </p:txBody>
      </p:sp>
      <p:sp>
        <p:nvSpPr>
          <p:cNvPr id="2" name="TextBox 1">
            <a:extLst>
              <a:ext uri="{FF2B5EF4-FFF2-40B4-BE49-F238E27FC236}">
                <a16:creationId xmlns:a16="http://schemas.microsoft.com/office/drawing/2014/main" id="{9502D932-ABEF-49FA-960A-DC5435169D4A}"/>
              </a:ext>
            </a:extLst>
          </p:cNvPr>
          <p:cNvSpPr txBox="1"/>
          <p:nvPr/>
        </p:nvSpPr>
        <p:spPr>
          <a:xfrm>
            <a:off x="1815525" y="3145086"/>
            <a:ext cx="5029200" cy="461665"/>
          </a:xfrm>
          <a:prstGeom prst="rect">
            <a:avLst/>
          </a:prstGeom>
          <a:noFill/>
        </p:spPr>
        <p:txBody>
          <a:bodyPr wrap="square" rtlCol="0">
            <a:spAutoFit/>
          </a:bodyPr>
          <a:lstStyle/>
          <a:p>
            <a:r>
              <a:rPr lang="en-GB" sz="2400" dirty="0">
                <a:solidFill>
                  <a:srgbClr val="DE9004"/>
                </a:solidFill>
                <a:latin typeface="Sniglet"/>
                <a:sym typeface="Sniglet"/>
              </a:rPr>
              <a:t>Digital Media I (ART 277)</a:t>
            </a:r>
            <a:endParaRPr lang="en-LR" sz="2400" dirty="0">
              <a:solidFill>
                <a:srgbClr val="DE9004"/>
              </a:solidFill>
              <a:latin typeface="Sniglet"/>
              <a:sym typeface="Sniglet"/>
            </a:endParaRPr>
          </a:p>
        </p:txBody>
      </p:sp>
      <p:grpSp>
        <p:nvGrpSpPr>
          <p:cNvPr id="30" name="Group 29">
            <a:extLst>
              <a:ext uri="{FF2B5EF4-FFF2-40B4-BE49-F238E27FC236}">
                <a16:creationId xmlns:a16="http://schemas.microsoft.com/office/drawing/2014/main" id="{5BCB1F7F-0C1E-4B39-8397-26A860F64B96}"/>
              </a:ext>
            </a:extLst>
          </p:cNvPr>
          <p:cNvGrpSpPr/>
          <p:nvPr/>
        </p:nvGrpSpPr>
        <p:grpSpPr>
          <a:xfrm>
            <a:off x="0" y="0"/>
            <a:ext cx="9144001" cy="4483865"/>
            <a:chOff x="0" y="0"/>
            <a:chExt cx="9144001" cy="4483865"/>
          </a:xfrm>
          <a:solidFill>
            <a:srgbClr val="DE9004"/>
          </a:solidFill>
        </p:grpSpPr>
        <p:grpSp>
          <p:nvGrpSpPr>
            <p:cNvPr id="31" name="Group 30">
              <a:extLst>
                <a:ext uri="{FF2B5EF4-FFF2-40B4-BE49-F238E27FC236}">
                  <a16:creationId xmlns:a16="http://schemas.microsoft.com/office/drawing/2014/main" id="{EA5BF6E5-DE31-4F18-9878-393D43F16DBE}"/>
                </a:ext>
              </a:extLst>
            </p:cNvPr>
            <p:cNvGrpSpPr/>
            <p:nvPr/>
          </p:nvGrpSpPr>
          <p:grpSpPr>
            <a:xfrm>
              <a:off x="0" y="0"/>
              <a:ext cx="9144001" cy="4483865"/>
              <a:chOff x="0" y="0"/>
              <a:chExt cx="9144001" cy="4483865"/>
            </a:xfrm>
            <a:grpFill/>
          </p:grpSpPr>
          <p:grpSp>
            <p:nvGrpSpPr>
              <p:cNvPr id="33" name="Group 32">
                <a:extLst>
                  <a:ext uri="{FF2B5EF4-FFF2-40B4-BE49-F238E27FC236}">
                    <a16:creationId xmlns:a16="http://schemas.microsoft.com/office/drawing/2014/main" id="{FA5147D4-C0EE-4D81-A514-F31A977A8F38}"/>
                  </a:ext>
                </a:extLst>
              </p:cNvPr>
              <p:cNvGrpSpPr/>
              <p:nvPr/>
            </p:nvGrpSpPr>
            <p:grpSpPr>
              <a:xfrm>
                <a:off x="0" y="0"/>
                <a:ext cx="9144001" cy="4483865"/>
                <a:chOff x="0" y="0"/>
                <a:chExt cx="9144001" cy="4483865"/>
              </a:xfrm>
              <a:grpFill/>
            </p:grpSpPr>
            <p:sp>
              <p:nvSpPr>
                <p:cNvPr id="35" name="Rectangle 34">
                  <a:extLst>
                    <a:ext uri="{FF2B5EF4-FFF2-40B4-BE49-F238E27FC236}">
                      <a16:creationId xmlns:a16="http://schemas.microsoft.com/office/drawing/2014/main" id="{F9BF4193-0C57-4289-BB87-AFB0000C5193}"/>
                    </a:ext>
                  </a:extLst>
                </p:cNvPr>
                <p:cNvSpPr/>
                <p:nvPr/>
              </p:nvSpPr>
              <p:spPr>
                <a:xfrm>
                  <a:off x="0" y="0"/>
                  <a:ext cx="9144000" cy="4253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6" name="Rectangle 35">
                  <a:extLst>
                    <a:ext uri="{FF2B5EF4-FFF2-40B4-BE49-F238E27FC236}">
                      <a16:creationId xmlns:a16="http://schemas.microsoft.com/office/drawing/2014/main" id="{14504C20-6A32-441D-BE2D-9BF1815FC932}"/>
                    </a:ext>
                  </a:extLst>
                </p:cNvPr>
                <p:cNvSpPr/>
                <p:nvPr/>
              </p:nvSpPr>
              <p:spPr>
                <a:xfrm rot="16200000">
                  <a:off x="-705342" y="1115354"/>
                  <a:ext cx="2022688" cy="61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37" name="Rectangle 36">
                  <a:extLst>
                    <a:ext uri="{FF2B5EF4-FFF2-40B4-BE49-F238E27FC236}">
                      <a16:creationId xmlns:a16="http://schemas.microsoft.com/office/drawing/2014/main" id="{0C4629DA-8A04-4EDE-A55B-9EA080EEBEED}"/>
                    </a:ext>
                  </a:extLst>
                </p:cNvPr>
                <p:cNvSpPr/>
                <p:nvPr/>
              </p:nvSpPr>
              <p:spPr>
                <a:xfrm rot="16200000">
                  <a:off x="7110018" y="1634634"/>
                  <a:ext cx="3455966" cy="61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38" name="Rectangle 37">
                  <a:extLst>
                    <a:ext uri="{FF2B5EF4-FFF2-40B4-BE49-F238E27FC236}">
                      <a16:creationId xmlns:a16="http://schemas.microsoft.com/office/drawing/2014/main" id="{707F4F2A-FB21-45F0-95B0-F03E1762CF47}"/>
                    </a:ext>
                  </a:extLst>
                </p:cNvPr>
                <p:cNvSpPr/>
                <p:nvPr/>
              </p:nvSpPr>
              <p:spPr>
                <a:xfrm rot="16200000">
                  <a:off x="201918" y="2507604"/>
                  <a:ext cx="607859" cy="212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9" name="Rectangle 38">
                  <a:extLst>
                    <a:ext uri="{FF2B5EF4-FFF2-40B4-BE49-F238E27FC236}">
                      <a16:creationId xmlns:a16="http://schemas.microsoft.com/office/drawing/2014/main" id="{5957FD63-065B-4E0B-9EFF-802FCE63B0BF}"/>
                    </a:ext>
                  </a:extLst>
                </p:cNvPr>
                <p:cNvSpPr/>
                <p:nvPr/>
              </p:nvSpPr>
              <p:spPr>
                <a:xfrm rot="16200000">
                  <a:off x="128390" y="2286540"/>
                  <a:ext cx="482962" cy="1614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40" name="Rectangle 39">
                  <a:extLst>
                    <a:ext uri="{FF2B5EF4-FFF2-40B4-BE49-F238E27FC236}">
                      <a16:creationId xmlns:a16="http://schemas.microsoft.com/office/drawing/2014/main" id="{CF8D9BAC-B8FD-4907-9393-27D451C6CDEA}"/>
                    </a:ext>
                  </a:extLst>
                </p:cNvPr>
                <p:cNvSpPr/>
                <p:nvPr/>
              </p:nvSpPr>
              <p:spPr>
                <a:xfrm>
                  <a:off x="347159" y="2550215"/>
                  <a:ext cx="234579" cy="1020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41" name="Rectangle 40">
                  <a:extLst>
                    <a:ext uri="{FF2B5EF4-FFF2-40B4-BE49-F238E27FC236}">
                      <a16:creationId xmlns:a16="http://schemas.microsoft.com/office/drawing/2014/main" id="{BCB7FAA3-72F1-427E-AE55-E27A6EF73393}"/>
                    </a:ext>
                  </a:extLst>
                </p:cNvPr>
                <p:cNvSpPr/>
                <p:nvPr/>
              </p:nvSpPr>
              <p:spPr>
                <a:xfrm rot="16200000">
                  <a:off x="8636546" y="3979865"/>
                  <a:ext cx="828000" cy="1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42" name="Rectangle 41">
                  <a:extLst>
                    <a:ext uri="{FF2B5EF4-FFF2-40B4-BE49-F238E27FC236}">
                      <a16:creationId xmlns:a16="http://schemas.microsoft.com/office/drawing/2014/main" id="{618DE51F-BEA4-4F74-B15F-D874FDDCBF6C}"/>
                    </a:ext>
                  </a:extLst>
                </p:cNvPr>
                <p:cNvSpPr/>
                <p:nvPr/>
              </p:nvSpPr>
              <p:spPr>
                <a:xfrm>
                  <a:off x="8881563" y="3633831"/>
                  <a:ext cx="180000" cy="142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34" name="Rectangle 33">
                <a:extLst>
                  <a:ext uri="{FF2B5EF4-FFF2-40B4-BE49-F238E27FC236}">
                    <a16:creationId xmlns:a16="http://schemas.microsoft.com/office/drawing/2014/main" id="{1E4FABAB-0DA0-4183-8CF4-1905B7804711}"/>
                  </a:ext>
                </a:extLst>
              </p:cNvPr>
              <p:cNvSpPr/>
              <p:nvPr/>
            </p:nvSpPr>
            <p:spPr>
              <a:xfrm rot="19564581">
                <a:off x="199312" y="2341889"/>
                <a:ext cx="165253" cy="1762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32" name="Rectangle 31">
              <a:extLst>
                <a:ext uri="{FF2B5EF4-FFF2-40B4-BE49-F238E27FC236}">
                  <a16:creationId xmlns:a16="http://schemas.microsoft.com/office/drawing/2014/main" id="{1651006B-D256-45FB-9DF9-4CDBE89412A6}"/>
                </a:ext>
              </a:extLst>
            </p:cNvPr>
            <p:cNvSpPr/>
            <p:nvPr/>
          </p:nvSpPr>
          <p:spPr>
            <a:xfrm rot="18672454">
              <a:off x="8926597" y="3700618"/>
              <a:ext cx="183454" cy="142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1026" name="Picture 2" descr="File:Starz University.png - Wikimedia Commons">
            <a:extLst>
              <a:ext uri="{FF2B5EF4-FFF2-40B4-BE49-F238E27FC236}">
                <a16:creationId xmlns:a16="http://schemas.microsoft.com/office/drawing/2014/main" id="{B22EF868-F21F-47B4-A7F5-AC3C2F47A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959" y="610357"/>
            <a:ext cx="1159800" cy="115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31285" y="690419"/>
            <a:ext cx="7020900" cy="750300"/>
          </a:xfrm>
          <a:prstGeom prst="rect">
            <a:avLst/>
          </a:prstGeom>
        </p:spPr>
        <p:txBody>
          <a:bodyPr spcFirstLastPara="1" wrap="square" lIns="91425" tIns="91425" rIns="91425" bIns="91425" anchor="t" anchorCtr="0">
            <a:noAutofit/>
          </a:bodyPr>
          <a:lstStyle/>
          <a:p>
            <a:pPr lvl="0"/>
            <a:r>
              <a:rPr lang="en-GB" dirty="0">
                <a:solidFill>
                  <a:srgbClr val="DE9004"/>
                </a:solidFill>
              </a:rPr>
              <a:t>Line Break &amp; Horizontal Rule</a:t>
            </a:r>
          </a:p>
        </p:txBody>
      </p:sp>
      <p:sp>
        <p:nvSpPr>
          <p:cNvPr id="87" name="Google Shape;87;p17"/>
          <p:cNvSpPr txBox="1">
            <a:spLocks noGrp="1"/>
          </p:cNvSpPr>
          <p:nvPr>
            <p:ph type="body" idx="1"/>
          </p:nvPr>
        </p:nvSpPr>
        <p:spPr>
          <a:xfrm>
            <a:off x="978859" y="1173505"/>
            <a:ext cx="7133856" cy="3488374"/>
          </a:xfrm>
          <a:prstGeom prst="rect">
            <a:avLst/>
          </a:prstGeom>
        </p:spPr>
        <p:txBody>
          <a:bodyPr spcFirstLastPara="1" wrap="square" lIns="91425" tIns="91425" rIns="91425" bIns="91425" anchor="t" anchorCtr="0">
            <a:noAutofit/>
          </a:bodyPr>
          <a:lstStyle/>
          <a:p>
            <a:pPr lvl="0">
              <a:lnSpc>
                <a:spcPct val="150000"/>
              </a:lnSpc>
              <a:buClr>
                <a:srgbClr val="DE9004"/>
              </a:buClr>
            </a:pPr>
            <a:r>
              <a:rPr lang="en-GB" sz="1400" dirty="0">
                <a:solidFill>
                  <a:schemeClr val="tx1">
                    <a:lumMod val="50000"/>
                  </a:schemeClr>
                </a:solidFill>
              </a:rPr>
              <a:t>An HTML &lt;</a:t>
            </a:r>
            <a:r>
              <a:rPr lang="en-GB" sz="1400" dirty="0" err="1">
                <a:solidFill>
                  <a:schemeClr val="tx1">
                    <a:lumMod val="50000"/>
                  </a:schemeClr>
                </a:solidFill>
              </a:rPr>
              <a:t>br</a:t>
            </a:r>
            <a:r>
              <a:rPr lang="en-GB" sz="1400" dirty="0">
                <a:solidFill>
                  <a:schemeClr val="tx1">
                    <a:lumMod val="50000"/>
                  </a:schemeClr>
                </a:solidFill>
              </a:rPr>
              <a:t>&gt; tag is used for line break and it can be used with paragraph elements. </a:t>
            </a:r>
          </a:p>
          <a:p>
            <a:pPr lvl="0">
              <a:lnSpc>
                <a:spcPct val="150000"/>
              </a:lnSpc>
              <a:buClr>
                <a:srgbClr val="DE9004"/>
              </a:buClr>
            </a:pPr>
            <a:r>
              <a:rPr lang="en-GB" sz="1400" dirty="0">
                <a:solidFill>
                  <a:schemeClr val="tx1">
                    <a:lumMod val="50000"/>
                  </a:schemeClr>
                </a:solidFill>
              </a:rPr>
              <a:t>Use &lt;</a:t>
            </a:r>
            <a:r>
              <a:rPr lang="en-GB" sz="1400" dirty="0" err="1">
                <a:solidFill>
                  <a:schemeClr val="tx1">
                    <a:lumMod val="50000"/>
                  </a:schemeClr>
                </a:solidFill>
              </a:rPr>
              <a:t>br</a:t>
            </a:r>
            <a:r>
              <a:rPr lang="en-GB" sz="1400" dirty="0">
                <a:solidFill>
                  <a:schemeClr val="tx1">
                    <a:lumMod val="50000"/>
                  </a:schemeClr>
                </a:solidFill>
              </a:rPr>
              <a:t>&gt; if you want a line break (a new line) without starting a new paragraph</a:t>
            </a:r>
          </a:p>
          <a:p>
            <a:pPr lvl="0">
              <a:lnSpc>
                <a:spcPct val="150000"/>
              </a:lnSpc>
              <a:buClr>
                <a:srgbClr val="DE9004"/>
              </a:buClr>
            </a:pPr>
            <a:r>
              <a:rPr lang="en-GB" sz="1400" dirty="0">
                <a:solidFill>
                  <a:schemeClr val="tx1">
                    <a:lumMod val="50000"/>
                  </a:schemeClr>
                </a:solidFill>
              </a:rPr>
              <a:t>An HTML &lt;hr&gt; tag is used to apply a horizontal line between two statements or two paragraphs. </a:t>
            </a:r>
          </a:p>
          <a:p>
            <a:pPr lvl="0">
              <a:lnSpc>
                <a:spcPct val="150000"/>
              </a:lnSpc>
              <a:buClr>
                <a:srgbClr val="DE9004"/>
              </a:buClr>
            </a:pPr>
            <a:endParaRPr lang="en-GB" sz="1200" b="1" dirty="0">
              <a:solidFill>
                <a:schemeClr val="tx1">
                  <a:lumMod val="50000"/>
                </a:schemeClr>
              </a:solidFill>
            </a:endParaRPr>
          </a:p>
        </p:txBody>
      </p:sp>
      <p:grpSp>
        <p:nvGrpSpPr>
          <p:cNvPr id="18" name="Group 17">
            <a:extLst>
              <a:ext uri="{FF2B5EF4-FFF2-40B4-BE49-F238E27FC236}">
                <a16:creationId xmlns:a16="http://schemas.microsoft.com/office/drawing/2014/main" id="{799B1008-4BB1-4B20-B7B8-BF8DB64D7EFC}"/>
              </a:ext>
            </a:extLst>
          </p:cNvPr>
          <p:cNvGrpSpPr/>
          <p:nvPr/>
        </p:nvGrpSpPr>
        <p:grpSpPr>
          <a:xfrm>
            <a:off x="0" y="0"/>
            <a:ext cx="9144001" cy="4483865"/>
            <a:chOff x="0" y="0"/>
            <a:chExt cx="9144001" cy="4483865"/>
          </a:xfrm>
        </p:grpSpPr>
        <p:grpSp>
          <p:nvGrpSpPr>
            <p:cNvPr id="19" name="Group 18">
              <a:extLst>
                <a:ext uri="{FF2B5EF4-FFF2-40B4-BE49-F238E27FC236}">
                  <a16:creationId xmlns:a16="http://schemas.microsoft.com/office/drawing/2014/main" id="{2E7B6081-9DF1-4451-AE6B-20C20200EF45}"/>
                </a:ext>
              </a:extLst>
            </p:cNvPr>
            <p:cNvGrpSpPr/>
            <p:nvPr/>
          </p:nvGrpSpPr>
          <p:grpSpPr>
            <a:xfrm>
              <a:off x="0" y="0"/>
              <a:ext cx="9144001" cy="4483865"/>
              <a:chOff x="0" y="0"/>
              <a:chExt cx="9144001" cy="4483865"/>
            </a:xfrm>
          </p:grpSpPr>
          <p:grpSp>
            <p:nvGrpSpPr>
              <p:cNvPr id="21" name="Group 20">
                <a:extLst>
                  <a:ext uri="{FF2B5EF4-FFF2-40B4-BE49-F238E27FC236}">
                    <a16:creationId xmlns:a16="http://schemas.microsoft.com/office/drawing/2014/main" id="{A55E2344-3A44-43B1-9AF6-7B7518C8C119}"/>
                  </a:ext>
                </a:extLst>
              </p:cNvPr>
              <p:cNvGrpSpPr/>
              <p:nvPr/>
            </p:nvGrpSpPr>
            <p:grpSpPr>
              <a:xfrm>
                <a:off x="0" y="0"/>
                <a:ext cx="9144001" cy="4483865"/>
                <a:chOff x="0" y="0"/>
                <a:chExt cx="9144001" cy="4483865"/>
              </a:xfrm>
            </p:grpSpPr>
            <p:sp>
              <p:nvSpPr>
                <p:cNvPr id="23" name="Rectangle 22">
                  <a:extLst>
                    <a:ext uri="{FF2B5EF4-FFF2-40B4-BE49-F238E27FC236}">
                      <a16:creationId xmlns:a16="http://schemas.microsoft.com/office/drawing/2014/main" id="{4F8211AB-5C69-4E01-886D-632B9C506248}"/>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4" name="Rectangle 23">
                  <a:extLst>
                    <a:ext uri="{FF2B5EF4-FFF2-40B4-BE49-F238E27FC236}">
                      <a16:creationId xmlns:a16="http://schemas.microsoft.com/office/drawing/2014/main" id="{34ECDA85-6E0D-4DAE-ACB6-400990315A8C}"/>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5" name="Rectangle 24">
                  <a:extLst>
                    <a:ext uri="{FF2B5EF4-FFF2-40B4-BE49-F238E27FC236}">
                      <a16:creationId xmlns:a16="http://schemas.microsoft.com/office/drawing/2014/main" id="{B17D7EE9-C489-4421-B386-0EE1E3B80445}"/>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6" name="Rectangle 25">
                  <a:extLst>
                    <a:ext uri="{FF2B5EF4-FFF2-40B4-BE49-F238E27FC236}">
                      <a16:creationId xmlns:a16="http://schemas.microsoft.com/office/drawing/2014/main" id="{521C433D-56BE-471E-ACB1-3DC27ECE78BC}"/>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7" name="Rectangle 26">
                  <a:extLst>
                    <a:ext uri="{FF2B5EF4-FFF2-40B4-BE49-F238E27FC236}">
                      <a16:creationId xmlns:a16="http://schemas.microsoft.com/office/drawing/2014/main" id="{80926F1B-C204-4D77-A0ED-BD4E45D71403}"/>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C418D962-EFB7-42DA-91D6-116CDD1F356A}"/>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3FDA1CC7-362A-4B50-A8A6-8098BB6C6306}"/>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0" name="Rectangle 29">
                  <a:extLst>
                    <a:ext uri="{FF2B5EF4-FFF2-40B4-BE49-F238E27FC236}">
                      <a16:creationId xmlns:a16="http://schemas.microsoft.com/office/drawing/2014/main" id="{67ACEF26-50F7-433E-9B6E-DA6C4BA4CE1A}"/>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2" name="Rectangle 21">
                <a:extLst>
                  <a:ext uri="{FF2B5EF4-FFF2-40B4-BE49-F238E27FC236}">
                    <a16:creationId xmlns:a16="http://schemas.microsoft.com/office/drawing/2014/main" id="{C5C6FCB3-008A-4D79-A93A-B793858B869F}"/>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0" name="Rectangle 19">
              <a:extLst>
                <a:ext uri="{FF2B5EF4-FFF2-40B4-BE49-F238E27FC236}">
                  <a16:creationId xmlns:a16="http://schemas.microsoft.com/office/drawing/2014/main" id="{540A3EE2-116A-40B4-AFF2-A1D31D4B3382}"/>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17" name="Picture 2" descr="File:Starz University.png - Wikimedia Commons">
            <a:extLst>
              <a:ext uri="{FF2B5EF4-FFF2-40B4-BE49-F238E27FC236}">
                <a16:creationId xmlns:a16="http://schemas.microsoft.com/office/drawing/2014/main" id="{054A4703-755F-4EB6-8BDB-7CF6A04A3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035" y="533239"/>
            <a:ext cx="750300" cy="7503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https://lh6.googleusercontent.com/6x_rMBLVN1xxSBphwdOARXprrvJZIL8AcvG2kDmdyBkf8erA_nCFZM67RWHdCV_9mAztgjmf8RI2XW6OBOUrC7wRra6og1MHa1JmZpT3y4FEatkAMyi8J-5KeaR7f6fBRe-eK4U">
            <a:extLst>
              <a:ext uri="{FF2B5EF4-FFF2-40B4-BE49-F238E27FC236}">
                <a16:creationId xmlns:a16="http://schemas.microsoft.com/office/drawing/2014/main" id="{F30D2F74-AEDA-4459-A815-CE290FC05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1484" y="2762669"/>
            <a:ext cx="3963431" cy="156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72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31285" y="690419"/>
            <a:ext cx="7020900" cy="750300"/>
          </a:xfrm>
          <a:prstGeom prst="rect">
            <a:avLst/>
          </a:prstGeom>
        </p:spPr>
        <p:txBody>
          <a:bodyPr spcFirstLastPara="1" wrap="square" lIns="91425" tIns="91425" rIns="91425" bIns="91425" anchor="t" anchorCtr="0">
            <a:noAutofit/>
          </a:bodyPr>
          <a:lstStyle/>
          <a:p>
            <a:pPr lvl="0"/>
            <a:r>
              <a:rPr lang="en-GB" dirty="0">
                <a:solidFill>
                  <a:srgbClr val="DE9004"/>
                </a:solidFill>
              </a:rPr>
              <a:t>Quotation and Citation Elements</a:t>
            </a:r>
          </a:p>
        </p:txBody>
      </p:sp>
      <p:sp>
        <p:nvSpPr>
          <p:cNvPr id="87" name="Google Shape;87;p17"/>
          <p:cNvSpPr txBox="1">
            <a:spLocks noGrp="1"/>
          </p:cNvSpPr>
          <p:nvPr>
            <p:ph type="body" idx="1"/>
          </p:nvPr>
        </p:nvSpPr>
        <p:spPr>
          <a:xfrm>
            <a:off x="978859" y="1173505"/>
            <a:ext cx="7133856" cy="3488374"/>
          </a:xfrm>
          <a:prstGeom prst="rect">
            <a:avLst/>
          </a:prstGeom>
        </p:spPr>
        <p:txBody>
          <a:bodyPr spcFirstLastPara="1" wrap="square" lIns="91425" tIns="91425" rIns="91425" bIns="91425" anchor="t" anchorCtr="0">
            <a:noAutofit/>
          </a:bodyPr>
          <a:lstStyle/>
          <a:p>
            <a:pPr fontAlgn="base">
              <a:buClr>
                <a:srgbClr val="DE9004"/>
              </a:buClr>
            </a:pPr>
            <a:r>
              <a:rPr lang="en-GB" sz="1400" dirty="0">
                <a:solidFill>
                  <a:srgbClr val="000000"/>
                </a:solidFill>
                <a:latin typeface="Sniglet" panose="020B0604020202020204" charset="0"/>
                <a:ea typeface="Arial"/>
                <a:cs typeface="Arial"/>
                <a:sym typeface="Arial"/>
              </a:rPr>
              <a:t>The HTML </a:t>
            </a:r>
            <a:r>
              <a:rPr lang="en-GB" sz="1400" b="1" dirty="0">
                <a:solidFill>
                  <a:srgbClr val="000000"/>
                </a:solidFill>
                <a:latin typeface="Sniglet" panose="020B0604020202020204" charset="0"/>
                <a:ea typeface="Arial"/>
                <a:cs typeface="Arial"/>
                <a:sym typeface="Arial"/>
              </a:rPr>
              <a:t>&lt;blockquote&gt; </a:t>
            </a:r>
            <a:r>
              <a:rPr lang="en-GB" sz="1400" dirty="0">
                <a:solidFill>
                  <a:srgbClr val="000000"/>
                </a:solidFill>
                <a:latin typeface="Sniglet" panose="020B0604020202020204" charset="0"/>
                <a:ea typeface="Arial"/>
                <a:cs typeface="Arial"/>
                <a:sym typeface="Arial"/>
              </a:rPr>
              <a:t>element defines a section that is quoted from another source. Browsers usually indent &lt;blockquote&gt; elements.</a:t>
            </a:r>
          </a:p>
          <a:p>
            <a:pPr fontAlgn="base">
              <a:buClr>
                <a:srgbClr val="DE9004"/>
              </a:buClr>
            </a:pPr>
            <a:r>
              <a:rPr lang="en-GB" sz="1400" dirty="0">
                <a:solidFill>
                  <a:srgbClr val="000000"/>
                </a:solidFill>
                <a:latin typeface="Sniglet" panose="020B0604020202020204" charset="0"/>
                <a:ea typeface="Arial"/>
                <a:cs typeface="Arial"/>
                <a:sym typeface="Arial"/>
              </a:rPr>
              <a:t>HTML </a:t>
            </a:r>
            <a:r>
              <a:rPr lang="en-GB" sz="1400" b="1" dirty="0">
                <a:solidFill>
                  <a:srgbClr val="000000"/>
                </a:solidFill>
                <a:latin typeface="Sniglet" panose="020B0604020202020204" charset="0"/>
                <a:ea typeface="Arial"/>
                <a:cs typeface="Arial"/>
                <a:sym typeface="Arial"/>
              </a:rPr>
              <a:t>&lt;q&gt; </a:t>
            </a:r>
            <a:r>
              <a:rPr lang="en-GB" sz="1400" dirty="0">
                <a:solidFill>
                  <a:srgbClr val="000000"/>
                </a:solidFill>
                <a:latin typeface="Sniglet" panose="020B0604020202020204" charset="0"/>
                <a:ea typeface="Arial"/>
                <a:cs typeface="Arial"/>
                <a:sym typeface="Arial"/>
              </a:rPr>
              <a:t>for Short Quotations. The HTML &lt;q&gt; tag defines a short quotation. Browsers normally insert quotation marks around the quotation.</a:t>
            </a:r>
          </a:p>
          <a:p>
            <a:pPr fontAlgn="base">
              <a:buClr>
                <a:srgbClr val="DE9004"/>
              </a:buClr>
            </a:pPr>
            <a:r>
              <a:rPr lang="en-GB" sz="1400" dirty="0">
                <a:solidFill>
                  <a:srgbClr val="000000"/>
                </a:solidFill>
                <a:latin typeface="Sniglet" panose="020B0604020202020204" charset="0"/>
                <a:ea typeface="Arial"/>
                <a:cs typeface="Arial"/>
                <a:sym typeface="Arial"/>
              </a:rPr>
              <a:t>The HTML </a:t>
            </a:r>
            <a:r>
              <a:rPr lang="en-GB" sz="1400" b="1" dirty="0">
                <a:solidFill>
                  <a:srgbClr val="000000"/>
                </a:solidFill>
                <a:latin typeface="Sniglet" panose="020B0604020202020204" charset="0"/>
                <a:ea typeface="Arial"/>
                <a:cs typeface="Arial"/>
                <a:sym typeface="Arial"/>
              </a:rPr>
              <a:t>&lt;</a:t>
            </a:r>
            <a:r>
              <a:rPr lang="en-GB" sz="1400" b="1" dirty="0" err="1">
                <a:solidFill>
                  <a:srgbClr val="000000"/>
                </a:solidFill>
                <a:latin typeface="Sniglet" panose="020B0604020202020204" charset="0"/>
                <a:ea typeface="Arial"/>
                <a:cs typeface="Arial"/>
                <a:sym typeface="Arial"/>
              </a:rPr>
              <a:t>abbr</a:t>
            </a:r>
            <a:r>
              <a:rPr lang="en-GB" sz="1400" b="1" dirty="0">
                <a:solidFill>
                  <a:srgbClr val="000000"/>
                </a:solidFill>
                <a:latin typeface="Sniglet" panose="020B0604020202020204" charset="0"/>
                <a:ea typeface="Arial"/>
                <a:cs typeface="Arial"/>
                <a:sym typeface="Arial"/>
              </a:rPr>
              <a:t>&gt; </a:t>
            </a:r>
            <a:r>
              <a:rPr lang="en-GB" sz="1400" dirty="0">
                <a:solidFill>
                  <a:srgbClr val="000000"/>
                </a:solidFill>
                <a:latin typeface="Sniglet" panose="020B0604020202020204" charset="0"/>
                <a:ea typeface="Arial"/>
                <a:cs typeface="Arial"/>
                <a:sym typeface="Arial"/>
              </a:rPr>
              <a:t>tag defines an abbreviation or an acronym, like "HTML", "CSS", "Mr.", "</a:t>
            </a:r>
            <a:r>
              <a:rPr lang="en-GB" sz="1400" dirty="0" err="1">
                <a:solidFill>
                  <a:srgbClr val="000000"/>
                </a:solidFill>
                <a:latin typeface="Sniglet" panose="020B0604020202020204" charset="0"/>
                <a:ea typeface="Arial"/>
                <a:cs typeface="Arial"/>
                <a:sym typeface="Arial"/>
              </a:rPr>
              <a:t>Dr.</a:t>
            </a:r>
            <a:r>
              <a:rPr lang="en-GB" sz="1400" dirty="0">
                <a:solidFill>
                  <a:srgbClr val="000000"/>
                </a:solidFill>
                <a:latin typeface="Sniglet" panose="020B0604020202020204" charset="0"/>
                <a:ea typeface="Arial"/>
                <a:cs typeface="Arial"/>
                <a:sym typeface="Arial"/>
              </a:rPr>
              <a:t>", "ASAP", "ATM". Marking abbreviations can give useful information to browsers, translation systems and search-engines.</a:t>
            </a:r>
          </a:p>
          <a:p>
            <a:pPr fontAlgn="base">
              <a:buClr>
                <a:srgbClr val="DE9004"/>
              </a:buClr>
            </a:pPr>
            <a:r>
              <a:rPr lang="en-GB" sz="1400" dirty="0">
                <a:solidFill>
                  <a:srgbClr val="000000"/>
                </a:solidFill>
                <a:latin typeface="Sniglet" panose="020B0604020202020204" charset="0"/>
                <a:ea typeface="Arial"/>
                <a:cs typeface="Arial"/>
                <a:sym typeface="Arial"/>
              </a:rPr>
              <a:t>HTML </a:t>
            </a:r>
            <a:r>
              <a:rPr lang="en-GB" sz="1400" b="1" dirty="0">
                <a:solidFill>
                  <a:srgbClr val="000000"/>
                </a:solidFill>
                <a:latin typeface="Sniglet" panose="020B0604020202020204" charset="0"/>
                <a:ea typeface="Arial"/>
                <a:cs typeface="Arial"/>
                <a:sym typeface="Arial"/>
              </a:rPr>
              <a:t>&lt;address&gt; </a:t>
            </a:r>
            <a:r>
              <a:rPr lang="en-GB" sz="1400" dirty="0">
                <a:solidFill>
                  <a:srgbClr val="000000"/>
                </a:solidFill>
                <a:latin typeface="Sniglet" panose="020B0604020202020204" charset="0"/>
                <a:ea typeface="Arial"/>
                <a:cs typeface="Arial"/>
                <a:sym typeface="Arial"/>
              </a:rPr>
              <a:t>for Contact Information. The HTML &lt;address&gt; tag defines the contact information for the author/owner of a document or an article. The contact information can be an email address, URL, physical address, phone number, social media handle, etc.</a:t>
            </a:r>
          </a:p>
          <a:p>
            <a:pPr fontAlgn="base">
              <a:buClr>
                <a:srgbClr val="DE9004"/>
              </a:buClr>
            </a:pPr>
            <a:r>
              <a:rPr lang="en-GB" sz="1400" dirty="0">
                <a:solidFill>
                  <a:srgbClr val="000000"/>
                </a:solidFill>
                <a:latin typeface="Sniglet" panose="020B0604020202020204" charset="0"/>
                <a:ea typeface="Arial"/>
                <a:cs typeface="Arial"/>
                <a:sym typeface="Arial"/>
              </a:rPr>
              <a:t>The text in the &lt;address&gt; element usually renders in italic, and browsers will always add a line break before and after the &lt;address&gt; element.</a:t>
            </a:r>
          </a:p>
        </p:txBody>
      </p:sp>
      <p:grpSp>
        <p:nvGrpSpPr>
          <p:cNvPr id="18" name="Group 17">
            <a:extLst>
              <a:ext uri="{FF2B5EF4-FFF2-40B4-BE49-F238E27FC236}">
                <a16:creationId xmlns:a16="http://schemas.microsoft.com/office/drawing/2014/main" id="{799B1008-4BB1-4B20-B7B8-BF8DB64D7EFC}"/>
              </a:ext>
            </a:extLst>
          </p:cNvPr>
          <p:cNvGrpSpPr/>
          <p:nvPr/>
        </p:nvGrpSpPr>
        <p:grpSpPr>
          <a:xfrm>
            <a:off x="0" y="0"/>
            <a:ext cx="9144001" cy="4483865"/>
            <a:chOff x="0" y="0"/>
            <a:chExt cx="9144001" cy="4483865"/>
          </a:xfrm>
        </p:grpSpPr>
        <p:grpSp>
          <p:nvGrpSpPr>
            <p:cNvPr id="19" name="Group 18">
              <a:extLst>
                <a:ext uri="{FF2B5EF4-FFF2-40B4-BE49-F238E27FC236}">
                  <a16:creationId xmlns:a16="http://schemas.microsoft.com/office/drawing/2014/main" id="{2E7B6081-9DF1-4451-AE6B-20C20200EF45}"/>
                </a:ext>
              </a:extLst>
            </p:cNvPr>
            <p:cNvGrpSpPr/>
            <p:nvPr/>
          </p:nvGrpSpPr>
          <p:grpSpPr>
            <a:xfrm>
              <a:off x="0" y="0"/>
              <a:ext cx="9144001" cy="4483865"/>
              <a:chOff x="0" y="0"/>
              <a:chExt cx="9144001" cy="4483865"/>
            </a:xfrm>
          </p:grpSpPr>
          <p:grpSp>
            <p:nvGrpSpPr>
              <p:cNvPr id="21" name="Group 20">
                <a:extLst>
                  <a:ext uri="{FF2B5EF4-FFF2-40B4-BE49-F238E27FC236}">
                    <a16:creationId xmlns:a16="http://schemas.microsoft.com/office/drawing/2014/main" id="{A55E2344-3A44-43B1-9AF6-7B7518C8C119}"/>
                  </a:ext>
                </a:extLst>
              </p:cNvPr>
              <p:cNvGrpSpPr/>
              <p:nvPr/>
            </p:nvGrpSpPr>
            <p:grpSpPr>
              <a:xfrm>
                <a:off x="0" y="0"/>
                <a:ext cx="9144001" cy="4483865"/>
                <a:chOff x="0" y="0"/>
                <a:chExt cx="9144001" cy="4483865"/>
              </a:xfrm>
            </p:grpSpPr>
            <p:sp>
              <p:nvSpPr>
                <p:cNvPr id="23" name="Rectangle 22">
                  <a:extLst>
                    <a:ext uri="{FF2B5EF4-FFF2-40B4-BE49-F238E27FC236}">
                      <a16:creationId xmlns:a16="http://schemas.microsoft.com/office/drawing/2014/main" id="{4F8211AB-5C69-4E01-886D-632B9C506248}"/>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4" name="Rectangle 23">
                  <a:extLst>
                    <a:ext uri="{FF2B5EF4-FFF2-40B4-BE49-F238E27FC236}">
                      <a16:creationId xmlns:a16="http://schemas.microsoft.com/office/drawing/2014/main" id="{34ECDA85-6E0D-4DAE-ACB6-400990315A8C}"/>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5" name="Rectangle 24">
                  <a:extLst>
                    <a:ext uri="{FF2B5EF4-FFF2-40B4-BE49-F238E27FC236}">
                      <a16:creationId xmlns:a16="http://schemas.microsoft.com/office/drawing/2014/main" id="{B17D7EE9-C489-4421-B386-0EE1E3B80445}"/>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6" name="Rectangle 25">
                  <a:extLst>
                    <a:ext uri="{FF2B5EF4-FFF2-40B4-BE49-F238E27FC236}">
                      <a16:creationId xmlns:a16="http://schemas.microsoft.com/office/drawing/2014/main" id="{521C433D-56BE-471E-ACB1-3DC27ECE78BC}"/>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7" name="Rectangle 26">
                  <a:extLst>
                    <a:ext uri="{FF2B5EF4-FFF2-40B4-BE49-F238E27FC236}">
                      <a16:creationId xmlns:a16="http://schemas.microsoft.com/office/drawing/2014/main" id="{80926F1B-C204-4D77-A0ED-BD4E45D71403}"/>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C418D962-EFB7-42DA-91D6-116CDD1F356A}"/>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3FDA1CC7-362A-4B50-A8A6-8098BB6C6306}"/>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0" name="Rectangle 29">
                  <a:extLst>
                    <a:ext uri="{FF2B5EF4-FFF2-40B4-BE49-F238E27FC236}">
                      <a16:creationId xmlns:a16="http://schemas.microsoft.com/office/drawing/2014/main" id="{67ACEF26-50F7-433E-9B6E-DA6C4BA4CE1A}"/>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2" name="Rectangle 21">
                <a:extLst>
                  <a:ext uri="{FF2B5EF4-FFF2-40B4-BE49-F238E27FC236}">
                    <a16:creationId xmlns:a16="http://schemas.microsoft.com/office/drawing/2014/main" id="{C5C6FCB3-008A-4D79-A93A-B793858B869F}"/>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0" name="Rectangle 19">
              <a:extLst>
                <a:ext uri="{FF2B5EF4-FFF2-40B4-BE49-F238E27FC236}">
                  <a16:creationId xmlns:a16="http://schemas.microsoft.com/office/drawing/2014/main" id="{540A3EE2-116A-40B4-AFF2-A1D31D4B3382}"/>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17" name="Picture 2" descr="File:Starz University.png - Wikimedia Commons">
            <a:extLst>
              <a:ext uri="{FF2B5EF4-FFF2-40B4-BE49-F238E27FC236}">
                <a16:creationId xmlns:a16="http://schemas.microsoft.com/office/drawing/2014/main" id="{054A4703-755F-4EB6-8BDB-7CF6A04A3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035" y="533239"/>
            <a:ext cx="750300" cy="75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654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31285" y="690419"/>
            <a:ext cx="7020900" cy="750300"/>
          </a:xfrm>
          <a:prstGeom prst="rect">
            <a:avLst/>
          </a:prstGeom>
        </p:spPr>
        <p:txBody>
          <a:bodyPr spcFirstLastPara="1" wrap="square" lIns="91425" tIns="91425" rIns="91425" bIns="91425" anchor="t" anchorCtr="0">
            <a:noAutofit/>
          </a:bodyPr>
          <a:lstStyle/>
          <a:p>
            <a:pPr lvl="0"/>
            <a:r>
              <a:rPr lang="en-GB" dirty="0">
                <a:solidFill>
                  <a:srgbClr val="DE9004"/>
                </a:solidFill>
              </a:rPr>
              <a:t>Quotation and Citation Elements Cont.</a:t>
            </a:r>
          </a:p>
        </p:txBody>
      </p:sp>
      <p:sp>
        <p:nvSpPr>
          <p:cNvPr id="87" name="Google Shape;87;p17"/>
          <p:cNvSpPr txBox="1">
            <a:spLocks noGrp="1"/>
          </p:cNvSpPr>
          <p:nvPr>
            <p:ph type="body" idx="1"/>
          </p:nvPr>
        </p:nvSpPr>
        <p:spPr>
          <a:xfrm>
            <a:off x="978859" y="1173505"/>
            <a:ext cx="7133856" cy="3488374"/>
          </a:xfrm>
          <a:prstGeom prst="rect">
            <a:avLst/>
          </a:prstGeom>
        </p:spPr>
        <p:txBody>
          <a:bodyPr spcFirstLastPara="1" wrap="square" lIns="91425" tIns="91425" rIns="91425" bIns="91425" anchor="t" anchorCtr="0">
            <a:noAutofit/>
          </a:bodyPr>
          <a:lstStyle/>
          <a:p>
            <a:pPr fontAlgn="base">
              <a:buClr>
                <a:srgbClr val="DE9004"/>
              </a:buClr>
            </a:pPr>
            <a:r>
              <a:rPr lang="en-GB" sz="1400" dirty="0">
                <a:solidFill>
                  <a:srgbClr val="000000"/>
                </a:solidFill>
                <a:latin typeface="Sniglet" panose="020B0604020202020204" charset="0"/>
                <a:ea typeface="Arial"/>
                <a:cs typeface="Arial"/>
                <a:sym typeface="Arial"/>
              </a:rPr>
              <a:t>The HTML &lt;cite&gt; tag defines the title of a creative work (e.g. a book, a poem, a song, a movie, a painting, a sculpture, etc.). The text in the &lt;cite&gt; element usually renders in italic.</a:t>
            </a:r>
          </a:p>
        </p:txBody>
      </p:sp>
      <p:grpSp>
        <p:nvGrpSpPr>
          <p:cNvPr id="18" name="Group 17">
            <a:extLst>
              <a:ext uri="{FF2B5EF4-FFF2-40B4-BE49-F238E27FC236}">
                <a16:creationId xmlns:a16="http://schemas.microsoft.com/office/drawing/2014/main" id="{799B1008-4BB1-4B20-B7B8-BF8DB64D7EFC}"/>
              </a:ext>
            </a:extLst>
          </p:cNvPr>
          <p:cNvGrpSpPr/>
          <p:nvPr/>
        </p:nvGrpSpPr>
        <p:grpSpPr>
          <a:xfrm>
            <a:off x="0" y="0"/>
            <a:ext cx="9144001" cy="4483865"/>
            <a:chOff x="0" y="0"/>
            <a:chExt cx="9144001" cy="4483865"/>
          </a:xfrm>
        </p:grpSpPr>
        <p:grpSp>
          <p:nvGrpSpPr>
            <p:cNvPr id="19" name="Group 18">
              <a:extLst>
                <a:ext uri="{FF2B5EF4-FFF2-40B4-BE49-F238E27FC236}">
                  <a16:creationId xmlns:a16="http://schemas.microsoft.com/office/drawing/2014/main" id="{2E7B6081-9DF1-4451-AE6B-20C20200EF45}"/>
                </a:ext>
              </a:extLst>
            </p:cNvPr>
            <p:cNvGrpSpPr/>
            <p:nvPr/>
          </p:nvGrpSpPr>
          <p:grpSpPr>
            <a:xfrm>
              <a:off x="0" y="0"/>
              <a:ext cx="9144001" cy="4483865"/>
              <a:chOff x="0" y="0"/>
              <a:chExt cx="9144001" cy="4483865"/>
            </a:xfrm>
          </p:grpSpPr>
          <p:grpSp>
            <p:nvGrpSpPr>
              <p:cNvPr id="21" name="Group 20">
                <a:extLst>
                  <a:ext uri="{FF2B5EF4-FFF2-40B4-BE49-F238E27FC236}">
                    <a16:creationId xmlns:a16="http://schemas.microsoft.com/office/drawing/2014/main" id="{A55E2344-3A44-43B1-9AF6-7B7518C8C119}"/>
                  </a:ext>
                </a:extLst>
              </p:cNvPr>
              <p:cNvGrpSpPr/>
              <p:nvPr/>
            </p:nvGrpSpPr>
            <p:grpSpPr>
              <a:xfrm>
                <a:off x="0" y="0"/>
                <a:ext cx="9144001" cy="4483865"/>
                <a:chOff x="0" y="0"/>
                <a:chExt cx="9144001" cy="4483865"/>
              </a:xfrm>
            </p:grpSpPr>
            <p:sp>
              <p:nvSpPr>
                <p:cNvPr id="23" name="Rectangle 22">
                  <a:extLst>
                    <a:ext uri="{FF2B5EF4-FFF2-40B4-BE49-F238E27FC236}">
                      <a16:creationId xmlns:a16="http://schemas.microsoft.com/office/drawing/2014/main" id="{4F8211AB-5C69-4E01-886D-632B9C506248}"/>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4" name="Rectangle 23">
                  <a:extLst>
                    <a:ext uri="{FF2B5EF4-FFF2-40B4-BE49-F238E27FC236}">
                      <a16:creationId xmlns:a16="http://schemas.microsoft.com/office/drawing/2014/main" id="{34ECDA85-6E0D-4DAE-ACB6-400990315A8C}"/>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5" name="Rectangle 24">
                  <a:extLst>
                    <a:ext uri="{FF2B5EF4-FFF2-40B4-BE49-F238E27FC236}">
                      <a16:creationId xmlns:a16="http://schemas.microsoft.com/office/drawing/2014/main" id="{B17D7EE9-C489-4421-B386-0EE1E3B80445}"/>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6" name="Rectangle 25">
                  <a:extLst>
                    <a:ext uri="{FF2B5EF4-FFF2-40B4-BE49-F238E27FC236}">
                      <a16:creationId xmlns:a16="http://schemas.microsoft.com/office/drawing/2014/main" id="{521C433D-56BE-471E-ACB1-3DC27ECE78BC}"/>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7" name="Rectangle 26">
                  <a:extLst>
                    <a:ext uri="{FF2B5EF4-FFF2-40B4-BE49-F238E27FC236}">
                      <a16:creationId xmlns:a16="http://schemas.microsoft.com/office/drawing/2014/main" id="{80926F1B-C204-4D77-A0ED-BD4E45D71403}"/>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C418D962-EFB7-42DA-91D6-116CDD1F356A}"/>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3FDA1CC7-362A-4B50-A8A6-8098BB6C6306}"/>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0" name="Rectangle 29">
                  <a:extLst>
                    <a:ext uri="{FF2B5EF4-FFF2-40B4-BE49-F238E27FC236}">
                      <a16:creationId xmlns:a16="http://schemas.microsoft.com/office/drawing/2014/main" id="{67ACEF26-50F7-433E-9B6E-DA6C4BA4CE1A}"/>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2" name="Rectangle 21">
                <a:extLst>
                  <a:ext uri="{FF2B5EF4-FFF2-40B4-BE49-F238E27FC236}">
                    <a16:creationId xmlns:a16="http://schemas.microsoft.com/office/drawing/2014/main" id="{C5C6FCB3-008A-4D79-A93A-B793858B869F}"/>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0" name="Rectangle 19">
              <a:extLst>
                <a:ext uri="{FF2B5EF4-FFF2-40B4-BE49-F238E27FC236}">
                  <a16:creationId xmlns:a16="http://schemas.microsoft.com/office/drawing/2014/main" id="{540A3EE2-116A-40B4-AFF2-A1D31D4B3382}"/>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17" name="Picture 2" descr="File:Starz University.png - Wikimedia Commons">
            <a:extLst>
              <a:ext uri="{FF2B5EF4-FFF2-40B4-BE49-F238E27FC236}">
                <a16:creationId xmlns:a16="http://schemas.microsoft.com/office/drawing/2014/main" id="{054A4703-755F-4EB6-8BDB-7CF6A04A3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035" y="533239"/>
            <a:ext cx="750300" cy="7503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99B631DC-6297-4D82-9FDC-41C6937AB9CF}"/>
              </a:ext>
            </a:extLst>
          </p:cNvPr>
          <p:cNvPicPr>
            <a:picLocks noChangeAspect="1"/>
          </p:cNvPicPr>
          <p:nvPr/>
        </p:nvPicPr>
        <p:blipFill>
          <a:blip r:embed="rId4"/>
          <a:stretch>
            <a:fillRect/>
          </a:stretch>
        </p:blipFill>
        <p:spPr>
          <a:xfrm>
            <a:off x="1727400" y="2040765"/>
            <a:ext cx="5949635" cy="2235268"/>
          </a:xfrm>
          <a:prstGeom prst="rect">
            <a:avLst/>
          </a:prstGeom>
        </p:spPr>
      </p:pic>
    </p:spTree>
    <p:extLst>
      <p:ext uri="{BB962C8B-B14F-4D97-AF65-F5344CB8AC3E}">
        <p14:creationId xmlns:p14="http://schemas.microsoft.com/office/powerpoint/2010/main" val="334993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31285" y="690419"/>
            <a:ext cx="7020900" cy="750300"/>
          </a:xfrm>
          <a:prstGeom prst="rect">
            <a:avLst/>
          </a:prstGeom>
        </p:spPr>
        <p:txBody>
          <a:bodyPr spcFirstLastPara="1" wrap="square" lIns="91425" tIns="91425" rIns="91425" bIns="91425" anchor="t" anchorCtr="0">
            <a:noAutofit/>
          </a:bodyPr>
          <a:lstStyle/>
          <a:p>
            <a:pPr lvl="0"/>
            <a:r>
              <a:rPr lang="en-GB" dirty="0">
                <a:solidFill>
                  <a:srgbClr val="DE9004"/>
                </a:solidFill>
              </a:rPr>
              <a:t>Meta Tags </a:t>
            </a:r>
          </a:p>
        </p:txBody>
      </p:sp>
      <p:sp>
        <p:nvSpPr>
          <p:cNvPr id="87" name="Google Shape;87;p17"/>
          <p:cNvSpPr txBox="1">
            <a:spLocks noGrp="1"/>
          </p:cNvSpPr>
          <p:nvPr>
            <p:ph type="body" idx="1"/>
          </p:nvPr>
        </p:nvSpPr>
        <p:spPr>
          <a:xfrm>
            <a:off x="978859" y="1173505"/>
            <a:ext cx="6781509" cy="3488374"/>
          </a:xfrm>
          <a:prstGeom prst="rect">
            <a:avLst/>
          </a:prstGeom>
        </p:spPr>
        <p:txBody>
          <a:bodyPr spcFirstLastPara="1" wrap="square" lIns="91425" tIns="91425" rIns="91425" bIns="91425" anchor="t" anchorCtr="0">
            <a:noAutofit/>
          </a:bodyPr>
          <a:lstStyle/>
          <a:p>
            <a:pPr fontAlgn="base">
              <a:buClr>
                <a:srgbClr val="DE9004"/>
              </a:buClr>
            </a:pPr>
            <a:r>
              <a:rPr lang="en-GB" sz="1600" dirty="0">
                <a:solidFill>
                  <a:srgbClr val="000000"/>
                </a:solidFill>
                <a:latin typeface="Sniglet" panose="020B0604020202020204" charset="0"/>
                <a:ea typeface="Arial"/>
                <a:cs typeface="Arial"/>
                <a:sym typeface="Arial"/>
              </a:rPr>
              <a:t>HTML &lt;meta&gt; tag is used to represent the metadata about the HTML document. It specifies page description, keywords, copyright, language, author of the documents, etc.</a:t>
            </a:r>
          </a:p>
          <a:p>
            <a:pPr fontAlgn="base">
              <a:buClr>
                <a:srgbClr val="DE9004"/>
              </a:buClr>
            </a:pPr>
            <a:r>
              <a:rPr lang="en-GB" sz="1600" dirty="0">
                <a:solidFill>
                  <a:srgbClr val="000000"/>
                </a:solidFill>
                <a:latin typeface="Sniglet" panose="020B0604020202020204" charset="0"/>
                <a:ea typeface="Arial"/>
                <a:cs typeface="Arial"/>
                <a:sym typeface="Arial"/>
              </a:rPr>
              <a:t>The metadata does not display on the webpage, but it is used by search engines, browsers and other web services which scan the site or webpage to know about the webpage.</a:t>
            </a:r>
          </a:p>
          <a:p>
            <a:pPr fontAlgn="base">
              <a:buClr>
                <a:srgbClr val="DE9004"/>
              </a:buClr>
            </a:pPr>
            <a:r>
              <a:rPr lang="en-GB" sz="1600" dirty="0">
                <a:solidFill>
                  <a:srgbClr val="000000"/>
                </a:solidFill>
                <a:latin typeface="Sniglet" panose="020B0604020202020204" charset="0"/>
                <a:ea typeface="Arial"/>
                <a:cs typeface="Arial"/>
                <a:sym typeface="Arial"/>
              </a:rPr>
              <a:t>With the help of meta tag, you can experiment and preview that how your webpage will render on the browser.</a:t>
            </a:r>
          </a:p>
          <a:p>
            <a:pPr fontAlgn="base">
              <a:buClr>
                <a:srgbClr val="DE9004"/>
              </a:buClr>
            </a:pPr>
            <a:r>
              <a:rPr lang="en-GB" sz="1600" dirty="0">
                <a:solidFill>
                  <a:srgbClr val="000000"/>
                </a:solidFill>
                <a:latin typeface="Sniglet" panose="020B0604020202020204" charset="0"/>
                <a:ea typeface="Arial"/>
                <a:cs typeface="Arial"/>
                <a:sym typeface="Arial"/>
              </a:rPr>
              <a:t>The &lt;meta&gt; tag is placed within the &lt;head&gt; tag, and it can be used more than one times in a document.</a:t>
            </a:r>
          </a:p>
        </p:txBody>
      </p:sp>
      <p:grpSp>
        <p:nvGrpSpPr>
          <p:cNvPr id="18" name="Group 17">
            <a:extLst>
              <a:ext uri="{FF2B5EF4-FFF2-40B4-BE49-F238E27FC236}">
                <a16:creationId xmlns:a16="http://schemas.microsoft.com/office/drawing/2014/main" id="{799B1008-4BB1-4B20-B7B8-BF8DB64D7EFC}"/>
              </a:ext>
            </a:extLst>
          </p:cNvPr>
          <p:cNvGrpSpPr/>
          <p:nvPr/>
        </p:nvGrpSpPr>
        <p:grpSpPr>
          <a:xfrm>
            <a:off x="0" y="0"/>
            <a:ext cx="9144001" cy="4483865"/>
            <a:chOff x="0" y="0"/>
            <a:chExt cx="9144001" cy="4483865"/>
          </a:xfrm>
        </p:grpSpPr>
        <p:grpSp>
          <p:nvGrpSpPr>
            <p:cNvPr id="19" name="Group 18">
              <a:extLst>
                <a:ext uri="{FF2B5EF4-FFF2-40B4-BE49-F238E27FC236}">
                  <a16:creationId xmlns:a16="http://schemas.microsoft.com/office/drawing/2014/main" id="{2E7B6081-9DF1-4451-AE6B-20C20200EF45}"/>
                </a:ext>
              </a:extLst>
            </p:cNvPr>
            <p:cNvGrpSpPr/>
            <p:nvPr/>
          </p:nvGrpSpPr>
          <p:grpSpPr>
            <a:xfrm>
              <a:off x="0" y="0"/>
              <a:ext cx="9144001" cy="4483865"/>
              <a:chOff x="0" y="0"/>
              <a:chExt cx="9144001" cy="4483865"/>
            </a:xfrm>
          </p:grpSpPr>
          <p:grpSp>
            <p:nvGrpSpPr>
              <p:cNvPr id="21" name="Group 20">
                <a:extLst>
                  <a:ext uri="{FF2B5EF4-FFF2-40B4-BE49-F238E27FC236}">
                    <a16:creationId xmlns:a16="http://schemas.microsoft.com/office/drawing/2014/main" id="{A55E2344-3A44-43B1-9AF6-7B7518C8C119}"/>
                  </a:ext>
                </a:extLst>
              </p:cNvPr>
              <p:cNvGrpSpPr/>
              <p:nvPr/>
            </p:nvGrpSpPr>
            <p:grpSpPr>
              <a:xfrm>
                <a:off x="0" y="0"/>
                <a:ext cx="9144001" cy="4483865"/>
                <a:chOff x="0" y="0"/>
                <a:chExt cx="9144001" cy="4483865"/>
              </a:xfrm>
            </p:grpSpPr>
            <p:sp>
              <p:nvSpPr>
                <p:cNvPr id="23" name="Rectangle 22">
                  <a:extLst>
                    <a:ext uri="{FF2B5EF4-FFF2-40B4-BE49-F238E27FC236}">
                      <a16:creationId xmlns:a16="http://schemas.microsoft.com/office/drawing/2014/main" id="{4F8211AB-5C69-4E01-886D-632B9C506248}"/>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4" name="Rectangle 23">
                  <a:extLst>
                    <a:ext uri="{FF2B5EF4-FFF2-40B4-BE49-F238E27FC236}">
                      <a16:creationId xmlns:a16="http://schemas.microsoft.com/office/drawing/2014/main" id="{34ECDA85-6E0D-4DAE-ACB6-400990315A8C}"/>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5" name="Rectangle 24">
                  <a:extLst>
                    <a:ext uri="{FF2B5EF4-FFF2-40B4-BE49-F238E27FC236}">
                      <a16:creationId xmlns:a16="http://schemas.microsoft.com/office/drawing/2014/main" id="{B17D7EE9-C489-4421-B386-0EE1E3B80445}"/>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6" name="Rectangle 25">
                  <a:extLst>
                    <a:ext uri="{FF2B5EF4-FFF2-40B4-BE49-F238E27FC236}">
                      <a16:creationId xmlns:a16="http://schemas.microsoft.com/office/drawing/2014/main" id="{521C433D-56BE-471E-ACB1-3DC27ECE78BC}"/>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7" name="Rectangle 26">
                  <a:extLst>
                    <a:ext uri="{FF2B5EF4-FFF2-40B4-BE49-F238E27FC236}">
                      <a16:creationId xmlns:a16="http://schemas.microsoft.com/office/drawing/2014/main" id="{80926F1B-C204-4D77-A0ED-BD4E45D71403}"/>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C418D962-EFB7-42DA-91D6-116CDD1F356A}"/>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3FDA1CC7-362A-4B50-A8A6-8098BB6C6306}"/>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0" name="Rectangle 29">
                  <a:extLst>
                    <a:ext uri="{FF2B5EF4-FFF2-40B4-BE49-F238E27FC236}">
                      <a16:creationId xmlns:a16="http://schemas.microsoft.com/office/drawing/2014/main" id="{67ACEF26-50F7-433E-9B6E-DA6C4BA4CE1A}"/>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2" name="Rectangle 21">
                <a:extLst>
                  <a:ext uri="{FF2B5EF4-FFF2-40B4-BE49-F238E27FC236}">
                    <a16:creationId xmlns:a16="http://schemas.microsoft.com/office/drawing/2014/main" id="{C5C6FCB3-008A-4D79-A93A-B793858B869F}"/>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0" name="Rectangle 19">
              <a:extLst>
                <a:ext uri="{FF2B5EF4-FFF2-40B4-BE49-F238E27FC236}">
                  <a16:creationId xmlns:a16="http://schemas.microsoft.com/office/drawing/2014/main" id="{540A3EE2-116A-40B4-AFF2-A1D31D4B3382}"/>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17" name="Picture 2" descr="File:Starz University.png - Wikimedia Commons">
            <a:extLst>
              <a:ext uri="{FF2B5EF4-FFF2-40B4-BE49-F238E27FC236}">
                <a16:creationId xmlns:a16="http://schemas.microsoft.com/office/drawing/2014/main" id="{054A4703-755F-4EB6-8BDB-7CF6A04A3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035" y="533239"/>
            <a:ext cx="750300" cy="75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60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31285" y="483484"/>
            <a:ext cx="7020900" cy="750300"/>
          </a:xfrm>
          <a:prstGeom prst="rect">
            <a:avLst/>
          </a:prstGeom>
        </p:spPr>
        <p:txBody>
          <a:bodyPr spcFirstLastPara="1" wrap="square" lIns="91425" tIns="91425" rIns="91425" bIns="91425" anchor="t" anchorCtr="0">
            <a:noAutofit/>
          </a:bodyPr>
          <a:lstStyle/>
          <a:p>
            <a:pPr lvl="0"/>
            <a:r>
              <a:rPr lang="en-GB" dirty="0">
                <a:solidFill>
                  <a:srgbClr val="DE9004"/>
                </a:solidFill>
              </a:rPr>
              <a:t>Meta Tags Cont. </a:t>
            </a:r>
          </a:p>
        </p:txBody>
      </p:sp>
      <p:grpSp>
        <p:nvGrpSpPr>
          <p:cNvPr id="18" name="Group 17">
            <a:extLst>
              <a:ext uri="{FF2B5EF4-FFF2-40B4-BE49-F238E27FC236}">
                <a16:creationId xmlns:a16="http://schemas.microsoft.com/office/drawing/2014/main" id="{799B1008-4BB1-4B20-B7B8-BF8DB64D7EFC}"/>
              </a:ext>
            </a:extLst>
          </p:cNvPr>
          <p:cNvGrpSpPr/>
          <p:nvPr/>
        </p:nvGrpSpPr>
        <p:grpSpPr>
          <a:xfrm>
            <a:off x="0" y="0"/>
            <a:ext cx="9144001" cy="4483865"/>
            <a:chOff x="0" y="0"/>
            <a:chExt cx="9144001" cy="4483865"/>
          </a:xfrm>
        </p:grpSpPr>
        <p:grpSp>
          <p:nvGrpSpPr>
            <p:cNvPr id="19" name="Group 18">
              <a:extLst>
                <a:ext uri="{FF2B5EF4-FFF2-40B4-BE49-F238E27FC236}">
                  <a16:creationId xmlns:a16="http://schemas.microsoft.com/office/drawing/2014/main" id="{2E7B6081-9DF1-4451-AE6B-20C20200EF45}"/>
                </a:ext>
              </a:extLst>
            </p:cNvPr>
            <p:cNvGrpSpPr/>
            <p:nvPr/>
          </p:nvGrpSpPr>
          <p:grpSpPr>
            <a:xfrm>
              <a:off x="0" y="0"/>
              <a:ext cx="9144001" cy="4483865"/>
              <a:chOff x="0" y="0"/>
              <a:chExt cx="9144001" cy="4483865"/>
            </a:xfrm>
          </p:grpSpPr>
          <p:grpSp>
            <p:nvGrpSpPr>
              <p:cNvPr id="21" name="Group 20">
                <a:extLst>
                  <a:ext uri="{FF2B5EF4-FFF2-40B4-BE49-F238E27FC236}">
                    <a16:creationId xmlns:a16="http://schemas.microsoft.com/office/drawing/2014/main" id="{A55E2344-3A44-43B1-9AF6-7B7518C8C119}"/>
                  </a:ext>
                </a:extLst>
              </p:cNvPr>
              <p:cNvGrpSpPr/>
              <p:nvPr/>
            </p:nvGrpSpPr>
            <p:grpSpPr>
              <a:xfrm>
                <a:off x="0" y="0"/>
                <a:ext cx="9144001" cy="4483865"/>
                <a:chOff x="0" y="0"/>
                <a:chExt cx="9144001" cy="4483865"/>
              </a:xfrm>
            </p:grpSpPr>
            <p:sp>
              <p:nvSpPr>
                <p:cNvPr id="23" name="Rectangle 22">
                  <a:extLst>
                    <a:ext uri="{FF2B5EF4-FFF2-40B4-BE49-F238E27FC236}">
                      <a16:creationId xmlns:a16="http://schemas.microsoft.com/office/drawing/2014/main" id="{4F8211AB-5C69-4E01-886D-632B9C506248}"/>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4" name="Rectangle 23">
                  <a:extLst>
                    <a:ext uri="{FF2B5EF4-FFF2-40B4-BE49-F238E27FC236}">
                      <a16:creationId xmlns:a16="http://schemas.microsoft.com/office/drawing/2014/main" id="{34ECDA85-6E0D-4DAE-ACB6-400990315A8C}"/>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5" name="Rectangle 24">
                  <a:extLst>
                    <a:ext uri="{FF2B5EF4-FFF2-40B4-BE49-F238E27FC236}">
                      <a16:creationId xmlns:a16="http://schemas.microsoft.com/office/drawing/2014/main" id="{B17D7EE9-C489-4421-B386-0EE1E3B80445}"/>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6" name="Rectangle 25">
                  <a:extLst>
                    <a:ext uri="{FF2B5EF4-FFF2-40B4-BE49-F238E27FC236}">
                      <a16:creationId xmlns:a16="http://schemas.microsoft.com/office/drawing/2014/main" id="{521C433D-56BE-471E-ACB1-3DC27ECE78BC}"/>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7" name="Rectangle 26">
                  <a:extLst>
                    <a:ext uri="{FF2B5EF4-FFF2-40B4-BE49-F238E27FC236}">
                      <a16:creationId xmlns:a16="http://schemas.microsoft.com/office/drawing/2014/main" id="{80926F1B-C204-4D77-A0ED-BD4E45D71403}"/>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C418D962-EFB7-42DA-91D6-116CDD1F356A}"/>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3FDA1CC7-362A-4B50-A8A6-8098BB6C6306}"/>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0" name="Rectangle 29">
                  <a:extLst>
                    <a:ext uri="{FF2B5EF4-FFF2-40B4-BE49-F238E27FC236}">
                      <a16:creationId xmlns:a16="http://schemas.microsoft.com/office/drawing/2014/main" id="{67ACEF26-50F7-433E-9B6E-DA6C4BA4CE1A}"/>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2" name="Rectangle 21">
                <a:extLst>
                  <a:ext uri="{FF2B5EF4-FFF2-40B4-BE49-F238E27FC236}">
                    <a16:creationId xmlns:a16="http://schemas.microsoft.com/office/drawing/2014/main" id="{C5C6FCB3-008A-4D79-A93A-B793858B869F}"/>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0" name="Rectangle 19">
              <a:extLst>
                <a:ext uri="{FF2B5EF4-FFF2-40B4-BE49-F238E27FC236}">
                  <a16:creationId xmlns:a16="http://schemas.microsoft.com/office/drawing/2014/main" id="{540A3EE2-116A-40B4-AFF2-A1D31D4B3382}"/>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17" name="Picture 2" descr="File:Starz University.png - Wikimedia Commons">
            <a:extLst>
              <a:ext uri="{FF2B5EF4-FFF2-40B4-BE49-F238E27FC236}">
                <a16:creationId xmlns:a16="http://schemas.microsoft.com/office/drawing/2014/main" id="{054A4703-755F-4EB6-8BDB-7CF6A04A3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035" y="533239"/>
            <a:ext cx="750300" cy="75030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oogle Shape;257;p33">
            <a:extLst>
              <a:ext uri="{FF2B5EF4-FFF2-40B4-BE49-F238E27FC236}">
                <a16:creationId xmlns:a16="http://schemas.microsoft.com/office/drawing/2014/main" id="{4ABB2658-C541-47D4-B9A9-6FB07228E888}"/>
              </a:ext>
            </a:extLst>
          </p:cNvPr>
          <p:cNvGrpSpPr/>
          <p:nvPr/>
        </p:nvGrpSpPr>
        <p:grpSpPr>
          <a:xfrm>
            <a:off x="1436109" y="1020919"/>
            <a:ext cx="6446250" cy="3262628"/>
            <a:chOff x="1177450" y="241631"/>
            <a:chExt cx="6173152" cy="3616776"/>
          </a:xfrm>
        </p:grpSpPr>
        <p:sp>
          <p:nvSpPr>
            <p:cNvPr id="32" name="Google Shape;258;p33">
              <a:extLst>
                <a:ext uri="{FF2B5EF4-FFF2-40B4-BE49-F238E27FC236}">
                  <a16:creationId xmlns:a16="http://schemas.microsoft.com/office/drawing/2014/main" id="{1C8E0349-FB4F-4727-B2F8-68759491E2D5}"/>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59;p33">
              <a:extLst>
                <a:ext uri="{FF2B5EF4-FFF2-40B4-BE49-F238E27FC236}">
                  <a16:creationId xmlns:a16="http://schemas.microsoft.com/office/drawing/2014/main" id="{B4DD7B14-C4A7-4D82-96EA-3230DCB8D7B6}"/>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60;p33">
              <a:extLst>
                <a:ext uri="{FF2B5EF4-FFF2-40B4-BE49-F238E27FC236}">
                  <a16:creationId xmlns:a16="http://schemas.microsoft.com/office/drawing/2014/main" id="{5B2DAF65-E549-458D-A67F-78E1BA2A57C2}"/>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61;p33">
              <a:extLst>
                <a:ext uri="{FF2B5EF4-FFF2-40B4-BE49-F238E27FC236}">
                  <a16:creationId xmlns:a16="http://schemas.microsoft.com/office/drawing/2014/main" id="{F1440107-7D9D-4627-93EB-5C86D9FDDD3B}"/>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6" name="Content Placeholder 3">
            <a:extLst>
              <a:ext uri="{FF2B5EF4-FFF2-40B4-BE49-F238E27FC236}">
                <a16:creationId xmlns:a16="http://schemas.microsoft.com/office/drawing/2014/main" id="{DD3F2DF2-69E7-4297-80BA-959CBE62ECD9}"/>
              </a:ext>
            </a:extLst>
          </p:cNvPr>
          <p:cNvPicPr>
            <a:picLocks noChangeAspect="1"/>
          </p:cNvPicPr>
          <p:nvPr/>
        </p:nvPicPr>
        <p:blipFill>
          <a:blip r:embed="rId4"/>
          <a:stretch>
            <a:fillRect/>
          </a:stretch>
        </p:blipFill>
        <p:spPr>
          <a:xfrm>
            <a:off x="2174073" y="1203353"/>
            <a:ext cx="4991670" cy="2762292"/>
          </a:xfrm>
          <a:prstGeom prst="rect">
            <a:avLst/>
          </a:prstGeom>
          <a:noFill/>
          <a:ln>
            <a:noFill/>
          </a:ln>
        </p:spPr>
      </p:pic>
    </p:spTree>
    <p:extLst>
      <p:ext uri="{BB962C8B-B14F-4D97-AF65-F5344CB8AC3E}">
        <p14:creationId xmlns:p14="http://schemas.microsoft.com/office/powerpoint/2010/main" val="3615195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31285" y="690419"/>
            <a:ext cx="7020900" cy="750300"/>
          </a:xfrm>
          <a:prstGeom prst="rect">
            <a:avLst/>
          </a:prstGeom>
        </p:spPr>
        <p:txBody>
          <a:bodyPr spcFirstLastPara="1" wrap="square" lIns="91425" tIns="91425" rIns="91425" bIns="91425" anchor="t" anchorCtr="0">
            <a:noAutofit/>
          </a:bodyPr>
          <a:lstStyle/>
          <a:p>
            <a:pPr lvl="0"/>
            <a:r>
              <a:rPr lang="en-GB" dirty="0">
                <a:solidFill>
                  <a:srgbClr val="DE9004"/>
                </a:solidFill>
              </a:rPr>
              <a:t>HTML Comments</a:t>
            </a:r>
          </a:p>
        </p:txBody>
      </p:sp>
      <p:sp>
        <p:nvSpPr>
          <p:cNvPr id="87" name="Google Shape;87;p17"/>
          <p:cNvSpPr txBox="1">
            <a:spLocks noGrp="1"/>
          </p:cNvSpPr>
          <p:nvPr>
            <p:ph type="body" idx="1"/>
          </p:nvPr>
        </p:nvSpPr>
        <p:spPr>
          <a:xfrm>
            <a:off x="978859" y="1173505"/>
            <a:ext cx="6781509" cy="3488374"/>
          </a:xfrm>
          <a:prstGeom prst="rect">
            <a:avLst/>
          </a:prstGeom>
        </p:spPr>
        <p:txBody>
          <a:bodyPr spcFirstLastPara="1" wrap="square" lIns="91425" tIns="91425" rIns="91425" bIns="91425" anchor="t" anchorCtr="0">
            <a:noAutofit/>
          </a:bodyPr>
          <a:lstStyle/>
          <a:p>
            <a:pPr fontAlgn="base">
              <a:buClr>
                <a:srgbClr val="DE9004"/>
              </a:buClr>
            </a:pPr>
            <a:r>
              <a:rPr lang="en-GB" sz="1600" dirty="0">
                <a:solidFill>
                  <a:srgbClr val="000000"/>
                </a:solidFill>
                <a:latin typeface="Sniglet" panose="020B0604020202020204" charset="0"/>
                <a:cs typeface="Arial"/>
              </a:rPr>
              <a:t>Comments are some text or code written in your code to give an explanation about the code, and not visible to the user. </a:t>
            </a:r>
          </a:p>
          <a:p>
            <a:pPr fontAlgn="base">
              <a:buClr>
                <a:srgbClr val="DE9004"/>
              </a:buClr>
            </a:pPr>
            <a:r>
              <a:rPr lang="en-GB" sz="1600" dirty="0">
                <a:solidFill>
                  <a:srgbClr val="000000"/>
                </a:solidFill>
                <a:latin typeface="Sniglet" panose="020B0604020202020204" charset="0"/>
                <a:cs typeface="Arial"/>
              </a:rPr>
              <a:t>Anything written between these tags will be ignored by the browser, so comments will not be visible on the webpage.</a:t>
            </a:r>
          </a:p>
          <a:p>
            <a:pPr fontAlgn="base">
              <a:buClr>
                <a:srgbClr val="DE9004"/>
              </a:buClr>
            </a:pPr>
            <a:r>
              <a:rPr lang="en-GB" sz="1600" dirty="0">
                <a:solidFill>
                  <a:srgbClr val="000000"/>
                </a:solidFill>
                <a:latin typeface="Sniglet" panose="020B0604020202020204" charset="0"/>
                <a:cs typeface="Arial"/>
              </a:rPr>
              <a:t>Comments of any code make code easy to understand and increase readability of code.</a:t>
            </a:r>
          </a:p>
          <a:p>
            <a:pPr fontAlgn="base">
              <a:buClr>
                <a:srgbClr val="DE9004"/>
              </a:buClr>
            </a:pPr>
            <a:r>
              <a:rPr lang="en-GB" sz="1600" dirty="0">
                <a:solidFill>
                  <a:srgbClr val="000000"/>
                </a:solidFill>
                <a:latin typeface="Sniglet" panose="020B0604020202020204" charset="0"/>
                <a:cs typeface="Arial"/>
              </a:rPr>
              <a:t>The commented code will not be visible to a webpage, and hence you can use comment tag for documentation purpose, and debugging purpose:</a:t>
            </a:r>
          </a:p>
          <a:p>
            <a:pPr fontAlgn="base">
              <a:buClr>
                <a:srgbClr val="DE9004"/>
              </a:buClr>
            </a:pPr>
            <a:endParaRPr lang="en-GB" sz="1600" dirty="0">
              <a:solidFill>
                <a:srgbClr val="000000"/>
              </a:solidFill>
              <a:latin typeface="Sniglet" panose="020B0604020202020204" charset="0"/>
              <a:cs typeface="Arial"/>
            </a:endParaRPr>
          </a:p>
        </p:txBody>
      </p:sp>
      <p:grpSp>
        <p:nvGrpSpPr>
          <p:cNvPr id="18" name="Group 17">
            <a:extLst>
              <a:ext uri="{FF2B5EF4-FFF2-40B4-BE49-F238E27FC236}">
                <a16:creationId xmlns:a16="http://schemas.microsoft.com/office/drawing/2014/main" id="{799B1008-4BB1-4B20-B7B8-BF8DB64D7EFC}"/>
              </a:ext>
            </a:extLst>
          </p:cNvPr>
          <p:cNvGrpSpPr/>
          <p:nvPr/>
        </p:nvGrpSpPr>
        <p:grpSpPr>
          <a:xfrm>
            <a:off x="0" y="0"/>
            <a:ext cx="9144001" cy="4483865"/>
            <a:chOff x="0" y="0"/>
            <a:chExt cx="9144001" cy="4483865"/>
          </a:xfrm>
        </p:grpSpPr>
        <p:grpSp>
          <p:nvGrpSpPr>
            <p:cNvPr id="19" name="Group 18">
              <a:extLst>
                <a:ext uri="{FF2B5EF4-FFF2-40B4-BE49-F238E27FC236}">
                  <a16:creationId xmlns:a16="http://schemas.microsoft.com/office/drawing/2014/main" id="{2E7B6081-9DF1-4451-AE6B-20C20200EF45}"/>
                </a:ext>
              </a:extLst>
            </p:cNvPr>
            <p:cNvGrpSpPr/>
            <p:nvPr/>
          </p:nvGrpSpPr>
          <p:grpSpPr>
            <a:xfrm>
              <a:off x="0" y="0"/>
              <a:ext cx="9144001" cy="4483865"/>
              <a:chOff x="0" y="0"/>
              <a:chExt cx="9144001" cy="4483865"/>
            </a:xfrm>
          </p:grpSpPr>
          <p:grpSp>
            <p:nvGrpSpPr>
              <p:cNvPr id="21" name="Group 20">
                <a:extLst>
                  <a:ext uri="{FF2B5EF4-FFF2-40B4-BE49-F238E27FC236}">
                    <a16:creationId xmlns:a16="http://schemas.microsoft.com/office/drawing/2014/main" id="{A55E2344-3A44-43B1-9AF6-7B7518C8C119}"/>
                  </a:ext>
                </a:extLst>
              </p:cNvPr>
              <p:cNvGrpSpPr/>
              <p:nvPr/>
            </p:nvGrpSpPr>
            <p:grpSpPr>
              <a:xfrm>
                <a:off x="0" y="0"/>
                <a:ext cx="9144001" cy="4483865"/>
                <a:chOff x="0" y="0"/>
                <a:chExt cx="9144001" cy="4483865"/>
              </a:xfrm>
            </p:grpSpPr>
            <p:sp>
              <p:nvSpPr>
                <p:cNvPr id="23" name="Rectangle 22">
                  <a:extLst>
                    <a:ext uri="{FF2B5EF4-FFF2-40B4-BE49-F238E27FC236}">
                      <a16:creationId xmlns:a16="http://schemas.microsoft.com/office/drawing/2014/main" id="{4F8211AB-5C69-4E01-886D-632B9C506248}"/>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4" name="Rectangle 23">
                  <a:extLst>
                    <a:ext uri="{FF2B5EF4-FFF2-40B4-BE49-F238E27FC236}">
                      <a16:creationId xmlns:a16="http://schemas.microsoft.com/office/drawing/2014/main" id="{34ECDA85-6E0D-4DAE-ACB6-400990315A8C}"/>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5" name="Rectangle 24">
                  <a:extLst>
                    <a:ext uri="{FF2B5EF4-FFF2-40B4-BE49-F238E27FC236}">
                      <a16:creationId xmlns:a16="http://schemas.microsoft.com/office/drawing/2014/main" id="{B17D7EE9-C489-4421-B386-0EE1E3B80445}"/>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6" name="Rectangle 25">
                  <a:extLst>
                    <a:ext uri="{FF2B5EF4-FFF2-40B4-BE49-F238E27FC236}">
                      <a16:creationId xmlns:a16="http://schemas.microsoft.com/office/drawing/2014/main" id="{521C433D-56BE-471E-ACB1-3DC27ECE78BC}"/>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7" name="Rectangle 26">
                  <a:extLst>
                    <a:ext uri="{FF2B5EF4-FFF2-40B4-BE49-F238E27FC236}">
                      <a16:creationId xmlns:a16="http://schemas.microsoft.com/office/drawing/2014/main" id="{80926F1B-C204-4D77-A0ED-BD4E45D71403}"/>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C418D962-EFB7-42DA-91D6-116CDD1F356A}"/>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3FDA1CC7-362A-4B50-A8A6-8098BB6C6306}"/>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0" name="Rectangle 29">
                  <a:extLst>
                    <a:ext uri="{FF2B5EF4-FFF2-40B4-BE49-F238E27FC236}">
                      <a16:creationId xmlns:a16="http://schemas.microsoft.com/office/drawing/2014/main" id="{67ACEF26-50F7-433E-9B6E-DA6C4BA4CE1A}"/>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2" name="Rectangle 21">
                <a:extLst>
                  <a:ext uri="{FF2B5EF4-FFF2-40B4-BE49-F238E27FC236}">
                    <a16:creationId xmlns:a16="http://schemas.microsoft.com/office/drawing/2014/main" id="{C5C6FCB3-008A-4D79-A93A-B793858B869F}"/>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0" name="Rectangle 19">
              <a:extLst>
                <a:ext uri="{FF2B5EF4-FFF2-40B4-BE49-F238E27FC236}">
                  <a16:creationId xmlns:a16="http://schemas.microsoft.com/office/drawing/2014/main" id="{540A3EE2-116A-40B4-AFF2-A1D31D4B3382}"/>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17" name="Picture 2" descr="File:Starz University.png - Wikimedia Commons">
            <a:extLst>
              <a:ext uri="{FF2B5EF4-FFF2-40B4-BE49-F238E27FC236}">
                <a16:creationId xmlns:a16="http://schemas.microsoft.com/office/drawing/2014/main" id="{054A4703-755F-4EB6-8BDB-7CF6A04A3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035" y="533239"/>
            <a:ext cx="750300" cy="7503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1019ECAC-1ABA-4100-AFFB-B05412506C0D}"/>
              </a:ext>
            </a:extLst>
          </p:cNvPr>
          <p:cNvPicPr>
            <a:picLocks noChangeAspect="1"/>
          </p:cNvPicPr>
          <p:nvPr/>
        </p:nvPicPr>
        <p:blipFill>
          <a:blip r:embed="rId4"/>
          <a:stretch>
            <a:fillRect/>
          </a:stretch>
        </p:blipFill>
        <p:spPr>
          <a:xfrm>
            <a:off x="2343719" y="3780557"/>
            <a:ext cx="3984184" cy="578616"/>
          </a:xfrm>
          <a:prstGeom prst="rect">
            <a:avLst/>
          </a:prstGeom>
        </p:spPr>
      </p:pic>
    </p:spTree>
    <p:extLst>
      <p:ext uri="{BB962C8B-B14F-4D97-AF65-F5344CB8AC3E}">
        <p14:creationId xmlns:p14="http://schemas.microsoft.com/office/powerpoint/2010/main" val="714722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61550" y="607655"/>
            <a:ext cx="7020900" cy="750300"/>
          </a:xfrm>
          <a:prstGeom prst="rect">
            <a:avLst/>
          </a:prstGeom>
        </p:spPr>
        <p:txBody>
          <a:bodyPr spcFirstLastPara="1" wrap="square" lIns="91425" tIns="91425" rIns="91425" bIns="91425" anchor="t" anchorCtr="0">
            <a:noAutofit/>
          </a:bodyPr>
          <a:lstStyle/>
          <a:p>
            <a:pPr lvl="0"/>
            <a:r>
              <a:rPr lang="en-GB" dirty="0">
                <a:solidFill>
                  <a:srgbClr val="DE9004"/>
                </a:solidFill>
              </a:rPr>
              <a:t>Summary</a:t>
            </a:r>
          </a:p>
        </p:txBody>
      </p:sp>
      <p:sp>
        <p:nvSpPr>
          <p:cNvPr id="87" name="Google Shape;87;p17"/>
          <p:cNvSpPr txBox="1">
            <a:spLocks noGrp="1"/>
          </p:cNvSpPr>
          <p:nvPr>
            <p:ph type="body" idx="1"/>
          </p:nvPr>
        </p:nvSpPr>
        <p:spPr>
          <a:xfrm>
            <a:off x="928396" y="1053606"/>
            <a:ext cx="7226678" cy="3482239"/>
          </a:xfrm>
          <a:prstGeom prst="rect">
            <a:avLst/>
          </a:prstGeom>
        </p:spPr>
        <p:txBody>
          <a:bodyPr spcFirstLastPara="1" wrap="square" lIns="91425" tIns="91425" rIns="91425" bIns="91425" anchor="t" anchorCtr="0">
            <a:noAutofit/>
          </a:bodyPr>
          <a:lstStyle/>
          <a:p>
            <a:pPr lvl="0">
              <a:lnSpc>
                <a:spcPct val="150000"/>
              </a:lnSpc>
              <a:buClr>
                <a:srgbClr val="DE9004"/>
              </a:buClr>
            </a:pPr>
            <a:r>
              <a:rPr lang="en-GB" sz="1200" dirty="0">
                <a:solidFill>
                  <a:schemeClr val="tx1">
                    <a:lumMod val="50000"/>
                  </a:schemeClr>
                </a:solidFill>
              </a:rPr>
              <a:t>Tags and attributes are the basic building blocks of an HTML document.</a:t>
            </a:r>
          </a:p>
          <a:p>
            <a:pPr lvl="0">
              <a:lnSpc>
                <a:spcPct val="150000"/>
              </a:lnSpc>
              <a:buClr>
                <a:srgbClr val="DE9004"/>
              </a:buClr>
            </a:pPr>
            <a:r>
              <a:rPr lang="en-GB" sz="1200" dirty="0">
                <a:solidFill>
                  <a:schemeClr val="tx1">
                    <a:lumMod val="50000"/>
                  </a:schemeClr>
                </a:solidFill>
              </a:rPr>
              <a:t>Technically, an element is a collection of start tag, attributes, end tag, content between them.</a:t>
            </a:r>
          </a:p>
          <a:p>
            <a:pPr lvl="0">
              <a:lnSpc>
                <a:spcPct val="150000"/>
              </a:lnSpc>
              <a:buClr>
                <a:srgbClr val="DE9004"/>
              </a:buClr>
            </a:pPr>
            <a:r>
              <a:rPr lang="en-GB" sz="1200" dirty="0">
                <a:solidFill>
                  <a:schemeClr val="tx1">
                    <a:lumMod val="50000"/>
                  </a:schemeClr>
                </a:solidFill>
              </a:rPr>
              <a:t>A block-level element always start with new line and takes the full width of web page, from left to right.</a:t>
            </a:r>
          </a:p>
          <a:p>
            <a:pPr lvl="0">
              <a:lnSpc>
                <a:spcPct val="150000"/>
              </a:lnSpc>
              <a:buClr>
                <a:srgbClr val="DE9004"/>
              </a:buClr>
            </a:pPr>
            <a:r>
              <a:rPr lang="en-GB" sz="1200" dirty="0">
                <a:solidFill>
                  <a:schemeClr val="tx1">
                    <a:lumMod val="50000"/>
                  </a:schemeClr>
                </a:solidFill>
              </a:rPr>
              <a:t>Inline elements does not start with new line and take width as per requirement.</a:t>
            </a:r>
          </a:p>
          <a:p>
            <a:pPr lvl="0">
              <a:lnSpc>
                <a:spcPct val="150000"/>
              </a:lnSpc>
              <a:buClr>
                <a:srgbClr val="DE9004"/>
              </a:buClr>
            </a:pPr>
            <a:r>
              <a:rPr lang="en-GB" sz="1200" dirty="0">
                <a:solidFill>
                  <a:schemeClr val="tx1">
                    <a:lumMod val="50000"/>
                  </a:schemeClr>
                </a:solidFill>
              </a:rPr>
              <a:t>There are six different HTML headings which are defined with the &lt;h1&gt; to &lt;h6&gt; tags, from highest level h1 (main heading) to the least level h6 (least important heading).</a:t>
            </a:r>
          </a:p>
          <a:p>
            <a:pPr lvl="0">
              <a:lnSpc>
                <a:spcPct val="150000"/>
              </a:lnSpc>
              <a:buClr>
                <a:srgbClr val="DE9004"/>
              </a:buClr>
            </a:pPr>
            <a:r>
              <a:rPr lang="en-GB" sz="1200" dirty="0">
                <a:solidFill>
                  <a:schemeClr val="tx1">
                    <a:lumMod val="50000"/>
                  </a:schemeClr>
                </a:solidFill>
              </a:rPr>
              <a:t>A paragraph always starts on a new line, and is usually a block of text.</a:t>
            </a:r>
          </a:p>
          <a:p>
            <a:pPr lvl="0">
              <a:lnSpc>
                <a:spcPct val="150000"/>
              </a:lnSpc>
              <a:buClr>
                <a:srgbClr val="DE9004"/>
              </a:buClr>
            </a:pPr>
            <a:r>
              <a:rPr lang="en-GB" sz="1200" dirty="0">
                <a:solidFill>
                  <a:schemeClr val="tx1">
                    <a:lumMod val="50000"/>
                  </a:schemeClr>
                </a:solidFill>
              </a:rPr>
              <a:t>Comments are some text or code written in your code to give an explanation about the code, and not visible to the user. </a:t>
            </a:r>
          </a:p>
        </p:txBody>
      </p:sp>
      <p:grpSp>
        <p:nvGrpSpPr>
          <p:cNvPr id="18" name="Group 17">
            <a:extLst>
              <a:ext uri="{FF2B5EF4-FFF2-40B4-BE49-F238E27FC236}">
                <a16:creationId xmlns:a16="http://schemas.microsoft.com/office/drawing/2014/main" id="{799B1008-4BB1-4B20-B7B8-BF8DB64D7EFC}"/>
              </a:ext>
            </a:extLst>
          </p:cNvPr>
          <p:cNvGrpSpPr/>
          <p:nvPr/>
        </p:nvGrpSpPr>
        <p:grpSpPr>
          <a:xfrm>
            <a:off x="0" y="0"/>
            <a:ext cx="9144001" cy="4483865"/>
            <a:chOff x="0" y="0"/>
            <a:chExt cx="9144001" cy="4483865"/>
          </a:xfrm>
        </p:grpSpPr>
        <p:grpSp>
          <p:nvGrpSpPr>
            <p:cNvPr id="19" name="Group 18">
              <a:extLst>
                <a:ext uri="{FF2B5EF4-FFF2-40B4-BE49-F238E27FC236}">
                  <a16:creationId xmlns:a16="http://schemas.microsoft.com/office/drawing/2014/main" id="{2E7B6081-9DF1-4451-AE6B-20C20200EF45}"/>
                </a:ext>
              </a:extLst>
            </p:cNvPr>
            <p:cNvGrpSpPr/>
            <p:nvPr/>
          </p:nvGrpSpPr>
          <p:grpSpPr>
            <a:xfrm>
              <a:off x="0" y="0"/>
              <a:ext cx="9144001" cy="4483865"/>
              <a:chOff x="0" y="0"/>
              <a:chExt cx="9144001" cy="4483865"/>
            </a:xfrm>
          </p:grpSpPr>
          <p:grpSp>
            <p:nvGrpSpPr>
              <p:cNvPr id="21" name="Group 20">
                <a:extLst>
                  <a:ext uri="{FF2B5EF4-FFF2-40B4-BE49-F238E27FC236}">
                    <a16:creationId xmlns:a16="http://schemas.microsoft.com/office/drawing/2014/main" id="{A55E2344-3A44-43B1-9AF6-7B7518C8C119}"/>
                  </a:ext>
                </a:extLst>
              </p:cNvPr>
              <p:cNvGrpSpPr/>
              <p:nvPr/>
            </p:nvGrpSpPr>
            <p:grpSpPr>
              <a:xfrm>
                <a:off x="0" y="0"/>
                <a:ext cx="9144001" cy="4483865"/>
                <a:chOff x="0" y="0"/>
                <a:chExt cx="9144001" cy="4483865"/>
              </a:xfrm>
            </p:grpSpPr>
            <p:sp>
              <p:nvSpPr>
                <p:cNvPr id="23" name="Rectangle 22">
                  <a:extLst>
                    <a:ext uri="{FF2B5EF4-FFF2-40B4-BE49-F238E27FC236}">
                      <a16:creationId xmlns:a16="http://schemas.microsoft.com/office/drawing/2014/main" id="{4F8211AB-5C69-4E01-886D-632B9C506248}"/>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4" name="Rectangle 23">
                  <a:extLst>
                    <a:ext uri="{FF2B5EF4-FFF2-40B4-BE49-F238E27FC236}">
                      <a16:creationId xmlns:a16="http://schemas.microsoft.com/office/drawing/2014/main" id="{34ECDA85-6E0D-4DAE-ACB6-400990315A8C}"/>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5" name="Rectangle 24">
                  <a:extLst>
                    <a:ext uri="{FF2B5EF4-FFF2-40B4-BE49-F238E27FC236}">
                      <a16:creationId xmlns:a16="http://schemas.microsoft.com/office/drawing/2014/main" id="{B17D7EE9-C489-4421-B386-0EE1E3B80445}"/>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6" name="Rectangle 25">
                  <a:extLst>
                    <a:ext uri="{FF2B5EF4-FFF2-40B4-BE49-F238E27FC236}">
                      <a16:creationId xmlns:a16="http://schemas.microsoft.com/office/drawing/2014/main" id="{521C433D-56BE-471E-ACB1-3DC27ECE78BC}"/>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7" name="Rectangle 26">
                  <a:extLst>
                    <a:ext uri="{FF2B5EF4-FFF2-40B4-BE49-F238E27FC236}">
                      <a16:creationId xmlns:a16="http://schemas.microsoft.com/office/drawing/2014/main" id="{80926F1B-C204-4D77-A0ED-BD4E45D71403}"/>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C418D962-EFB7-42DA-91D6-116CDD1F356A}"/>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3FDA1CC7-362A-4B50-A8A6-8098BB6C6306}"/>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0" name="Rectangle 29">
                  <a:extLst>
                    <a:ext uri="{FF2B5EF4-FFF2-40B4-BE49-F238E27FC236}">
                      <a16:creationId xmlns:a16="http://schemas.microsoft.com/office/drawing/2014/main" id="{67ACEF26-50F7-433E-9B6E-DA6C4BA4CE1A}"/>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2" name="Rectangle 21">
                <a:extLst>
                  <a:ext uri="{FF2B5EF4-FFF2-40B4-BE49-F238E27FC236}">
                    <a16:creationId xmlns:a16="http://schemas.microsoft.com/office/drawing/2014/main" id="{C5C6FCB3-008A-4D79-A93A-B793858B869F}"/>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0" name="Rectangle 19">
              <a:extLst>
                <a:ext uri="{FF2B5EF4-FFF2-40B4-BE49-F238E27FC236}">
                  <a16:creationId xmlns:a16="http://schemas.microsoft.com/office/drawing/2014/main" id="{540A3EE2-116A-40B4-AFF2-A1D31D4B3382}"/>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17" name="Picture 2" descr="File:Starz University.png - Wikimedia Commons">
            <a:extLst>
              <a:ext uri="{FF2B5EF4-FFF2-40B4-BE49-F238E27FC236}">
                <a16:creationId xmlns:a16="http://schemas.microsoft.com/office/drawing/2014/main" id="{BCA0754A-697B-4010-8921-54B10AAEFD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7928" y="607655"/>
            <a:ext cx="750300" cy="75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20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840214" y="978054"/>
            <a:ext cx="5677005" cy="750300"/>
          </a:xfrm>
          <a:prstGeom prst="rect">
            <a:avLst/>
          </a:prstGeom>
        </p:spPr>
        <p:txBody>
          <a:bodyPr spcFirstLastPara="1" wrap="square" lIns="91425" tIns="91425" rIns="91425" bIns="91425" anchor="t" anchorCtr="0">
            <a:noAutofit/>
          </a:bodyPr>
          <a:lstStyle/>
          <a:p>
            <a:pPr lvl="0"/>
            <a:r>
              <a:rPr lang="en-GB" dirty="0">
                <a:solidFill>
                  <a:srgbClr val="DE9004"/>
                </a:solidFill>
              </a:rPr>
              <a:t>Objectives</a:t>
            </a:r>
            <a:endParaRPr dirty="0">
              <a:solidFill>
                <a:srgbClr val="DE9004"/>
              </a:solidFill>
            </a:endParaRPr>
          </a:p>
        </p:txBody>
      </p:sp>
      <p:sp>
        <p:nvSpPr>
          <p:cNvPr id="87" name="Google Shape;87;p17"/>
          <p:cNvSpPr txBox="1">
            <a:spLocks noGrp="1"/>
          </p:cNvSpPr>
          <p:nvPr>
            <p:ph type="body" idx="1"/>
          </p:nvPr>
        </p:nvSpPr>
        <p:spPr>
          <a:xfrm>
            <a:off x="1888060" y="1458546"/>
            <a:ext cx="5581312" cy="2706900"/>
          </a:xfrm>
          <a:prstGeom prst="rect">
            <a:avLst/>
          </a:prstGeom>
        </p:spPr>
        <p:txBody>
          <a:bodyPr spcFirstLastPara="1" wrap="square" lIns="91425" tIns="91425" rIns="91425" bIns="91425" anchor="t" anchorCtr="0">
            <a:noAutofit/>
          </a:bodyPr>
          <a:lstStyle/>
          <a:p>
            <a:pPr lvl="0">
              <a:buClr>
                <a:srgbClr val="DE9004"/>
              </a:buClr>
            </a:pPr>
            <a:r>
              <a:rPr lang="en-GB" sz="1800" dirty="0">
                <a:solidFill>
                  <a:schemeClr val="tx1">
                    <a:lumMod val="50000"/>
                  </a:schemeClr>
                </a:solidFill>
              </a:rPr>
              <a:t>Understand the use of tags, attributes and element</a:t>
            </a:r>
          </a:p>
          <a:p>
            <a:pPr lvl="0">
              <a:buClr>
                <a:srgbClr val="DE9004"/>
              </a:buClr>
            </a:pPr>
            <a:r>
              <a:rPr lang="en-GB" sz="1800" dirty="0">
                <a:solidFill>
                  <a:schemeClr val="tx1">
                    <a:lumMod val="50000"/>
                  </a:schemeClr>
                </a:solidFill>
              </a:rPr>
              <a:t>Discuss text formatting elements</a:t>
            </a:r>
          </a:p>
          <a:p>
            <a:pPr lvl="0">
              <a:buClr>
                <a:srgbClr val="DE9004"/>
              </a:buClr>
            </a:pPr>
            <a:r>
              <a:rPr lang="en-GB" sz="1800" dirty="0">
                <a:solidFill>
                  <a:schemeClr val="tx1">
                    <a:lumMod val="50000"/>
                  </a:schemeClr>
                </a:solidFill>
              </a:rPr>
              <a:t>Understand and use HTML Heading element</a:t>
            </a:r>
          </a:p>
          <a:p>
            <a:pPr lvl="0">
              <a:buClr>
                <a:srgbClr val="DE9004"/>
              </a:buClr>
            </a:pPr>
            <a:r>
              <a:rPr lang="en-GB" sz="1800" dirty="0">
                <a:solidFill>
                  <a:schemeClr val="tx1">
                    <a:lumMod val="50000"/>
                  </a:schemeClr>
                </a:solidFill>
              </a:rPr>
              <a:t>Understand and use HTML Paragraph elements</a:t>
            </a:r>
          </a:p>
          <a:p>
            <a:pPr lvl="0">
              <a:buClr>
                <a:srgbClr val="DE9004"/>
              </a:buClr>
            </a:pPr>
            <a:r>
              <a:rPr lang="en-GB" sz="1800" dirty="0">
                <a:solidFill>
                  <a:schemeClr val="tx1">
                    <a:lumMod val="50000"/>
                  </a:schemeClr>
                </a:solidFill>
              </a:rPr>
              <a:t>Discuss quotation and citation elements in HTML </a:t>
            </a:r>
          </a:p>
          <a:p>
            <a:pPr lvl="0">
              <a:buClr>
                <a:srgbClr val="DE9004"/>
              </a:buClr>
            </a:pPr>
            <a:r>
              <a:rPr lang="en-GB" sz="1800" dirty="0">
                <a:solidFill>
                  <a:schemeClr val="tx1">
                    <a:lumMod val="50000"/>
                  </a:schemeClr>
                </a:solidFill>
              </a:rPr>
              <a:t>Understand Meta tags and what they are use for</a:t>
            </a:r>
          </a:p>
          <a:p>
            <a:pPr lvl="0">
              <a:buClr>
                <a:srgbClr val="DE9004"/>
              </a:buClr>
            </a:pPr>
            <a:r>
              <a:rPr lang="en-GB" sz="1800" dirty="0">
                <a:solidFill>
                  <a:schemeClr val="tx1">
                    <a:lumMod val="50000"/>
                  </a:schemeClr>
                </a:solidFill>
              </a:rPr>
              <a:t>Learn to properly use HTML Comments</a:t>
            </a:r>
          </a:p>
        </p:txBody>
      </p:sp>
      <p:grpSp>
        <p:nvGrpSpPr>
          <p:cNvPr id="18" name="Group 17">
            <a:extLst>
              <a:ext uri="{FF2B5EF4-FFF2-40B4-BE49-F238E27FC236}">
                <a16:creationId xmlns:a16="http://schemas.microsoft.com/office/drawing/2014/main" id="{25CBD361-BF4D-445C-8FA0-1D441F85B748}"/>
              </a:ext>
            </a:extLst>
          </p:cNvPr>
          <p:cNvGrpSpPr/>
          <p:nvPr/>
        </p:nvGrpSpPr>
        <p:grpSpPr>
          <a:xfrm>
            <a:off x="0" y="0"/>
            <a:ext cx="9144001" cy="4483865"/>
            <a:chOff x="0" y="0"/>
            <a:chExt cx="9144001" cy="4483865"/>
          </a:xfrm>
        </p:grpSpPr>
        <p:grpSp>
          <p:nvGrpSpPr>
            <p:cNvPr id="19" name="Group 18">
              <a:extLst>
                <a:ext uri="{FF2B5EF4-FFF2-40B4-BE49-F238E27FC236}">
                  <a16:creationId xmlns:a16="http://schemas.microsoft.com/office/drawing/2014/main" id="{9F0BEC19-5F81-482E-851D-54ABDC92A506}"/>
                </a:ext>
              </a:extLst>
            </p:cNvPr>
            <p:cNvGrpSpPr/>
            <p:nvPr/>
          </p:nvGrpSpPr>
          <p:grpSpPr>
            <a:xfrm>
              <a:off x="0" y="0"/>
              <a:ext cx="9144001" cy="4483865"/>
              <a:chOff x="0" y="0"/>
              <a:chExt cx="9144001" cy="4483865"/>
            </a:xfrm>
          </p:grpSpPr>
          <p:grpSp>
            <p:nvGrpSpPr>
              <p:cNvPr id="21" name="Group 20">
                <a:extLst>
                  <a:ext uri="{FF2B5EF4-FFF2-40B4-BE49-F238E27FC236}">
                    <a16:creationId xmlns:a16="http://schemas.microsoft.com/office/drawing/2014/main" id="{6E827D26-5085-4255-9C1A-14BD6142B4EF}"/>
                  </a:ext>
                </a:extLst>
              </p:cNvPr>
              <p:cNvGrpSpPr/>
              <p:nvPr/>
            </p:nvGrpSpPr>
            <p:grpSpPr>
              <a:xfrm>
                <a:off x="0" y="0"/>
                <a:ext cx="9144001" cy="4483865"/>
                <a:chOff x="0" y="0"/>
                <a:chExt cx="9144001" cy="4483865"/>
              </a:xfrm>
            </p:grpSpPr>
            <p:sp>
              <p:nvSpPr>
                <p:cNvPr id="23" name="Rectangle 22">
                  <a:extLst>
                    <a:ext uri="{FF2B5EF4-FFF2-40B4-BE49-F238E27FC236}">
                      <a16:creationId xmlns:a16="http://schemas.microsoft.com/office/drawing/2014/main" id="{0CA209F5-5E89-4164-897D-EBCE02DEC61F}"/>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4" name="Rectangle 23">
                  <a:extLst>
                    <a:ext uri="{FF2B5EF4-FFF2-40B4-BE49-F238E27FC236}">
                      <a16:creationId xmlns:a16="http://schemas.microsoft.com/office/drawing/2014/main" id="{F34C60AA-0C2A-42CE-AACC-63A58C1292F3}"/>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5" name="Rectangle 24">
                  <a:extLst>
                    <a:ext uri="{FF2B5EF4-FFF2-40B4-BE49-F238E27FC236}">
                      <a16:creationId xmlns:a16="http://schemas.microsoft.com/office/drawing/2014/main" id="{BE0485CF-0210-4E80-A29B-22B6AB13748C}"/>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6" name="Rectangle 25">
                  <a:extLst>
                    <a:ext uri="{FF2B5EF4-FFF2-40B4-BE49-F238E27FC236}">
                      <a16:creationId xmlns:a16="http://schemas.microsoft.com/office/drawing/2014/main" id="{3620E119-2119-478B-AEBE-A8F9769056BA}"/>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7" name="Rectangle 26">
                  <a:extLst>
                    <a:ext uri="{FF2B5EF4-FFF2-40B4-BE49-F238E27FC236}">
                      <a16:creationId xmlns:a16="http://schemas.microsoft.com/office/drawing/2014/main" id="{A7B52999-52DF-404C-AB08-3BB8D6FCFC06}"/>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FD1B1F09-1662-444A-B080-B5609C77E94C}"/>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A643EE63-0ECA-49E3-812E-89A6E554B388}"/>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0" name="Rectangle 29">
                  <a:extLst>
                    <a:ext uri="{FF2B5EF4-FFF2-40B4-BE49-F238E27FC236}">
                      <a16:creationId xmlns:a16="http://schemas.microsoft.com/office/drawing/2014/main" id="{88622FCD-AC02-4CEE-AB6B-F5B4C59D4DDD}"/>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2" name="Rectangle 21">
                <a:extLst>
                  <a:ext uri="{FF2B5EF4-FFF2-40B4-BE49-F238E27FC236}">
                    <a16:creationId xmlns:a16="http://schemas.microsoft.com/office/drawing/2014/main" id="{E985865A-260E-4298-B87B-AEA635D77D16}"/>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0" name="Rectangle 19">
              <a:extLst>
                <a:ext uri="{FF2B5EF4-FFF2-40B4-BE49-F238E27FC236}">
                  <a16:creationId xmlns:a16="http://schemas.microsoft.com/office/drawing/2014/main" id="{A4CC8185-F92C-430D-8685-F1242BD1C7A5}"/>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31" name="Picture 2" descr="File:Starz University.png - Wikimedia Commons">
            <a:extLst>
              <a:ext uri="{FF2B5EF4-FFF2-40B4-BE49-F238E27FC236}">
                <a16:creationId xmlns:a16="http://schemas.microsoft.com/office/drawing/2014/main" id="{D7D02724-01DC-46CF-8B0F-782027608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598" y="3733565"/>
            <a:ext cx="750300" cy="75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91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1821550" y="1811950"/>
            <a:ext cx="5500800" cy="1159800"/>
          </a:xfrm>
          <a:prstGeom prst="rect">
            <a:avLst/>
          </a:prstGeom>
        </p:spPr>
        <p:txBody>
          <a:bodyPr spcFirstLastPara="1" wrap="square" lIns="91425" tIns="91425" rIns="91425" bIns="91425" anchor="b" anchorCtr="0">
            <a:noAutofit/>
          </a:bodyPr>
          <a:lstStyle/>
          <a:p>
            <a:pPr lvl="0"/>
            <a:r>
              <a:rPr lang="en-GB" dirty="0">
                <a:solidFill>
                  <a:srgbClr val="DE9004"/>
                </a:solidFill>
              </a:rPr>
              <a:t>Tags and Attributes</a:t>
            </a:r>
            <a:endParaRPr dirty="0">
              <a:solidFill>
                <a:srgbClr val="DE9004"/>
              </a:solidFill>
            </a:endParaRPr>
          </a:p>
        </p:txBody>
      </p:sp>
      <p:sp>
        <p:nvSpPr>
          <p:cNvPr id="72" name="Google Shape;72;p15"/>
          <p:cNvSpPr txBox="1">
            <a:spLocks noGrp="1"/>
          </p:cNvSpPr>
          <p:nvPr>
            <p:ph type="subTitle" idx="1"/>
          </p:nvPr>
        </p:nvSpPr>
        <p:spPr>
          <a:xfrm>
            <a:off x="1821550" y="2840054"/>
            <a:ext cx="55008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lumMod val="50000"/>
                  </a:schemeClr>
                </a:solidFill>
              </a:rPr>
              <a:t>Let’s </a:t>
            </a:r>
            <a:r>
              <a:rPr lang="en-GB" dirty="0">
                <a:solidFill>
                  <a:schemeClr val="tx1">
                    <a:lumMod val="50000"/>
                  </a:schemeClr>
                </a:solidFill>
              </a:rPr>
              <a:t>brainstorm</a:t>
            </a:r>
            <a:endParaRPr dirty="0">
              <a:solidFill>
                <a:schemeClr val="tx1">
                  <a:lumMod val="50000"/>
                </a:schemeClr>
              </a:solidFill>
            </a:endParaRPr>
          </a:p>
        </p:txBody>
      </p:sp>
      <p:sp>
        <p:nvSpPr>
          <p:cNvPr id="73" name="Google Shape;73;p15"/>
          <p:cNvSpPr/>
          <p:nvPr/>
        </p:nvSpPr>
        <p:spPr>
          <a:xfrm>
            <a:off x="1911901" y="1466349"/>
            <a:ext cx="717689" cy="628875"/>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DE9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A95B7"/>
              </a:solidFill>
            </a:endParaRPr>
          </a:p>
        </p:txBody>
      </p:sp>
      <p:grpSp>
        <p:nvGrpSpPr>
          <p:cNvPr id="19" name="Group 18">
            <a:extLst>
              <a:ext uri="{FF2B5EF4-FFF2-40B4-BE49-F238E27FC236}">
                <a16:creationId xmlns:a16="http://schemas.microsoft.com/office/drawing/2014/main" id="{1F54F6E6-D7DA-4A4E-9D7F-DD2701AF9600}"/>
              </a:ext>
            </a:extLst>
          </p:cNvPr>
          <p:cNvGrpSpPr/>
          <p:nvPr/>
        </p:nvGrpSpPr>
        <p:grpSpPr>
          <a:xfrm>
            <a:off x="0" y="0"/>
            <a:ext cx="9144001" cy="4483865"/>
            <a:chOff x="0" y="0"/>
            <a:chExt cx="9144001" cy="4483865"/>
          </a:xfrm>
        </p:grpSpPr>
        <p:grpSp>
          <p:nvGrpSpPr>
            <p:cNvPr id="20" name="Group 19">
              <a:extLst>
                <a:ext uri="{FF2B5EF4-FFF2-40B4-BE49-F238E27FC236}">
                  <a16:creationId xmlns:a16="http://schemas.microsoft.com/office/drawing/2014/main" id="{CED8271A-4D27-4F13-859E-153D318AD3FE}"/>
                </a:ext>
              </a:extLst>
            </p:cNvPr>
            <p:cNvGrpSpPr/>
            <p:nvPr/>
          </p:nvGrpSpPr>
          <p:grpSpPr>
            <a:xfrm>
              <a:off x="0" y="0"/>
              <a:ext cx="9144001" cy="4483865"/>
              <a:chOff x="0" y="0"/>
              <a:chExt cx="9144001" cy="4483865"/>
            </a:xfrm>
          </p:grpSpPr>
          <p:grpSp>
            <p:nvGrpSpPr>
              <p:cNvPr id="22" name="Group 21">
                <a:extLst>
                  <a:ext uri="{FF2B5EF4-FFF2-40B4-BE49-F238E27FC236}">
                    <a16:creationId xmlns:a16="http://schemas.microsoft.com/office/drawing/2014/main" id="{9344AA44-ABDB-4324-B87E-373E6CC8E6A2}"/>
                  </a:ext>
                </a:extLst>
              </p:cNvPr>
              <p:cNvGrpSpPr/>
              <p:nvPr/>
            </p:nvGrpSpPr>
            <p:grpSpPr>
              <a:xfrm>
                <a:off x="0" y="0"/>
                <a:ext cx="9144001" cy="4483865"/>
                <a:chOff x="0" y="0"/>
                <a:chExt cx="9144001" cy="4483865"/>
              </a:xfrm>
            </p:grpSpPr>
            <p:sp>
              <p:nvSpPr>
                <p:cNvPr id="24" name="Rectangle 23">
                  <a:extLst>
                    <a:ext uri="{FF2B5EF4-FFF2-40B4-BE49-F238E27FC236}">
                      <a16:creationId xmlns:a16="http://schemas.microsoft.com/office/drawing/2014/main" id="{39D783C4-5DDE-4113-BC23-3ADB79391726}"/>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5" name="Rectangle 24">
                  <a:extLst>
                    <a:ext uri="{FF2B5EF4-FFF2-40B4-BE49-F238E27FC236}">
                      <a16:creationId xmlns:a16="http://schemas.microsoft.com/office/drawing/2014/main" id="{96863964-E2DA-4185-953D-033956CA1231}"/>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6" name="Rectangle 25">
                  <a:extLst>
                    <a:ext uri="{FF2B5EF4-FFF2-40B4-BE49-F238E27FC236}">
                      <a16:creationId xmlns:a16="http://schemas.microsoft.com/office/drawing/2014/main" id="{EBC68730-C247-4179-8132-CD496C638519}"/>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7" name="Rectangle 26">
                  <a:extLst>
                    <a:ext uri="{FF2B5EF4-FFF2-40B4-BE49-F238E27FC236}">
                      <a16:creationId xmlns:a16="http://schemas.microsoft.com/office/drawing/2014/main" id="{A0753056-2180-4195-821E-F81E7EF6078D}"/>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2D2213CE-F55B-4DF5-B8C5-1F987F35C13C}"/>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CA696AA7-8DDB-418A-BFC8-7D14787C3789}"/>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0" name="Rectangle 29">
                  <a:extLst>
                    <a:ext uri="{FF2B5EF4-FFF2-40B4-BE49-F238E27FC236}">
                      <a16:creationId xmlns:a16="http://schemas.microsoft.com/office/drawing/2014/main" id="{ECD4471C-9BE7-4906-8FDA-34B278020818}"/>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1" name="Rectangle 30">
                  <a:extLst>
                    <a:ext uri="{FF2B5EF4-FFF2-40B4-BE49-F238E27FC236}">
                      <a16:creationId xmlns:a16="http://schemas.microsoft.com/office/drawing/2014/main" id="{64D0EB5A-D650-4F38-9223-9BD0F7A2A17F}"/>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3" name="Rectangle 22">
                <a:extLst>
                  <a:ext uri="{FF2B5EF4-FFF2-40B4-BE49-F238E27FC236}">
                    <a16:creationId xmlns:a16="http://schemas.microsoft.com/office/drawing/2014/main" id="{E2547814-34F6-4767-9C88-FBE4E2CDE7AB}"/>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1" name="Rectangle 20">
              <a:extLst>
                <a:ext uri="{FF2B5EF4-FFF2-40B4-BE49-F238E27FC236}">
                  <a16:creationId xmlns:a16="http://schemas.microsoft.com/office/drawing/2014/main" id="{41B0EADF-908B-45E1-9BA7-E9355928149C}"/>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32" name="Picture 2" descr="File:Starz University.png - Wikimedia Commons">
            <a:extLst>
              <a:ext uri="{FF2B5EF4-FFF2-40B4-BE49-F238E27FC236}">
                <a16:creationId xmlns:a16="http://schemas.microsoft.com/office/drawing/2014/main" id="{B18F8F5E-D7A1-4AA1-9391-6C0EE8010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598" y="3733565"/>
            <a:ext cx="750300" cy="750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lvl="0"/>
            <a:r>
              <a:rPr lang="en-GB" dirty="0">
                <a:solidFill>
                  <a:srgbClr val="DE9004"/>
                </a:solidFill>
              </a:rPr>
              <a:t>Tags and Attributes</a:t>
            </a:r>
            <a:endParaRPr dirty="0">
              <a:solidFill>
                <a:srgbClr val="DE9004"/>
              </a:solidFill>
            </a:endParaRPr>
          </a:p>
        </p:txBody>
      </p:sp>
      <p:sp>
        <p:nvSpPr>
          <p:cNvPr id="87" name="Google Shape;87;p17"/>
          <p:cNvSpPr txBox="1">
            <a:spLocks noGrp="1"/>
          </p:cNvSpPr>
          <p:nvPr>
            <p:ph type="body" idx="1"/>
          </p:nvPr>
        </p:nvSpPr>
        <p:spPr>
          <a:xfrm>
            <a:off x="1072352" y="1288357"/>
            <a:ext cx="7020900" cy="2706900"/>
          </a:xfrm>
          <a:prstGeom prst="rect">
            <a:avLst/>
          </a:prstGeom>
        </p:spPr>
        <p:txBody>
          <a:bodyPr spcFirstLastPara="1" wrap="square" lIns="91425" tIns="91425" rIns="91425" bIns="91425" anchor="t" anchorCtr="0">
            <a:noAutofit/>
          </a:bodyPr>
          <a:lstStyle/>
          <a:p>
            <a:pPr lvl="0">
              <a:lnSpc>
                <a:spcPct val="150000"/>
              </a:lnSpc>
              <a:buClr>
                <a:srgbClr val="DE9004"/>
              </a:buClr>
            </a:pPr>
            <a:r>
              <a:rPr lang="en-GB" sz="1400" dirty="0">
                <a:solidFill>
                  <a:schemeClr val="tx1">
                    <a:lumMod val="50000"/>
                  </a:schemeClr>
                </a:solidFill>
              </a:rPr>
              <a:t>Tags and attributes are the basic building blocks of an HTML document.</a:t>
            </a:r>
          </a:p>
          <a:p>
            <a:pPr lvl="0">
              <a:lnSpc>
                <a:spcPct val="150000"/>
              </a:lnSpc>
              <a:buClr>
                <a:srgbClr val="DE9004"/>
              </a:buClr>
            </a:pPr>
            <a:r>
              <a:rPr lang="en-GB" sz="1400" dirty="0">
                <a:solidFill>
                  <a:schemeClr val="tx1">
                    <a:lumMod val="50000"/>
                  </a:schemeClr>
                </a:solidFill>
              </a:rPr>
              <a:t>Tags surround the content and apply meaning to it. It is written between &lt; and &gt; brackets.</a:t>
            </a:r>
          </a:p>
          <a:p>
            <a:pPr lvl="0">
              <a:lnSpc>
                <a:spcPct val="150000"/>
              </a:lnSpc>
              <a:buClr>
                <a:srgbClr val="DE9004"/>
              </a:buClr>
            </a:pPr>
            <a:r>
              <a:rPr lang="en-GB" sz="1400" dirty="0">
                <a:solidFill>
                  <a:schemeClr val="tx1">
                    <a:lumMod val="50000"/>
                  </a:schemeClr>
                </a:solidFill>
              </a:rPr>
              <a:t>Attribute provides extra information about the element, and it is applied within the start tag. An HTML attribute contains two fields:</a:t>
            </a:r>
          </a:p>
          <a:p>
            <a:pPr lvl="1">
              <a:lnSpc>
                <a:spcPct val="150000"/>
              </a:lnSpc>
              <a:buClr>
                <a:srgbClr val="DE9004"/>
              </a:buClr>
            </a:pPr>
            <a:r>
              <a:rPr lang="en-GB" sz="1400" dirty="0">
                <a:solidFill>
                  <a:schemeClr val="tx1">
                    <a:lumMod val="50000"/>
                  </a:schemeClr>
                </a:solidFill>
              </a:rPr>
              <a:t>Name </a:t>
            </a:r>
          </a:p>
          <a:p>
            <a:pPr lvl="1">
              <a:lnSpc>
                <a:spcPct val="150000"/>
              </a:lnSpc>
              <a:buClr>
                <a:srgbClr val="DE9004"/>
              </a:buClr>
            </a:pPr>
            <a:r>
              <a:rPr lang="en-GB" sz="1400" dirty="0">
                <a:solidFill>
                  <a:schemeClr val="tx1">
                    <a:lumMod val="50000"/>
                  </a:schemeClr>
                </a:solidFill>
              </a:rPr>
              <a:t>value</a:t>
            </a:r>
          </a:p>
        </p:txBody>
      </p:sp>
      <p:sp>
        <p:nvSpPr>
          <p:cNvPr id="2" name="Rectangle 1">
            <a:extLst>
              <a:ext uri="{FF2B5EF4-FFF2-40B4-BE49-F238E27FC236}">
                <a16:creationId xmlns:a16="http://schemas.microsoft.com/office/drawing/2014/main" id="{AC42AE88-E548-427E-B612-187037C54622}"/>
              </a:ext>
            </a:extLst>
          </p:cNvPr>
          <p:cNvSpPr/>
          <p:nvPr/>
        </p:nvSpPr>
        <p:spPr>
          <a:xfrm rot="19564581">
            <a:off x="8901629" y="3701667"/>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nvGrpSpPr>
          <p:cNvPr id="17" name="Group 16">
            <a:extLst>
              <a:ext uri="{FF2B5EF4-FFF2-40B4-BE49-F238E27FC236}">
                <a16:creationId xmlns:a16="http://schemas.microsoft.com/office/drawing/2014/main" id="{69F86841-2514-49FA-8F70-98C5BB2015FC}"/>
              </a:ext>
            </a:extLst>
          </p:cNvPr>
          <p:cNvGrpSpPr/>
          <p:nvPr/>
        </p:nvGrpSpPr>
        <p:grpSpPr>
          <a:xfrm>
            <a:off x="0" y="0"/>
            <a:ext cx="9144001" cy="4483865"/>
            <a:chOff x="0" y="0"/>
            <a:chExt cx="9144001" cy="4483865"/>
          </a:xfrm>
        </p:grpSpPr>
        <p:grpSp>
          <p:nvGrpSpPr>
            <p:cNvPr id="18" name="Group 17">
              <a:extLst>
                <a:ext uri="{FF2B5EF4-FFF2-40B4-BE49-F238E27FC236}">
                  <a16:creationId xmlns:a16="http://schemas.microsoft.com/office/drawing/2014/main" id="{4E969B47-3BC8-4C81-8114-6760A25D3011}"/>
                </a:ext>
              </a:extLst>
            </p:cNvPr>
            <p:cNvGrpSpPr/>
            <p:nvPr/>
          </p:nvGrpSpPr>
          <p:grpSpPr>
            <a:xfrm>
              <a:off x="0" y="0"/>
              <a:ext cx="9144001" cy="4483865"/>
              <a:chOff x="0" y="0"/>
              <a:chExt cx="9144001" cy="4483865"/>
            </a:xfrm>
          </p:grpSpPr>
          <p:grpSp>
            <p:nvGrpSpPr>
              <p:cNvPr id="20" name="Group 19">
                <a:extLst>
                  <a:ext uri="{FF2B5EF4-FFF2-40B4-BE49-F238E27FC236}">
                    <a16:creationId xmlns:a16="http://schemas.microsoft.com/office/drawing/2014/main" id="{7ECE6CB7-703B-4426-BB24-BA72070241B6}"/>
                  </a:ext>
                </a:extLst>
              </p:cNvPr>
              <p:cNvGrpSpPr/>
              <p:nvPr/>
            </p:nvGrpSpPr>
            <p:grpSpPr>
              <a:xfrm>
                <a:off x="0" y="0"/>
                <a:ext cx="9144001" cy="4483865"/>
                <a:chOff x="0" y="0"/>
                <a:chExt cx="9144001" cy="4483865"/>
              </a:xfrm>
            </p:grpSpPr>
            <p:sp>
              <p:nvSpPr>
                <p:cNvPr id="22" name="Rectangle 21">
                  <a:extLst>
                    <a:ext uri="{FF2B5EF4-FFF2-40B4-BE49-F238E27FC236}">
                      <a16:creationId xmlns:a16="http://schemas.microsoft.com/office/drawing/2014/main" id="{39C4ADBC-EE91-46D7-8105-694EFD3BAE02}"/>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3" name="Rectangle 22">
                  <a:extLst>
                    <a:ext uri="{FF2B5EF4-FFF2-40B4-BE49-F238E27FC236}">
                      <a16:creationId xmlns:a16="http://schemas.microsoft.com/office/drawing/2014/main" id="{1DA64A1B-A125-47C9-B99C-30E808D31C01}"/>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4" name="Rectangle 23">
                  <a:extLst>
                    <a:ext uri="{FF2B5EF4-FFF2-40B4-BE49-F238E27FC236}">
                      <a16:creationId xmlns:a16="http://schemas.microsoft.com/office/drawing/2014/main" id="{584D33F4-3259-4107-8E48-8728082E5703}"/>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5" name="Rectangle 24">
                  <a:extLst>
                    <a:ext uri="{FF2B5EF4-FFF2-40B4-BE49-F238E27FC236}">
                      <a16:creationId xmlns:a16="http://schemas.microsoft.com/office/drawing/2014/main" id="{10E68A1A-5ABD-4964-8023-A08240D5C624}"/>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6" name="Rectangle 25">
                  <a:extLst>
                    <a:ext uri="{FF2B5EF4-FFF2-40B4-BE49-F238E27FC236}">
                      <a16:creationId xmlns:a16="http://schemas.microsoft.com/office/drawing/2014/main" id="{14175B3A-72FF-4643-AB84-8DCF2DA7990E}"/>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7" name="Rectangle 26">
                  <a:extLst>
                    <a:ext uri="{FF2B5EF4-FFF2-40B4-BE49-F238E27FC236}">
                      <a16:creationId xmlns:a16="http://schemas.microsoft.com/office/drawing/2014/main" id="{BE9010ED-1AB1-4FB2-B0D3-2FC13C484F71}"/>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01CF20C7-6F78-4F1D-903F-A61CC42E00CB}"/>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85A278DC-E1AE-4AB9-A3B6-C308BA1D3C9B}"/>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1" name="Rectangle 20">
                <a:extLst>
                  <a:ext uri="{FF2B5EF4-FFF2-40B4-BE49-F238E27FC236}">
                    <a16:creationId xmlns:a16="http://schemas.microsoft.com/office/drawing/2014/main" id="{7C3FE739-E540-488D-A2BD-FFEA3AB82390}"/>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19" name="Rectangle 18">
              <a:extLst>
                <a:ext uri="{FF2B5EF4-FFF2-40B4-BE49-F238E27FC236}">
                  <a16:creationId xmlns:a16="http://schemas.microsoft.com/office/drawing/2014/main" id="{BAAB5D02-5976-40C2-92B3-4102A294EF0B}"/>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30" name="Picture 2" descr="File:Starz University.png - Wikimedia Commons">
            <a:extLst>
              <a:ext uri="{FF2B5EF4-FFF2-40B4-BE49-F238E27FC236}">
                <a16:creationId xmlns:a16="http://schemas.microsoft.com/office/drawing/2014/main" id="{A6BA1D0A-A015-4E00-BB7D-AE44A9767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0901" y="598778"/>
            <a:ext cx="750300" cy="7503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8E6F6874-D2F0-403C-9E61-D483360415B7}"/>
              </a:ext>
            </a:extLst>
          </p:cNvPr>
          <p:cNvPicPr>
            <a:picLocks noChangeAspect="1"/>
          </p:cNvPicPr>
          <p:nvPr/>
        </p:nvPicPr>
        <p:blipFill>
          <a:blip r:embed="rId4"/>
          <a:stretch>
            <a:fillRect/>
          </a:stretch>
        </p:blipFill>
        <p:spPr>
          <a:xfrm>
            <a:off x="2720052" y="3622058"/>
            <a:ext cx="5011838" cy="6572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31285" y="617268"/>
            <a:ext cx="7020900" cy="750300"/>
          </a:xfrm>
          <a:prstGeom prst="rect">
            <a:avLst/>
          </a:prstGeom>
        </p:spPr>
        <p:txBody>
          <a:bodyPr spcFirstLastPara="1" wrap="square" lIns="91425" tIns="91425" rIns="91425" bIns="91425" anchor="t" anchorCtr="0">
            <a:noAutofit/>
          </a:bodyPr>
          <a:lstStyle/>
          <a:p>
            <a:pPr lvl="0"/>
            <a:r>
              <a:rPr lang="en-GB" dirty="0">
                <a:solidFill>
                  <a:srgbClr val="DE9004"/>
                </a:solidFill>
              </a:rPr>
              <a:t>Elements</a:t>
            </a:r>
            <a:endParaRPr dirty="0">
              <a:solidFill>
                <a:srgbClr val="DE9004"/>
              </a:solidFill>
            </a:endParaRPr>
          </a:p>
        </p:txBody>
      </p:sp>
      <p:sp>
        <p:nvSpPr>
          <p:cNvPr id="87" name="Google Shape;87;p17"/>
          <p:cNvSpPr txBox="1">
            <a:spLocks noGrp="1"/>
          </p:cNvSpPr>
          <p:nvPr>
            <p:ph type="body" idx="1"/>
          </p:nvPr>
        </p:nvSpPr>
        <p:spPr>
          <a:xfrm>
            <a:off x="978859" y="1158178"/>
            <a:ext cx="7186283" cy="3197253"/>
          </a:xfrm>
          <a:prstGeom prst="rect">
            <a:avLst/>
          </a:prstGeom>
        </p:spPr>
        <p:txBody>
          <a:bodyPr spcFirstLastPara="1" wrap="square" lIns="91425" tIns="91425" rIns="91425" bIns="91425" anchor="t" anchorCtr="0">
            <a:noAutofit/>
          </a:bodyPr>
          <a:lstStyle/>
          <a:p>
            <a:pPr lvl="0">
              <a:lnSpc>
                <a:spcPct val="150000"/>
              </a:lnSpc>
              <a:buClr>
                <a:srgbClr val="DE9004"/>
              </a:buClr>
            </a:pPr>
            <a:r>
              <a:rPr lang="en-GB" sz="1400" dirty="0">
                <a:solidFill>
                  <a:schemeClr val="tx1">
                    <a:lumMod val="50000"/>
                  </a:schemeClr>
                </a:solidFill>
              </a:rPr>
              <a:t>An HTML element is an individual component of an HTML file. In an HTML file, everything written within tags are termed as HTML elements.</a:t>
            </a:r>
          </a:p>
          <a:p>
            <a:pPr lvl="0">
              <a:lnSpc>
                <a:spcPct val="150000"/>
              </a:lnSpc>
              <a:buClr>
                <a:srgbClr val="DE9004"/>
              </a:buClr>
            </a:pPr>
            <a:r>
              <a:rPr lang="en-GB" sz="1400" dirty="0">
                <a:solidFill>
                  <a:schemeClr val="tx1">
                    <a:lumMod val="50000"/>
                  </a:schemeClr>
                </a:solidFill>
              </a:rPr>
              <a:t>An element in HTML usually consist of a start tag &lt;tag name&gt;, close tag &lt;/tag name&gt; and content inserted between them. </a:t>
            </a:r>
          </a:p>
        </p:txBody>
      </p:sp>
      <p:grpSp>
        <p:nvGrpSpPr>
          <p:cNvPr id="18" name="Group 17">
            <a:extLst>
              <a:ext uri="{FF2B5EF4-FFF2-40B4-BE49-F238E27FC236}">
                <a16:creationId xmlns:a16="http://schemas.microsoft.com/office/drawing/2014/main" id="{799B1008-4BB1-4B20-B7B8-BF8DB64D7EFC}"/>
              </a:ext>
            </a:extLst>
          </p:cNvPr>
          <p:cNvGrpSpPr/>
          <p:nvPr/>
        </p:nvGrpSpPr>
        <p:grpSpPr>
          <a:xfrm>
            <a:off x="0" y="0"/>
            <a:ext cx="9144001" cy="4483865"/>
            <a:chOff x="0" y="0"/>
            <a:chExt cx="9144001" cy="4483865"/>
          </a:xfrm>
        </p:grpSpPr>
        <p:grpSp>
          <p:nvGrpSpPr>
            <p:cNvPr id="19" name="Group 18">
              <a:extLst>
                <a:ext uri="{FF2B5EF4-FFF2-40B4-BE49-F238E27FC236}">
                  <a16:creationId xmlns:a16="http://schemas.microsoft.com/office/drawing/2014/main" id="{2E7B6081-9DF1-4451-AE6B-20C20200EF45}"/>
                </a:ext>
              </a:extLst>
            </p:cNvPr>
            <p:cNvGrpSpPr/>
            <p:nvPr/>
          </p:nvGrpSpPr>
          <p:grpSpPr>
            <a:xfrm>
              <a:off x="0" y="0"/>
              <a:ext cx="9144001" cy="4483865"/>
              <a:chOff x="0" y="0"/>
              <a:chExt cx="9144001" cy="4483865"/>
            </a:xfrm>
          </p:grpSpPr>
          <p:grpSp>
            <p:nvGrpSpPr>
              <p:cNvPr id="21" name="Group 20">
                <a:extLst>
                  <a:ext uri="{FF2B5EF4-FFF2-40B4-BE49-F238E27FC236}">
                    <a16:creationId xmlns:a16="http://schemas.microsoft.com/office/drawing/2014/main" id="{A55E2344-3A44-43B1-9AF6-7B7518C8C119}"/>
                  </a:ext>
                </a:extLst>
              </p:cNvPr>
              <p:cNvGrpSpPr/>
              <p:nvPr/>
            </p:nvGrpSpPr>
            <p:grpSpPr>
              <a:xfrm>
                <a:off x="0" y="0"/>
                <a:ext cx="9144001" cy="4483865"/>
                <a:chOff x="0" y="0"/>
                <a:chExt cx="9144001" cy="4483865"/>
              </a:xfrm>
            </p:grpSpPr>
            <p:sp>
              <p:nvSpPr>
                <p:cNvPr id="23" name="Rectangle 22">
                  <a:extLst>
                    <a:ext uri="{FF2B5EF4-FFF2-40B4-BE49-F238E27FC236}">
                      <a16:creationId xmlns:a16="http://schemas.microsoft.com/office/drawing/2014/main" id="{4F8211AB-5C69-4E01-886D-632B9C506248}"/>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4" name="Rectangle 23">
                  <a:extLst>
                    <a:ext uri="{FF2B5EF4-FFF2-40B4-BE49-F238E27FC236}">
                      <a16:creationId xmlns:a16="http://schemas.microsoft.com/office/drawing/2014/main" id="{34ECDA85-6E0D-4DAE-ACB6-400990315A8C}"/>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5" name="Rectangle 24">
                  <a:extLst>
                    <a:ext uri="{FF2B5EF4-FFF2-40B4-BE49-F238E27FC236}">
                      <a16:creationId xmlns:a16="http://schemas.microsoft.com/office/drawing/2014/main" id="{B17D7EE9-C489-4421-B386-0EE1E3B80445}"/>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6" name="Rectangle 25">
                  <a:extLst>
                    <a:ext uri="{FF2B5EF4-FFF2-40B4-BE49-F238E27FC236}">
                      <a16:creationId xmlns:a16="http://schemas.microsoft.com/office/drawing/2014/main" id="{521C433D-56BE-471E-ACB1-3DC27ECE78BC}"/>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7" name="Rectangle 26">
                  <a:extLst>
                    <a:ext uri="{FF2B5EF4-FFF2-40B4-BE49-F238E27FC236}">
                      <a16:creationId xmlns:a16="http://schemas.microsoft.com/office/drawing/2014/main" id="{80926F1B-C204-4D77-A0ED-BD4E45D71403}"/>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C418D962-EFB7-42DA-91D6-116CDD1F356A}"/>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3FDA1CC7-362A-4B50-A8A6-8098BB6C6306}"/>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0" name="Rectangle 29">
                  <a:extLst>
                    <a:ext uri="{FF2B5EF4-FFF2-40B4-BE49-F238E27FC236}">
                      <a16:creationId xmlns:a16="http://schemas.microsoft.com/office/drawing/2014/main" id="{67ACEF26-50F7-433E-9B6E-DA6C4BA4CE1A}"/>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2" name="Rectangle 21">
                <a:extLst>
                  <a:ext uri="{FF2B5EF4-FFF2-40B4-BE49-F238E27FC236}">
                    <a16:creationId xmlns:a16="http://schemas.microsoft.com/office/drawing/2014/main" id="{C5C6FCB3-008A-4D79-A93A-B793858B869F}"/>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0" name="Rectangle 19">
              <a:extLst>
                <a:ext uri="{FF2B5EF4-FFF2-40B4-BE49-F238E27FC236}">
                  <a16:creationId xmlns:a16="http://schemas.microsoft.com/office/drawing/2014/main" id="{540A3EE2-116A-40B4-AFF2-A1D31D4B3382}"/>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31" name="Picture 2" descr="File:Starz University.png - Wikimedia Commons">
            <a:extLst>
              <a:ext uri="{FF2B5EF4-FFF2-40B4-BE49-F238E27FC236}">
                <a16:creationId xmlns:a16="http://schemas.microsoft.com/office/drawing/2014/main" id="{5918D00B-A1B1-49CE-AFBF-9C686A7D6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035" y="525236"/>
            <a:ext cx="750300" cy="7503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C5B304FA-5528-43AB-97EC-78FF861B5BDF}"/>
              </a:ext>
            </a:extLst>
          </p:cNvPr>
          <p:cNvPicPr>
            <a:picLocks noChangeAspect="1"/>
          </p:cNvPicPr>
          <p:nvPr/>
        </p:nvPicPr>
        <p:blipFill>
          <a:blip r:embed="rId4"/>
          <a:stretch>
            <a:fillRect/>
          </a:stretch>
        </p:blipFill>
        <p:spPr>
          <a:xfrm>
            <a:off x="2899331" y="2729674"/>
            <a:ext cx="3345343" cy="1625757"/>
          </a:xfrm>
          <a:prstGeom prst="rect">
            <a:avLst/>
          </a:prstGeom>
        </p:spPr>
      </p:pic>
    </p:spTree>
    <p:extLst>
      <p:ext uri="{BB962C8B-B14F-4D97-AF65-F5344CB8AC3E}">
        <p14:creationId xmlns:p14="http://schemas.microsoft.com/office/powerpoint/2010/main" val="327013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31285" y="617268"/>
            <a:ext cx="7020900" cy="750300"/>
          </a:xfrm>
          <a:prstGeom prst="rect">
            <a:avLst/>
          </a:prstGeom>
        </p:spPr>
        <p:txBody>
          <a:bodyPr spcFirstLastPara="1" wrap="square" lIns="91425" tIns="91425" rIns="91425" bIns="91425" anchor="t" anchorCtr="0">
            <a:noAutofit/>
          </a:bodyPr>
          <a:lstStyle/>
          <a:p>
            <a:pPr lvl="0"/>
            <a:r>
              <a:rPr lang="en-GB" dirty="0">
                <a:solidFill>
                  <a:srgbClr val="DE9004"/>
                </a:solidFill>
              </a:rPr>
              <a:t>Block-level and Inline Elements </a:t>
            </a:r>
          </a:p>
        </p:txBody>
      </p:sp>
      <p:sp>
        <p:nvSpPr>
          <p:cNvPr id="87" name="Google Shape;87;p17"/>
          <p:cNvSpPr txBox="1">
            <a:spLocks noGrp="1"/>
          </p:cNvSpPr>
          <p:nvPr>
            <p:ph type="body" idx="1"/>
          </p:nvPr>
        </p:nvSpPr>
        <p:spPr>
          <a:xfrm>
            <a:off x="948593" y="1192673"/>
            <a:ext cx="7186283" cy="3197253"/>
          </a:xfrm>
          <a:prstGeom prst="rect">
            <a:avLst/>
          </a:prstGeom>
        </p:spPr>
        <p:txBody>
          <a:bodyPr spcFirstLastPara="1" wrap="square" lIns="91425" tIns="91425" rIns="91425" bIns="91425" anchor="t" anchorCtr="0">
            <a:noAutofit/>
          </a:bodyPr>
          <a:lstStyle/>
          <a:p>
            <a:pPr lvl="0">
              <a:buClr>
                <a:srgbClr val="DE9004"/>
              </a:buClr>
            </a:pPr>
            <a:r>
              <a:rPr lang="en-GB" sz="1600" dirty="0">
                <a:solidFill>
                  <a:schemeClr val="tx1">
                    <a:lumMod val="50000"/>
                  </a:schemeClr>
                </a:solidFill>
              </a:rPr>
              <a:t>For the default display and styling purpose in HTML, all the elements are divided into two categories:</a:t>
            </a:r>
          </a:p>
          <a:p>
            <a:pPr lvl="1">
              <a:buClr>
                <a:srgbClr val="DE9004"/>
              </a:buClr>
            </a:pPr>
            <a:r>
              <a:rPr lang="en-GB" sz="1600" dirty="0">
                <a:solidFill>
                  <a:schemeClr val="tx1">
                    <a:lumMod val="50000"/>
                  </a:schemeClr>
                </a:solidFill>
              </a:rPr>
              <a:t>Block-level element</a:t>
            </a:r>
          </a:p>
          <a:p>
            <a:pPr lvl="1">
              <a:buClr>
                <a:srgbClr val="DE9004"/>
              </a:buClr>
            </a:pPr>
            <a:r>
              <a:rPr lang="en-GB" sz="1600" dirty="0">
                <a:solidFill>
                  <a:schemeClr val="tx1">
                    <a:lumMod val="50000"/>
                  </a:schemeClr>
                </a:solidFill>
              </a:rPr>
              <a:t>Inline element</a:t>
            </a:r>
          </a:p>
          <a:p>
            <a:pPr>
              <a:buClr>
                <a:srgbClr val="DE9004"/>
              </a:buClr>
            </a:pPr>
            <a:r>
              <a:rPr lang="en-GB" sz="1600" dirty="0"/>
              <a:t>A block-level element always start with new line and takes the full width of web page, from left to right.</a:t>
            </a:r>
          </a:p>
          <a:p>
            <a:pPr>
              <a:buClr>
                <a:srgbClr val="DE9004"/>
              </a:buClr>
            </a:pPr>
            <a:r>
              <a:rPr lang="en-GB" sz="1600" dirty="0"/>
              <a:t>These elements does not start with new line and take width as per requirement.</a:t>
            </a:r>
          </a:p>
          <a:p>
            <a:pPr>
              <a:buClr>
                <a:srgbClr val="DE9004"/>
              </a:buClr>
            </a:pPr>
            <a:r>
              <a:rPr lang="en-GB" sz="1600" dirty="0"/>
              <a:t>The Inline elements are mostly used with other elements.</a:t>
            </a:r>
          </a:p>
          <a:p>
            <a:pPr>
              <a:buClr>
                <a:srgbClr val="DE9004"/>
              </a:buClr>
            </a:pPr>
            <a:endParaRPr lang="en-GB" sz="1600" dirty="0"/>
          </a:p>
          <a:p>
            <a:pPr lvl="1">
              <a:buClr>
                <a:srgbClr val="DE9004"/>
              </a:buClr>
            </a:pPr>
            <a:endParaRPr lang="en-GB" sz="1600" dirty="0">
              <a:solidFill>
                <a:schemeClr val="tx1">
                  <a:lumMod val="50000"/>
                </a:schemeClr>
              </a:solidFill>
            </a:endParaRPr>
          </a:p>
        </p:txBody>
      </p:sp>
      <p:grpSp>
        <p:nvGrpSpPr>
          <p:cNvPr id="18" name="Group 17">
            <a:extLst>
              <a:ext uri="{FF2B5EF4-FFF2-40B4-BE49-F238E27FC236}">
                <a16:creationId xmlns:a16="http://schemas.microsoft.com/office/drawing/2014/main" id="{799B1008-4BB1-4B20-B7B8-BF8DB64D7EFC}"/>
              </a:ext>
            </a:extLst>
          </p:cNvPr>
          <p:cNvGrpSpPr/>
          <p:nvPr/>
        </p:nvGrpSpPr>
        <p:grpSpPr>
          <a:xfrm>
            <a:off x="0" y="0"/>
            <a:ext cx="9144001" cy="4483865"/>
            <a:chOff x="0" y="0"/>
            <a:chExt cx="9144001" cy="4483865"/>
          </a:xfrm>
        </p:grpSpPr>
        <p:grpSp>
          <p:nvGrpSpPr>
            <p:cNvPr id="19" name="Group 18">
              <a:extLst>
                <a:ext uri="{FF2B5EF4-FFF2-40B4-BE49-F238E27FC236}">
                  <a16:creationId xmlns:a16="http://schemas.microsoft.com/office/drawing/2014/main" id="{2E7B6081-9DF1-4451-AE6B-20C20200EF45}"/>
                </a:ext>
              </a:extLst>
            </p:cNvPr>
            <p:cNvGrpSpPr/>
            <p:nvPr/>
          </p:nvGrpSpPr>
          <p:grpSpPr>
            <a:xfrm>
              <a:off x="0" y="0"/>
              <a:ext cx="9144001" cy="4483865"/>
              <a:chOff x="0" y="0"/>
              <a:chExt cx="9144001" cy="4483865"/>
            </a:xfrm>
          </p:grpSpPr>
          <p:grpSp>
            <p:nvGrpSpPr>
              <p:cNvPr id="21" name="Group 20">
                <a:extLst>
                  <a:ext uri="{FF2B5EF4-FFF2-40B4-BE49-F238E27FC236}">
                    <a16:creationId xmlns:a16="http://schemas.microsoft.com/office/drawing/2014/main" id="{A55E2344-3A44-43B1-9AF6-7B7518C8C119}"/>
                  </a:ext>
                </a:extLst>
              </p:cNvPr>
              <p:cNvGrpSpPr/>
              <p:nvPr/>
            </p:nvGrpSpPr>
            <p:grpSpPr>
              <a:xfrm>
                <a:off x="0" y="0"/>
                <a:ext cx="9144001" cy="4483865"/>
                <a:chOff x="0" y="0"/>
                <a:chExt cx="9144001" cy="4483865"/>
              </a:xfrm>
            </p:grpSpPr>
            <p:sp>
              <p:nvSpPr>
                <p:cNvPr id="23" name="Rectangle 22">
                  <a:extLst>
                    <a:ext uri="{FF2B5EF4-FFF2-40B4-BE49-F238E27FC236}">
                      <a16:creationId xmlns:a16="http://schemas.microsoft.com/office/drawing/2014/main" id="{4F8211AB-5C69-4E01-886D-632B9C506248}"/>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4" name="Rectangle 23">
                  <a:extLst>
                    <a:ext uri="{FF2B5EF4-FFF2-40B4-BE49-F238E27FC236}">
                      <a16:creationId xmlns:a16="http://schemas.microsoft.com/office/drawing/2014/main" id="{34ECDA85-6E0D-4DAE-ACB6-400990315A8C}"/>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5" name="Rectangle 24">
                  <a:extLst>
                    <a:ext uri="{FF2B5EF4-FFF2-40B4-BE49-F238E27FC236}">
                      <a16:creationId xmlns:a16="http://schemas.microsoft.com/office/drawing/2014/main" id="{B17D7EE9-C489-4421-B386-0EE1E3B80445}"/>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6" name="Rectangle 25">
                  <a:extLst>
                    <a:ext uri="{FF2B5EF4-FFF2-40B4-BE49-F238E27FC236}">
                      <a16:creationId xmlns:a16="http://schemas.microsoft.com/office/drawing/2014/main" id="{521C433D-56BE-471E-ACB1-3DC27ECE78BC}"/>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7" name="Rectangle 26">
                  <a:extLst>
                    <a:ext uri="{FF2B5EF4-FFF2-40B4-BE49-F238E27FC236}">
                      <a16:creationId xmlns:a16="http://schemas.microsoft.com/office/drawing/2014/main" id="{80926F1B-C204-4D77-A0ED-BD4E45D71403}"/>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C418D962-EFB7-42DA-91D6-116CDD1F356A}"/>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3FDA1CC7-362A-4B50-A8A6-8098BB6C6306}"/>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0" name="Rectangle 29">
                  <a:extLst>
                    <a:ext uri="{FF2B5EF4-FFF2-40B4-BE49-F238E27FC236}">
                      <a16:creationId xmlns:a16="http://schemas.microsoft.com/office/drawing/2014/main" id="{67ACEF26-50F7-433E-9B6E-DA6C4BA4CE1A}"/>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2" name="Rectangle 21">
                <a:extLst>
                  <a:ext uri="{FF2B5EF4-FFF2-40B4-BE49-F238E27FC236}">
                    <a16:creationId xmlns:a16="http://schemas.microsoft.com/office/drawing/2014/main" id="{C5C6FCB3-008A-4D79-A93A-B793858B869F}"/>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0" name="Rectangle 19">
              <a:extLst>
                <a:ext uri="{FF2B5EF4-FFF2-40B4-BE49-F238E27FC236}">
                  <a16:creationId xmlns:a16="http://schemas.microsoft.com/office/drawing/2014/main" id="{540A3EE2-116A-40B4-AFF2-A1D31D4B3382}"/>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31" name="Picture 2" descr="File:Starz University.png - Wikimedia Commons">
            <a:extLst>
              <a:ext uri="{FF2B5EF4-FFF2-40B4-BE49-F238E27FC236}">
                <a16:creationId xmlns:a16="http://schemas.microsoft.com/office/drawing/2014/main" id="{8EF0C157-83C5-4868-974B-80B9D89B8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598" y="3733565"/>
            <a:ext cx="750300" cy="75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624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3"/>
          <p:cNvSpPr txBox="1">
            <a:spLocks noGrp="1"/>
          </p:cNvSpPr>
          <p:nvPr>
            <p:ph type="body" idx="4294967295"/>
          </p:nvPr>
        </p:nvSpPr>
        <p:spPr>
          <a:xfrm>
            <a:off x="1090250" y="529575"/>
            <a:ext cx="2780400" cy="3938100"/>
          </a:xfrm>
          <a:prstGeom prst="rect">
            <a:avLst/>
          </a:prstGeom>
        </p:spPr>
        <p:txBody>
          <a:bodyPr spcFirstLastPara="1" wrap="square" lIns="91425" tIns="91425" rIns="91425" bIns="91425" anchor="ctr" anchorCtr="0">
            <a:noAutofit/>
          </a:bodyPr>
          <a:lstStyle/>
          <a:p>
            <a:pPr marL="0" lvl="0" indent="0">
              <a:buNone/>
            </a:pPr>
            <a:r>
              <a:rPr lang="en-GB" sz="2000" b="1" dirty="0">
                <a:solidFill>
                  <a:srgbClr val="DE9004"/>
                </a:solidFill>
                <a:latin typeface="Patrick Hand SC"/>
                <a:ea typeface="Patrick Hand SC"/>
                <a:cs typeface="Patrick Hand SC"/>
                <a:sym typeface="Patrick Hand SC"/>
              </a:rPr>
              <a:t>Text Formatting Elements</a:t>
            </a:r>
          </a:p>
          <a:p>
            <a:pPr marL="0" lvl="0" indent="0">
              <a:buNone/>
            </a:pPr>
            <a:r>
              <a:rPr lang="en-GB" sz="1800" dirty="0"/>
              <a:t>Text formatting elements are elements we use to format text in HTML.</a:t>
            </a:r>
            <a:endParaRPr sz="1800" dirty="0"/>
          </a:p>
        </p:txBody>
      </p:sp>
      <p:grpSp>
        <p:nvGrpSpPr>
          <p:cNvPr id="257" name="Google Shape;257;p33"/>
          <p:cNvGrpSpPr/>
          <p:nvPr/>
        </p:nvGrpSpPr>
        <p:grpSpPr>
          <a:xfrm>
            <a:off x="3568649" y="1241129"/>
            <a:ext cx="4542205" cy="2661224"/>
            <a:chOff x="1177450" y="241631"/>
            <a:chExt cx="6173152" cy="3616776"/>
          </a:xfrm>
        </p:grpSpPr>
        <p:sp>
          <p:nvSpPr>
            <p:cNvPr id="258" name="Google Shape;258;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 name="Group 9">
            <a:extLst>
              <a:ext uri="{FF2B5EF4-FFF2-40B4-BE49-F238E27FC236}">
                <a16:creationId xmlns:a16="http://schemas.microsoft.com/office/drawing/2014/main" id="{540E5B28-534C-4C73-B8D5-CE4C55A6EF98}"/>
              </a:ext>
            </a:extLst>
          </p:cNvPr>
          <p:cNvGrpSpPr/>
          <p:nvPr/>
        </p:nvGrpSpPr>
        <p:grpSpPr>
          <a:xfrm>
            <a:off x="0" y="0"/>
            <a:ext cx="9144001" cy="4483865"/>
            <a:chOff x="0" y="0"/>
            <a:chExt cx="9144001" cy="4483865"/>
          </a:xfrm>
        </p:grpSpPr>
        <p:grpSp>
          <p:nvGrpSpPr>
            <p:cNvPr id="11" name="Group 10">
              <a:extLst>
                <a:ext uri="{FF2B5EF4-FFF2-40B4-BE49-F238E27FC236}">
                  <a16:creationId xmlns:a16="http://schemas.microsoft.com/office/drawing/2014/main" id="{98174E42-F52C-493E-97DA-783EBBF9A195}"/>
                </a:ext>
              </a:extLst>
            </p:cNvPr>
            <p:cNvGrpSpPr/>
            <p:nvPr/>
          </p:nvGrpSpPr>
          <p:grpSpPr>
            <a:xfrm>
              <a:off x="0" y="0"/>
              <a:ext cx="9144001" cy="4483865"/>
              <a:chOff x="0" y="0"/>
              <a:chExt cx="9144001" cy="4483865"/>
            </a:xfrm>
          </p:grpSpPr>
          <p:grpSp>
            <p:nvGrpSpPr>
              <p:cNvPr id="13" name="Group 12">
                <a:extLst>
                  <a:ext uri="{FF2B5EF4-FFF2-40B4-BE49-F238E27FC236}">
                    <a16:creationId xmlns:a16="http://schemas.microsoft.com/office/drawing/2014/main" id="{8C5C9856-B212-49BE-AC11-383DA6C226C3}"/>
                  </a:ext>
                </a:extLst>
              </p:cNvPr>
              <p:cNvGrpSpPr/>
              <p:nvPr/>
            </p:nvGrpSpPr>
            <p:grpSpPr>
              <a:xfrm>
                <a:off x="0" y="0"/>
                <a:ext cx="9144001" cy="4483865"/>
                <a:chOff x="0" y="0"/>
                <a:chExt cx="9144001" cy="4483865"/>
              </a:xfrm>
            </p:grpSpPr>
            <p:sp>
              <p:nvSpPr>
                <p:cNvPr id="15" name="Rectangle 14">
                  <a:extLst>
                    <a:ext uri="{FF2B5EF4-FFF2-40B4-BE49-F238E27FC236}">
                      <a16:creationId xmlns:a16="http://schemas.microsoft.com/office/drawing/2014/main" id="{0CD615CE-B535-4669-832C-907AC355293E}"/>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16" name="Rectangle 15">
                  <a:extLst>
                    <a:ext uri="{FF2B5EF4-FFF2-40B4-BE49-F238E27FC236}">
                      <a16:creationId xmlns:a16="http://schemas.microsoft.com/office/drawing/2014/main" id="{87547FE4-A26D-4260-BC9E-615B5FB0CAE3}"/>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17" name="Rectangle 16">
                  <a:extLst>
                    <a:ext uri="{FF2B5EF4-FFF2-40B4-BE49-F238E27FC236}">
                      <a16:creationId xmlns:a16="http://schemas.microsoft.com/office/drawing/2014/main" id="{7B35B4E7-99E9-40FB-AEFA-F89E9FB9AD25}"/>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18" name="Rectangle 17">
                  <a:extLst>
                    <a:ext uri="{FF2B5EF4-FFF2-40B4-BE49-F238E27FC236}">
                      <a16:creationId xmlns:a16="http://schemas.microsoft.com/office/drawing/2014/main" id="{DC59FD24-7388-4E50-918B-83C9EB494371}"/>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19" name="Rectangle 18">
                  <a:extLst>
                    <a:ext uri="{FF2B5EF4-FFF2-40B4-BE49-F238E27FC236}">
                      <a16:creationId xmlns:a16="http://schemas.microsoft.com/office/drawing/2014/main" id="{AF1AD904-57BA-4FFA-B7B9-EA6A30AA7A58}"/>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0" name="Rectangle 19">
                  <a:extLst>
                    <a:ext uri="{FF2B5EF4-FFF2-40B4-BE49-F238E27FC236}">
                      <a16:creationId xmlns:a16="http://schemas.microsoft.com/office/drawing/2014/main" id="{7C414F57-E667-4532-A477-E467A0F2F702}"/>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1" name="Rectangle 20">
                  <a:extLst>
                    <a:ext uri="{FF2B5EF4-FFF2-40B4-BE49-F238E27FC236}">
                      <a16:creationId xmlns:a16="http://schemas.microsoft.com/office/drawing/2014/main" id="{E1B31976-BB56-4DD7-8B11-8E849F0401A8}"/>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2" name="Rectangle 21">
                  <a:extLst>
                    <a:ext uri="{FF2B5EF4-FFF2-40B4-BE49-F238E27FC236}">
                      <a16:creationId xmlns:a16="http://schemas.microsoft.com/office/drawing/2014/main" id="{4C201A91-E51A-4498-96EA-C4E81290F30B}"/>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14" name="Rectangle 13">
                <a:extLst>
                  <a:ext uri="{FF2B5EF4-FFF2-40B4-BE49-F238E27FC236}">
                    <a16:creationId xmlns:a16="http://schemas.microsoft.com/office/drawing/2014/main" id="{799F61F4-5E0A-4BB0-8050-4929E2E802FA}"/>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12" name="Rectangle 11">
              <a:extLst>
                <a:ext uri="{FF2B5EF4-FFF2-40B4-BE49-F238E27FC236}">
                  <a16:creationId xmlns:a16="http://schemas.microsoft.com/office/drawing/2014/main" id="{10F67DB3-F9B7-426A-95EC-1E4785B0938A}"/>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23" name="Content Placeholder 3">
            <a:extLst>
              <a:ext uri="{FF2B5EF4-FFF2-40B4-BE49-F238E27FC236}">
                <a16:creationId xmlns:a16="http://schemas.microsoft.com/office/drawing/2014/main" id="{7C66F56F-E8A2-4CEB-A775-B9DC143C17C9}"/>
              </a:ext>
            </a:extLst>
          </p:cNvPr>
          <p:cNvPicPr>
            <a:picLocks noChangeAspect="1"/>
          </p:cNvPicPr>
          <p:nvPr/>
        </p:nvPicPr>
        <p:blipFill>
          <a:blip r:embed="rId3"/>
          <a:stretch>
            <a:fillRect/>
          </a:stretch>
        </p:blipFill>
        <p:spPr>
          <a:xfrm>
            <a:off x="4091408" y="1394456"/>
            <a:ext cx="3524733" cy="2239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31285" y="617268"/>
            <a:ext cx="7020900" cy="750300"/>
          </a:xfrm>
          <a:prstGeom prst="rect">
            <a:avLst/>
          </a:prstGeom>
        </p:spPr>
        <p:txBody>
          <a:bodyPr spcFirstLastPara="1" wrap="square" lIns="91425" tIns="91425" rIns="91425" bIns="91425" anchor="t" anchorCtr="0">
            <a:noAutofit/>
          </a:bodyPr>
          <a:lstStyle/>
          <a:p>
            <a:pPr lvl="0"/>
            <a:r>
              <a:rPr lang="en-GB" dirty="0">
                <a:solidFill>
                  <a:srgbClr val="DE9004"/>
                </a:solidFill>
              </a:rPr>
              <a:t>Heading Elements</a:t>
            </a:r>
          </a:p>
        </p:txBody>
      </p:sp>
      <p:grpSp>
        <p:nvGrpSpPr>
          <p:cNvPr id="18" name="Group 17">
            <a:extLst>
              <a:ext uri="{FF2B5EF4-FFF2-40B4-BE49-F238E27FC236}">
                <a16:creationId xmlns:a16="http://schemas.microsoft.com/office/drawing/2014/main" id="{799B1008-4BB1-4B20-B7B8-BF8DB64D7EFC}"/>
              </a:ext>
            </a:extLst>
          </p:cNvPr>
          <p:cNvGrpSpPr/>
          <p:nvPr/>
        </p:nvGrpSpPr>
        <p:grpSpPr>
          <a:xfrm>
            <a:off x="0" y="0"/>
            <a:ext cx="9144001" cy="4483865"/>
            <a:chOff x="0" y="0"/>
            <a:chExt cx="9144001" cy="4483865"/>
          </a:xfrm>
        </p:grpSpPr>
        <p:grpSp>
          <p:nvGrpSpPr>
            <p:cNvPr id="19" name="Group 18">
              <a:extLst>
                <a:ext uri="{FF2B5EF4-FFF2-40B4-BE49-F238E27FC236}">
                  <a16:creationId xmlns:a16="http://schemas.microsoft.com/office/drawing/2014/main" id="{2E7B6081-9DF1-4451-AE6B-20C20200EF45}"/>
                </a:ext>
              </a:extLst>
            </p:cNvPr>
            <p:cNvGrpSpPr/>
            <p:nvPr/>
          </p:nvGrpSpPr>
          <p:grpSpPr>
            <a:xfrm>
              <a:off x="0" y="0"/>
              <a:ext cx="9144001" cy="4483865"/>
              <a:chOff x="0" y="0"/>
              <a:chExt cx="9144001" cy="4483865"/>
            </a:xfrm>
          </p:grpSpPr>
          <p:grpSp>
            <p:nvGrpSpPr>
              <p:cNvPr id="21" name="Group 20">
                <a:extLst>
                  <a:ext uri="{FF2B5EF4-FFF2-40B4-BE49-F238E27FC236}">
                    <a16:creationId xmlns:a16="http://schemas.microsoft.com/office/drawing/2014/main" id="{A55E2344-3A44-43B1-9AF6-7B7518C8C119}"/>
                  </a:ext>
                </a:extLst>
              </p:cNvPr>
              <p:cNvGrpSpPr/>
              <p:nvPr/>
            </p:nvGrpSpPr>
            <p:grpSpPr>
              <a:xfrm>
                <a:off x="0" y="0"/>
                <a:ext cx="9144001" cy="4483865"/>
                <a:chOff x="0" y="0"/>
                <a:chExt cx="9144001" cy="4483865"/>
              </a:xfrm>
            </p:grpSpPr>
            <p:sp>
              <p:nvSpPr>
                <p:cNvPr id="23" name="Rectangle 22">
                  <a:extLst>
                    <a:ext uri="{FF2B5EF4-FFF2-40B4-BE49-F238E27FC236}">
                      <a16:creationId xmlns:a16="http://schemas.microsoft.com/office/drawing/2014/main" id="{4F8211AB-5C69-4E01-886D-632B9C506248}"/>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4" name="Rectangle 23">
                  <a:extLst>
                    <a:ext uri="{FF2B5EF4-FFF2-40B4-BE49-F238E27FC236}">
                      <a16:creationId xmlns:a16="http://schemas.microsoft.com/office/drawing/2014/main" id="{34ECDA85-6E0D-4DAE-ACB6-400990315A8C}"/>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5" name="Rectangle 24">
                  <a:extLst>
                    <a:ext uri="{FF2B5EF4-FFF2-40B4-BE49-F238E27FC236}">
                      <a16:creationId xmlns:a16="http://schemas.microsoft.com/office/drawing/2014/main" id="{B17D7EE9-C489-4421-B386-0EE1E3B80445}"/>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6" name="Rectangle 25">
                  <a:extLst>
                    <a:ext uri="{FF2B5EF4-FFF2-40B4-BE49-F238E27FC236}">
                      <a16:creationId xmlns:a16="http://schemas.microsoft.com/office/drawing/2014/main" id="{521C433D-56BE-471E-ACB1-3DC27ECE78BC}"/>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7" name="Rectangle 26">
                  <a:extLst>
                    <a:ext uri="{FF2B5EF4-FFF2-40B4-BE49-F238E27FC236}">
                      <a16:creationId xmlns:a16="http://schemas.microsoft.com/office/drawing/2014/main" id="{80926F1B-C204-4D77-A0ED-BD4E45D71403}"/>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C418D962-EFB7-42DA-91D6-116CDD1F356A}"/>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3FDA1CC7-362A-4B50-A8A6-8098BB6C6306}"/>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30" name="Rectangle 29">
                  <a:extLst>
                    <a:ext uri="{FF2B5EF4-FFF2-40B4-BE49-F238E27FC236}">
                      <a16:creationId xmlns:a16="http://schemas.microsoft.com/office/drawing/2014/main" id="{67ACEF26-50F7-433E-9B6E-DA6C4BA4CE1A}"/>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2" name="Rectangle 21">
                <a:extLst>
                  <a:ext uri="{FF2B5EF4-FFF2-40B4-BE49-F238E27FC236}">
                    <a16:creationId xmlns:a16="http://schemas.microsoft.com/office/drawing/2014/main" id="{C5C6FCB3-008A-4D79-A93A-B793858B869F}"/>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0" name="Rectangle 19">
              <a:extLst>
                <a:ext uri="{FF2B5EF4-FFF2-40B4-BE49-F238E27FC236}">
                  <a16:creationId xmlns:a16="http://schemas.microsoft.com/office/drawing/2014/main" id="{540A3EE2-116A-40B4-AFF2-A1D31D4B3382}"/>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31" name="Picture 2" descr="File:Starz University.png - Wikimedia Commons">
            <a:extLst>
              <a:ext uri="{FF2B5EF4-FFF2-40B4-BE49-F238E27FC236}">
                <a16:creationId xmlns:a16="http://schemas.microsoft.com/office/drawing/2014/main" id="{30D9F664-494B-47EE-A695-34A03BAF4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598" y="3733565"/>
            <a:ext cx="750300" cy="750300"/>
          </a:xfrm>
          <a:prstGeom prst="rect">
            <a:avLst/>
          </a:prstGeom>
          <a:noFill/>
          <a:extLst>
            <a:ext uri="{909E8E84-426E-40DD-AFC4-6F175D3DCCD1}">
              <a14:hiddenFill xmlns:a14="http://schemas.microsoft.com/office/drawing/2010/main">
                <a:solidFill>
                  <a:srgbClr val="FFFFFF"/>
                </a:solidFill>
              </a14:hiddenFill>
            </a:ext>
          </a:extLst>
        </p:spPr>
      </p:pic>
      <p:sp>
        <p:nvSpPr>
          <p:cNvPr id="33" name="Google Shape;104;p19">
            <a:extLst>
              <a:ext uri="{FF2B5EF4-FFF2-40B4-BE49-F238E27FC236}">
                <a16:creationId xmlns:a16="http://schemas.microsoft.com/office/drawing/2014/main" id="{F3F7EFE9-1F00-4503-BF41-A28FDD3AA71C}"/>
              </a:ext>
            </a:extLst>
          </p:cNvPr>
          <p:cNvSpPr txBox="1">
            <a:spLocks/>
          </p:cNvSpPr>
          <p:nvPr/>
        </p:nvSpPr>
        <p:spPr>
          <a:xfrm>
            <a:off x="1031285" y="1112608"/>
            <a:ext cx="6881431" cy="3371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342900" indent="-342900">
              <a:buClr>
                <a:srgbClr val="DE9004"/>
              </a:buClr>
            </a:pPr>
            <a:r>
              <a:rPr lang="en-GB" sz="1600" dirty="0">
                <a:solidFill>
                  <a:schemeClr val="tx1">
                    <a:lumMod val="50000"/>
                  </a:schemeClr>
                </a:solidFill>
              </a:rPr>
              <a:t>HTML heading or HTML h tag can be defined as a title or a subtitle which you want to display on the webpage. </a:t>
            </a:r>
          </a:p>
          <a:p>
            <a:pPr marL="342900" indent="-342900">
              <a:buClr>
                <a:srgbClr val="DE9004"/>
              </a:buClr>
            </a:pPr>
            <a:r>
              <a:rPr lang="en-GB" sz="1600" dirty="0">
                <a:solidFill>
                  <a:schemeClr val="tx1">
                    <a:lumMod val="50000"/>
                  </a:schemeClr>
                </a:solidFill>
              </a:rPr>
              <a:t>There are six different HTML headings which are defined with the &lt;h1&gt; to &lt;h6&gt; tags, from highest level h1 (main heading) to the least level h6 (least important heading).</a:t>
            </a:r>
          </a:p>
          <a:p>
            <a:pPr marL="342900" indent="-342900">
              <a:buClr>
                <a:srgbClr val="DE9004"/>
              </a:buClr>
            </a:pPr>
            <a:r>
              <a:rPr lang="en-GB" sz="1600" dirty="0">
                <a:solidFill>
                  <a:schemeClr val="tx1">
                    <a:lumMod val="50000"/>
                  </a:schemeClr>
                </a:solidFill>
              </a:rPr>
              <a:t>&lt;h1&gt; is the largest heading tag and &lt;h6&gt; is the smallest one. So &lt;h1&gt; is used for most important heading and &lt;h6&gt; is used for least important.</a:t>
            </a:r>
          </a:p>
          <a:p>
            <a:pPr marL="342900" indent="-342900">
              <a:buClr>
                <a:srgbClr val="DE9004"/>
              </a:buClr>
            </a:pPr>
            <a:r>
              <a:rPr lang="en-GB" sz="1600" dirty="0">
                <a:solidFill>
                  <a:schemeClr val="tx1">
                    <a:lumMod val="50000"/>
                  </a:schemeClr>
                </a:solidFill>
              </a:rPr>
              <a:t>Search engines use the heading to index the structure and content of your web pages.</a:t>
            </a:r>
          </a:p>
          <a:p>
            <a:pPr marL="342900" indent="-342900">
              <a:buClr>
                <a:srgbClr val="DE9004"/>
              </a:buClr>
            </a:pPr>
            <a:r>
              <a:rPr lang="en-GB" sz="1600" dirty="0">
                <a:solidFill>
                  <a:schemeClr val="tx1">
                    <a:lumMod val="50000"/>
                  </a:schemeClr>
                </a:solidFill>
              </a:rPr>
              <a:t>Each HTML heading has a default size.</a:t>
            </a:r>
          </a:p>
        </p:txBody>
      </p:sp>
    </p:spTree>
    <p:extLst>
      <p:ext uri="{BB962C8B-B14F-4D97-AF65-F5344CB8AC3E}">
        <p14:creationId xmlns:p14="http://schemas.microsoft.com/office/powerpoint/2010/main" val="211598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lvl="0"/>
            <a:r>
              <a:rPr lang="en-GB" dirty="0">
                <a:solidFill>
                  <a:srgbClr val="DE9004"/>
                </a:solidFill>
              </a:rPr>
              <a:t>Paragraph Elements</a:t>
            </a:r>
            <a:endParaRPr dirty="0">
              <a:solidFill>
                <a:srgbClr val="DE9004"/>
              </a:solidFill>
            </a:endParaRPr>
          </a:p>
        </p:txBody>
      </p:sp>
      <p:sp>
        <p:nvSpPr>
          <p:cNvPr id="87" name="Google Shape;87;p17"/>
          <p:cNvSpPr txBox="1">
            <a:spLocks noGrp="1"/>
          </p:cNvSpPr>
          <p:nvPr>
            <p:ph type="body" idx="1"/>
          </p:nvPr>
        </p:nvSpPr>
        <p:spPr>
          <a:xfrm>
            <a:off x="1037732" y="1255282"/>
            <a:ext cx="7020900" cy="2706900"/>
          </a:xfrm>
          <a:prstGeom prst="rect">
            <a:avLst/>
          </a:prstGeom>
        </p:spPr>
        <p:txBody>
          <a:bodyPr spcFirstLastPara="1" wrap="square" lIns="91425" tIns="91425" rIns="91425" bIns="91425" anchor="t" anchorCtr="0">
            <a:noAutofit/>
          </a:bodyPr>
          <a:lstStyle/>
          <a:p>
            <a:pPr lvl="0">
              <a:lnSpc>
                <a:spcPct val="150000"/>
              </a:lnSpc>
              <a:buClr>
                <a:srgbClr val="DE9004"/>
              </a:buClr>
            </a:pPr>
            <a:r>
              <a:rPr lang="en-GB" sz="1400" dirty="0">
                <a:solidFill>
                  <a:schemeClr val="tx1">
                    <a:lumMod val="50000"/>
                  </a:schemeClr>
                </a:solidFill>
              </a:rPr>
              <a:t>A paragraph always starts on a new line, and is usually a block of text.</a:t>
            </a:r>
          </a:p>
          <a:p>
            <a:pPr lvl="0">
              <a:lnSpc>
                <a:spcPct val="150000"/>
              </a:lnSpc>
              <a:buClr>
                <a:srgbClr val="DE9004"/>
              </a:buClr>
            </a:pPr>
            <a:r>
              <a:rPr lang="en-GB" sz="1400" dirty="0">
                <a:solidFill>
                  <a:schemeClr val="tx1">
                    <a:lumMod val="50000"/>
                  </a:schemeClr>
                </a:solidFill>
              </a:rPr>
              <a:t>HTML paragraph or HTML p tag is used to define a paragraph in a webpage.</a:t>
            </a:r>
          </a:p>
          <a:p>
            <a:pPr lvl="0">
              <a:lnSpc>
                <a:spcPct val="150000"/>
              </a:lnSpc>
              <a:buClr>
                <a:srgbClr val="DE9004"/>
              </a:buClr>
            </a:pPr>
            <a:r>
              <a:rPr lang="en-GB" sz="1400" dirty="0">
                <a:solidFill>
                  <a:schemeClr val="tx1">
                    <a:lumMod val="50000"/>
                  </a:schemeClr>
                </a:solidFill>
              </a:rPr>
              <a:t>It is a notable point that a browser itself add an empty line before and after a paragraph. </a:t>
            </a:r>
          </a:p>
          <a:p>
            <a:pPr lvl="0">
              <a:lnSpc>
                <a:spcPct val="150000"/>
              </a:lnSpc>
              <a:buClr>
                <a:srgbClr val="DE9004"/>
              </a:buClr>
            </a:pPr>
            <a:r>
              <a:rPr lang="en-GB" sz="1400" dirty="0">
                <a:solidFill>
                  <a:schemeClr val="tx1">
                    <a:lumMod val="50000"/>
                  </a:schemeClr>
                </a:solidFill>
              </a:rPr>
              <a:t>An HTML &lt;p&gt; tag indicates starting of new paragraph.</a:t>
            </a:r>
          </a:p>
          <a:p>
            <a:pPr lvl="0">
              <a:lnSpc>
                <a:spcPct val="150000"/>
              </a:lnSpc>
              <a:buClr>
                <a:srgbClr val="DE9004"/>
              </a:buClr>
            </a:pPr>
            <a:r>
              <a:rPr lang="en-GB" sz="1400" dirty="0">
                <a:solidFill>
                  <a:schemeClr val="tx1">
                    <a:lumMod val="50000"/>
                  </a:schemeClr>
                </a:solidFill>
              </a:rPr>
              <a:t>If we are using various &lt;p&gt; tags in one HTML file then browser automatically adds a single blank line between the two paragraphs.</a:t>
            </a:r>
          </a:p>
        </p:txBody>
      </p:sp>
      <p:sp>
        <p:nvSpPr>
          <p:cNvPr id="2" name="Rectangle 1">
            <a:extLst>
              <a:ext uri="{FF2B5EF4-FFF2-40B4-BE49-F238E27FC236}">
                <a16:creationId xmlns:a16="http://schemas.microsoft.com/office/drawing/2014/main" id="{AC42AE88-E548-427E-B612-187037C54622}"/>
              </a:ext>
            </a:extLst>
          </p:cNvPr>
          <p:cNvSpPr/>
          <p:nvPr/>
        </p:nvSpPr>
        <p:spPr>
          <a:xfrm rot="19564581">
            <a:off x="8901629" y="3701667"/>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nvGrpSpPr>
          <p:cNvPr id="17" name="Group 16">
            <a:extLst>
              <a:ext uri="{FF2B5EF4-FFF2-40B4-BE49-F238E27FC236}">
                <a16:creationId xmlns:a16="http://schemas.microsoft.com/office/drawing/2014/main" id="{69F86841-2514-49FA-8F70-98C5BB2015FC}"/>
              </a:ext>
            </a:extLst>
          </p:cNvPr>
          <p:cNvGrpSpPr/>
          <p:nvPr/>
        </p:nvGrpSpPr>
        <p:grpSpPr>
          <a:xfrm>
            <a:off x="0" y="0"/>
            <a:ext cx="9144001" cy="4483865"/>
            <a:chOff x="0" y="0"/>
            <a:chExt cx="9144001" cy="4483865"/>
          </a:xfrm>
        </p:grpSpPr>
        <p:grpSp>
          <p:nvGrpSpPr>
            <p:cNvPr id="18" name="Group 17">
              <a:extLst>
                <a:ext uri="{FF2B5EF4-FFF2-40B4-BE49-F238E27FC236}">
                  <a16:creationId xmlns:a16="http://schemas.microsoft.com/office/drawing/2014/main" id="{4E969B47-3BC8-4C81-8114-6760A25D3011}"/>
                </a:ext>
              </a:extLst>
            </p:cNvPr>
            <p:cNvGrpSpPr/>
            <p:nvPr/>
          </p:nvGrpSpPr>
          <p:grpSpPr>
            <a:xfrm>
              <a:off x="0" y="0"/>
              <a:ext cx="9144001" cy="4483865"/>
              <a:chOff x="0" y="0"/>
              <a:chExt cx="9144001" cy="4483865"/>
            </a:xfrm>
          </p:grpSpPr>
          <p:grpSp>
            <p:nvGrpSpPr>
              <p:cNvPr id="20" name="Group 19">
                <a:extLst>
                  <a:ext uri="{FF2B5EF4-FFF2-40B4-BE49-F238E27FC236}">
                    <a16:creationId xmlns:a16="http://schemas.microsoft.com/office/drawing/2014/main" id="{7ECE6CB7-703B-4426-BB24-BA72070241B6}"/>
                  </a:ext>
                </a:extLst>
              </p:cNvPr>
              <p:cNvGrpSpPr/>
              <p:nvPr/>
            </p:nvGrpSpPr>
            <p:grpSpPr>
              <a:xfrm>
                <a:off x="0" y="0"/>
                <a:ext cx="9144001" cy="4483865"/>
                <a:chOff x="0" y="0"/>
                <a:chExt cx="9144001" cy="4483865"/>
              </a:xfrm>
            </p:grpSpPr>
            <p:sp>
              <p:nvSpPr>
                <p:cNvPr id="22" name="Rectangle 21">
                  <a:extLst>
                    <a:ext uri="{FF2B5EF4-FFF2-40B4-BE49-F238E27FC236}">
                      <a16:creationId xmlns:a16="http://schemas.microsoft.com/office/drawing/2014/main" id="{39C4ADBC-EE91-46D7-8105-694EFD3BAE02}"/>
                    </a:ext>
                  </a:extLst>
                </p:cNvPr>
                <p:cNvSpPr/>
                <p:nvPr/>
              </p:nvSpPr>
              <p:spPr>
                <a:xfrm>
                  <a:off x="0" y="0"/>
                  <a:ext cx="9144000" cy="425303"/>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3" name="Rectangle 22">
                  <a:extLst>
                    <a:ext uri="{FF2B5EF4-FFF2-40B4-BE49-F238E27FC236}">
                      <a16:creationId xmlns:a16="http://schemas.microsoft.com/office/drawing/2014/main" id="{1DA64A1B-A125-47C9-B99C-30E808D31C01}"/>
                    </a:ext>
                  </a:extLst>
                </p:cNvPr>
                <p:cNvSpPr/>
                <p:nvPr/>
              </p:nvSpPr>
              <p:spPr>
                <a:xfrm rot="16200000">
                  <a:off x="-705342" y="1115354"/>
                  <a:ext cx="2022688"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4" name="Rectangle 23">
                  <a:extLst>
                    <a:ext uri="{FF2B5EF4-FFF2-40B4-BE49-F238E27FC236}">
                      <a16:creationId xmlns:a16="http://schemas.microsoft.com/office/drawing/2014/main" id="{584D33F4-3259-4107-8E48-8728082E5703}"/>
                    </a:ext>
                  </a:extLst>
                </p:cNvPr>
                <p:cNvSpPr/>
                <p:nvPr/>
              </p:nvSpPr>
              <p:spPr>
                <a:xfrm rot="16200000">
                  <a:off x="7110018" y="1634634"/>
                  <a:ext cx="3455966" cy="612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dirty="0"/>
                </a:p>
              </p:txBody>
            </p:sp>
            <p:sp>
              <p:nvSpPr>
                <p:cNvPr id="25" name="Rectangle 24">
                  <a:extLst>
                    <a:ext uri="{FF2B5EF4-FFF2-40B4-BE49-F238E27FC236}">
                      <a16:creationId xmlns:a16="http://schemas.microsoft.com/office/drawing/2014/main" id="{10E68A1A-5ABD-4964-8023-A08240D5C624}"/>
                    </a:ext>
                  </a:extLst>
                </p:cNvPr>
                <p:cNvSpPr/>
                <p:nvPr/>
              </p:nvSpPr>
              <p:spPr>
                <a:xfrm rot="16200000">
                  <a:off x="201918" y="2507604"/>
                  <a:ext cx="607859" cy="212317"/>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6" name="Rectangle 25">
                  <a:extLst>
                    <a:ext uri="{FF2B5EF4-FFF2-40B4-BE49-F238E27FC236}">
                      <a16:creationId xmlns:a16="http://schemas.microsoft.com/office/drawing/2014/main" id="{14175B3A-72FF-4643-AB84-8DCF2DA7990E}"/>
                    </a:ext>
                  </a:extLst>
                </p:cNvPr>
                <p:cNvSpPr/>
                <p:nvPr/>
              </p:nvSpPr>
              <p:spPr>
                <a:xfrm rot="16200000">
                  <a:off x="128390" y="2286540"/>
                  <a:ext cx="482962" cy="16142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7" name="Rectangle 26">
                  <a:extLst>
                    <a:ext uri="{FF2B5EF4-FFF2-40B4-BE49-F238E27FC236}">
                      <a16:creationId xmlns:a16="http://schemas.microsoft.com/office/drawing/2014/main" id="{BE9010ED-1AB1-4FB2-B0D3-2FC13C484F71}"/>
                    </a:ext>
                  </a:extLst>
                </p:cNvPr>
                <p:cNvSpPr/>
                <p:nvPr/>
              </p:nvSpPr>
              <p:spPr>
                <a:xfrm>
                  <a:off x="347159" y="2550215"/>
                  <a:ext cx="234579" cy="102018"/>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8" name="Rectangle 27">
                  <a:extLst>
                    <a:ext uri="{FF2B5EF4-FFF2-40B4-BE49-F238E27FC236}">
                      <a16:creationId xmlns:a16="http://schemas.microsoft.com/office/drawing/2014/main" id="{01CF20C7-6F78-4F1D-903F-A61CC42E00CB}"/>
                    </a:ext>
                  </a:extLst>
                </p:cNvPr>
                <p:cNvSpPr/>
                <p:nvPr/>
              </p:nvSpPr>
              <p:spPr>
                <a:xfrm rot="16200000">
                  <a:off x="8636546" y="3979865"/>
                  <a:ext cx="828000" cy="18000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sp>
              <p:nvSpPr>
                <p:cNvPr id="29" name="Rectangle 28">
                  <a:extLst>
                    <a:ext uri="{FF2B5EF4-FFF2-40B4-BE49-F238E27FC236}">
                      <a16:creationId xmlns:a16="http://schemas.microsoft.com/office/drawing/2014/main" id="{85A278DC-E1AE-4AB9-A3B6-C308BA1D3C9B}"/>
                    </a:ext>
                  </a:extLst>
                </p:cNvPr>
                <p:cNvSpPr/>
                <p:nvPr/>
              </p:nvSpPr>
              <p:spPr>
                <a:xfrm>
                  <a:off x="8881563" y="3633831"/>
                  <a:ext cx="180000"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21" name="Rectangle 20">
                <a:extLst>
                  <a:ext uri="{FF2B5EF4-FFF2-40B4-BE49-F238E27FC236}">
                    <a16:creationId xmlns:a16="http://schemas.microsoft.com/office/drawing/2014/main" id="{7C3FE739-E540-488D-A2BD-FFEA3AB82390}"/>
                  </a:ext>
                </a:extLst>
              </p:cNvPr>
              <p:cNvSpPr/>
              <p:nvPr/>
            </p:nvSpPr>
            <p:spPr>
              <a:xfrm rot="19564581">
                <a:off x="199312" y="2341889"/>
                <a:ext cx="165253" cy="176270"/>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sp>
          <p:nvSpPr>
            <p:cNvPr id="19" name="Rectangle 18">
              <a:extLst>
                <a:ext uri="{FF2B5EF4-FFF2-40B4-BE49-F238E27FC236}">
                  <a16:creationId xmlns:a16="http://schemas.microsoft.com/office/drawing/2014/main" id="{BAAB5D02-5976-40C2-92B3-4102A294EF0B}"/>
                </a:ext>
              </a:extLst>
            </p:cNvPr>
            <p:cNvSpPr/>
            <p:nvPr/>
          </p:nvSpPr>
          <p:spPr>
            <a:xfrm rot="18672454">
              <a:off x="8926597" y="3700618"/>
              <a:ext cx="183454" cy="142171"/>
            </a:xfrm>
            <a:prstGeom prst="rect">
              <a:avLst/>
            </a:prstGeom>
            <a:solidFill>
              <a:srgbClr val="DE9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R"/>
            </a:p>
          </p:txBody>
        </p:sp>
      </p:grpSp>
      <p:pic>
        <p:nvPicPr>
          <p:cNvPr id="30" name="Picture 2" descr="File:Starz University.png - Wikimedia Commons">
            <a:extLst>
              <a:ext uri="{FF2B5EF4-FFF2-40B4-BE49-F238E27FC236}">
                <a16:creationId xmlns:a16="http://schemas.microsoft.com/office/drawing/2014/main" id="{A6BA1D0A-A015-4E00-BB7D-AE44A9767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0901" y="598778"/>
            <a:ext cx="750300" cy="75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381376"/>
      </p:ext>
    </p:extLst>
  </p:cSld>
  <p:clrMapOvr>
    <a:masterClrMapping/>
  </p:clrMapOvr>
</p:sld>
</file>

<file path=ppt/theme/theme1.xml><?xml version="1.0" encoding="utf-8"?>
<a:theme xmlns:a="http://schemas.openxmlformats.org/drawingml/2006/main" name="Seyton template">
  <a:themeElements>
    <a:clrScheme name="Custom 347">
      <a:dk1>
        <a:srgbClr val="434343"/>
      </a:dk1>
      <a:lt1>
        <a:srgbClr val="FFFFFF"/>
      </a:lt1>
      <a:dk2>
        <a:srgbClr val="7B8486"/>
      </a:dk2>
      <a:lt2>
        <a:srgbClr val="E3E9EB"/>
      </a:lt2>
      <a:accent1>
        <a:srgbClr val="2A95B7"/>
      </a:accent1>
      <a:accent2>
        <a:srgbClr val="80D5CC"/>
      </a:accent2>
      <a:accent3>
        <a:srgbClr val="E9CB74"/>
      </a:accent3>
      <a:accent4>
        <a:srgbClr val="D19E9E"/>
      </a:accent4>
      <a:accent5>
        <a:srgbClr val="E47474"/>
      </a:accent5>
      <a:accent6>
        <a:srgbClr val="9DAF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5303</TotalTime>
  <Words>1158</Words>
  <Application>Microsoft Office PowerPoint</Application>
  <PresentationFormat>On-screen Show (16:9)</PresentationFormat>
  <Paragraphs>73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Sniglet</vt:lpstr>
      <vt:lpstr>Patrick Hand SC</vt:lpstr>
      <vt:lpstr>Calibri</vt:lpstr>
      <vt:lpstr>Arial</vt:lpstr>
      <vt:lpstr>Seyton template</vt:lpstr>
      <vt:lpstr>Structuring Document for the Web</vt:lpstr>
      <vt:lpstr>Objectives</vt:lpstr>
      <vt:lpstr>Tags and Attributes</vt:lpstr>
      <vt:lpstr>Tags and Attributes</vt:lpstr>
      <vt:lpstr>Elements</vt:lpstr>
      <vt:lpstr>Block-level and Inline Elements </vt:lpstr>
      <vt:lpstr>PowerPoint Presentation</vt:lpstr>
      <vt:lpstr>Heading Elements</vt:lpstr>
      <vt:lpstr>Paragraph Elements</vt:lpstr>
      <vt:lpstr>Line Break &amp; Horizontal Rule</vt:lpstr>
      <vt:lpstr>Quotation and Citation Elements</vt:lpstr>
      <vt:lpstr>Quotation and Citation Elements Cont.</vt:lpstr>
      <vt:lpstr>Meta Tags </vt:lpstr>
      <vt:lpstr>Meta Tags Cont. </vt:lpstr>
      <vt:lpstr>HTML Comments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Meason</dc:creator>
  <cp:lastModifiedBy>Emmanuel S. Blama</cp:lastModifiedBy>
  <cp:revision>69</cp:revision>
  <dcterms:modified xsi:type="dcterms:W3CDTF">2022-03-10T19:50:49Z</dcterms:modified>
</cp:coreProperties>
</file>