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74" r:id="rId3"/>
    <p:sldId id="304" r:id="rId4"/>
    <p:sldId id="258" r:id="rId5"/>
    <p:sldId id="303" r:id="rId6"/>
    <p:sldId id="302" r:id="rId7"/>
    <p:sldId id="265" r:id="rId8"/>
    <p:sldId id="305" r:id="rId9"/>
    <p:sldId id="259" r:id="rId10"/>
    <p:sldId id="280" r:id="rId11"/>
  </p:sldIdLst>
  <p:sldSz cx="12192000" cy="6858000"/>
  <p:notesSz cx="6858000" cy="9144000"/>
  <p:embeddedFontLst>
    <p:embeddedFont>
      <p:font typeface="Cascadia Code SemiBold" panose="020B0609020000020004" pitchFamily="49" charset="0"/>
      <p:bold r:id="rId13"/>
      <p:boldItalic r:id="rId14"/>
    </p:embeddedFont>
    <p:embeddedFont>
      <p:font typeface="等线" panose="020B0604020202020204" charset="-122"/>
      <p:regular r:id="rId15"/>
      <p:bold r:id="rId16"/>
    </p:embeddedFont>
    <p:embeddedFont>
      <p:font typeface="Urbanist Black" panose="020B0604020202020204" charset="0"/>
      <p:bold r:id="rId17"/>
      <p:boldItalic r:id="rId18"/>
    </p:embeddedFont>
    <p:embeddedFont>
      <p:font typeface="Calibri" panose="020F0502020204030204" pitchFamily="34" charset="0"/>
      <p:regular r:id="rId19"/>
      <p:bold r:id="rId20"/>
      <p:italic r:id="rId21"/>
      <p:boldItalic r:id="rId22"/>
    </p:embeddedFont>
    <p:embeddedFont>
      <p:font typeface="Quicksand" panose="020B0604020202020204" charset="0"/>
      <p:regular r:id="rId23"/>
      <p:bold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22C3E091-BA06-4A3C-B2EE-35BBA36DF035}">
          <p14:sldIdLst>
            <p14:sldId id="256"/>
            <p14:sldId id="274"/>
            <p14:sldId id="304"/>
          </p14:sldIdLst>
        </p14:section>
        <p14:section name="Untitled Section" id="{BA182893-BE8B-46FD-BF10-4F71D4BF1C76}">
          <p14:sldIdLst>
            <p14:sldId id="258"/>
            <p14:sldId id="303"/>
            <p14:sldId id="302"/>
            <p14:sldId id="265"/>
            <p14:sldId id="305"/>
            <p14:sldId id="259"/>
            <p14:sldId id="280"/>
          </p14:sldIdLst>
        </p14:section>
      </p14:sectionLst>
    </p:ext>
    <p:ext uri="{EFAFB233-063F-42B5-8137-9DF3F51BA10A}">
      <p15:sldGuideLst xmlns:p15="http://schemas.microsoft.com/office/powerpoint/2012/main">
        <p15:guide id="1" orient="horz" pos="2282">
          <p15:clr>
            <a:srgbClr val="A4A3A4"/>
          </p15:clr>
        </p15:guide>
        <p15:guide id="2" pos="3839">
          <p15:clr>
            <a:srgbClr val="A4A3A4"/>
          </p15:clr>
        </p15:guide>
        <p15:guide id="3" pos="7108">
          <p15:clr>
            <a:srgbClr val="A4A3A4"/>
          </p15:clr>
        </p15:guide>
        <p15:guide id="4" pos="490">
          <p15:clr>
            <a:srgbClr val="A4A3A4"/>
          </p15:clr>
        </p15:guide>
        <p15:guide id="5" orient="horz" pos="1138">
          <p15:clr>
            <a:srgbClr val="A4A3A4"/>
          </p15:clr>
        </p15:guide>
        <p15:guide id="6" orient="horz" pos="39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355" y="82"/>
      </p:cViewPr>
      <p:guideLst>
        <p:guide orient="horz" pos="2282"/>
        <p:guide pos="3839"/>
        <p:guide pos="7108"/>
        <p:guide pos="490"/>
        <p:guide orient="horz" pos="1138"/>
        <p:guide orient="horz" pos="3988"/>
      </p:guideLst>
    </p:cSldViewPr>
  </p:slideViewPr>
  <p:notesTextViewPr>
    <p:cViewPr>
      <p:scale>
        <a:sx n="1" d="1"/>
        <a:sy n="1" d="1"/>
      </p:scale>
      <p:origin x="0" y="0"/>
    </p:cViewPr>
  </p:notesTextViewPr>
  <p:sorterViewPr>
    <p:cViewPr>
      <p:scale>
        <a:sx n="63" d="100"/>
        <a:sy n="6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C3093-7D1F-43DF-8470-8620399183BD}"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A3D0F-442A-4D7E-A1BB-1DC7930C7B4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4557932" y="900332"/>
            <a:ext cx="3080825" cy="5229006"/>
          </a:xfrm>
          <a:custGeom>
            <a:avLst/>
            <a:gdLst>
              <a:gd name="connsiteX0" fmla="*/ 0 w 3080825"/>
              <a:gd name="connsiteY0" fmla="*/ 0 h 5229006"/>
              <a:gd name="connsiteX1" fmla="*/ 3080825 w 3080825"/>
              <a:gd name="connsiteY1" fmla="*/ 0 h 5229006"/>
              <a:gd name="connsiteX2" fmla="*/ 3080825 w 3080825"/>
              <a:gd name="connsiteY2" fmla="*/ 5229006 h 5229006"/>
              <a:gd name="connsiteX3" fmla="*/ 0 w 3080825"/>
              <a:gd name="connsiteY3" fmla="*/ 5229006 h 5229006"/>
            </a:gdLst>
            <a:ahLst/>
            <a:cxnLst>
              <a:cxn ang="0">
                <a:pos x="connsiteX0" y="connsiteY0"/>
              </a:cxn>
              <a:cxn ang="0">
                <a:pos x="connsiteX1" y="connsiteY1"/>
              </a:cxn>
              <a:cxn ang="0">
                <a:pos x="connsiteX2" y="connsiteY2"/>
              </a:cxn>
              <a:cxn ang="0">
                <a:pos x="connsiteX3" y="connsiteY3"/>
              </a:cxn>
            </a:cxnLst>
            <a:rect l="l" t="t" r="r" b="b"/>
            <a:pathLst>
              <a:path w="3080825" h="5229006">
                <a:moveTo>
                  <a:pt x="0" y="0"/>
                </a:moveTo>
                <a:lnTo>
                  <a:pt x="3080825" y="0"/>
                </a:lnTo>
                <a:lnTo>
                  <a:pt x="3080825" y="5229006"/>
                </a:lnTo>
                <a:lnTo>
                  <a:pt x="0" y="522900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r>
              <a:rPr lang="en-US" altLang="zh-CN"/>
              <a:t>2022/4/24</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en-US" altLang="zh-CN"/>
              <a:t>2022/4/24</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2022/4/24</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2022/4/24</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图片占位符 6"/>
          <p:cNvSpPr>
            <a:spLocks noGrp="1"/>
          </p:cNvSpPr>
          <p:nvPr>
            <p:ph type="pic" idx="13"/>
          </p:nvPr>
        </p:nvSpPr>
        <p:spPr>
          <a:xfrm>
            <a:off x="814614" y="1937285"/>
            <a:ext cx="5880100" cy="3771900"/>
          </a:xfrm>
          <a:custGeom>
            <a:avLst/>
            <a:gdLst>
              <a:gd name="connsiteX0" fmla="*/ 102256 w 5880100"/>
              <a:gd name="connsiteY0" fmla="*/ 0 h 3771900"/>
              <a:gd name="connsiteX1" fmla="*/ 5777844 w 5880100"/>
              <a:gd name="connsiteY1" fmla="*/ 0 h 3771900"/>
              <a:gd name="connsiteX2" fmla="*/ 5880100 w 5880100"/>
              <a:gd name="connsiteY2" fmla="*/ 102256 h 3771900"/>
              <a:gd name="connsiteX3" fmla="*/ 5880100 w 5880100"/>
              <a:gd name="connsiteY3" fmla="*/ 3669644 h 3771900"/>
              <a:gd name="connsiteX4" fmla="*/ 5777844 w 5880100"/>
              <a:gd name="connsiteY4" fmla="*/ 3771900 h 3771900"/>
              <a:gd name="connsiteX5" fmla="*/ 102256 w 5880100"/>
              <a:gd name="connsiteY5" fmla="*/ 3771900 h 3771900"/>
              <a:gd name="connsiteX6" fmla="*/ 0 w 5880100"/>
              <a:gd name="connsiteY6" fmla="*/ 3669644 h 3771900"/>
              <a:gd name="connsiteX7" fmla="*/ 0 w 5880100"/>
              <a:gd name="connsiteY7" fmla="*/ 102256 h 3771900"/>
              <a:gd name="connsiteX8" fmla="*/ 102256 w 5880100"/>
              <a:gd name="connsiteY8" fmla="*/ 0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100" h="3771900">
                <a:moveTo>
                  <a:pt x="102256" y="0"/>
                </a:moveTo>
                <a:lnTo>
                  <a:pt x="5777844" y="0"/>
                </a:lnTo>
                <a:cubicBezTo>
                  <a:pt x="5834318" y="0"/>
                  <a:pt x="5880100" y="45782"/>
                  <a:pt x="5880100" y="102256"/>
                </a:cubicBezTo>
                <a:lnTo>
                  <a:pt x="5880100" y="3669644"/>
                </a:lnTo>
                <a:cubicBezTo>
                  <a:pt x="5880100" y="3726118"/>
                  <a:pt x="5834318" y="3771900"/>
                  <a:pt x="5777844" y="3771900"/>
                </a:cubicBezTo>
                <a:lnTo>
                  <a:pt x="102256" y="3771900"/>
                </a:lnTo>
                <a:cubicBezTo>
                  <a:pt x="45782" y="3771900"/>
                  <a:pt x="0" y="3726118"/>
                  <a:pt x="0" y="3669644"/>
                </a:cubicBezTo>
                <a:lnTo>
                  <a:pt x="0" y="102256"/>
                </a:lnTo>
                <a:cubicBezTo>
                  <a:pt x="0" y="45782"/>
                  <a:pt x="45782" y="0"/>
                  <a:pt x="10225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2022/4/24</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0" y="0"/>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文本框 218"/>
          <p:cNvSpPr txBox="1"/>
          <p:nvPr/>
        </p:nvSpPr>
        <p:spPr>
          <a:xfrm>
            <a:off x="2615211" y="1427083"/>
            <a:ext cx="3923603" cy="5909310"/>
          </a:xfrm>
          <a:prstGeom prst="rect">
            <a:avLst/>
          </a:prstGeom>
          <a:noFill/>
        </p:spPr>
        <p:txBody>
          <a:bodyPr wrap="square">
            <a:spAutoFit/>
          </a:bodyPr>
          <a:lstStyle/>
          <a:p>
            <a:r>
              <a:rPr lang="en-US" altLang="zh-CN" sz="5400" b="1" dirty="0" smtClean="0">
                <a:solidFill>
                  <a:schemeClr val="bg1"/>
                </a:solidFill>
                <a:latin typeface="+mj-lt"/>
              </a:rPr>
              <a:t>Smart Street Light Metering System</a:t>
            </a:r>
            <a:endParaRPr lang="en-US" altLang="zh-CN" sz="5400" b="1" dirty="0">
              <a:solidFill>
                <a:schemeClr val="bg1"/>
              </a:solidFill>
              <a:latin typeface="+mj-lt"/>
            </a:endParaRPr>
          </a:p>
          <a:p>
            <a:endParaRPr lang="en-US" altLang="zh-CN" sz="5400" b="1" dirty="0">
              <a:solidFill>
                <a:schemeClr val="bg1"/>
              </a:solidFill>
              <a:latin typeface="+mj-lt"/>
            </a:endParaRPr>
          </a:p>
          <a:p>
            <a:endParaRPr lang="en-US" altLang="zh-CN" sz="5400" b="1" dirty="0">
              <a:solidFill>
                <a:schemeClr val="bg1"/>
              </a:solidFill>
              <a:latin typeface="+mj-lt"/>
            </a:endParaRPr>
          </a:p>
        </p:txBody>
      </p:sp>
      <p:sp>
        <p:nvSpPr>
          <p:cNvPr id="231" name="任意多边形: 形状 230"/>
          <p:cNvSpPr/>
          <p:nvPr/>
        </p:nvSpPr>
        <p:spPr>
          <a:xfrm>
            <a:off x="-9243"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69894" y="1545205"/>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528392" y="2687616"/>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p:cNvSpPr/>
          <p:nvPr/>
        </p:nvSpPr>
        <p:spPr>
          <a:xfrm>
            <a:off x="507633" y="2192985"/>
            <a:ext cx="1567140" cy="553998"/>
          </a:xfrm>
          <a:prstGeom prst="rect">
            <a:avLst/>
          </a:prstGeom>
        </p:spPr>
        <p:txBody>
          <a:bodyPr wrap="square">
            <a:spAutoFit/>
          </a:bodyPr>
          <a:lstStyle/>
          <a:p>
            <a:pPr>
              <a:lnSpc>
                <a:spcPts val="1800"/>
              </a:lnSpc>
            </a:pPr>
            <a:r>
              <a:rPr lang="en-US" altLang="zh-CN" sz="1600" b="1" dirty="0">
                <a:solidFill>
                  <a:schemeClr val="bg1"/>
                </a:solidFill>
                <a:latin typeface="+mj-lt"/>
              </a:rPr>
              <a:t>IBM </a:t>
            </a:r>
          </a:p>
          <a:p>
            <a:pPr>
              <a:lnSpc>
                <a:spcPts val="1800"/>
              </a:lnSpc>
            </a:pPr>
            <a:r>
              <a:rPr lang="en-US" altLang="zh-CN" sz="1600" b="1" dirty="0">
                <a:solidFill>
                  <a:schemeClr val="bg1"/>
                </a:solidFill>
                <a:latin typeface="+mj-lt"/>
              </a:rPr>
              <a:t>ICE</a:t>
            </a:r>
          </a:p>
        </p:txBody>
      </p:sp>
      <p:sp>
        <p:nvSpPr>
          <p:cNvPr id="9" name="矩形 8"/>
          <p:cNvSpPr/>
          <p:nvPr/>
        </p:nvSpPr>
        <p:spPr>
          <a:xfrm>
            <a:off x="8725577" y="167054"/>
            <a:ext cx="1918697" cy="2520059"/>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p:cNvSpPr/>
          <p:nvPr/>
        </p:nvSpPr>
        <p:spPr>
          <a:xfrm>
            <a:off x="7497319" y="1164949"/>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p:cNvSpPr/>
          <p:nvPr/>
        </p:nvSpPr>
        <p:spPr>
          <a:xfrm>
            <a:off x="9927702" y="15276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p:nvSpPr>
        <p:spPr>
          <a:xfrm>
            <a:off x="9095578" y="382164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任意多边形: 形状 238"/>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形状 24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5" name="任意多边形: 形状 244"/>
          <p:cNvSpPr/>
          <p:nvPr/>
        </p:nvSpPr>
        <p:spPr>
          <a:xfrm>
            <a:off x="10113476" y="2580331"/>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46" name="矩形 245"/>
          <p:cNvSpPr/>
          <p:nvPr/>
        </p:nvSpPr>
        <p:spPr>
          <a:xfrm>
            <a:off x="10043794" y="2091521"/>
            <a:ext cx="1802517" cy="553998"/>
          </a:xfrm>
          <a:prstGeom prst="rect">
            <a:avLst/>
          </a:prstGeom>
        </p:spPr>
        <p:txBody>
          <a:bodyPr wrap="square">
            <a:spAutoFit/>
          </a:bodyPr>
          <a:lstStyle/>
          <a:p>
            <a:pPr>
              <a:lnSpc>
                <a:spcPts val="1800"/>
              </a:lnSpc>
            </a:pPr>
            <a:r>
              <a:rPr lang="en-US" altLang="zh-CN" sz="1600" b="1" dirty="0">
                <a:solidFill>
                  <a:schemeClr val="bg1"/>
                </a:solidFill>
                <a:latin typeface="+mj-lt"/>
              </a:rPr>
              <a:t>SATHISH S</a:t>
            </a:r>
          </a:p>
          <a:p>
            <a:pPr>
              <a:lnSpc>
                <a:spcPts val="1800"/>
              </a:lnSpc>
            </a:pPr>
            <a:r>
              <a:rPr lang="en-US" altLang="zh-CN" sz="1600" b="1" dirty="0">
                <a:solidFill>
                  <a:schemeClr val="bg1"/>
                </a:solidFill>
                <a:latin typeface="+mj-lt"/>
              </a:rPr>
              <a:t>9920004677</a:t>
            </a:r>
          </a:p>
        </p:txBody>
      </p:sp>
      <p:sp>
        <p:nvSpPr>
          <p:cNvPr id="248" name="矩形 247"/>
          <p:cNvSpPr/>
          <p:nvPr/>
        </p:nvSpPr>
        <p:spPr>
          <a:xfrm>
            <a:off x="9299993" y="4355219"/>
            <a:ext cx="1802517" cy="784830"/>
          </a:xfrm>
          <a:prstGeom prst="rect">
            <a:avLst/>
          </a:prstGeom>
        </p:spPr>
        <p:txBody>
          <a:bodyPr wrap="square">
            <a:spAutoFit/>
          </a:bodyPr>
          <a:lstStyle/>
          <a:p>
            <a:pPr>
              <a:lnSpc>
                <a:spcPts val="1800"/>
              </a:lnSpc>
            </a:pPr>
            <a:r>
              <a:rPr lang="en-US" altLang="zh-CN" sz="1600" b="1" dirty="0">
                <a:solidFill>
                  <a:schemeClr val="bg1"/>
                </a:solidFill>
                <a:latin typeface="+mj-lt"/>
              </a:rPr>
              <a:t>AHMAD MOHIUDDIN</a:t>
            </a:r>
          </a:p>
          <a:p>
            <a:pPr>
              <a:lnSpc>
                <a:spcPts val="1800"/>
              </a:lnSpc>
            </a:pPr>
            <a:r>
              <a:rPr lang="en-US" altLang="zh-CN" sz="1600" b="1" dirty="0">
                <a:solidFill>
                  <a:schemeClr val="bg1"/>
                </a:solidFill>
                <a:latin typeface="+mj-lt"/>
              </a:rPr>
              <a:t>9920004716</a:t>
            </a:r>
          </a:p>
        </p:txBody>
      </p:sp>
      <p:sp>
        <p:nvSpPr>
          <p:cNvPr id="249" name="矩形 248"/>
          <p:cNvSpPr/>
          <p:nvPr/>
        </p:nvSpPr>
        <p:spPr>
          <a:xfrm>
            <a:off x="8783103" y="250332"/>
            <a:ext cx="1802517" cy="783590"/>
          </a:xfrm>
          <a:prstGeom prst="rect">
            <a:avLst/>
          </a:prstGeom>
        </p:spPr>
        <p:txBody>
          <a:bodyPr wrap="square">
            <a:spAutoFit/>
          </a:bodyPr>
          <a:lstStyle/>
          <a:p>
            <a:pPr>
              <a:lnSpc>
                <a:spcPts val="1800"/>
              </a:lnSpc>
            </a:pPr>
            <a:r>
              <a:rPr lang="en-US" altLang="zh-CN" sz="1600" b="1" dirty="0">
                <a:solidFill>
                  <a:schemeClr val="bg1"/>
                </a:solidFill>
                <a:latin typeface="+mj-lt"/>
              </a:rPr>
              <a:t>MATHAN KUMAR M</a:t>
            </a:r>
          </a:p>
          <a:p>
            <a:pPr>
              <a:lnSpc>
                <a:spcPts val="1800"/>
              </a:lnSpc>
            </a:pPr>
            <a:r>
              <a:rPr lang="en-US" altLang="zh-CN" sz="1600" b="1" dirty="0">
                <a:solidFill>
                  <a:schemeClr val="bg1"/>
                </a:solidFill>
                <a:latin typeface="+mj-lt"/>
              </a:rPr>
              <a:t>9920004608</a:t>
            </a:r>
          </a:p>
        </p:txBody>
      </p:sp>
      <p:sp>
        <p:nvSpPr>
          <p:cNvPr id="2" name="椭圆 6"/>
          <p:cNvSpPr/>
          <p:nvPr/>
        </p:nvSpPr>
        <p:spPr>
          <a:xfrm>
            <a:off x="5808034" y="4905463"/>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45"/>
          <p:cNvSpPr/>
          <p:nvPr/>
        </p:nvSpPr>
        <p:spPr>
          <a:xfrm>
            <a:off x="7569707" y="1637137"/>
            <a:ext cx="1802517" cy="553998"/>
          </a:xfrm>
          <a:prstGeom prst="rect">
            <a:avLst/>
          </a:prstGeom>
        </p:spPr>
        <p:txBody>
          <a:bodyPr wrap="square">
            <a:spAutoFit/>
          </a:bodyPr>
          <a:lstStyle/>
          <a:p>
            <a:pPr>
              <a:lnSpc>
                <a:spcPts val="1800"/>
              </a:lnSpc>
            </a:pPr>
            <a:r>
              <a:rPr lang="en-US" altLang="zh-CN" sz="1600" b="1" dirty="0">
                <a:solidFill>
                  <a:schemeClr val="bg1"/>
                </a:solidFill>
                <a:latin typeface="+mj-lt"/>
              </a:rPr>
              <a:t>ARSALAN KHAN</a:t>
            </a:r>
          </a:p>
          <a:p>
            <a:pPr>
              <a:lnSpc>
                <a:spcPts val="1800"/>
              </a:lnSpc>
            </a:pPr>
            <a:r>
              <a:rPr lang="en-US" altLang="zh-CN" sz="1600" b="1" dirty="0">
                <a:solidFill>
                  <a:schemeClr val="bg1"/>
                </a:solidFill>
                <a:latin typeface="+mj-lt"/>
              </a:rPr>
              <a:t>9920004669</a:t>
            </a:r>
          </a:p>
        </p:txBody>
      </p:sp>
      <p:sp>
        <p:nvSpPr>
          <p:cNvPr id="22" name="矩形 245"/>
          <p:cNvSpPr/>
          <p:nvPr/>
        </p:nvSpPr>
        <p:spPr>
          <a:xfrm>
            <a:off x="5908473" y="265843"/>
            <a:ext cx="2590634" cy="830997"/>
          </a:xfrm>
          <a:prstGeom prst="rect">
            <a:avLst/>
          </a:prstGeom>
        </p:spPr>
        <p:txBody>
          <a:bodyPr wrap="square">
            <a:spAutoFit/>
          </a:bodyPr>
          <a:lstStyle/>
          <a:p>
            <a:r>
              <a:rPr lang="en-US" altLang="zh-CN" sz="2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BINARY BRAINS PRESENTS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p:cNvSpPr/>
          <p:nvPr/>
        </p:nvSpPr>
        <p:spPr>
          <a:xfrm>
            <a:off x="1547726" y="1396815"/>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2287244" y="2631735"/>
            <a:ext cx="4940870" cy="1754326"/>
          </a:xfrm>
          <a:prstGeom prst="rect">
            <a:avLst/>
          </a:prstGeom>
          <a:noFill/>
        </p:spPr>
        <p:txBody>
          <a:bodyPr wrap="square">
            <a:spAutoFit/>
          </a:bodyPr>
          <a:lstStyle/>
          <a:p>
            <a:r>
              <a:rPr lang="en-US" altLang="zh-CN" sz="5400" b="1" dirty="0">
                <a:solidFill>
                  <a:schemeClr val="bg1"/>
                </a:solidFill>
                <a:latin typeface="+mj-lt"/>
              </a:rPr>
              <a:t>THANKS FOR WATCHING</a:t>
            </a:r>
          </a:p>
        </p:txBody>
      </p:sp>
      <p:sp>
        <p:nvSpPr>
          <p:cNvPr id="162" name="任意多边形: 形状 161"/>
          <p:cNvSpPr/>
          <p:nvPr/>
        </p:nvSpPr>
        <p:spPr>
          <a:xfrm>
            <a:off x="0"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943747" y="658953"/>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flipV="1">
            <a:off x="-275170" y="1054985"/>
            <a:ext cx="6218917" cy="55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10864877" y="-1133641"/>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10878297" y="16419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10865323" y="438933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1740381" y="-765605"/>
            <a:ext cx="1997978" cy="1997978"/>
          </a:xfrm>
          <a:prstGeom prst="ellipse">
            <a:avLst/>
          </a:pr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2" name="任意多边形: 形状 19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任意多边形: 形状 192"/>
          <p:cNvSpPr/>
          <p:nvPr/>
        </p:nvSpPr>
        <p:spPr>
          <a:xfrm>
            <a:off x="10884783" y="1682827"/>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组合 193"/>
          <p:cNvGrpSpPr/>
          <p:nvPr/>
        </p:nvGrpSpPr>
        <p:grpSpPr>
          <a:xfrm flipV="1">
            <a:off x="5761619" y="1310556"/>
            <a:ext cx="631849" cy="139653"/>
            <a:chOff x="5068547" y="2835152"/>
            <a:chExt cx="2945581" cy="651041"/>
          </a:xfrm>
        </p:grpSpPr>
        <p:sp>
          <p:nvSpPr>
            <p:cNvPr id="195" name="椭圆 194"/>
            <p:cNvSpPr/>
            <p:nvPr/>
          </p:nvSpPr>
          <p:spPr>
            <a:xfrm>
              <a:off x="5068547" y="2835152"/>
              <a:ext cx="651041" cy="651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8" name="文本框 197"/>
          <p:cNvSpPr txBox="1"/>
          <p:nvPr/>
        </p:nvSpPr>
        <p:spPr>
          <a:xfrm>
            <a:off x="2073378" y="237928"/>
            <a:ext cx="7941547" cy="583565"/>
          </a:xfrm>
          <a:prstGeom prst="rect">
            <a:avLst/>
          </a:prstGeom>
          <a:noFill/>
        </p:spPr>
        <p:txBody>
          <a:bodyPr wrap="square">
            <a:spAutoFit/>
            <a:scene3d>
              <a:camera prst="orthographicFront"/>
              <a:lightRig rig="threePt" dir="t"/>
            </a:scene3d>
          </a:bodyPr>
          <a:lstStyle/>
          <a:p>
            <a:pPr algn="ctr"/>
            <a:r>
              <a:rPr lang="en-US" altLang="zh-CN" sz="3200" b="1" dirty="0">
                <a:solidFill>
                  <a:schemeClr val="tx2">
                    <a:lumMod val="50000"/>
                  </a:schemeClr>
                </a:solidFill>
                <a:latin typeface="+mj-lt"/>
              </a:rPr>
              <a:t>PROJECT OUTLINE</a:t>
            </a:r>
            <a:endParaRPr lang="en-US" altLang="zh-CN" sz="3200" b="1" dirty="0">
              <a:solidFill>
                <a:schemeClr val="tx1"/>
              </a:solidFill>
              <a:effectLst>
                <a:outerShdw blurRad="38100" dist="19050" dir="2700000" algn="tl" rotWithShape="0">
                  <a:schemeClr val="dk1">
                    <a:alpha val="40000"/>
                  </a:schemeClr>
                </a:outerShdw>
              </a:effectLst>
              <a:latin typeface="+mj-lt"/>
              <a:sym typeface="+mn-ea"/>
            </a:endParaRPr>
          </a:p>
        </p:txBody>
      </p:sp>
      <p:sp>
        <p:nvSpPr>
          <p:cNvPr id="199" name="任意多边形: 形状 198"/>
          <p:cNvSpPr/>
          <p:nvPr/>
        </p:nvSpPr>
        <p:spPr>
          <a:xfrm>
            <a:off x="5372975" y="2142473"/>
            <a:ext cx="2471614" cy="418465"/>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0" name="任意多边形: 形状 199"/>
          <p:cNvSpPr/>
          <p:nvPr/>
        </p:nvSpPr>
        <p:spPr>
          <a:xfrm flipV="1">
            <a:off x="5617586" y="5365446"/>
            <a:ext cx="2321858" cy="418737"/>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1" name="直接连接符 200"/>
          <p:cNvCxnSpPr>
            <a:cxnSpLocks/>
          </p:cNvCxnSpPr>
          <p:nvPr/>
        </p:nvCxnSpPr>
        <p:spPr>
          <a:xfrm flipV="1">
            <a:off x="6154958" y="4070971"/>
            <a:ext cx="1742463" cy="2878"/>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2112216" y="2015693"/>
            <a:ext cx="4034970" cy="4034970"/>
          </a:xfrm>
          <a:prstGeom prst="ellipse">
            <a:avLst/>
          </a:prstGeom>
          <a:solidFill>
            <a:schemeClr val="accent1"/>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6" name="椭圆 215"/>
          <p:cNvSpPr/>
          <p:nvPr/>
        </p:nvSpPr>
        <p:spPr>
          <a:xfrm>
            <a:off x="6109241" y="4033178"/>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5368145" y="2448212"/>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8039471" y="1995993"/>
            <a:ext cx="176683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INTRODUCTION </a:t>
            </a:r>
          </a:p>
        </p:txBody>
      </p:sp>
      <p:sp>
        <p:nvSpPr>
          <p:cNvPr id="222" name="矩形 221"/>
          <p:cNvSpPr/>
          <p:nvPr/>
        </p:nvSpPr>
        <p:spPr>
          <a:xfrm>
            <a:off x="8039471" y="3967334"/>
            <a:ext cx="2561920" cy="323165"/>
          </a:xfrm>
          <a:prstGeom prst="rect">
            <a:avLst/>
          </a:prstGeom>
        </p:spPr>
        <p:txBody>
          <a:bodyPr wrap="none">
            <a:spAutoFit/>
          </a:bodyPr>
          <a:lstStyle/>
          <a:p>
            <a:pPr algn="l">
              <a:lnSpc>
                <a:spcPts val="1800"/>
              </a:lnSpc>
            </a:pPr>
            <a:r>
              <a:rPr lang="en-US" altLang="zh-CN" sz="1600" b="1" dirty="0" smtClean="0">
                <a:solidFill>
                  <a:schemeClr val="tx1">
                    <a:lumMod val="85000"/>
                    <a:lumOff val="15000"/>
                  </a:schemeClr>
                </a:solidFill>
                <a:latin typeface="+mj-lt"/>
              </a:rPr>
              <a:t>MOVEMENT DETECTION</a:t>
            </a:r>
            <a:endParaRPr lang="en-US" altLang="zh-CN" sz="1600" b="1" dirty="0">
              <a:solidFill>
                <a:schemeClr val="tx1">
                  <a:lumMod val="85000"/>
                  <a:lumOff val="15000"/>
                </a:schemeClr>
              </a:solidFill>
              <a:latin typeface="+mj-lt"/>
            </a:endParaRPr>
          </a:p>
        </p:txBody>
      </p:sp>
      <p:sp>
        <p:nvSpPr>
          <p:cNvPr id="252" name="矩形 251"/>
          <p:cNvSpPr/>
          <p:nvPr/>
        </p:nvSpPr>
        <p:spPr>
          <a:xfrm>
            <a:off x="8039471" y="3378116"/>
            <a:ext cx="1826141" cy="323165"/>
          </a:xfrm>
          <a:prstGeom prst="rect">
            <a:avLst/>
          </a:prstGeom>
        </p:spPr>
        <p:txBody>
          <a:bodyPr wrap="none">
            <a:spAutoFit/>
          </a:bodyPr>
          <a:lstStyle/>
          <a:p>
            <a:pPr algn="l">
              <a:lnSpc>
                <a:spcPts val="1800"/>
              </a:lnSpc>
            </a:pPr>
            <a:r>
              <a:rPr lang="en-US" altLang="zh-CN" sz="1600" b="1" dirty="0" smtClean="0">
                <a:solidFill>
                  <a:schemeClr val="tx1">
                    <a:lumMod val="85000"/>
                    <a:lumOff val="15000"/>
                  </a:schemeClr>
                </a:solidFill>
                <a:latin typeface="+mj-lt"/>
              </a:rPr>
              <a:t>VISUALIZATION</a:t>
            </a:r>
            <a:endParaRPr lang="en-US" altLang="zh-CN" sz="1600" b="1" dirty="0">
              <a:solidFill>
                <a:schemeClr val="tx1">
                  <a:lumMod val="85000"/>
                  <a:lumOff val="15000"/>
                </a:schemeClr>
              </a:solidFill>
              <a:latin typeface="+mj-lt"/>
            </a:endParaRPr>
          </a:p>
        </p:txBody>
      </p:sp>
      <p:cxnSp>
        <p:nvCxnSpPr>
          <p:cNvPr id="3" name="直接连接符 200"/>
          <p:cNvCxnSpPr>
            <a:cxnSpLocks/>
          </p:cNvCxnSpPr>
          <p:nvPr/>
        </p:nvCxnSpPr>
        <p:spPr>
          <a:xfrm flipV="1">
            <a:off x="5789606" y="2946607"/>
            <a:ext cx="2116185" cy="0"/>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 name="椭圆 214"/>
          <p:cNvSpPr/>
          <p:nvPr/>
        </p:nvSpPr>
        <p:spPr>
          <a:xfrm>
            <a:off x="5755953" y="2845000"/>
            <a:ext cx="130179" cy="168843"/>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21"/>
          <p:cNvSpPr/>
          <p:nvPr/>
        </p:nvSpPr>
        <p:spPr>
          <a:xfrm>
            <a:off x="8056943" y="2779096"/>
            <a:ext cx="1136850" cy="323165"/>
          </a:xfrm>
          <a:prstGeom prst="rect">
            <a:avLst/>
          </a:prstGeom>
        </p:spPr>
        <p:txBody>
          <a:bodyPr wrap="none">
            <a:spAutoFit/>
          </a:bodyPr>
          <a:lstStyle/>
          <a:p>
            <a:pPr>
              <a:lnSpc>
                <a:spcPts val="1800"/>
              </a:lnSpc>
            </a:pPr>
            <a:r>
              <a:rPr lang="en-US" altLang="zh-CN" sz="1600" b="1" dirty="0">
                <a:solidFill>
                  <a:schemeClr val="tx1">
                    <a:lumMod val="85000"/>
                    <a:lumOff val="15000"/>
                  </a:schemeClr>
                </a:solidFill>
                <a:latin typeface="+mj-lt"/>
              </a:rPr>
              <a:t>DATASET</a:t>
            </a:r>
          </a:p>
        </p:txBody>
      </p:sp>
      <p:cxnSp>
        <p:nvCxnSpPr>
          <p:cNvPr id="44" name="直接连接符 200">
            <a:extLst>
              <a:ext uri="{FF2B5EF4-FFF2-40B4-BE49-F238E27FC236}">
                <a16:creationId xmlns:a16="http://schemas.microsoft.com/office/drawing/2014/main" id="{5B8FA862-0FF2-4B42-914A-2F2F7FC9CC77}"/>
              </a:ext>
            </a:extLst>
          </p:cNvPr>
          <p:cNvCxnSpPr>
            <a:cxnSpLocks/>
          </p:cNvCxnSpPr>
          <p:nvPr/>
        </p:nvCxnSpPr>
        <p:spPr>
          <a:xfrm>
            <a:off x="6028551" y="3515300"/>
            <a:ext cx="1910893" cy="0"/>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8" name="椭圆 215">
            <a:extLst>
              <a:ext uri="{FF2B5EF4-FFF2-40B4-BE49-F238E27FC236}">
                <a16:creationId xmlns:a16="http://schemas.microsoft.com/office/drawing/2014/main" id="{7048DA77-0859-4770-9C0F-0AEFF5D8BDD2}"/>
              </a:ext>
            </a:extLst>
          </p:cNvPr>
          <p:cNvSpPr/>
          <p:nvPr/>
        </p:nvSpPr>
        <p:spPr>
          <a:xfrm>
            <a:off x="5979063" y="3474610"/>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215">
            <a:extLst>
              <a:ext uri="{FF2B5EF4-FFF2-40B4-BE49-F238E27FC236}">
                <a16:creationId xmlns:a16="http://schemas.microsoft.com/office/drawing/2014/main" id="{DB018BEF-E351-47FB-A2B2-C719D0355E3F}"/>
              </a:ext>
            </a:extLst>
          </p:cNvPr>
          <p:cNvSpPr/>
          <p:nvPr/>
        </p:nvSpPr>
        <p:spPr>
          <a:xfrm>
            <a:off x="6020496" y="4541473"/>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200">
            <a:extLst>
              <a:ext uri="{FF2B5EF4-FFF2-40B4-BE49-F238E27FC236}">
                <a16:creationId xmlns:a16="http://schemas.microsoft.com/office/drawing/2014/main" id="{A3DD2916-7F45-4514-BAF2-D7926D5E5BDD}"/>
              </a:ext>
            </a:extLst>
          </p:cNvPr>
          <p:cNvCxnSpPr>
            <a:cxnSpLocks/>
          </p:cNvCxnSpPr>
          <p:nvPr/>
        </p:nvCxnSpPr>
        <p:spPr>
          <a:xfrm flipV="1">
            <a:off x="6154957" y="4637047"/>
            <a:ext cx="1742463" cy="2878"/>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52" name="矩形 221">
            <a:extLst>
              <a:ext uri="{FF2B5EF4-FFF2-40B4-BE49-F238E27FC236}">
                <a16:creationId xmlns:a16="http://schemas.microsoft.com/office/drawing/2014/main" id="{D0954D28-C8DB-48D0-B30B-BFE42CE88DEE}"/>
              </a:ext>
            </a:extLst>
          </p:cNvPr>
          <p:cNvSpPr/>
          <p:nvPr/>
        </p:nvSpPr>
        <p:spPr>
          <a:xfrm>
            <a:off x="8039471" y="4475464"/>
            <a:ext cx="3307316" cy="323165"/>
          </a:xfrm>
          <a:prstGeom prst="rect">
            <a:avLst/>
          </a:prstGeom>
        </p:spPr>
        <p:txBody>
          <a:bodyPr wrap="none">
            <a:spAutoFit/>
          </a:bodyPr>
          <a:lstStyle/>
          <a:p>
            <a:pPr algn="l">
              <a:lnSpc>
                <a:spcPts val="1800"/>
              </a:lnSpc>
            </a:pPr>
            <a:r>
              <a:rPr lang="en-US" altLang="zh-CN" sz="1600" b="1" dirty="0" smtClean="0">
                <a:solidFill>
                  <a:schemeClr val="tx1">
                    <a:lumMod val="85000"/>
                    <a:lumOff val="15000"/>
                  </a:schemeClr>
                </a:solidFill>
                <a:latin typeface="+mj-lt"/>
              </a:rPr>
              <a:t>EXCESS POWER CONSUMPTION</a:t>
            </a:r>
            <a:endParaRPr lang="en-US" altLang="zh-CN" sz="1600" b="1" dirty="0">
              <a:solidFill>
                <a:schemeClr val="tx1">
                  <a:lumMod val="85000"/>
                  <a:lumOff val="15000"/>
                </a:schemeClr>
              </a:solidFill>
              <a:latin typeface="+mj-lt"/>
            </a:endParaRPr>
          </a:p>
        </p:txBody>
      </p:sp>
      <p:sp>
        <p:nvSpPr>
          <p:cNvPr id="53" name="矩形 221">
            <a:extLst>
              <a:ext uri="{FF2B5EF4-FFF2-40B4-BE49-F238E27FC236}">
                <a16:creationId xmlns:a16="http://schemas.microsoft.com/office/drawing/2014/main" id="{4301AE25-F949-4C6E-B3DE-38F8D33E75C2}"/>
              </a:ext>
            </a:extLst>
          </p:cNvPr>
          <p:cNvSpPr/>
          <p:nvPr/>
        </p:nvSpPr>
        <p:spPr>
          <a:xfrm>
            <a:off x="8049089" y="5281264"/>
            <a:ext cx="184731" cy="323165"/>
          </a:xfrm>
          <a:prstGeom prst="rect">
            <a:avLst/>
          </a:prstGeom>
        </p:spPr>
        <p:txBody>
          <a:bodyPr wrap="none">
            <a:spAutoFit/>
          </a:bodyPr>
          <a:lstStyle/>
          <a:p>
            <a:pPr algn="l">
              <a:lnSpc>
                <a:spcPts val="1800"/>
              </a:lnSpc>
            </a:pPr>
            <a:endParaRPr lang="en-US" altLang="zh-CN" sz="1600" b="1" dirty="0">
              <a:solidFill>
                <a:schemeClr val="tx1">
                  <a:lumMod val="85000"/>
                  <a:lumOff val="15000"/>
                </a:schemeClr>
              </a:solidFill>
              <a:latin typeface="+mj-lt"/>
            </a:endParaRPr>
          </a:p>
        </p:txBody>
      </p:sp>
      <p:sp>
        <p:nvSpPr>
          <p:cNvPr id="54" name="矩形 221">
            <a:extLst>
              <a:ext uri="{FF2B5EF4-FFF2-40B4-BE49-F238E27FC236}">
                <a16:creationId xmlns:a16="http://schemas.microsoft.com/office/drawing/2014/main" id="{5D440A13-85EF-426E-B5DF-00B0FD96AB4B}"/>
              </a:ext>
            </a:extLst>
          </p:cNvPr>
          <p:cNvSpPr/>
          <p:nvPr/>
        </p:nvSpPr>
        <p:spPr>
          <a:xfrm>
            <a:off x="8049089" y="5023489"/>
            <a:ext cx="2196435" cy="323165"/>
          </a:xfrm>
          <a:prstGeom prst="rect">
            <a:avLst/>
          </a:prstGeom>
        </p:spPr>
        <p:txBody>
          <a:bodyPr wrap="none">
            <a:spAutoFit/>
          </a:bodyPr>
          <a:lstStyle/>
          <a:p>
            <a:pPr algn="l">
              <a:lnSpc>
                <a:spcPts val="1800"/>
              </a:lnSpc>
            </a:pPr>
            <a:r>
              <a:rPr lang="en-US" altLang="zh-CN" sz="1600" b="1" dirty="0" smtClean="0">
                <a:solidFill>
                  <a:schemeClr val="tx1">
                    <a:lumMod val="85000"/>
                    <a:lumOff val="15000"/>
                  </a:schemeClr>
                </a:solidFill>
                <a:latin typeface="+mj-lt"/>
              </a:rPr>
              <a:t>FAULTY BULB ALERT</a:t>
            </a:r>
            <a:endParaRPr lang="en-US" altLang="zh-CN" sz="1600" b="1" dirty="0">
              <a:solidFill>
                <a:schemeClr val="tx1">
                  <a:lumMod val="85000"/>
                  <a:lumOff val="15000"/>
                </a:schemeClr>
              </a:solidFill>
              <a:latin typeface="+mj-lt"/>
            </a:endParaRPr>
          </a:p>
        </p:txBody>
      </p:sp>
      <p:pic>
        <p:nvPicPr>
          <p:cNvPr id="1038" name="Picture 14" descr="Download hackathon Vector Icon | Invent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06" y="2961615"/>
            <a:ext cx="2143125" cy="21431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5" name="矩形 221">
            <a:extLst>
              <a:ext uri="{FF2B5EF4-FFF2-40B4-BE49-F238E27FC236}">
                <a16:creationId xmlns:a16="http://schemas.microsoft.com/office/drawing/2014/main" id="{5D440A13-85EF-426E-B5DF-00B0FD96AB4B}"/>
              </a:ext>
            </a:extLst>
          </p:cNvPr>
          <p:cNvSpPr/>
          <p:nvPr/>
        </p:nvSpPr>
        <p:spPr>
          <a:xfrm>
            <a:off x="8049089" y="6221430"/>
            <a:ext cx="151035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CONCLUSION</a:t>
            </a:r>
          </a:p>
        </p:txBody>
      </p:sp>
      <p:sp>
        <p:nvSpPr>
          <p:cNvPr id="36" name="矩形 221">
            <a:extLst>
              <a:ext uri="{FF2B5EF4-FFF2-40B4-BE49-F238E27FC236}">
                <a16:creationId xmlns:a16="http://schemas.microsoft.com/office/drawing/2014/main" id="{5D440A13-85EF-426E-B5DF-00B0FD96AB4B}"/>
              </a:ext>
            </a:extLst>
          </p:cNvPr>
          <p:cNvSpPr/>
          <p:nvPr/>
        </p:nvSpPr>
        <p:spPr>
          <a:xfrm>
            <a:off x="8049089" y="5623569"/>
            <a:ext cx="1935145" cy="323165"/>
          </a:xfrm>
          <a:prstGeom prst="rect">
            <a:avLst/>
          </a:prstGeom>
        </p:spPr>
        <p:txBody>
          <a:bodyPr wrap="none">
            <a:spAutoFit/>
          </a:bodyPr>
          <a:lstStyle/>
          <a:p>
            <a:pPr algn="l">
              <a:lnSpc>
                <a:spcPts val="1800"/>
              </a:lnSpc>
            </a:pPr>
            <a:r>
              <a:rPr lang="en-US" altLang="zh-CN" sz="1600" b="1" dirty="0" smtClean="0">
                <a:solidFill>
                  <a:schemeClr val="tx1">
                    <a:lumMod val="85000"/>
                    <a:lumOff val="15000"/>
                  </a:schemeClr>
                </a:solidFill>
                <a:latin typeface="+mj-lt"/>
              </a:rPr>
              <a:t>BILL GENERATION</a:t>
            </a:r>
            <a:endParaRPr lang="en-US" altLang="zh-CN" sz="1600" b="1" dirty="0">
              <a:solidFill>
                <a:schemeClr val="tx1">
                  <a:lumMod val="85000"/>
                  <a:lumOff val="15000"/>
                </a:schemeClr>
              </a:solidFill>
              <a:latin typeface="+mj-lt"/>
            </a:endParaRPr>
          </a:p>
        </p:txBody>
      </p:sp>
      <p:cxnSp>
        <p:nvCxnSpPr>
          <p:cNvPr id="37" name="直接连接符 200">
            <a:extLst>
              <a:ext uri="{FF2B5EF4-FFF2-40B4-BE49-F238E27FC236}">
                <a16:creationId xmlns:a16="http://schemas.microsoft.com/office/drawing/2014/main" id="{A3DD2916-7F45-4514-BAF2-D7926D5E5BDD}"/>
              </a:ext>
            </a:extLst>
          </p:cNvPr>
          <p:cNvCxnSpPr>
            <a:cxnSpLocks/>
          </p:cNvCxnSpPr>
          <p:nvPr/>
        </p:nvCxnSpPr>
        <p:spPr>
          <a:xfrm>
            <a:off x="5789606" y="5098966"/>
            <a:ext cx="2108243" cy="1145"/>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3" name="任意多边形: 形状 199"/>
          <p:cNvSpPr/>
          <p:nvPr/>
        </p:nvSpPr>
        <p:spPr>
          <a:xfrm flipV="1">
            <a:off x="5254931" y="5747020"/>
            <a:ext cx="2635668" cy="621319"/>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5" name="椭圆 215">
            <a:extLst>
              <a:ext uri="{FF2B5EF4-FFF2-40B4-BE49-F238E27FC236}">
                <a16:creationId xmlns:a16="http://schemas.microsoft.com/office/drawing/2014/main" id="{DB018BEF-E351-47FB-A2B2-C719D0355E3F}"/>
              </a:ext>
            </a:extLst>
          </p:cNvPr>
          <p:cNvSpPr/>
          <p:nvPr/>
        </p:nvSpPr>
        <p:spPr>
          <a:xfrm>
            <a:off x="5771094" y="5028535"/>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215">
            <a:extLst>
              <a:ext uri="{FF2B5EF4-FFF2-40B4-BE49-F238E27FC236}">
                <a16:creationId xmlns:a16="http://schemas.microsoft.com/office/drawing/2014/main" id="{DB018BEF-E351-47FB-A2B2-C719D0355E3F}"/>
              </a:ext>
            </a:extLst>
          </p:cNvPr>
          <p:cNvSpPr/>
          <p:nvPr/>
        </p:nvSpPr>
        <p:spPr>
          <a:xfrm>
            <a:off x="5552497" y="5281565"/>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215">
            <a:extLst>
              <a:ext uri="{FF2B5EF4-FFF2-40B4-BE49-F238E27FC236}">
                <a16:creationId xmlns:a16="http://schemas.microsoft.com/office/drawing/2014/main" id="{DB018BEF-E351-47FB-A2B2-C719D0355E3F}"/>
              </a:ext>
            </a:extLst>
          </p:cNvPr>
          <p:cNvSpPr/>
          <p:nvPr/>
        </p:nvSpPr>
        <p:spPr>
          <a:xfrm>
            <a:off x="5189842" y="5670224"/>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p:cNvSpPr/>
          <p:nvPr/>
        </p:nvSpPr>
        <p:spPr>
          <a:xfrm>
            <a:off x="0" y="0"/>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2" name="任意多边形: 形状 161"/>
          <p:cNvSpPr/>
          <p:nvPr/>
        </p:nvSpPr>
        <p:spPr>
          <a:xfrm>
            <a:off x="0"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409638" y="3189385"/>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528392" y="2687616"/>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10864877" y="-1133641"/>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10878297" y="16419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10865323" y="438933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542391" y="-355980"/>
            <a:ext cx="1997978" cy="1997978"/>
          </a:xfrm>
          <a:prstGeom prst="ellipse">
            <a:avLst/>
          </a:pr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92" name="任意多边形: 形状 19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任意多边形: 形状 192"/>
          <p:cNvSpPr/>
          <p:nvPr/>
        </p:nvSpPr>
        <p:spPr>
          <a:xfrm>
            <a:off x="10884783" y="1682827"/>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4" name="Graphic 3" descr="Stars">
            <a:extLst>
              <a:ext uri="{FF2B5EF4-FFF2-40B4-BE49-F238E27FC236}">
                <a16:creationId xmlns:a16="http://schemas.microsoft.com/office/drawing/2014/main" id="{D05AA223-2222-4A36-B3F5-94124CE95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922097">
            <a:off x="8804386" y="700575"/>
            <a:ext cx="3900379" cy="3900379"/>
          </a:xfrm>
          <a:prstGeom prst="rect">
            <a:avLst/>
          </a:prstGeom>
        </p:spPr>
      </p:pic>
      <p:sp>
        <p:nvSpPr>
          <p:cNvPr id="5" name="TextBox 4">
            <a:extLst>
              <a:ext uri="{FF2B5EF4-FFF2-40B4-BE49-F238E27FC236}">
                <a16:creationId xmlns:a16="http://schemas.microsoft.com/office/drawing/2014/main" id="{D4E4B9DB-3BFE-4D49-BDD9-E944DDAD321F}"/>
              </a:ext>
            </a:extLst>
          </p:cNvPr>
          <p:cNvSpPr txBox="1"/>
          <p:nvPr/>
        </p:nvSpPr>
        <p:spPr>
          <a:xfrm>
            <a:off x="2267159" y="521066"/>
            <a:ext cx="5365622" cy="707886"/>
          </a:xfrm>
          <a:prstGeom prst="rect">
            <a:avLst/>
          </a:prstGeom>
          <a:noFill/>
        </p:spPr>
        <p:txBody>
          <a:bodyPr wrap="square" rtlCol="0">
            <a:spAutoFit/>
          </a:bodyPr>
          <a:lstStyle/>
          <a:p>
            <a:r>
              <a:rPr lang="en-US" sz="4000" u="sng" dirty="0" smtClean="0">
                <a:solidFill>
                  <a:schemeClr val="bg1"/>
                </a:solidFill>
                <a:latin typeface="+mj-lt"/>
              </a:rPr>
              <a:t>INTRODUCTION</a:t>
            </a:r>
            <a:endParaRPr lang="en-IN" sz="4000" u="sng" dirty="0">
              <a:solidFill>
                <a:schemeClr val="bg1"/>
              </a:solidFill>
              <a:latin typeface="+mj-lt"/>
            </a:endParaRPr>
          </a:p>
        </p:txBody>
      </p:sp>
      <p:grpSp>
        <p:nvGrpSpPr>
          <p:cNvPr id="20" name="组合 202">
            <a:extLst>
              <a:ext uri="{FF2B5EF4-FFF2-40B4-BE49-F238E27FC236}">
                <a16:creationId xmlns:a16="http://schemas.microsoft.com/office/drawing/2014/main" id="{D96CB210-1E29-4840-A468-DA82DE185B94}"/>
              </a:ext>
            </a:extLst>
          </p:cNvPr>
          <p:cNvGrpSpPr/>
          <p:nvPr/>
        </p:nvGrpSpPr>
        <p:grpSpPr>
          <a:xfrm rot="16200000" flipV="1">
            <a:off x="6346356" y="874862"/>
            <a:ext cx="631849" cy="166914"/>
            <a:chOff x="5068547" y="2835152"/>
            <a:chExt cx="2945581" cy="651041"/>
          </a:xfrm>
        </p:grpSpPr>
        <p:sp>
          <p:nvSpPr>
            <p:cNvPr id="21" name="椭圆 203">
              <a:extLst>
                <a:ext uri="{FF2B5EF4-FFF2-40B4-BE49-F238E27FC236}">
                  <a16:creationId xmlns:a16="http://schemas.microsoft.com/office/drawing/2014/main" id="{C6BCC22E-72C2-4C12-B9C1-448B81683428}"/>
                </a:ext>
              </a:extLst>
            </p:cNvPr>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04">
              <a:extLst>
                <a:ext uri="{FF2B5EF4-FFF2-40B4-BE49-F238E27FC236}">
                  <a16:creationId xmlns:a16="http://schemas.microsoft.com/office/drawing/2014/main" id="{CD97A39F-EA83-4DC0-9E9C-9ACB27DDA98C}"/>
                </a:ext>
              </a:extLst>
            </p:cNvPr>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05">
              <a:extLst>
                <a:ext uri="{FF2B5EF4-FFF2-40B4-BE49-F238E27FC236}">
                  <a16:creationId xmlns:a16="http://schemas.microsoft.com/office/drawing/2014/main" id="{2AF23954-46E3-4F9C-B48F-1BCC839AE010}"/>
                </a:ext>
              </a:extLst>
            </p:cNvPr>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158"/>
          <p:cNvSpPr txBox="1"/>
          <p:nvPr/>
        </p:nvSpPr>
        <p:spPr>
          <a:xfrm>
            <a:off x="2267159" y="1729008"/>
            <a:ext cx="6137036" cy="4022640"/>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The world is moving towards automation. From virtual personal assistants to </a:t>
            </a:r>
            <a:r>
              <a:rPr lang="en-US" sz="2000" dirty="0" smtClean="0">
                <a:solidFill>
                  <a:schemeClr val="bg1"/>
                </a:solidFill>
                <a:effectLst/>
                <a:latin typeface="+mj-lt"/>
                <a:ea typeface="Calibri" panose="020F0502020204030204" pitchFamily="34" charset="0"/>
                <a:cs typeface="Times New Roman" panose="02020603050405020304" pitchFamily="18" charset="0"/>
              </a:rPr>
              <a:t>self </a:t>
            </a:r>
            <a:r>
              <a:rPr lang="en-US" sz="2000" dirty="0">
                <a:solidFill>
                  <a:schemeClr val="bg1"/>
                </a:solidFill>
                <a:effectLst/>
                <a:latin typeface="+mj-lt"/>
                <a:ea typeface="Calibri" panose="020F0502020204030204" pitchFamily="34" charset="0"/>
                <a:cs typeface="Times New Roman" panose="02020603050405020304" pitchFamily="18" charset="0"/>
              </a:rPr>
              <a:t>driving </a:t>
            </a:r>
            <a:r>
              <a:rPr lang="en-US" sz="2000" dirty="0" smtClean="0">
                <a:solidFill>
                  <a:schemeClr val="bg1"/>
                </a:solidFill>
                <a:effectLst/>
                <a:latin typeface="+mj-lt"/>
                <a:ea typeface="Calibri" panose="020F0502020204030204" pitchFamily="34" charset="0"/>
                <a:cs typeface="Times New Roman" panose="02020603050405020304" pitchFamily="18" charset="0"/>
              </a:rPr>
              <a:t>cars, </a:t>
            </a:r>
            <a:r>
              <a:rPr lang="en-US" sz="2000" dirty="0">
                <a:solidFill>
                  <a:schemeClr val="bg1"/>
                </a:solidFill>
                <a:effectLst/>
                <a:latin typeface="+mj-lt"/>
                <a:ea typeface="Calibri" panose="020F0502020204030204" pitchFamily="34" charset="0"/>
                <a:cs typeface="Times New Roman" panose="02020603050405020304" pitchFamily="18" charset="0"/>
              </a:rPr>
              <a:t>everything seems to be getting automated.</a:t>
            </a:r>
          </a:p>
          <a:p>
            <a:pPr>
              <a:lnSpc>
                <a:spcPct val="107000"/>
              </a:lnSpc>
              <a:spcAft>
                <a:spcPts val="800"/>
              </a:spcAft>
            </a:pPr>
            <a:r>
              <a:rPr lang="en-US" sz="2000" dirty="0" smtClean="0">
                <a:solidFill>
                  <a:schemeClr val="bg1"/>
                </a:solidFill>
                <a:latin typeface="+mj-lt"/>
                <a:ea typeface="Calibri" panose="020F0502020204030204" pitchFamily="34" charset="0"/>
                <a:cs typeface="Times New Roman" panose="02020603050405020304" pitchFamily="18" charset="0"/>
              </a:rPr>
              <a:t>Streets </a:t>
            </a:r>
            <a:r>
              <a:rPr lang="en-US" sz="2000" dirty="0">
                <a:solidFill>
                  <a:schemeClr val="bg1"/>
                </a:solidFill>
                <a:latin typeface="+mj-lt"/>
                <a:ea typeface="Calibri" panose="020F0502020204030204" pitchFamily="34" charset="0"/>
                <a:cs typeface="Times New Roman" panose="02020603050405020304" pitchFamily="18" charset="0"/>
              </a:rPr>
              <a:t>lights are one such </a:t>
            </a:r>
            <a:r>
              <a:rPr lang="en-US" sz="2000" dirty="0" smtClean="0">
                <a:solidFill>
                  <a:schemeClr val="bg1"/>
                </a:solidFill>
                <a:latin typeface="+mj-lt"/>
                <a:ea typeface="Calibri" panose="020F0502020204030204" pitchFamily="34" charset="0"/>
                <a:cs typeface="Times New Roman" panose="02020603050405020304" pitchFamily="18" charset="0"/>
              </a:rPr>
              <a:t>sub-domain</a:t>
            </a:r>
            <a:r>
              <a:rPr lang="en-US" sz="2000" dirty="0">
                <a:solidFill>
                  <a:schemeClr val="bg1"/>
                </a:solidFill>
                <a:effectLst/>
                <a:latin typeface="+mj-lt"/>
                <a:ea typeface="Calibri" panose="020F0502020204030204" pitchFamily="34" charset="0"/>
                <a:cs typeface="Times New Roman" panose="02020603050405020304" pitchFamily="18" charset="0"/>
              </a:rPr>
              <a:t> that can be fully automated resulting in </a:t>
            </a:r>
            <a:r>
              <a:rPr lang="en-US" sz="2000" dirty="0" smtClean="0">
                <a:solidFill>
                  <a:schemeClr val="bg1"/>
                </a:solidFill>
                <a:effectLst/>
                <a:latin typeface="+mj-lt"/>
                <a:ea typeface="Calibri" panose="020F0502020204030204" pitchFamily="34" charset="0"/>
                <a:cs typeface="Times New Roman" panose="02020603050405020304" pitchFamily="18" charset="0"/>
              </a:rPr>
              <a:t>significantly </a:t>
            </a:r>
            <a:r>
              <a:rPr lang="en-US" sz="2000" dirty="0">
                <a:solidFill>
                  <a:schemeClr val="bg1"/>
                </a:solidFill>
                <a:effectLst/>
                <a:latin typeface="+mj-lt"/>
                <a:ea typeface="Calibri" panose="020F0502020204030204" pitchFamily="34" charset="0"/>
                <a:cs typeface="Times New Roman" panose="02020603050405020304" pitchFamily="18" charset="0"/>
              </a:rPr>
              <a:t>lesser power consumption and easy maintenance.</a:t>
            </a:r>
          </a:p>
          <a:p>
            <a:pPr>
              <a:lnSpc>
                <a:spcPct val="107000"/>
              </a:lnSpc>
              <a:spcAft>
                <a:spcPts val="800"/>
              </a:spcAft>
            </a:pPr>
            <a:r>
              <a:rPr lang="en-US" sz="2000" dirty="0" smtClean="0">
                <a:solidFill>
                  <a:schemeClr val="bg1"/>
                </a:solidFill>
                <a:latin typeface="+mj-lt"/>
                <a:ea typeface="Calibri" panose="020F0502020204030204" pitchFamily="34" charset="0"/>
                <a:cs typeface="Times New Roman" panose="02020603050405020304" pitchFamily="18" charset="0"/>
              </a:rPr>
              <a:t>Our </a:t>
            </a:r>
            <a:r>
              <a:rPr lang="en-US" sz="2000" dirty="0">
                <a:solidFill>
                  <a:schemeClr val="bg1"/>
                </a:solidFill>
                <a:latin typeface="+mj-lt"/>
                <a:ea typeface="Calibri" panose="020F0502020204030204" pitchFamily="34" charset="0"/>
                <a:cs typeface="Times New Roman" panose="02020603050405020304" pitchFamily="18" charset="0"/>
              </a:rPr>
              <a:t>project aims to build a smart </a:t>
            </a:r>
            <a:endParaRPr lang="en-US" sz="2000" dirty="0">
              <a:solidFill>
                <a:schemeClr val="bg1"/>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bg1"/>
                </a:solidFill>
                <a:effectLst/>
                <a:latin typeface="+mj-lt"/>
                <a:ea typeface="Calibri" panose="020F0502020204030204" pitchFamily="34" charset="0"/>
                <a:cs typeface="Times New Roman" panose="02020603050405020304" pitchFamily="18" charset="0"/>
              </a:rPr>
              <a:t>Light metering  system which controls th</a:t>
            </a:r>
            <a:r>
              <a:rPr lang="en-IN" sz="2000" dirty="0">
                <a:solidFill>
                  <a:schemeClr val="bg1"/>
                </a:solidFill>
                <a:latin typeface="+mj-lt"/>
                <a:ea typeface="Calibri" panose="020F0502020204030204" pitchFamily="34" charset="0"/>
                <a:cs typeface="Times New Roman" panose="02020603050405020304" pitchFamily="18" charset="0"/>
              </a:rPr>
              <a:t>e intensity based on various factors along with recording the power consumption on daily basis.</a:t>
            </a:r>
            <a:endParaRPr lang="en-IN" sz="20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810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82"/>
          <p:cNvSpPr/>
          <p:nvPr/>
        </p:nvSpPr>
        <p:spPr>
          <a:xfrm rot="5400000">
            <a:off x="1081122" y="3442190"/>
            <a:ext cx="2497018" cy="2013439"/>
          </a:xfrm>
          <a:prstGeom prst="rect">
            <a:avLst/>
          </a:prstGeom>
          <a:solidFill>
            <a:schemeClr val="accent6">
              <a:lumMod val="60000"/>
              <a:lumOff val="40000"/>
            </a:schemeClr>
          </a:solidFill>
          <a:ln>
            <a:solidFill>
              <a:schemeClr val="accent1"/>
            </a:solid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矩形: 圆角 171"/>
          <p:cNvSpPr/>
          <p:nvPr/>
        </p:nvSpPr>
        <p:spPr>
          <a:xfrm>
            <a:off x="0" y="8792"/>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895342" y="2198078"/>
            <a:ext cx="4796104" cy="4202816"/>
            <a:chOff x="8725577" y="-131734"/>
            <a:chExt cx="1918697" cy="2558152"/>
          </a:xfrm>
        </p:grpSpPr>
        <p:sp>
          <p:nvSpPr>
            <p:cNvPr id="174" name="矩形 173"/>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任意多边形: 形状 178"/>
          <p:cNvSpPr/>
          <p:nvPr/>
        </p:nvSpPr>
        <p:spPr>
          <a:xfrm flipH="1" flipV="1">
            <a:off x="9620736" y="0"/>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793742" y="375806"/>
            <a:ext cx="2442979" cy="664797"/>
          </a:xfrm>
          <a:prstGeom prst="rect">
            <a:avLst/>
          </a:prstGeom>
        </p:spPr>
        <p:txBody>
          <a:bodyPr wrap="square">
            <a:spAutoFit/>
          </a:bodyPr>
          <a:lstStyle/>
          <a:p>
            <a:pPr>
              <a:lnSpc>
                <a:spcPct val="110000"/>
              </a:lnSpc>
            </a:pPr>
            <a:r>
              <a:rPr lang="en-US" altLang="zh-CN" sz="3600" b="1" u="sng" dirty="0">
                <a:solidFill>
                  <a:schemeClr val="bg1"/>
                </a:solidFill>
                <a:latin typeface="+mj-lt"/>
              </a:rPr>
              <a:t>DATASET</a:t>
            </a:r>
          </a:p>
        </p:txBody>
      </p:sp>
      <p:sp>
        <p:nvSpPr>
          <p:cNvPr id="182" name="矩形 181"/>
          <p:cNvSpPr/>
          <p:nvPr/>
        </p:nvSpPr>
        <p:spPr>
          <a:xfrm>
            <a:off x="11137806" y="6354550"/>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任意多边形: 形状 220"/>
          <p:cNvSpPr/>
          <p:nvPr/>
        </p:nvSpPr>
        <p:spPr>
          <a:xfrm rot="5400000">
            <a:off x="1847800" y="183319"/>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Picture 3"/>
          <p:cNvPicPr>
            <a:picLocks noChangeAspect="1"/>
          </p:cNvPicPr>
          <p:nvPr/>
        </p:nvPicPr>
        <p:blipFill rotWithShape="1">
          <a:blip r:embed="rId3"/>
          <a:srcRect t="49907"/>
          <a:stretch/>
        </p:blipFill>
        <p:spPr>
          <a:xfrm>
            <a:off x="628945" y="4560825"/>
            <a:ext cx="3878912" cy="1793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rotWithShape="1">
          <a:blip r:embed="rId3"/>
          <a:srcRect b="52275"/>
          <a:stretch/>
        </p:blipFill>
        <p:spPr>
          <a:xfrm>
            <a:off x="628945" y="2399443"/>
            <a:ext cx="3808574" cy="16019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rot="10800000" flipH="1" flipV="1">
            <a:off x="5992574" y="2336828"/>
            <a:ext cx="4595446"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Assuming </a:t>
            </a:r>
            <a:r>
              <a:rPr lang="en-US" b="1" dirty="0"/>
              <a:t>the total number of areas to be 10 which contain a maximum of 4 street lights, each having a wattage of 70</a:t>
            </a:r>
            <a:r>
              <a:rPr lang="en-US" b="1" dirty="0" smtClean="0"/>
              <a:t>( as </a:t>
            </a:r>
            <a:r>
              <a:rPr lang="en-US" b="1" dirty="0"/>
              <a:t>the general case of TNEB data</a:t>
            </a:r>
            <a:r>
              <a:rPr lang="en-US" b="1" dirty="0" smtClean="0"/>
              <a:t>). </a:t>
            </a:r>
            <a:r>
              <a:rPr lang="en-US" b="1" dirty="0"/>
              <a:t>We have created a dataset of entire year's power consumption for those 10 </a:t>
            </a:r>
            <a:r>
              <a:rPr lang="en-US" b="1" dirty="0" smtClean="0"/>
              <a:t>areas. </a:t>
            </a:r>
            <a:r>
              <a:rPr lang="en-US" b="1" dirty="0"/>
              <a:t>Power consumption differs depending on various factors </a:t>
            </a:r>
            <a:r>
              <a:rPr lang="en-US" b="1" dirty="0" smtClean="0"/>
              <a:t>including season, </a:t>
            </a:r>
            <a:r>
              <a:rPr lang="en-US" b="1" dirty="0"/>
              <a:t>month </a:t>
            </a:r>
            <a:r>
              <a:rPr lang="en-US" b="1" dirty="0" err="1" smtClean="0"/>
              <a:t>etc</a:t>
            </a:r>
            <a:r>
              <a:rPr lang="en-US" b="1" dirty="0" smtClean="0"/>
              <a:t> </a:t>
            </a:r>
          </a:p>
          <a:p>
            <a:endParaRPr lang="en-US" b="1" dirty="0" smtClean="0"/>
          </a:p>
          <a:p>
            <a:pPr marL="285750" indent="-285750">
              <a:buFont typeface="Arial" panose="020B0604020202020204" pitchFamily="34" charset="0"/>
              <a:buChar char="•"/>
            </a:pPr>
            <a:r>
              <a:rPr lang="en-US" b="1" dirty="0"/>
              <a:t>We have used </a:t>
            </a:r>
            <a:r>
              <a:rPr lang="en-US" b="1" u="sng" dirty="0"/>
              <a:t>MONGODB </a:t>
            </a:r>
            <a:r>
              <a:rPr lang="en-US" b="1" dirty="0"/>
              <a:t>database to store and </a:t>
            </a:r>
            <a:r>
              <a:rPr lang="en-US" b="1" dirty="0" smtClean="0"/>
              <a:t>retrieve data.</a:t>
            </a:r>
            <a:endParaRPr lang="en-IN"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矩形: 圆角 3"/>
          <p:cNvSpPr/>
          <p:nvPr/>
        </p:nvSpPr>
        <p:spPr>
          <a:xfrm>
            <a:off x="2344" y="0"/>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82"/>
          <p:cNvSpPr/>
          <p:nvPr/>
        </p:nvSpPr>
        <p:spPr>
          <a:xfrm>
            <a:off x="3306367" y="3253153"/>
            <a:ext cx="5120640" cy="2013439"/>
          </a:xfrm>
          <a:prstGeom prst="rect">
            <a:avLst/>
          </a:prstGeom>
          <a:solidFill>
            <a:schemeClr val="accent6">
              <a:lumMod val="60000"/>
              <a:lumOff val="40000"/>
            </a:schemeClr>
          </a:solidFill>
          <a:ln>
            <a:solidFill>
              <a:schemeClr val="accent1"/>
            </a:solid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249"/>
          <p:cNvSpPr/>
          <p:nvPr/>
        </p:nvSpPr>
        <p:spPr>
          <a:xfrm rot="5400000">
            <a:off x="1865384" y="569632"/>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6 h 1879282"/>
              <a:gd name="connsiteX4" fmla="*/ 827269 w 829507"/>
              <a:gd name="connsiteY4" fmla="*/ 950065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5 h 1879282"/>
              <a:gd name="connsiteX10" fmla="*/ 404359 w 829507"/>
              <a:gd name="connsiteY10" fmla="*/ 929216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6"/>
                </a:lnTo>
                <a:cubicBezTo>
                  <a:pt x="830253" y="935846"/>
                  <a:pt x="830253" y="943436"/>
                  <a:pt x="827269" y="950065"/>
                </a:cubicBezTo>
                <a:lnTo>
                  <a:pt x="415791" y="1864306"/>
                </a:lnTo>
                <a:cubicBezTo>
                  <a:pt x="411686" y="1873426"/>
                  <a:pt x="402630" y="1879282"/>
                  <a:pt x="392629" y="1879282"/>
                </a:cubicBezTo>
                <a:lnTo>
                  <a:pt x="25427" y="1879282"/>
                </a:lnTo>
                <a:cubicBezTo>
                  <a:pt x="7002" y="1879282"/>
                  <a:pt x="-5297" y="1860259"/>
                  <a:pt x="2265" y="1843457"/>
                </a:cubicBezTo>
                <a:lnTo>
                  <a:pt x="404359" y="950065"/>
                </a:lnTo>
                <a:cubicBezTo>
                  <a:pt x="407343" y="943436"/>
                  <a:pt x="407343" y="935846"/>
                  <a:pt x="404359" y="929216"/>
                </a:cubicBezTo>
                <a:lnTo>
                  <a:pt x="2265" y="35825"/>
                </a:lnTo>
                <a:cubicBezTo>
                  <a:pt x="-5297" y="19023"/>
                  <a:pt x="7002" y="0"/>
                  <a:pt x="25427" y="0"/>
                </a:cubicBezTo>
              </a:path>
            </a:pathLst>
          </a:cu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220"/>
          <p:cNvSpPr/>
          <p:nvPr/>
        </p:nvSpPr>
        <p:spPr>
          <a:xfrm rot="5400000">
            <a:off x="8951894" y="648761"/>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964851" y="497787"/>
            <a:ext cx="5655466" cy="376257"/>
          </a:xfrm>
          <a:prstGeom prst="rect">
            <a:avLst/>
          </a:prstGeom>
          <a:noFill/>
        </p:spPr>
        <p:txBody>
          <a:bodyPr wrap="square" rtlCol="0">
            <a:spAutoFit/>
          </a:bodyPr>
          <a:lstStyle/>
          <a:p>
            <a:pPr>
              <a:lnSpc>
                <a:spcPts val="1800"/>
              </a:lnSpc>
            </a:pPr>
            <a:r>
              <a:rPr lang="en-US" altLang="zh-CN" sz="3600" b="1" u="sng" dirty="0">
                <a:solidFill>
                  <a:schemeClr val="bg1"/>
                </a:solidFill>
              </a:rPr>
              <a:t>VISUALIZATION</a:t>
            </a:r>
          </a:p>
        </p:txBody>
      </p:sp>
      <p:pic>
        <p:nvPicPr>
          <p:cNvPr id="4" name="Picture 3"/>
          <p:cNvPicPr>
            <a:picLocks noChangeAspect="1"/>
          </p:cNvPicPr>
          <p:nvPr/>
        </p:nvPicPr>
        <p:blipFill>
          <a:blip r:embed="rId2"/>
          <a:stretch>
            <a:fillRect/>
          </a:stretch>
        </p:blipFill>
        <p:spPr>
          <a:xfrm>
            <a:off x="309602" y="2523235"/>
            <a:ext cx="4873502" cy="3647306"/>
          </a:xfrm>
          <a:prstGeom prst="rect">
            <a:avLst/>
          </a:prstGeom>
        </p:spPr>
      </p:pic>
      <p:pic>
        <p:nvPicPr>
          <p:cNvPr id="5" name="Picture 4"/>
          <p:cNvPicPr>
            <a:picLocks noChangeAspect="1"/>
          </p:cNvPicPr>
          <p:nvPr/>
        </p:nvPicPr>
        <p:blipFill>
          <a:blip r:embed="rId3"/>
          <a:stretch>
            <a:fillRect/>
          </a:stretch>
        </p:blipFill>
        <p:spPr>
          <a:xfrm>
            <a:off x="6521255" y="2482032"/>
            <a:ext cx="5115663" cy="3647306"/>
          </a:xfrm>
          <a:prstGeom prst="rect">
            <a:avLst/>
          </a:prstGeom>
        </p:spPr>
      </p:pic>
    </p:spTree>
    <p:extLst>
      <p:ext uri="{BB962C8B-B14F-4D97-AF65-F5344CB8AC3E}">
        <p14:creationId xmlns:p14="http://schemas.microsoft.com/office/powerpoint/2010/main" val="593164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2386899" y="254331"/>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任意多边形: 形状 200"/>
          <p:cNvSpPr/>
          <p:nvPr/>
        </p:nvSpPr>
        <p:spPr>
          <a:xfrm>
            <a:off x="0" y="2566013"/>
            <a:ext cx="4677456" cy="4320863"/>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297485" y="18450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菱形 201"/>
          <p:cNvSpPr/>
          <p:nvPr/>
        </p:nvSpPr>
        <p:spPr>
          <a:xfrm rot="16200000">
            <a:off x="966190" y="-230883"/>
            <a:ext cx="2808530" cy="4614001"/>
          </a:xfrm>
          <a:prstGeom prst="diamond">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663742" y="1488795"/>
            <a:ext cx="3413426" cy="1077218"/>
          </a:xfrm>
          <a:prstGeom prst="rect">
            <a:avLst/>
          </a:prstGeom>
          <a:noFill/>
        </p:spPr>
        <p:txBody>
          <a:bodyPr wrap="square" rtlCol="0">
            <a:spAutoFit/>
          </a:bodyPr>
          <a:lstStyle/>
          <a:p>
            <a:pPr algn="ctr"/>
            <a:r>
              <a:rPr lang="en-US" sz="3200" b="1" u="sng" dirty="0" smtClean="0">
                <a:solidFill>
                  <a:schemeClr val="bg1"/>
                </a:solidFill>
              </a:rPr>
              <a:t>MOVEMENT DETECTION</a:t>
            </a:r>
            <a:endParaRPr lang="en-US" sz="2400" b="1" u="sng"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752" y="412700"/>
            <a:ext cx="7086934" cy="5553710"/>
          </a:xfrm>
          <a:prstGeom prst="rect">
            <a:avLst/>
          </a:prstGeom>
        </p:spPr>
      </p:pic>
      <p:sp>
        <p:nvSpPr>
          <p:cNvPr id="6" name="TextBox 5"/>
          <p:cNvSpPr txBox="1"/>
          <p:nvPr/>
        </p:nvSpPr>
        <p:spPr>
          <a:xfrm>
            <a:off x="543583" y="3567129"/>
            <a:ext cx="3108960" cy="3139321"/>
          </a:xfrm>
          <a:prstGeom prst="rect">
            <a:avLst/>
          </a:prstGeom>
          <a:noFill/>
        </p:spPr>
        <p:txBody>
          <a:bodyPr wrap="square" rtlCol="0">
            <a:spAutoFit/>
          </a:bodyPr>
          <a:lstStyle/>
          <a:p>
            <a:r>
              <a:rPr lang="en-US" b="1" dirty="0"/>
              <a:t>In the problem statement it is clearly mentioned that the intensity of the light should be maximized when there is human movement. So in that regard, to detect human movement we have used </a:t>
            </a:r>
            <a:r>
              <a:rPr lang="en-US" b="1" dirty="0" err="1"/>
              <a:t>MobileNetSSD</a:t>
            </a:r>
            <a:r>
              <a:rPr lang="en-US" b="1" dirty="0"/>
              <a:t> </a:t>
            </a:r>
            <a:r>
              <a:rPr lang="en-US" b="1" dirty="0" err="1"/>
              <a:t>caffe</a:t>
            </a:r>
            <a:r>
              <a:rPr lang="en-US" b="1" dirty="0"/>
              <a:t> model which works by Deep Neural Networks</a:t>
            </a:r>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0" y="0"/>
            <a:ext cx="12192000" cy="6858000"/>
          </a:xfrm>
          <a:prstGeom prst="roundRect">
            <a:avLst>
              <a:gd name="adj" fmla="val 0"/>
            </a:avLst>
          </a:prstGeom>
          <a:solidFill>
            <a:schemeClr val="accent1"/>
          </a:solidFill>
          <a:ln w="0" cap="flat" cmpd="sng" algn="ctr">
            <a:solidFill>
              <a:schemeClr val="accent6">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任意多边形: 形状 200"/>
          <p:cNvSpPr/>
          <p:nvPr/>
        </p:nvSpPr>
        <p:spPr>
          <a:xfrm rot="5400000">
            <a:off x="-194408" y="-327069"/>
            <a:ext cx="3635830" cy="3500172"/>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8" name="矩形 167"/>
          <p:cNvSpPr/>
          <p:nvPr/>
        </p:nvSpPr>
        <p:spPr>
          <a:xfrm>
            <a:off x="4821733" y="1069732"/>
            <a:ext cx="6473952" cy="5086586"/>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2">
            <a:extLst>
              <a:ext uri="{FF2B5EF4-FFF2-40B4-BE49-F238E27FC236}">
                <a16:creationId xmlns:a16="http://schemas.microsoft.com/office/drawing/2014/main" id="{A91466D3-8D52-43A2-BD71-431D3C54AA67}"/>
              </a:ext>
            </a:extLst>
          </p:cNvPr>
          <p:cNvSpPr txBox="1"/>
          <p:nvPr/>
        </p:nvSpPr>
        <p:spPr>
          <a:xfrm>
            <a:off x="0" y="231558"/>
            <a:ext cx="3564008" cy="1200329"/>
          </a:xfrm>
          <a:prstGeom prst="rect">
            <a:avLst/>
          </a:prstGeom>
          <a:noFill/>
        </p:spPr>
        <p:txBody>
          <a:bodyPr wrap="square" rtlCol="0">
            <a:spAutoFit/>
          </a:bodyPr>
          <a:lstStyle/>
          <a:p>
            <a:r>
              <a:rPr lang="en-US" sz="3600" b="1" u="sng" dirty="0" smtClean="0">
                <a:solidFill>
                  <a:schemeClr val="bg1"/>
                </a:solidFill>
              </a:rPr>
              <a:t>BILL GENERATION</a:t>
            </a:r>
            <a:endParaRPr lang="en-IN" sz="3600" b="1" u="sng" dirty="0">
              <a:solidFill>
                <a:schemeClr val="bg1"/>
              </a:solidFill>
            </a:endParaRPr>
          </a:p>
        </p:txBody>
      </p:sp>
      <p:pic>
        <p:nvPicPr>
          <p:cNvPr id="2" name="Picture 1"/>
          <p:cNvPicPr>
            <a:picLocks noChangeAspect="1"/>
          </p:cNvPicPr>
          <p:nvPr/>
        </p:nvPicPr>
        <p:blipFill>
          <a:blip r:embed="rId3"/>
          <a:stretch>
            <a:fillRect/>
          </a:stretch>
        </p:blipFill>
        <p:spPr>
          <a:xfrm>
            <a:off x="6422178" y="1303295"/>
            <a:ext cx="5259258" cy="4619460"/>
          </a:xfrm>
          <a:prstGeom prst="rect">
            <a:avLst/>
          </a:prstGeom>
        </p:spPr>
      </p:pic>
      <p:sp>
        <p:nvSpPr>
          <p:cNvPr id="4" name="TextBox 3"/>
          <p:cNvSpPr txBox="1"/>
          <p:nvPr/>
        </p:nvSpPr>
        <p:spPr>
          <a:xfrm>
            <a:off x="601503" y="2268416"/>
            <a:ext cx="4029815" cy="3108543"/>
          </a:xfrm>
          <a:prstGeom prst="rect">
            <a:avLst/>
          </a:prstGeom>
          <a:noFill/>
        </p:spPr>
        <p:txBody>
          <a:bodyPr wrap="square" rtlCol="0">
            <a:spAutoFit/>
          </a:bodyPr>
          <a:lstStyle/>
          <a:p>
            <a:r>
              <a:rPr lang="en-US" sz="2800" b="1" dirty="0" smtClean="0"/>
              <a:t>The entire year’s bill calculation has been automated and sent to the concerned department through an automated email service. </a:t>
            </a:r>
            <a:endParaRPr lang="en-IN"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0" y="0"/>
            <a:ext cx="12192000" cy="6858000"/>
          </a:xfrm>
          <a:prstGeom prst="roundRect">
            <a:avLst>
              <a:gd name="adj" fmla="val 0"/>
            </a:avLst>
          </a:prstGeom>
          <a:solidFill>
            <a:schemeClr val="accent1"/>
          </a:solidFill>
          <a:ln w="0" cap="flat" cmpd="sng" algn="ctr">
            <a:solidFill>
              <a:schemeClr val="accent6">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p:cNvGrpSpPr/>
          <p:nvPr/>
        </p:nvGrpSpPr>
        <p:grpSpPr>
          <a:xfrm rot="5400000">
            <a:off x="11601133" y="539677"/>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8" name="矩形 167"/>
          <p:cNvSpPr/>
          <p:nvPr/>
        </p:nvSpPr>
        <p:spPr>
          <a:xfrm rot="5400000">
            <a:off x="-343412" y="972890"/>
            <a:ext cx="6452537" cy="5086586"/>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2">
            <a:extLst>
              <a:ext uri="{FF2B5EF4-FFF2-40B4-BE49-F238E27FC236}">
                <a16:creationId xmlns:a16="http://schemas.microsoft.com/office/drawing/2014/main" id="{A91466D3-8D52-43A2-BD71-431D3C54AA67}"/>
              </a:ext>
            </a:extLst>
          </p:cNvPr>
          <p:cNvSpPr txBox="1"/>
          <p:nvPr/>
        </p:nvSpPr>
        <p:spPr>
          <a:xfrm>
            <a:off x="991771" y="651744"/>
            <a:ext cx="3564008" cy="5078313"/>
          </a:xfrm>
          <a:prstGeom prst="rect">
            <a:avLst/>
          </a:prstGeom>
          <a:noFill/>
        </p:spPr>
        <p:txBody>
          <a:bodyPr wrap="square" rtlCol="0">
            <a:spAutoFit/>
          </a:bodyPr>
          <a:lstStyle/>
          <a:p>
            <a:r>
              <a:rPr lang="en-US" sz="3600" b="1" u="sng" dirty="0" smtClean="0">
                <a:solidFill>
                  <a:schemeClr val="bg1"/>
                </a:solidFill>
              </a:rPr>
              <a:t>FAULTY BULB ALERT</a:t>
            </a:r>
          </a:p>
          <a:p>
            <a:endParaRPr lang="en-US" sz="3600" b="1" u="sng" dirty="0" smtClean="0">
              <a:solidFill>
                <a:schemeClr val="bg1"/>
              </a:solidFill>
            </a:endParaRPr>
          </a:p>
          <a:p>
            <a:r>
              <a:rPr lang="en-US" sz="2400" b="1" dirty="0"/>
              <a:t>When </a:t>
            </a:r>
            <a:r>
              <a:rPr lang="en-US" sz="2400" b="1" dirty="0" smtClean="0"/>
              <a:t>a fault arises in a bulb in </a:t>
            </a:r>
            <a:r>
              <a:rPr lang="en-US" sz="2400" b="1" dirty="0"/>
              <a:t>any area, the department gets a notification alert that this particular light from this particular area is faulty. The message also asks </a:t>
            </a:r>
            <a:r>
              <a:rPr lang="en-US" sz="2400" b="1" dirty="0" smtClean="0"/>
              <a:t>for </a:t>
            </a:r>
            <a:r>
              <a:rPr lang="en-US" sz="2400" b="1" dirty="0"/>
              <a:t>the </a:t>
            </a:r>
            <a:r>
              <a:rPr lang="en-US" sz="2400" b="1" dirty="0" smtClean="0"/>
              <a:t>repair</a:t>
            </a:r>
            <a:r>
              <a:rPr lang="en-US" sz="2400" b="1" dirty="0"/>
              <a:t>.</a:t>
            </a:r>
            <a:endParaRPr lang="en-IN" sz="2400" b="1" dirty="0"/>
          </a:p>
        </p:txBody>
      </p:sp>
      <p:sp>
        <p:nvSpPr>
          <p:cNvPr id="11" name="矩形 167"/>
          <p:cNvSpPr/>
          <p:nvPr/>
        </p:nvSpPr>
        <p:spPr>
          <a:xfrm rot="5400000">
            <a:off x="5719000" y="972893"/>
            <a:ext cx="6452537" cy="5086586"/>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TextBox 11">
            <a:extLst>
              <a:ext uri="{FF2B5EF4-FFF2-40B4-BE49-F238E27FC236}">
                <a16:creationId xmlns:a16="http://schemas.microsoft.com/office/drawing/2014/main" id="{A91466D3-8D52-43A2-BD71-431D3C54AA67}"/>
              </a:ext>
            </a:extLst>
          </p:cNvPr>
          <p:cNvSpPr txBox="1"/>
          <p:nvPr/>
        </p:nvSpPr>
        <p:spPr>
          <a:xfrm>
            <a:off x="7163264" y="644065"/>
            <a:ext cx="4099682" cy="4708981"/>
          </a:xfrm>
          <a:prstGeom prst="rect">
            <a:avLst/>
          </a:prstGeom>
          <a:noFill/>
        </p:spPr>
        <p:txBody>
          <a:bodyPr wrap="square" rtlCol="0">
            <a:spAutoFit/>
          </a:bodyPr>
          <a:lstStyle/>
          <a:p>
            <a:r>
              <a:rPr lang="en-US" sz="3600" b="1" u="sng" dirty="0" smtClean="0">
                <a:solidFill>
                  <a:schemeClr val="bg1"/>
                </a:solidFill>
              </a:rPr>
              <a:t>EXCESS POWER CONSUMPTION</a:t>
            </a:r>
          </a:p>
          <a:p>
            <a:endParaRPr lang="en-US" sz="3600" b="1" u="sng" dirty="0" smtClean="0">
              <a:solidFill>
                <a:schemeClr val="bg1"/>
              </a:solidFill>
            </a:endParaRPr>
          </a:p>
          <a:p>
            <a:r>
              <a:rPr lang="en-US" sz="2400" b="1" dirty="0"/>
              <a:t>If power consumption goes beyond a threshold level, which is the average </a:t>
            </a:r>
          </a:p>
          <a:p>
            <a:r>
              <a:rPr lang="en-US" sz="2400" b="1" dirty="0"/>
              <a:t>power consumed in the last 15 days, then the system will generate an alert message </a:t>
            </a:r>
          </a:p>
          <a:p>
            <a:r>
              <a:rPr lang="en-US" sz="2400" b="1" dirty="0"/>
              <a:t>to lower the consumption.</a:t>
            </a:r>
            <a:endParaRPr lang="en-IN" sz="2400" b="1" dirty="0"/>
          </a:p>
        </p:txBody>
      </p:sp>
    </p:spTree>
    <p:extLst>
      <p:ext uri="{BB962C8B-B14F-4D97-AF65-F5344CB8AC3E}">
        <p14:creationId xmlns:p14="http://schemas.microsoft.com/office/powerpoint/2010/main" val="2856579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矩形: 圆角 171"/>
          <p:cNvSpPr/>
          <p:nvPr/>
        </p:nvSpPr>
        <p:spPr>
          <a:xfrm>
            <a:off x="0" y="0"/>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r>
              <a:rPr lang="en-US" altLang="zh-CN" sz="3600" b="1" dirty="0">
                <a:solidFill>
                  <a:srgbClr val="FFFFFF"/>
                </a:solidFill>
                <a:latin typeface="Urbanist Black"/>
              </a:rPr>
              <a:t>        </a:t>
            </a:r>
          </a:p>
        </p:txBody>
      </p:sp>
      <p:grpSp>
        <p:nvGrpSpPr>
          <p:cNvPr id="173" name="组合 172"/>
          <p:cNvGrpSpPr/>
          <p:nvPr/>
        </p:nvGrpSpPr>
        <p:grpSpPr>
          <a:xfrm>
            <a:off x="5768837" y="772913"/>
            <a:ext cx="5510530" cy="5744845"/>
            <a:chOff x="8725577" y="-131734"/>
            <a:chExt cx="1918697" cy="2558152"/>
          </a:xfrm>
        </p:grpSpPr>
        <p:sp>
          <p:nvSpPr>
            <p:cNvPr id="174" name="矩形 173"/>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任意多边形: 形状 178"/>
          <p:cNvSpPr/>
          <p:nvPr/>
        </p:nvSpPr>
        <p:spPr>
          <a:xfrm flipH="1" flipV="1">
            <a:off x="10377398" y="-1386038"/>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12052347" y="-1096123"/>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6263431" y="-204395"/>
            <a:ext cx="4967653" cy="461665"/>
          </a:xfrm>
          <a:prstGeom prst="rect">
            <a:avLst/>
          </a:prstGeom>
          <a:noFill/>
        </p:spPr>
        <p:txBody>
          <a:bodyPr wrap="square" rtlCol="0">
            <a:spAutoFit/>
          </a:bodyPr>
          <a:lstStyle/>
          <a:p>
            <a:r>
              <a:rPr lang="en-US" sz="2400" dirty="0" smtClean="0"/>
              <a:t>---</a:t>
            </a:r>
            <a:endParaRPr lang="en-IN" sz="2400" dirty="0"/>
          </a:p>
        </p:txBody>
      </p:sp>
      <p:sp>
        <p:nvSpPr>
          <p:cNvPr id="18" name="任意多边形: 形状 220"/>
          <p:cNvSpPr/>
          <p:nvPr/>
        </p:nvSpPr>
        <p:spPr>
          <a:xfrm>
            <a:off x="4441450" y="2489359"/>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82468" y="3078134"/>
            <a:ext cx="3363204" cy="701731"/>
          </a:xfrm>
          <a:prstGeom prst="rect">
            <a:avLst/>
          </a:prstGeom>
          <a:noFill/>
        </p:spPr>
        <p:txBody>
          <a:bodyPr wrap="square" rtlCol="0">
            <a:spAutoFit/>
          </a:bodyPr>
          <a:lstStyle/>
          <a:p>
            <a:pPr lvl="0">
              <a:lnSpc>
                <a:spcPct val="110000"/>
              </a:lnSpc>
            </a:pPr>
            <a:r>
              <a:rPr lang="en-US" altLang="zh-CN" sz="3600" b="1" dirty="0">
                <a:solidFill>
                  <a:srgbClr val="FFFFFF"/>
                </a:solidFill>
                <a:latin typeface="Urbanist Black"/>
              </a:rPr>
              <a:t>CONCLUSION</a:t>
            </a:r>
          </a:p>
        </p:txBody>
      </p:sp>
      <p:sp>
        <p:nvSpPr>
          <p:cNvPr id="2" name="TextBox 1"/>
          <p:cNvSpPr txBox="1"/>
          <p:nvPr/>
        </p:nvSpPr>
        <p:spPr>
          <a:xfrm>
            <a:off x="5903994" y="806365"/>
            <a:ext cx="5240216" cy="5632311"/>
          </a:xfrm>
          <a:prstGeom prst="rect">
            <a:avLst/>
          </a:prstGeom>
          <a:noFill/>
        </p:spPr>
        <p:txBody>
          <a:bodyPr wrap="square" rtlCol="0">
            <a:spAutoFit/>
          </a:bodyPr>
          <a:lstStyle/>
          <a:p>
            <a:r>
              <a:rPr lang="en-US" sz="2400" b="1" dirty="0" smtClean="0"/>
              <a:t>Automation of streetlights will help both in reducing overall power consumption as well as better life of the streetlights. </a:t>
            </a:r>
            <a:br>
              <a:rPr lang="en-US" sz="2400" b="1" dirty="0" smtClean="0"/>
            </a:br>
            <a:r>
              <a:rPr lang="en-US" sz="2400" b="1" dirty="0" smtClean="0"/>
              <a:t>Faulty bulbs can be easily located and the entire man power required can be reduced significantly. </a:t>
            </a:r>
            <a:br>
              <a:rPr lang="en-US" sz="2400" b="1" dirty="0" smtClean="0"/>
            </a:br>
            <a:r>
              <a:rPr lang="en-US" sz="2400" b="1" dirty="0" smtClean="0"/>
              <a:t/>
            </a:r>
            <a:br>
              <a:rPr lang="en-US" sz="2400" b="1" dirty="0" smtClean="0"/>
            </a:br>
            <a:r>
              <a:rPr lang="en-US" sz="2400" b="1" dirty="0" smtClean="0"/>
              <a:t>We are looking forward to integrate our project with </a:t>
            </a:r>
            <a:r>
              <a:rPr lang="en-US" sz="2400" b="1" dirty="0" err="1" smtClean="0"/>
              <a:t>IoT</a:t>
            </a:r>
            <a:r>
              <a:rPr lang="en-US" sz="2400" b="1" dirty="0" smtClean="0"/>
              <a:t> to have better performance and better results and later publish it as a paper in a reputed International conference.  </a:t>
            </a:r>
            <a:endParaRPr lang="en-IN"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fontScheme name="海外-常规-粗体2">
      <a:majorFont>
        <a:latin typeface="Urbanist Black"/>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644</TotalTime>
  <Words>406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Cascadia Code SemiBold</vt:lpstr>
      <vt:lpstr>Times New Roman</vt:lpstr>
      <vt:lpstr>等线</vt:lpstr>
      <vt:lpstr>Urbanist Black</vt:lpstr>
      <vt:lpstr>Calibri</vt:lpstr>
      <vt:lpstr>Quicksand</vt:lpstr>
      <vt:lpstr>等线 Light</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dc:creator>
  <cp:lastModifiedBy>ASUS</cp:lastModifiedBy>
  <cp:revision>60</cp:revision>
  <dcterms:created xsi:type="dcterms:W3CDTF">2021-11-22T04:48:11Z</dcterms:created>
  <dcterms:modified xsi:type="dcterms:W3CDTF">2022-04-26T08:40:44Z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