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embeddedFontLst>
    <p:embeddedFont>
      <p:font typeface="Arial Narrow" panose="020B0606020202030204" pitchFamily="34" charset="0"/>
      <p:regular r:id="rId14"/>
      <p:bold r:id="rId15"/>
      <p:italic r:id="rId16"/>
      <p:boldItalic r:id="rId17"/>
    </p:embeddedFont>
    <p:embeddedFont>
      <p:font typeface="Calibri" panose="020F0502020204030204" pitchFamily="34" charset="0"/>
      <p:regular r:id="rId18"/>
      <p:bold r:id="rId19"/>
      <p:italic r:id="rId20"/>
      <p:boldItalic r:id="rId21"/>
    </p:embeddedFont>
    <p:embeddedFont>
      <p:font typeface="Roboto" panose="020B0604020202020204" charset="0"/>
      <p:regular r:id="rId22"/>
      <p:bold r:id="rId23"/>
      <p:italic r:id="rId24"/>
      <p:boldItalic r:id="rId25"/>
    </p:embeddedFont>
    <p:embeddedFont>
      <p:font typeface="Trebuchet MS" panose="020B0603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0" roundtripDataSignature="AMtx7miLwjUKetgqrTMRCFnX8ndQSG+q1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customschemas.google.com/relationships/presentationmetadata" Target="meta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3"/>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3"/>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4"/>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2"/>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2"/>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2"/>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txBox="1">
            <a:spLocks noGrp="1"/>
          </p:cNvSpPr>
          <p:nvPr>
            <p:ph type="ctrTitle"/>
          </p:nvPr>
        </p:nvSpPr>
        <p:spPr>
          <a:xfrm>
            <a:off x="1523999" y="19665"/>
            <a:ext cx="7629525" cy="1001556"/>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59" name="Google Shape;59;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0" name="Google Shape;60;p1"/>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61" name="Google Shape;61;p1"/>
          <p:cNvSpPr txBox="1"/>
          <p:nvPr/>
        </p:nvSpPr>
        <p:spPr>
          <a:xfrm>
            <a:off x="457200" y="1524000"/>
            <a:ext cx="10744200" cy="4047221"/>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400" b="1" dirty="0">
                <a:solidFill>
                  <a:schemeClr val="dk1"/>
                </a:solidFill>
                <a:latin typeface="Calibri"/>
                <a:ea typeface="Calibri"/>
                <a:cs typeface="Calibri"/>
                <a:sym typeface="Calibri"/>
              </a:rPr>
              <a:t>STUDENT NAME: MATHAN M</a:t>
            </a:r>
            <a:endParaRPr sz="2400" dirty="0">
              <a:solidFill>
                <a:schemeClr val="dk1"/>
              </a:solidFill>
              <a:latin typeface="Calibri"/>
              <a:ea typeface="Calibri"/>
              <a:cs typeface="Calibri"/>
              <a:sym typeface="Calibri"/>
            </a:endParaRPr>
          </a:p>
          <a:p>
            <a:pPr marL="0" marR="0" lvl="0" indent="0" algn="l" rtl="0">
              <a:lnSpc>
                <a:spcPct val="150000"/>
              </a:lnSpc>
              <a:spcBef>
                <a:spcPts val="0"/>
              </a:spcBef>
              <a:spcAft>
                <a:spcPts val="0"/>
              </a:spcAft>
              <a:buNone/>
            </a:pPr>
            <a:r>
              <a:rPr lang="en-US" sz="2400" b="1" dirty="0">
                <a:solidFill>
                  <a:schemeClr val="dk1"/>
                </a:solidFill>
                <a:latin typeface="Calibri"/>
                <a:ea typeface="Calibri"/>
                <a:cs typeface="Calibri"/>
                <a:sym typeface="Calibri"/>
              </a:rPr>
              <a:t>REGISTER NO AND NMID: </a:t>
            </a:r>
            <a:r>
              <a:rPr lang="en-US" sz="2400" dirty="0">
                <a:solidFill>
                  <a:schemeClr val="dk1"/>
                </a:solidFill>
                <a:latin typeface="Calibri"/>
                <a:ea typeface="Calibri"/>
                <a:cs typeface="Calibri"/>
                <a:sym typeface="Calibri"/>
              </a:rPr>
              <a:t>2428D0037  </a:t>
            </a:r>
            <a:r>
              <a:rPr lang="en-US" sz="2400" b="1" dirty="0">
                <a:solidFill>
                  <a:schemeClr val="dk1"/>
                </a:solidFill>
                <a:latin typeface="Calibri"/>
                <a:ea typeface="Calibri"/>
                <a:cs typeface="Calibri"/>
                <a:sym typeface="Calibri"/>
              </a:rPr>
              <a:t>&amp;</a:t>
            </a:r>
            <a:r>
              <a:rPr lang="en-US" sz="2400" dirty="0">
                <a:solidFill>
                  <a:schemeClr val="dk1"/>
                </a:solidFill>
                <a:latin typeface="Calibri"/>
                <a:ea typeface="Calibri"/>
                <a:cs typeface="Calibri"/>
                <a:sym typeface="Calibri"/>
              </a:rPr>
              <a:t> </a:t>
            </a:r>
          </a:p>
          <a:p>
            <a:pPr marL="0" marR="0" lvl="0" indent="0" algn="l" rtl="0">
              <a:lnSpc>
                <a:spcPct val="150000"/>
              </a:lnSpc>
              <a:spcBef>
                <a:spcPts val="0"/>
              </a:spcBef>
              <a:spcAft>
                <a:spcPts val="0"/>
              </a:spcAft>
              <a:buNone/>
            </a:pPr>
            <a:endParaRPr dirty="0"/>
          </a:p>
          <a:p>
            <a:r>
              <a:rPr lang="en-IN" dirty="0"/>
              <a:t> </a:t>
            </a:r>
            <a:r>
              <a:rPr lang="en-IN" sz="2000" b="1" dirty="0"/>
              <a:t>CBC49ED4941E12DA8554F3B1C8469A3B</a:t>
            </a:r>
            <a:endParaRPr lang="en-IN" sz="2400" b="1" dirty="0"/>
          </a:p>
          <a:p>
            <a:br>
              <a:rPr lang="en-IN" sz="2400" dirty="0"/>
            </a:br>
            <a:r>
              <a:rPr lang="en-US" sz="2400" b="1" dirty="0">
                <a:solidFill>
                  <a:schemeClr val="dk1"/>
                </a:solidFill>
                <a:latin typeface="Calibri"/>
                <a:ea typeface="Calibri"/>
                <a:cs typeface="Calibri"/>
                <a:sym typeface="Calibri"/>
              </a:rPr>
              <a:t>DEPARTMENT: </a:t>
            </a:r>
            <a:r>
              <a:rPr lang="en-US" sz="2400" dirty="0" err="1">
                <a:solidFill>
                  <a:schemeClr val="dk1"/>
                </a:solidFill>
                <a:latin typeface="Calibri"/>
                <a:ea typeface="Calibri"/>
                <a:cs typeface="Calibri"/>
                <a:sym typeface="Calibri"/>
              </a:rPr>
              <a:t>B.Sc</a:t>
            </a:r>
            <a:r>
              <a:rPr lang="en-US" sz="2400" dirty="0">
                <a:solidFill>
                  <a:schemeClr val="dk1"/>
                </a:solidFill>
                <a:latin typeface="Calibri"/>
                <a:ea typeface="Calibri"/>
                <a:cs typeface="Calibri"/>
                <a:sym typeface="Calibri"/>
              </a:rPr>
              <a:t> Computer Science and Applications</a:t>
            </a:r>
            <a:endParaRPr dirty="0"/>
          </a:p>
          <a:p>
            <a:pPr marL="0" marR="0" lvl="0" indent="0" algn="l" rtl="0">
              <a:lnSpc>
                <a:spcPct val="150000"/>
              </a:lnSpc>
              <a:spcBef>
                <a:spcPts val="0"/>
              </a:spcBef>
              <a:spcAft>
                <a:spcPts val="0"/>
              </a:spcAft>
              <a:buNone/>
            </a:pPr>
            <a:r>
              <a:rPr lang="en-US" sz="2400" b="1" dirty="0">
                <a:solidFill>
                  <a:schemeClr val="dk1"/>
                </a:solidFill>
                <a:latin typeface="Calibri"/>
                <a:ea typeface="Calibri"/>
                <a:cs typeface="Calibri"/>
                <a:sym typeface="Calibri"/>
              </a:rPr>
              <a:t>COLLEGE:</a:t>
            </a:r>
            <a:r>
              <a:rPr lang="en-US" sz="2400" dirty="0">
                <a:solidFill>
                  <a:schemeClr val="dk1"/>
                </a:solidFill>
                <a:latin typeface="Calibri"/>
                <a:ea typeface="Calibri"/>
                <a:cs typeface="Calibri"/>
                <a:sym typeface="Calibri"/>
              </a:rPr>
              <a:t> VET INSTITUTE OF ARTS AND SCIENCE (Co-Education) COLLEGE </a:t>
            </a:r>
            <a:r>
              <a:rPr lang="en-US" sz="2400" b="1" dirty="0">
                <a:solidFill>
                  <a:schemeClr val="dk1"/>
                </a:solidFill>
                <a:latin typeface="Calibri"/>
                <a:ea typeface="Calibri"/>
                <a:cs typeface="Calibri"/>
                <a:sym typeface="Calibri"/>
              </a:rPr>
              <a:t>/ </a:t>
            </a:r>
            <a:r>
              <a:rPr lang="en-US" sz="2400" dirty="0">
                <a:solidFill>
                  <a:schemeClr val="dk1"/>
                </a:solidFill>
                <a:latin typeface="Calibri"/>
                <a:ea typeface="Calibri"/>
                <a:cs typeface="Calibri"/>
                <a:sym typeface="Calibri"/>
              </a:rPr>
              <a:t>BHARATHIAR UNIVERSITY</a:t>
            </a:r>
            <a:endParaRPr dirty="0"/>
          </a:p>
          <a:p>
            <a:pPr marL="0" marR="0" lvl="0" indent="0" algn="l" rtl="0">
              <a:spcBef>
                <a:spcPts val="0"/>
              </a:spcBef>
              <a:spcAft>
                <a:spcPts val="0"/>
              </a:spcAft>
              <a:buNone/>
            </a:pPr>
            <a:r>
              <a:rPr lang="en-US" sz="2400"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7" name="Google Shape;187;p10"/>
          <p:cNvPicPr preferRelativeResize="0"/>
          <p:nvPr/>
        </p:nvPicPr>
        <p:blipFill rotWithShape="1">
          <a:blip r:embed="rId3">
            <a:alphaModFix/>
          </a:blip>
          <a:srcRect/>
          <a:stretch/>
        </p:blipFill>
        <p:spPr>
          <a:xfrm>
            <a:off x="458120" y="4554247"/>
            <a:ext cx="2057400" cy="2285359"/>
          </a:xfrm>
          <a:prstGeom prst="rect">
            <a:avLst/>
          </a:prstGeom>
          <a:noFill/>
          <a:ln>
            <a:noFill/>
          </a:ln>
        </p:spPr>
      </p:pic>
      <p:sp>
        <p:nvSpPr>
          <p:cNvPr id="188" name="Google Shape;188;p10"/>
          <p:cNvSpPr txBox="1">
            <a:spLocks noGrp="1"/>
          </p:cNvSpPr>
          <p:nvPr>
            <p:ph type="title"/>
          </p:nvPr>
        </p:nvSpPr>
        <p:spPr>
          <a:xfrm>
            <a:off x="65087" y="43022"/>
            <a:ext cx="8480425" cy="670696"/>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RESULTS AND SCREENSHOTS</a:t>
            </a:r>
            <a:endParaRPr sz="4250"/>
          </a:p>
        </p:txBody>
      </p:sp>
      <p:sp>
        <p:nvSpPr>
          <p:cNvPr id="189" name="Google Shape;189;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0" name="Google Shape;190;p10"/>
          <p:cNvSpPr txBox="1"/>
          <p:nvPr/>
        </p:nvSpPr>
        <p:spPr>
          <a:xfrm>
            <a:off x="2743200" y="2354703"/>
            <a:ext cx="8534018"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91" name="Google Shape;191;p10"/>
          <p:cNvSpPr txBox="1"/>
          <p:nvPr/>
        </p:nvSpPr>
        <p:spPr>
          <a:xfrm>
            <a:off x="359979" y="990600"/>
            <a:ext cx="7467600" cy="193899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Arial"/>
              <a:buChar char="•"/>
            </a:pPr>
            <a:r>
              <a:rPr lang="en-US" sz="2000" i="1">
                <a:solidFill>
                  <a:schemeClr val="dk1"/>
                </a:solidFill>
                <a:latin typeface="Arial Narrow"/>
                <a:ea typeface="Arial Narrow"/>
                <a:cs typeface="Arial Narrow"/>
                <a:sym typeface="Arial Narrow"/>
              </a:rPr>
              <a:t>Successfully deployed working portfolio website accessible on multiple device types.</a:t>
            </a:r>
            <a:endParaRPr/>
          </a:p>
          <a:p>
            <a:pPr marL="285750" marR="0" lvl="0" indent="-285750" algn="l" rtl="0">
              <a:spcBef>
                <a:spcPts val="0"/>
              </a:spcBef>
              <a:spcAft>
                <a:spcPts val="0"/>
              </a:spcAft>
              <a:buClr>
                <a:schemeClr val="dk1"/>
              </a:buClr>
              <a:buSzPts val="2000"/>
              <a:buFont typeface="Arial"/>
              <a:buChar char="•"/>
            </a:pPr>
            <a:r>
              <a:rPr lang="en-US" sz="2000" i="1">
                <a:solidFill>
                  <a:schemeClr val="dk1"/>
                </a:solidFill>
                <a:latin typeface="Arial Narrow"/>
                <a:ea typeface="Arial Narrow"/>
                <a:cs typeface="Arial Narrow"/>
                <a:sym typeface="Arial Narrow"/>
              </a:rPr>
              <a:t>Responsive navigation bar toggles smoothly on mobile devices.</a:t>
            </a:r>
            <a:endParaRPr/>
          </a:p>
          <a:p>
            <a:pPr marL="285750" marR="0" lvl="0" indent="-285750" algn="l" rtl="0">
              <a:spcBef>
                <a:spcPts val="0"/>
              </a:spcBef>
              <a:spcAft>
                <a:spcPts val="0"/>
              </a:spcAft>
              <a:buClr>
                <a:schemeClr val="dk1"/>
              </a:buClr>
              <a:buSzPts val="2000"/>
              <a:buFont typeface="Arial"/>
              <a:buChar char="•"/>
            </a:pPr>
            <a:r>
              <a:rPr lang="en-US" sz="2000" i="1">
                <a:solidFill>
                  <a:schemeClr val="dk1"/>
                </a:solidFill>
                <a:latin typeface="Arial Narrow"/>
                <a:ea typeface="Arial Narrow"/>
                <a:cs typeface="Arial Narrow"/>
                <a:sym typeface="Arial Narrow"/>
              </a:rPr>
              <a:t>Contact form demonstrates validation checks and displays appropriate messages.</a:t>
            </a:r>
            <a:endParaRPr/>
          </a:p>
          <a:p>
            <a:pPr marL="285750" marR="0" lvl="0" indent="-158750" algn="l" rtl="0">
              <a:spcBef>
                <a:spcPts val="0"/>
              </a:spcBef>
              <a:spcAft>
                <a:spcPts val="0"/>
              </a:spcAft>
              <a:buClr>
                <a:schemeClr val="dk1"/>
              </a:buClr>
              <a:buSzPts val="2000"/>
              <a:buFont typeface="Arial"/>
              <a:buNone/>
            </a:pPr>
            <a:endParaRPr sz="2000" i="1">
              <a:solidFill>
                <a:schemeClr val="dk1"/>
              </a:solidFill>
              <a:latin typeface="Arial Narrow"/>
              <a:ea typeface="Arial Narrow"/>
              <a:cs typeface="Arial Narrow"/>
              <a:sym typeface="Arial Narrow"/>
            </a:endParaRPr>
          </a:p>
        </p:txBody>
      </p:sp>
      <p:pic>
        <p:nvPicPr>
          <p:cNvPr id="2" name="Picture 1">
            <a:extLst>
              <a:ext uri="{FF2B5EF4-FFF2-40B4-BE49-F238E27FC236}">
                <a16:creationId xmlns:a16="http://schemas.microsoft.com/office/drawing/2014/main" id="{FC435880-F8A0-4A68-BC4F-E7D42DC4171E}"/>
              </a:ext>
            </a:extLst>
          </p:cNvPr>
          <p:cNvPicPr>
            <a:picLocks noChangeAspect="1"/>
          </p:cNvPicPr>
          <p:nvPr/>
        </p:nvPicPr>
        <p:blipFill>
          <a:blip r:embed="rId4"/>
          <a:stretch>
            <a:fillRect/>
          </a:stretch>
        </p:blipFill>
        <p:spPr>
          <a:xfrm>
            <a:off x="2585228" y="2776502"/>
            <a:ext cx="5576711" cy="31194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1"/>
          <p:cNvSpPr/>
          <p:nvPr/>
        </p:nvSpPr>
        <p:spPr>
          <a:xfrm>
            <a:off x="7162800" y="60960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0" name="Google Shape;200;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1" name="Google Shape;201;p11"/>
          <p:cNvSpPr txBox="1">
            <a:spLocks noGrp="1"/>
          </p:cNvSpPr>
          <p:nvPr>
            <p:ph type="title"/>
          </p:nvPr>
        </p:nvSpPr>
        <p:spPr>
          <a:xfrm>
            <a:off x="755332" y="385444"/>
            <a:ext cx="4578668" cy="752129"/>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CONCLUSION</a:t>
            </a:r>
            <a:endParaRPr/>
          </a:p>
        </p:txBody>
      </p:sp>
      <p:sp>
        <p:nvSpPr>
          <p:cNvPr id="202" name="Google Shape;202;p11"/>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203" name="Google Shape;203;p11"/>
          <p:cNvSpPr/>
          <p:nvPr/>
        </p:nvSpPr>
        <p:spPr>
          <a:xfrm>
            <a:off x="609600" y="1600200"/>
            <a:ext cx="80772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i="1">
                <a:solidFill>
                  <a:schemeClr val="dk1"/>
                </a:solidFill>
                <a:latin typeface="Arial Narrow"/>
                <a:ea typeface="Arial Narrow"/>
                <a:cs typeface="Arial Narrow"/>
                <a:sym typeface="Arial Narrow"/>
              </a:rPr>
              <a:t>The portfolio website project provides an effective platform to showcase skills, projects, and contact information in a professional format. It improves online visibility and supports career advancement by offering employers and collaborators easy access to personal and technical information. The responsive design ensures accessibility across multiple devices, enhancing user experience.</a:t>
            </a:r>
            <a:endParaRPr sz="2400" i="1">
              <a:solidFill>
                <a:schemeClr val="dk1"/>
              </a:solidFill>
              <a:latin typeface="Arial Narrow"/>
              <a:ea typeface="Arial Narrow"/>
              <a:cs typeface="Arial Narrow"/>
              <a:sym typeface="Arial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5"/>
        <p:cNvGrpSpPr/>
        <p:nvPr/>
      </p:nvGrpSpPr>
      <p:grpSpPr>
        <a:xfrm>
          <a:off x="0" y="0"/>
          <a:ext cx="0" cy="0"/>
          <a:chOff x="0" y="0"/>
          <a:chExt cx="0" cy="0"/>
        </a:xfrm>
      </p:grpSpPr>
      <p:sp>
        <p:nvSpPr>
          <p:cNvPr id="66" name="Google Shape;66;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3" name="Google Shape;73;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5" name="Google Shape;75;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7" name="Google Shape;77;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2" name="Google Shape;82;p2"/>
          <p:cNvGrpSpPr/>
          <p:nvPr/>
        </p:nvGrpSpPr>
        <p:grpSpPr>
          <a:xfrm>
            <a:off x="466725" y="6410325"/>
            <a:ext cx="3705225" cy="295275"/>
            <a:chOff x="466725" y="6410325"/>
            <a:chExt cx="3705225" cy="295275"/>
          </a:xfrm>
        </p:grpSpPr>
        <p:pic>
          <p:nvPicPr>
            <p:cNvPr id="83" name="Google Shape;83;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84" name="Google Shape;84;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85" name="Google Shape;85;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86" name="Google Shape;86;p2"/>
          <p:cNvSpPr txBox="1"/>
          <p:nvPr/>
        </p:nvSpPr>
        <p:spPr>
          <a:xfrm>
            <a:off x="967042" y="2438400"/>
            <a:ext cx="8615108" cy="76944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a:solidFill>
                  <a:schemeClr val="dk1"/>
                </a:solidFill>
                <a:latin typeface="Arial Narrow"/>
                <a:ea typeface="Arial Narrow"/>
                <a:cs typeface="Arial Narrow"/>
                <a:sym typeface="Arial Narrow"/>
              </a:rPr>
              <a:t>Responsive Personal Portfolio Website</a:t>
            </a:r>
            <a:endParaRPr sz="4400">
              <a:solidFill>
                <a:schemeClr val="dk1"/>
              </a:solidFill>
              <a:latin typeface="Arial Narrow"/>
              <a:ea typeface="Arial Narrow"/>
              <a:cs typeface="Arial Narrow"/>
              <a:sym typeface="Arial Narrow"/>
            </a:endParaRPr>
          </a:p>
        </p:txBody>
      </p:sp>
      <p:sp>
        <p:nvSpPr>
          <p:cNvPr id="87" name="Google Shape;87;p2"/>
          <p:cNvSpPr txBox="1"/>
          <p:nvPr/>
        </p:nvSpPr>
        <p:spPr>
          <a:xfrm>
            <a:off x="2667000" y="3329315"/>
            <a:ext cx="609600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 MATHAN M Portfolio</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3" name="Google Shape;93;p3"/>
          <p:cNvGrpSpPr/>
          <p:nvPr/>
        </p:nvGrpSpPr>
        <p:grpSpPr>
          <a:xfrm>
            <a:off x="7448612" y="0"/>
            <a:ext cx="4743796" cy="6858466"/>
            <a:chOff x="7448612" y="0"/>
            <a:chExt cx="4743796" cy="6858466"/>
          </a:xfrm>
        </p:grpSpPr>
        <p:sp>
          <p:nvSpPr>
            <p:cNvPr id="94" name="Google Shape;94;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 name="Google Shape;96;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 name="Google Shape;97;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 name="Google Shape;99;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 name="Google Shape;100;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3" name="Google Shape;103;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5" name="Google Shape;105;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7" name="Google Shape;107;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08" name="Google Shape;108;p3"/>
          <p:cNvGrpSpPr/>
          <p:nvPr/>
        </p:nvGrpSpPr>
        <p:grpSpPr>
          <a:xfrm>
            <a:off x="47625" y="3819523"/>
            <a:ext cx="4124325" cy="3009898"/>
            <a:chOff x="47625" y="3819523"/>
            <a:chExt cx="4124325" cy="3009898"/>
          </a:xfrm>
        </p:grpSpPr>
        <p:pic>
          <p:nvPicPr>
            <p:cNvPr id="109" name="Google Shape;109;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0" name="Google Shape;110;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1" name="Google Shape;111;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2" name="Google Shape;112;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3" name="Google Shape;113;p3"/>
          <p:cNvSpPr txBox="1"/>
          <p:nvPr/>
        </p:nvSpPr>
        <p:spPr>
          <a:xfrm>
            <a:off x="2509807" y="1041533"/>
            <a:ext cx="5029200" cy="48320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Portfolio design and Layout</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0" name="Google Shape;120;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3" name="Google Shape;123;p4"/>
          <p:cNvSpPr txBox="1">
            <a:spLocks noGrp="1"/>
          </p:cNvSpPr>
          <p:nvPr>
            <p:ph type="title"/>
          </p:nvPr>
        </p:nvSpPr>
        <p:spPr>
          <a:xfrm>
            <a:off x="834072" y="575055"/>
            <a:ext cx="56368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124" name="Google Shape;124;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25" name="Google Shape;125;p4"/>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126" name="Google Shape;126;p4"/>
          <p:cNvSpPr txBox="1"/>
          <p:nvPr/>
        </p:nvSpPr>
        <p:spPr>
          <a:xfrm>
            <a:off x="236483" y="2286000"/>
            <a:ext cx="78486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a:solidFill>
                  <a:schemeClr val="dk1"/>
                </a:solidFill>
                <a:latin typeface="Arial Narrow"/>
                <a:ea typeface="Arial Narrow"/>
                <a:cs typeface="Arial Narrow"/>
                <a:sym typeface="Arial Narrow"/>
              </a:rPr>
              <a:t>Students and professionals often lack a personal online presence to showcase their skills and projects effectively. A well-designed portfolio website provides an accessible platform to display work, skills, and contact information, making it easier to attract opportunities in academia and industry.</a:t>
            </a:r>
            <a:endParaRPr sz="2800" i="1">
              <a:solidFill>
                <a:schemeClr val="dk1"/>
              </a:solidFill>
              <a:latin typeface="Arial Narrow"/>
              <a:ea typeface="Arial Narrow"/>
              <a:cs typeface="Arial Narrow"/>
              <a:sym typeface="Arial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pSp>
        <p:nvGrpSpPr>
          <p:cNvPr id="131" name="Google Shape;131;p5"/>
          <p:cNvGrpSpPr/>
          <p:nvPr/>
        </p:nvGrpSpPr>
        <p:grpSpPr>
          <a:xfrm>
            <a:off x="8658225" y="2647950"/>
            <a:ext cx="3533775" cy="3810000"/>
            <a:chOff x="8658225" y="2647950"/>
            <a:chExt cx="3533775" cy="3810000"/>
          </a:xfrm>
        </p:grpSpPr>
        <p:sp>
          <p:nvSpPr>
            <p:cNvPr id="132" name="Google Shape;132;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4" name="Google Shape;134;p5"/>
            <p:cNvPicPr preferRelativeResize="0"/>
            <p:nvPr/>
          </p:nvPicPr>
          <p:blipFill rotWithShape="1">
            <a:blip r:embed="rId3">
              <a:alphaModFix/>
            </a:blip>
            <a:srcRect/>
            <a:stretch/>
          </p:blipFill>
          <p:spPr>
            <a:xfrm>
              <a:off x="8658225" y="2647950"/>
              <a:ext cx="3533775" cy="3810000"/>
            </a:xfrm>
            <a:prstGeom prst="rect">
              <a:avLst/>
            </a:prstGeom>
            <a:noFill/>
            <a:ln>
              <a:noFill/>
            </a:ln>
          </p:spPr>
        </p:pic>
      </p:grpSp>
      <p:sp>
        <p:nvSpPr>
          <p:cNvPr id="135" name="Google Shape;135;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6" name="Google Shape;136;p5"/>
          <p:cNvSpPr txBox="1">
            <a:spLocks noGrp="1"/>
          </p:cNvSpPr>
          <p:nvPr>
            <p:ph type="title"/>
          </p:nvPr>
        </p:nvSpPr>
        <p:spPr>
          <a:xfrm>
            <a:off x="739775" y="829627"/>
            <a:ext cx="526351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137" name="Google Shape;137;p5"/>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8" name="Google Shape;138;p5"/>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39" name="Google Shape;139;p5"/>
          <p:cNvSpPr txBox="1"/>
          <p:nvPr/>
        </p:nvSpPr>
        <p:spPr>
          <a:xfrm>
            <a:off x="885825" y="2209800"/>
            <a:ext cx="7772400" cy="26776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i="1">
                <a:solidFill>
                  <a:schemeClr val="dk1"/>
                </a:solidFill>
                <a:latin typeface="Arial Narrow"/>
                <a:ea typeface="Arial Narrow"/>
                <a:cs typeface="Arial Narrow"/>
                <a:sym typeface="Arial Narrow"/>
              </a:rPr>
              <a:t>This project involves designing and developing a responsive personal portfolio website to highlight academic background, technical skills, projects, and contact information. The website offers a smooth browsing experience on various devices and includes interactive navigation and a contact form for user engagement.</a:t>
            </a:r>
            <a:endParaRPr sz="2800" i="1">
              <a:solidFill>
                <a:schemeClr val="dk1"/>
              </a:solidFill>
              <a:latin typeface="Arial Narrow"/>
              <a:ea typeface="Arial Narrow"/>
              <a:cs typeface="Arial Narrow"/>
              <a:sym typeface="Arial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5" name="Google Shape;145;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6" name="Google Shape;146;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6"/>
          <p:cNvSpPr txBox="1">
            <a:spLocks noGrp="1"/>
          </p:cNvSpPr>
          <p:nvPr>
            <p:ph type="title"/>
          </p:nvPr>
        </p:nvSpPr>
        <p:spPr>
          <a:xfrm>
            <a:off x="699452" y="891793"/>
            <a:ext cx="5014595" cy="518159"/>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148" name="Google Shape;148;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49" name="Google Shape;149;p6"/>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150" name="Google Shape;150;p6"/>
          <p:cNvSpPr txBox="1"/>
          <p:nvPr/>
        </p:nvSpPr>
        <p:spPr>
          <a:xfrm>
            <a:off x="309070" y="2362200"/>
            <a:ext cx="7848600" cy="230832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Arial"/>
              <a:buChar char="•"/>
            </a:pPr>
            <a:r>
              <a:rPr lang="en-US" sz="2400" i="1">
                <a:solidFill>
                  <a:schemeClr val="dk1"/>
                </a:solidFill>
                <a:latin typeface="Arial Narrow"/>
                <a:ea typeface="Arial Narrow"/>
                <a:cs typeface="Arial Narrow"/>
                <a:sym typeface="Arial Narrow"/>
              </a:rPr>
              <a:t>Potential employers or recruiters evaluating skills and projects.</a:t>
            </a:r>
            <a:endParaRPr/>
          </a:p>
          <a:p>
            <a:pPr marL="285750" marR="0" lvl="0" indent="-285750" algn="l" rtl="0">
              <a:spcBef>
                <a:spcPts val="0"/>
              </a:spcBef>
              <a:spcAft>
                <a:spcPts val="0"/>
              </a:spcAft>
              <a:buClr>
                <a:schemeClr val="dk1"/>
              </a:buClr>
              <a:buSzPts val="2400"/>
              <a:buFont typeface="Arial"/>
              <a:buChar char="•"/>
            </a:pPr>
            <a:r>
              <a:rPr lang="en-US" sz="2400" i="1">
                <a:solidFill>
                  <a:schemeClr val="dk1"/>
                </a:solidFill>
                <a:latin typeface="Arial Narrow"/>
                <a:ea typeface="Arial Narrow"/>
                <a:cs typeface="Arial Narrow"/>
                <a:sym typeface="Arial Narrow"/>
              </a:rPr>
              <a:t>Academic mentors and peers interested in the student’s work.</a:t>
            </a:r>
            <a:endParaRPr/>
          </a:p>
          <a:p>
            <a:pPr marL="285750" marR="0" lvl="0" indent="-285750" algn="l" rtl="0">
              <a:spcBef>
                <a:spcPts val="0"/>
              </a:spcBef>
              <a:spcAft>
                <a:spcPts val="0"/>
              </a:spcAft>
              <a:buClr>
                <a:schemeClr val="dk1"/>
              </a:buClr>
              <a:buSzPts val="2400"/>
              <a:buFont typeface="Arial"/>
              <a:buChar char="•"/>
            </a:pPr>
            <a:r>
              <a:rPr lang="en-US" sz="2400" i="1">
                <a:solidFill>
                  <a:schemeClr val="dk1"/>
                </a:solidFill>
                <a:latin typeface="Arial Narrow"/>
                <a:ea typeface="Arial Narrow"/>
                <a:cs typeface="Arial Narrow"/>
                <a:sym typeface="Arial Narrow"/>
              </a:rPr>
              <a:t>Clients or collaborators seeking to assess technical capabilities.</a:t>
            </a:r>
            <a:endParaRPr/>
          </a:p>
          <a:p>
            <a:pPr marL="285750" marR="0" lvl="0" indent="-285750" algn="l" rtl="0">
              <a:spcBef>
                <a:spcPts val="0"/>
              </a:spcBef>
              <a:spcAft>
                <a:spcPts val="0"/>
              </a:spcAft>
              <a:buClr>
                <a:schemeClr val="dk1"/>
              </a:buClr>
              <a:buSzPts val="2400"/>
              <a:buFont typeface="Arial"/>
              <a:buChar char="•"/>
            </a:pPr>
            <a:r>
              <a:rPr lang="en-US" sz="2400" i="1">
                <a:solidFill>
                  <a:schemeClr val="dk1"/>
                </a:solidFill>
                <a:latin typeface="Arial Narrow"/>
                <a:ea typeface="Arial Narrow"/>
                <a:cs typeface="Arial Narrow"/>
                <a:sym typeface="Arial Narrow"/>
              </a:rPr>
              <a:t>The student as a professional portfolio to support career development.</a:t>
            </a:r>
            <a:endParaRPr/>
          </a:p>
          <a:p>
            <a:pPr marL="0" marR="0" lvl="0" indent="0" algn="l" rtl="0">
              <a:spcBef>
                <a:spcPts val="0"/>
              </a:spcBef>
              <a:spcAft>
                <a:spcPts val="0"/>
              </a:spcAft>
              <a:buNone/>
            </a:pPr>
            <a:endParaRPr sz="2400" i="1">
              <a:solidFill>
                <a:schemeClr val="dk1"/>
              </a:solidFill>
              <a:latin typeface="Arial Narrow"/>
              <a:ea typeface="Arial Narrow"/>
              <a:cs typeface="Arial Narrow"/>
              <a:sym typeface="Arial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7"/>
          <p:cNvPicPr preferRelativeResize="0"/>
          <p:nvPr/>
        </p:nvPicPr>
        <p:blipFill rotWithShape="1">
          <a:blip r:embed="rId3">
            <a:alphaModFix/>
          </a:blip>
          <a:srcRect/>
          <a:stretch/>
        </p:blipFill>
        <p:spPr>
          <a:xfrm>
            <a:off x="0" y="1476375"/>
            <a:ext cx="2695574" cy="3248025"/>
          </a:xfrm>
          <a:prstGeom prst="rect">
            <a:avLst/>
          </a:prstGeom>
          <a:noFill/>
          <a:ln>
            <a:noFill/>
          </a:ln>
        </p:spPr>
      </p:pic>
      <p:sp>
        <p:nvSpPr>
          <p:cNvPr id="156" name="Google Shape;156;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8" name="Google Shape;158;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7"/>
          <p:cNvSpPr txBox="1">
            <a:spLocks noGrp="1"/>
          </p:cNvSpPr>
          <p:nvPr>
            <p:ph type="title"/>
          </p:nvPr>
        </p:nvSpPr>
        <p:spPr>
          <a:xfrm>
            <a:off x="558165" y="857885"/>
            <a:ext cx="9763125" cy="57531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160" name="Google Shape;160;p7"/>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61" name="Google Shape;161;p7"/>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62" name="Google Shape;162;p7"/>
          <p:cNvSpPr txBox="1"/>
          <p:nvPr/>
        </p:nvSpPr>
        <p:spPr>
          <a:xfrm>
            <a:off x="3505200" y="2133600"/>
            <a:ext cx="7467600" cy="378565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Arial"/>
              <a:buChar char="•"/>
            </a:pPr>
            <a:r>
              <a:rPr lang="en-US" sz="2400" i="1">
                <a:solidFill>
                  <a:schemeClr val="dk1"/>
                </a:solidFill>
                <a:latin typeface="Arial Narrow"/>
                <a:ea typeface="Arial Narrow"/>
                <a:cs typeface="Arial Narrow"/>
                <a:sym typeface="Arial Narrow"/>
              </a:rPr>
              <a:t>HTML5 for webpage structure.</a:t>
            </a:r>
            <a:endParaRPr/>
          </a:p>
          <a:p>
            <a:pPr marL="285750" marR="0" lvl="0" indent="-285750" algn="l" rtl="0">
              <a:spcBef>
                <a:spcPts val="0"/>
              </a:spcBef>
              <a:spcAft>
                <a:spcPts val="0"/>
              </a:spcAft>
              <a:buClr>
                <a:schemeClr val="dk1"/>
              </a:buClr>
              <a:buSzPts val="2400"/>
              <a:buFont typeface="Arial"/>
              <a:buChar char="•"/>
            </a:pPr>
            <a:r>
              <a:rPr lang="en-US" sz="2400" i="1">
                <a:solidFill>
                  <a:schemeClr val="dk1"/>
                </a:solidFill>
                <a:latin typeface="Arial Narrow"/>
                <a:ea typeface="Arial Narrow"/>
                <a:cs typeface="Arial Narrow"/>
                <a:sym typeface="Arial Narrow"/>
              </a:rPr>
              <a:t>CSS3 for styling and responsive design.</a:t>
            </a:r>
            <a:endParaRPr/>
          </a:p>
          <a:p>
            <a:pPr marL="285750" marR="0" lvl="0" indent="-285750" algn="l" rtl="0">
              <a:spcBef>
                <a:spcPts val="0"/>
              </a:spcBef>
              <a:spcAft>
                <a:spcPts val="0"/>
              </a:spcAft>
              <a:buClr>
                <a:schemeClr val="dk1"/>
              </a:buClr>
              <a:buSzPts val="2400"/>
              <a:buFont typeface="Arial"/>
              <a:buChar char="•"/>
            </a:pPr>
            <a:r>
              <a:rPr lang="en-US" sz="2400" i="1">
                <a:solidFill>
                  <a:schemeClr val="dk1"/>
                </a:solidFill>
                <a:latin typeface="Arial Narrow"/>
                <a:ea typeface="Arial Narrow"/>
                <a:cs typeface="Arial Narrow"/>
                <a:sym typeface="Arial Narrow"/>
              </a:rPr>
              <a:t>JavaScript for interactivity such as menu toggling and form validation.</a:t>
            </a:r>
            <a:endParaRPr/>
          </a:p>
          <a:p>
            <a:pPr marL="285750" marR="0" lvl="0" indent="-285750" algn="l" rtl="0">
              <a:spcBef>
                <a:spcPts val="0"/>
              </a:spcBef>
              <a:spcAft>
                <a:spcPts val="0"/>
              </a:spcAft>
              <a:buClr>
                <a:schemeClr val="dk1"/>
              </a:buClr>
              <a:buSzPts val="2400"/>
              <a:buFont typeface="Arial"/>
              <a:buChar char="•"/>
            </a:pPr>
            <a:r>
              <a:rPr lang="en-US" sz="2400" i="1">
                <a:solidFill>
                  <a:schemeClr val="dk1"/>
                </a:solidFill>
                <a:latin typeface="Arial Narrow"/>
                <a:ea typeface="Arial Narrow"/>
                <a:cs typeface="Arial Narrow"/>
                <a:sym typeface="Arial Narrow"/>
              </a:rPr>
              <a:t>Image editing tools for profile picture preparation.</a:t>
            </a:r>
            <a:endParaRPr/>
          </a:p>
          <a:p>
            <a:pPr marL="285750" marR="0" lvl="0" indent="-285750" algn="l" rtl="0">
              <a:spcBef>
                <a:spcPts val="0"/>
              </a:spcBef>
              <a:spcAft>
                <a:spcPts val="0"/>
              </a:spcAft>
              <a:buClr>
                <a:schemeClr val="dk1"/>
              </a:buClr>
              <a:buSzPts val="2400"/>
              <a:buFont typeface="Arial"/>
              <a:buChar char="•"/>
            </a:pPr>
            <a:r>
              <a:rPr lang="en-US" sz="2400" i="1">
                <a:solidFill>
                  <a:schemeClr val="dk1"/>
                </a:solidFill>
                <a:latin typeface="Arial Narrow"/>
                <a:ea typeface="Arial Narrow"/>
                <a:cs typeface="Arial Narrow"/>
                <a:sym typeface="Arial Narrow"/>
              </a:rPr>
              <a:t>Text editor or IDE (e.g., VS Code) for coding.</a:t>
            </a:r>
            <a:endParaRPr/>
          </a:p>
          <a:p>
            <a:pPr marL="285750" marR="0" lvl="0" indent="-285750" algn="l" rtl="0">
              <a:spcBef>
                <a:spcPts val="0"/>
              </a:spcBef>
              <a:spcAft>
                <a:spcPts val="0"/>
              </a:spcAft>
              <a:buClr>
                <a:schemeClr val="dk1"/>
              </a:buClr>
              <a:buSzPts val="2400"/>
              <a:buFont typeface="Arial"/>
              <a:buChar char="•"/>
            </a:pPr>
            <a:r>
              <a:rPr lang="en-US" sz="2400" i="1">
                <a:solidFill>
                  <a:schemeClr val="dk1"/>
                </a:solidFill>
                <a:latin typeface="Arial Narrow"/>
                <a:ea typeface="Arial Narrow"/>
                <a:cs typeface="Arial Narrow"/>
                <a:sym typeface="Arial Narrow"/>
              </a:rPr>
              <a:t>Browser developer tools for testing responsiveness and debugging.</a:t>
            </a:r>
            <a:endParaRPr/>
          </a:p>
          <a:p>
            <a:pPr marL="0" marR="0" lvl="0" indent="0" algn="l" rtl="0">
              <a:spcBef>
                <a:spcPts val="0"/>
              </a:spcBef>
              <a:spcAft>
                <a:spcPts val="0"/>
              </a:spcAft>
              <a:buNone/>
            </a:pPr>
            <a:br>
              <a:rPr lang="en-US" sz="2400" i="1">
                <a:solidFill>
                  <a:schemeClr val="dk1"/>
                </a:solidFill>
                <a:latin typeface="Arial Narrow"/>
                <a:ea typeface="Arial Narrow"/>
                <a:cs typeface="Arial Narrow"/>
                <a:sym typeface="Arial Narrow"/>
              </a:rPr>
            </a:br>
            <a:endParaRPr sz="2400" i="1">
              <a:solidFill>
                <a:schemeClr val="dk1"/>
              </a:solidFill>
              <a:latin typeface="Arial Narrow"/>
              <a:ea typeface="Arial Narrow"/>
              <a:cs typeface="Arial Narrow"/>
              <a:sym typeface="Arial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8" name="Google Shape;168;p8"/>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69" name="Google Shape;169;p8"/>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170" name="Google Shape;170;p8"/>
          <p:cNvSpPr txBox="1"/>
          <p:nvPr/>
        </p:nvSpPr>
        <p:spPr>
          <a:xfrm>
            <a:off x="739775" y="291147"/>
            <a:ext cx="8794750" cy="629018"/>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71" name="Google Shape;171;p8"/>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2" name="Google Shape;172;p8"/>
          <p:cNvSpPr txBox="1"/>
          <p:nvPr/>
        </p:nvSpPr>
        <p:spPr>
          <a:xfrm>
            <a:off x="685800" y="1295400"/>
            <a:ext cx="9166225" cy="304698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Arial"/>
              <a:buChar char="•"/>
            </a:pPr>
            <a:r>
              <a:rPr lang="en-US" sz="2400" i="1">
                <a:solidFill>
                  <a:schemeClr val="dk1"/>
                </a:solidFill>
                <a:latin typeface="Arial Narrow"/>
                <a:ea typeface="Arial Narrow"/>
                <a:cs typeface="Arial Narrow"/>
                <a:sym typeface="Arial Narrow"/>
              </a:rPr>
              <a:t>Clean and modern UI with a purple-blue gradient background and yellow accent highlights.</a:t>
            </a:r>
            <a:endParaRPr/>
          </a:p>
          <a:p>
            <a:pPr marL="285750" marR="0" lvl="0" indent="-285750" algn="l" rtl="0">
              <a:spcBef>
                <a:spcPts val="0"/>
              </a:spcBef>
              <a:spcAft>
                <a:spcPts val="0"/>
              </a:spcAft>
              <a:buClr>
                <a:schemeClr val="dk1"/>
              </a:buClr>
              <a:buSzPts val="2400"/>
              <a:buFont typeface="Arial"/>
              <a:buChar char="•"/>
            </a:pPr>
            <a:r>
              <a:rPr lang="en-US" sz="2400" i="1">
                <a:solidFill>
                  <a:schemeClr val="dk1"/>
                </a:solidFill>
                <a:latin typeface="Arial Narrow"/>
                <a:ea typeface="Arial Narrow"/>
                <a:cs typeface="Arial Narrow"/>
                <a:sym typeface="Arial Narrow"/>
              </a:rPr>
              <a:t>Responsive navigation bar with hamburger menu for mobile devices.</a:t>
            </a:r>
            <a:endParaRPr/>
          </a:p>
          <a:p>
            <a:pPr marL="285750" marR="0" lvl="0" indent="-285750" algn="l" rtl="0">
              <a:spcBef>
                <a:spcPts val="0"/>
              </a:spcBef>
              <a:spcAft>
                <a:spcPts val="0"/>
              </a:spcAft>
              <a:buClr>
                <a:schemeClr val="dk1"/>
              </a:buClr>
              <a:buSzPts val="2400"/>
              <a:buFont typeface="Arial"/>
              <a:buChar char="•"/>
            </a:pPr>
            <a:r>
              <a:rPr lang="en-US" sz="2400" i="1">
                <a:solidFill>
                  <a:schemeClr val="dk1"/>
                </a:solidFill>
                <a:latin typeface="Arial Narrow"/>
                <a:ea typeface="Arial Narrow"/>
                <a:cs typeface="Arial Narrow"/>
                <a:sym typeface="Arial Narrow"/>
              </a:rPr>
              <a:t>Clear section divisions: Home, About Me, Works, and Contact.</a:t>
            </a:r>
            <a:endParaRPr/>
          </a:p>
          <a:p>
            <a:pPr marL="285750" marR="0" lvl="0" indent="-285750" algn="l" rtl="0">
              <a:spcBef>
                <a:spcPts val="0"/>
              </a:spcBef>
              <a:spcAft>
                <a:spcPts val="0"/>
              </a:spcAft>
              <a:buClr>
                <a:schemeClr val="dk1"/>
              </a:buClr>
              <a:buSzPts val="2400"/>
              <a:buFont typeface="Arial"/>
              <a:buChar char="•"/>
            </a:pPr>
            <a:r>
              <a:rPr lang="en-US" sz="2400" i="1">
                <a:solidFill>
                  <a:schemeClr val="dk1"/>
                </a:solidFill>
                <a:latin typeface="Arial Narrow"/>
                <a:ea typeface="Arial Narrow"/>
                <a:cs typeface="Arial Narrow"/>
                <a:sym typeface="Arial Narrow"/>
              </a:rPr>
              <a:t>Use of cards for project showcases with hover scale effect.</a:t>
            </a:r>
            <a:endParaRPr/>
          </a:p>
          <a:p>
            <a:pPr marL="285750" marR="0" lvl="0" indent="-285750" algn="l" rtl="0">
              <a:spcBef>
                <a:spcPts val="0"/>
              </a:spcBef>
              <a:spcAft>
                <a:spcPts val="0"/>
              </a:spcAft>
              <a:buClr>
                <a:schemeClr val="dk1"/>
              </a:buClr>
              <a:buSzPts val="2400"/>
              <a:buFont typeface="Arial"/>
              <a:buChar char="•"/>
            </a:pPr>
            <a:r>
              <a:rPr lang="en-US" sz="2400" i="1">
                <a:solidFill>
                  <a:schemeClr val="dk1"/>
                </a:solidFill>
                <a:latin typeface="Arial Narrow"/>
                <a:ea typeface="Arial Narrow"/>
                <a:cs typeface="Arial Narrow"/>
                <a:sym typeface="Arial Narrow"/>
              </a:rPr>
              <a:t>Structured contact form with validation and status feedback.</a:t>
            </a:r>
            <a:endParaRPr/>
          </a:p>
          <a:p>
            <a:pPr marL="285750" marR="0" lvl="0" indent="-285750" algn="l" rtl="0">
              <a:spcBef>
                <a:spcPts val="0"/>
              </a:spcBef>
              <a:spcAft>
                <a:spcPts val="0"/>
              </a:spcAft>
              <a:buClr>
                <a:schemeClr val="dk1"/>
              </a:buClr>
              <a:buSzPts val="2400"/>
              <a:buFont typeface="Arial"/>
              <a:buChar char="•"/>
            </a:pPr>
            <a:r>
              <a:rPr lang="en-US" sz="2400" i="1">
                <a:solidFill>
                  <a:schemeClr val="dk1"/>
                </a:solidFill>
                <a:latin typeface="Arial Narrow"/>
                <a:ea typeface="Arial Narrow"/>
                <a:cs typeface="Arial Narrow"/>
                <a:sym typeface="Arial Narrow"/>
              </a:rPr>
              <a:t>Optimized for usability on desktop and mobile platforms.</a:t>
            </a:r>
            <a:endParaRPr/>
          </a:p>
          <a:p>
            <a:pPr marL="0" marR="0" lvl="0" indent="0" algn="l" rtl="0">
              <a:spcBef>
                <a:spcPts val="0"/>
              </a:spcBef>
              <a:spcAft>
                <a:spcPts val="0"/>
              </a:spcAft>
              <a:buNone/>
            </a:pPr>
            <a:endParaRPr sz="2400" i="1">
              <a:solidFill>
                <a:schemeClr val="dk1"/>
              </a:solidFill>
              <a:latin typeface="Arial Narrow"/>
              <a:ea typeface="Arial Narrow"/>
              <a:cs typeface="Arial Narrow"/>
              <a:sym typeface="Arial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9"/>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78" name="Google Shape;178;p9"/>
          <p:cNvSpPr txBox="1"/>
          <p:nvPr/>
        </p:nvSpPr>
        <p:spPr>
          <a:xfrm>
            <a:off x="1524000" y="1371600"/>
            <a:ext cx="7467600" cy="369331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Arial"/>
              <a:buChar char="•"/>
            </a:pPr>
            <a:r>
              <a:rPr lang="en-US" sz="2400" i="1" dirty="0">
                <a:solidFill>
                  <a:schemeClr val="dk1"/>
                </a:solidFill>
                <a:latin typeface="Arial Narrow"/>
                <a:ea typeface="Arial Narrow"/>
                <a:cs typeface="Arial Narrow"/>
                <a:sym typeface="Arial Narrow"/>
              </a:rPr>
              <a:t>Responsive design adapting to screen size.</a:t>
            </a:r>
            <a:endParaRPr dirty="0"/>
          </a:p>
          <a:p>
            <a:pPr marL="285750" marR="0" lvl="0" indent="-285750" algn="l" rtl="0">
              <a:spcBef>
                <a:spcPts val="0"/>
              </a:spcBef>
              <a:spcAft>
                <a:spcPts val="0"/>
              </a:spcAft>
              <a:buClr>
                <a:schemeClr val="dk1"/>
              </a:buClr>
              <a:buSzPts val="2400"/>
              <a:buFont typeface="Arial"/>
              <a:buChar char="•"/>
            </a:pPr>
            <a:r>
              <a:rPr lang="en-US" sz="2400" i="1" dirty="0">
                <a:solidFill>
                  <a:schemeClr val="dk1"/>
                </a:solidFill>
                <a:latin typeface="Arial Narrow"/>
                <a:ea typeface="Arial Narrow"/>
                <a:cs typeface="Arial Narrow"/>
                <a:sym typeface="Arial Narrow"/>
              </a:rPr>
              <a:t>Smooth scroll navigation with active section highlighting.</a:t>
            </a:r>
            <a:endParaRPr dirty="0"/>
          </a:p>
          <a:p>
            <a:pPr marL="285750" marR="0" lvl="0" indent="-285750" algn="l" rtl="0">
              <a:spcBef>
                <a:spcPts val="0"/>
              </a:spcBef>
              <a:spcAft>
                <a:spcPts val="0"/>
              </a:spcAft>
              <a:buClr>
                <a:schemeClr val="dk1"/>
              </a:buClr>
              <a:buSzPts val="2400"/>
              <a:buFont typeface="Arial"/>
              <a:buChar char="•"/>
            </a:pPr>
            <a:r>
              <a:rPr lang="en-US" sz="2400" i="1" dirty="0">
                <a:solidFill>
                  <a:schemeClr val="dk1"/>
                </a:solidFill>
                <a:latin typeface="Arial Narrow"/>
                <a:ea typeface="Arial Narrow"/>
                <a:cs typeface="Arial Narrow"/>
                <a:sym typeface="Arial Narrow"/>
              </a:rPr>
              <a:t>Interactive hamburger menu for compact navigation on small screens.</a:t>
            </a:r>
            <a:endParaRPr dirty="0"/>
          </a:p>
          <a:p>
            <a:pPr marL="285750" marR="0" lvl="0" indent="-285750" algn="l" rtl="0">
              <a:spcBef>
                <a:spcPts val="0"/>
              </a:spcBef>
              <a:spcAft>
                <a:spcPts val="0"/>
              </a:spcAft>
              <a:buClr>
                <a:schemeClr val="dk1"/>
              </a:buClr>
              <a:buSzPts val="2400"/>
              <a:buFont typeface="Arial"/>
              <a:buChar char="•"/>
            </a:pPr>
            <a:r>
              <a:rPr lang="en-US" sz="2400" i="1" dirty="0">
                <a:solidFill>
                  <a:schemeClr val="dk1"/>
                </a:solidFill>
                <a:latin typeface="Arial Narrow"/>
                <a:ea typeface="Arial Narrow"/>
                <a:cs typeface="Arial Narrow"/>
                <a:sym typeface="Arial Narrow"/>
              </a:rPr>
              <a:t>Contact form with input validation and success/error messages.</a:t>
            </a:r>
            <a:endParaRPr dirty="0"/>
          </a:p>
          <a:p>
            <a:pPr marL="285750" marR="0" lvl="0" indent="-285750" algn="l" rtl="0">
              <a:spcBef>
                <a:spcPts val="0"/>
              </a:spcBef>
              <a:spcAft>
                <a:spcPts val="0"/>
              </a:spcAft>
              <a:buClr>
                <a:schemeClr val="dk1"/>
              </a:buClr>
              <a:buSzPts val="2400"/>
              <a:buFont typeface="Arial"/>
              <a:buChar char="•"/>
            </a:pPr>
            <a:r>
              <a:rPr lang="en-US" sz="2400" i="1" dirty="0">
                <a:solidFill>
                  <a:schemeClr val="dk1"/>
                </a:solidFill>
                <a:latin typeface="Arial Narrow"/>
                <a:ea typeface="Arial Narrow"/>
                <a:cs typeface="Arial Narrow"/>
                <a:sym typeface="Arial Narrow"/>
              </a:rPr>
              <a:t>Project section highlighting key works with descriptions.</a:t>
            </a:r>
            <a:endParaRPr dirty="0"/>
          </a:p>
          <a:p>
            <a:pPr marL="285750" marR="0" lvl="0" indent="-285750" algn="l" rtl="0">
              <a:spcBef>
                <a:spcPts val="0"/>
              </a:spcBef>
              <a:spcAft>
                <a:spcPts val="0"/>
              </a:spcAft>
              <a:buClr>
                <a:schemeClr val="dk1"/>
              </a:buClr>
              <a:buSzPts val="2400"/>
              <a:buFont typeface="Arial"/>
              <a:buChar char="•"/>
            </a:pPr>
            <a:r>
              <a:rPr lang="en-US" sz="2400" i="1" dirty="0">
                <a:solidFill>
                  <a:schemeClr val="dk1"/>
                </a:solidFill>
                <a:latin typeface="Arial Narrow"/>
                <a:ea typeface="Arial Narrow"/>
                <a:cs typeface="Arial Narrow"/>
                <a:sym typeface="Arial Narrow"/>
              </a:rPr>
              <a:t>Accessible and user-friendly layout emphasizing simplicity and clarity.</a:t>
            </a:r>
            <a:endParaRPr dirty="0"/>
          </a:p>
          <a:p>
            <a:pPr marL="0" marR="0" lvl="0" indent="0" algn="l" rtl="0">
              <a:spcBef>
                <a:spcPts val="0"/>
              </a:spcBef>
              <a:spcAft>
                <a:spcPts val="0"/>
              </a:spcAft>
              <a:buNone/>
            </a:pPr>
            <a:endParaRPr sz="1800" i="1" dirty="0">
              <a:solidFill>
                <a:schemeClr val="dk1"/>
              </a:solidFill>
              <a:latin typeface="Arial Narrow"/>
              <a:ea typeface="Arial Narrow"/>
              <a:cs typeface="Arial Narrow"/>
              <a:sym typeface="Arial Narrow"/>
            </a:endParaRPr>
          </a:p>
        </p:txBody>
      </p:sp>
      <p:sp>
        <p:nvSpPr>
          <p:cNvPr id="2" name="Rectangle 1">
            <a:extLst>
              <a:ext uri="{FF2B5EF4-FFF2-40B4-BE49-F238E27FC236}">
                <a16:creationId xmlns:a16="http://schemas.microsoft.com/office/drawing/2014/main" id="{27CC5EDE-B7A9-49E6-B6E7-B79AA68FDBCD}"/>
              </a:ext>
            </a:extLst>
          </p:cNvPr>
          <p:cNvSpPr/>
          <p:nvPr/>
        </p:nvSpPr>
        <p:spPr>
          <a:xfrm>
            <a:off x="3059089" y="5178623"/>
            <a:ext cx="4786888" cy="307777"/>
          </a:xfrm>
          <a:prstGeom prst="rect">
            <a:avLst/>
          </a:prstGeom>
        </p:spPr>
        <p:txBody>
          <a:bodyPr wrap="none">
            <a:spAutoFit/>
          </a:bodyPr>
          <a:lstStyle/>
          <a:p>
            <a:r>
              <a:rPr lang="en-IN" dirty="0"/>
              <a:t>https://github.com/MathanMGCM/NAAN-MUDHALVAN.git</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490</Words>
  <Application>Microsoft Office PowerPoint</Application>
  <PresentationFormat>Widescreen</PresentationFormat>
  <Paragraphs>73</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Roboto</vt:lpstr>
      <vt:lpstr>Arial Narrow</vt:lpstr>
      <vt:lpstr>Arial</vt:lpstr>
      <vt:lpstr>Trebuchet MS</vt:lpstr>
      <vt:lpstr>Calibri</vt:lpstr>
      <vt:lpstr>Times New Roman</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Konduru Narasimha</dc:creator>
  <cp:lastModifiedBy>Student</cp:lastModifiedBy>
  <cp:revision>3</cp:revision>
  <dcterms:created xsi:type="dcterms:W3CDTF">2024-03-29T15:07:22Z</dcterms:created>
  <dcterms:modified xsi:type="dcterms:W3CDTF">2025-09-09T06:47:22Z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