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5" r:id="rId1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44F129B-C615-4F03-8C42-8C4CA02656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66"/>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f923a72ae1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f923a72ae1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f923a72ae1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923a72ae1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gf923a72ae1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923a72ae1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gf923a72ae1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923a72ae1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f923a72ae1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923a72ae1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f923a72ae1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923a72ae1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f923a72ae1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923a72ae1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nvSpPr>
        <p:spPr>
          <a:xfrm>
            <a:off x="2309815" y="954690"/>
            <a:ext cx="4523100" cy="73533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en-GB"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a:ea typeface="Times New Roman" panose="02020603050405020304"/>
                <a:cs typeface="Times New Roman" panose="02020603050405020304"/>
                <a:sym typeface="Times New Roman" panose="02020603050405020304"/>
              </a:rPr>
              <a:t>Smart Parking System</a:t>
            </a:r>
            <a:endParaRPr lang="en-US" altLang="en-GB"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a:ea typeface="Times New Roman" panose="02020603050405020304"/>
              <a:cs typeface="Times New Roman" panose="02020603050405020304"/>
              <a:sym typeface="Times New Roman" panose="02020603050405020304"/>
            </a:endParaRPr>
          </a:p>
        </p:txBody>
      </p:sp>
      <p:sp>
        <p:nvSpPr>
          <p:cNvPr id="56" name="Google Shape;56;p13"/>
          <p:cNvSpPr txBox="1"/>
          <p:nvPr/>
        </p:nvSpPr>
        <p:spPr>
          <a:xfrm>
            <a:off x="711975" y="2767980"/>
            <a:ext cx="44115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n w="12700" cmpd="sng">
                  <a:solidFill>
                    <a:schemeClr val="accent4"/>
                  </a:solidFill>
                  <a:prstDash val="solid"/>
                </a:ln>
                <a:solidFill>
                  <a:srgbClr val="FF0000"/>
                </a:solidFill>
                <a:effectLst/>
                <a:latin typeface="Times New Roman" panose="02020603050405020304"/>
                <a:ea typeface="Times New Roman" panose="02020603050405020304"/>
                <a:cs typeface="Times New Roman" panose="02020603050405020304"/>
                <a:sym typeface="Times New Roman" panose="02020603050405020304"/>
              </a:rPr>
              <a:t>TEAM NAME :</a:t>
            </a:r>
            <a:r>
              <a:rPr lang="en-US" altLang="en-GB" sz="2000">
                <a:latin typeface="Times New Roman" panose="02020603050405020304"/>
                <a:ea typeface="Times New Roman" panose="02020603050405020304"/>
                <a:cs typeface="Times New Roman" panose="02020603050405020304"/>
                <a:sym typeface="Times New Roman" panose="02020603050405020304"/>
              </a:rPr>
              <a:t> Sova</a:t>
            </a:r>
            <a:endParaRPr lang="en-US" altLang="en-GB"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7" name="Google Shape;57;p13"/>
          <p:cNvSpPr txBox="1"/>
          <p:nvPr/>
        </p:nvSpPr>
        <p:spPr>
          <a:xfrm>
            <a:off x="711835" y="3324860"/>
            <a:ext cx="759777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n w="12700" cmpd="sng">
                  <a:solidFill>
                    <a:schemeClr val="accent4"/>
                  </a:solidFill>
                  <a:prstDash val="solid"/>
                </a:ln>
                <a:solidFill>
                  <a:srgbClr val="FF0000"/>
                </a:solidFill>
                <a:effectLst/>
                <a:latin typeface="Times New Roman" panose="02020603050405020304"/>
                <a:ea typeface="Times New Roman" panose="02020603050405020304"/>
                <a:cs typeface="Times New Roman" panose="02020603050405020304"/>
                <a:sym typeface="Times New Roman" panose="02020603050405020304"/>
              </a:rPr>
              <a:t>COLLEGE NAME :</a:t>
            </a:r>
            <a:r>
              <a:rPr lang="en-US" altLang="en-GB" sz="2000">
                <a:latin typeface="Times New Roman" panose="02020603050405020304"/>
                <a:ea typeface="Times New Roman" panose="02020603050405020304"/>
                <a:cs typeface="Times New Roman" panose="02020603050405020304"/>
                <a:sym typeface="Times New Roman" panose="02020603050405020304"/>
              </a:rPr>
              <a:t> Amrita Vishwa Vidhyapeetham</a:t>
            </a:r>
            <a:endParaRPr lang="en-US" altLang="en-GB"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58" name="Google Shape;58;p13"/>
          <p:cNvSpPr txBox="1"/>
          <p:nvPr/>
        </p:nvSpPr>
        <p:spPr>
          <a:xfrm>
            <a:off x="711975" y="2162190"/>
            <a:ext cx="4411500"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n w="12700" cmpd="sng">
                  <a:solidFill>
                    <a:schemeClr val="accent4"/>
                  </a:solidFill>
                  <a:prstDash val="solid"/>
                </a:ln>
                <a:solidFill>
                  <a:srgbClr val="FF0000"/>
                </a:solidFill>
                <a:effectLst/>
                <a:latin typeface="Times New Roman" panose="02020603050405020304"/>
                <a:ea typeface="Times New Roman" panose="02020603050405020304"/>
                <a:cs typeface="Times New Roman" panose="02020603050405020304"/>
                <a:sym typeface="Times New Roman" panose="02020603050405020304"/>
              </a:rPr>
              <a:t>THEME :</a:t>
            </a:r>
            <a:r>
              <a:rPr lang="en-US" altLang="en-GB" sz="2000">
                <a:latin typeface="Times New Roman" panose="02020603050405020304"/>
                <a:ea typeface="Times New Roman" panose="02020603050405020304"/>
                <a:cs typeface="Times New Roman" panose="02020603050405020304"/>
                <a:sym typeface="Times New Roman" panose="02020603050405020304"/>
              </a:rPr>
              <a:t> Life on Land</a:t>
            </a:r>
            <a:endParaRPr lang="en-US" altLang="en-GB"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sp>
        <p:nvSpPr>
          <p:cNvPr id="64" name="Google Shape;64;p14"/>
          <p:cNvSpPr txBox="1"/>
          <p:nvPr/>
        </p:nvSpPr>
        <p:spPr>
          <a:xfrm>
            <a:off x="2310450" y="596550"/>
            <a:ext cx="4523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a:latin typeface="Times New Roman" panose="02020603050405020304"/>
                <a:ea typeface="Times New Roman" panose="02020603050405020304"/>
                <a:cs typeface="Times New Roman" panose="02020603050405020304"/>
                <a:sym typeface="Times New Roman" panose="02020603050405020304"/>
              </a:rPr>
              <a:t>TEAM DETAILS</a:t>
            </a:r>
            <a:endParaRPr sz="3600">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66" name="Google Shape;66;p14"/>
          <p:cNvGraphicFramePr/>
          <p:nvPr/>
        </p:nvGraphicFramePr>
        <p:xfrm>
          <a:off x="473425" y="1536325"/>
          <a:ext cx="8217850" cy="3048000"/>
        </p:xfrm>
        <a:graphic>
          <a:graphicData uri="http://schemas.openxmlformats.org/drawingml/2006/table">
            <a:tbl>
              <a:tblPr>
                <a:noFill/>
                <a:tableStyleId>{244F129B-C615-4F03-8C42-8C4CA026563A}</a:tableStyleId>
              </a:tblPr>
              <a:tblGrid>
                <a:gridCol w="559350"/>
                <a:gridCol w="2548890"/>
                <a:gridCol w="3055135"/>
                <a:gridCol w="2054475"/>
              </a:tblGrid>
              <a:tr h="792450">
                <a:tc>
                  <a:txBody>
                    <a:bodyPr/>
                    <a:lstStyle/>
                    <a:p>
                      <a:pPr marL="0" lvl="0" indent="0" algn="ctr" rtl="0">
                        <a:spcBef>
                          <a:spcPts val="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S. No</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19050" cap="flat" cmpd="sng">
                      <a:solidFill>
                        <a:schemeClr val="dk1"/>
                      </a:solidFill>
                      <a:prstDash val="solid"/>
                      <a:round/>
                      <a:headEnd type="none" w="sm" len="sm"/>
                      <a:tailEnd type="none" w="sm" len="sm"/>
                    </a:lnL>
                    <a:lnT w="1905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Name</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T w="1905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Email</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T w="19050"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Contact No</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tcPr>
                </a:tc>
              </a:tr>
              <a:tr h="396200">
                <a:tc>
                  <a:txBody>
                    <a:bodyPr/>
                    <a:lstStyle/>
                    <a:p>
                      <a:pPr marL="0" lvl="0" indent="0" algn="ctr" rtl="0">
                        <a:spcBef>
                          <a:spcPts val="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1</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1905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Mathan Karthick M P</a:t>
                      </a:r>
                      <a:endParaRPr lang="en-US"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mathanmpmk@gmail.com</a:t>
                      </a:r>
                      <a:endParaRPr lang="en-US"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9600776124</a:t>
                      </a:r>
                      <a:endParaRPr lang="en-US"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R w="19050" cap="flat" cmpd="sng">
                      <a:solidFill>
                        <a:schemeClr val="dk1"/>
                      </a:solidFill>
                      <a:prstDash val="solid"/>
                      <a:round/>
                      <a:headEnd type="none" w="sm" len="sm"/>
                      <a:tailEnd type="none" w="sm" len="sm"/>
                    </a:lnR>
                  </a:tcPr>
                </a:tc>
              </a:tr>
              <a:tr h="396200">
                <a:tc>
                  <a:txBody>
                    <a:bodyPr/>
                    <a:lstStyle/>
                    <a:p>
                      <a:pPr marL="0" lvl="0" indent="0" algn="ctr" rtl="0">
                        <a:spcBef>
                          <a:spcPts val="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2</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L w="19050" cap="flat" cmpd="sng">
                      <a:solidFill>
                        <a:schemeClr val="dk1"/>
                      </a:solidFill>
                      <a:prstDash val="solid"/>
                      <a:round/>
                      <a:headEnd type="none" w="sm" len="sm"/>
                      <a:tailEnd type="none" w="sm" len="sm"/>
                    </a:lnL>
                  </a:tcPr>
                </a:tc>
                <a:tc>
                  <a:txBody>
                    <a:bodyPr/>
                    <a:lstStyle/>
                    <a:p>
                      <a:pPr marL="0" lvl="0" indent="0" algn="ctr"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Tarsana B</a:t>
                      </a:r>
                      <a:endParaRPr lang="en-US"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ctr" rtl="0">
                        <a:spcBef>
                          <a:spcPts val="0"/>
                        </a:spcBef>
                        <a:spcAft>
                          <a:spcPts val="0"/>
                        </a:spcAft>
                        <a:buNone/>
                      </a:pPr>
                      <a:r>
                        <a:rPr sz="2000">
                          <a:latin typeface="Times New Roman" panose="02020603050405020304"/>
                          <a:ea typeface="Times New Roman" panose="02020603050405020304"/>
                          <a:cs typeface="Times New Roman" panose="02020603050405020304"/>
                          <a:sym typeface="Times New Roman" panose="02020603050405020304"/>
                        </a:rPr>
                        <a:t>tarsanabalavijayan@gmail.com</a:t>
                      </a:r>
                      <a:endParaRPr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US" sz="2000">
                          <a:latin typeface="Times New Roman" panose="02020603050405020304"/>
                          <a:ea typeface="Times New Roman" panose="02020603050405020304"/>
                          <a:cs typeface="Times New Roman" panose="02020603050405020304"/>
                          <a:sym typeface="Times New Roman" panose="02020603050405020304"/>
                        </a:rPr>
                        <a:t>9597159772</a:t>
                      </a:r>
                      <a:endParaRPr lang="en-US" sz="20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lnR w="19050" cap="flat" cmpd="sng">
                      <a:solidFill>
                        <a:schemeClr val="dk1"/>
                      </a:solidFill>
                      <a:prstDash val="solid"/>
                      <a:round/>
                      <a:headEnd type="none" w="sm" len="sm"/>
                      <a:tailEnd type="none" w="sm" len="sm"/>
                    </a:lnR>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5"/>
          <p:cNvSpPr txBox="1"/>
          <p:nvPr/>
        </p:nvSpPr>
        <p:spPr>
          <a:xfrm>
            <a:off x="293125" y="251875"/>
            <a:ext cx="5765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a:latin typeface="Times New Roman" panose="02020603050405020304"/>
                <a:ea typeface="Times New Roman" panose="02020603050405020304"/>
                <a:cs typeface="Times New Roman" panose="02020603050405020304"/>
                <a:sym typeface="Times New Roman" panose="02020603050405020304"/>
              </a:rPr>
              <a:t>PROBLEM STATEMENT</a:t>
            </a:r>
            <a:endParaRPr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74" name="Google Shape;74;p15"/>
          <p:cNvSpPr txBox="1"/>
          <p:nvPr/>
        </p:nvSpPr>
        <p:spPr>
          <a:xfrm>
            <a:off x="706565" y="990835"/>
            <a:ext cx="7337400" cy="3259455"/>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rgbClr val="9900FF"/>
                </a:solidFill>
                <a:latin typeface="Times New Roman" panose="02020603050405020304"/>
                <a:ea typeface="Times New Roman" panose="02020603050405020304"/>
                <a:cs typeface="Times New Roman" panose="02020603050405020304"/>
                <a:sym typeface="Times New Roman" panose="02020603050405020304"/>
              </a:rPr>
              <a:t>Car parking is a major problem in urban areas in both developed and developing countries. Following the rapid incense of car ownership, many cities are suffering from lacking of car parking areas with imbalance between parking supply and demand which can be considered the initial reason for metropolis parking problems. This imbalance is partially due to ineffective land use planning and miscalculations of space requirements during first stages of planning. Shortage of parking space, high parking tariffs, and traffic congestion due to visitors in search for a parking place are only a few examples of everyday parking problems.​</a:t>
            </a:r>
            <a:endParaRPr lang="en-GB" sz="20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6"/>
          <p:cNvSpPr txBox="1"/>
          <p:nvPr/>
        </p:nvSpPr>
        <p:spPr>
          <a:xfrm>
            <a:off x="293125" y="251875"/>
            <a:ext cx="5765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a:latin typeface="Times New Roman" panose="02020603050405020304"/>
                <a:ea typeface="Times New Roman" panose="02020603050405020304"/>
                <a:cs typeface="Times New Roman" panose="02020603050405020304"/>
                <a:sym typeface="Times New Roman" panose="02020603050405020304"/>
              </a:rPr>
              <a:t>EXISTING SOLUTIONS</a:t>
            </a:r>
            <a:endParaRPr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 Box 3"/>
          <p:cNvSpPr txBox="1"/>
          <p:nvPr/>
        </p:nvSpPr>
        <p:spPr>
          <a:xfrm>
            <a:off x="812800" y="1015365"/>
            <a:ext cx="8063865" cy="1322070"/>
          </a:xfrm>
          <a:prstGeom prst="rect">
            <a:avLst/>
          </a:prstGeom>
          <a:noFill/>
        </p:spPr>
        <p:txBody>
          <a:bodyPr wrap="square" rtlCol="0">
            <a:spAutoFit/>
          </a:bodyPr>
          <a:p>
            <a:pPr marL="285750" indent="-285750">
              <a:buFont typeface="Arial" panose="020B0604020202020204" pitchFamily="34" charset="0"/>
              <a:buChar char="•"/>
            </a:pPr>
            <a:r>
              <a:rPr lang="en-US" sz="1600">
                <a:solidFill>
                  <a:srgbClr val="7030A0"/>
                </a:solidFill>
                <a:latin typeface="Times New Roman" panose="02020603050405020304" charset="0"/>
                <a:cs typeface="Times New Roman" panose="02020603050405020304" charset="0"/>
              </a:rPr>
              <a:t>The problem with the existing solution is we dont know whether a parking slot is available or not before reaching the parkiing area</a:t>
            </a:r>
            <a:endParaRPr lang="en-US" sz="1600">
              <a:solidFill>
                <a:srgbClr val="7030A0"/>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solidFill>
                  <a:srgbClr val="7030A0"/>
                </a:solidFill>
                <a:latin typeface="Times New Roman" panose="02020603050405020304" charset="0"/>
                <a:cs typeface="Times New Roman" panose="02020603050405020304" charset="0"/>
              </a:rPr>
              <a:t>Another existing solution is the use of sensors where it need to be installed in every parking slot which is so expensive and the main disadvantage of using it is even if a leaf is detected in the sensor the it takes it as an parked slot.</a:t>
            </a:r>
            <a:endParaRPr lang="en-US" sz="1600">
              <a:solidFill>
                <a:srgbClr val="7030A0"/>
              </a:solidFill>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812800" y="2512695"/>
            <a:ext cx="3403600" cy="1604010"/>
          </a:xfrm>
          <a:prstGeom prst="rect">
            <a:avLst/>
          </a:prstGeom>
        </p:spPr>
      </p:pic>
      <p:pic>
        <p:nvPicPr>
          <p:cNvPr id="3" name="Picture 2"/>
          <p:cNvPicPr>
            <a:picLocks noChangeAspect="1"/>
          </p:cNvPicPr>
          <p:nvPr/>
        </p:nvPicPr>
        <p:blipFill>
          <a:blip r:embed="rId2"/>
          <a:stretch>
            <a:fillRect/>
          </a:stretch>
        </p:blipFill>
        <p:spPr>
          <a:xfrm>
            <a:off x="4908550" y="2316480"/>
            <a:ext cx="3246755" cy="1800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7"/>
          <p:cNvSpPr txBox="1"/>
          <p:nvPr/>
        </p:nvSpPr>
        <p:spPr>
          <a:xfrm>
            <a:off x="643300" y="251875"/>
            <a:ext cx="5765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a:latin typeface="Times New Roman" panose="02020603050405020304"/>
                <a:ea typeface="Times New Roman" panose="02020603050405020304"/>
                <a:cs typeface="Times New Roman" panose="02020603050405020304"/>
                <a:sym typeface="Times New Roman" panose="02020603050405020304"/>
              </a:rPr>
              <a:t>YOUR SOLUTION</a:t>
            </a:r>
            <a:endParaRPr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7"/>
          <p:cNvSpPr txBox="1"/>
          <p:nvPr/>
        </p:nvSpPr>
        <p:spPr>
          <a:xfrm>
            <a:off x="766890" y="865740"/>
            <a:ext cx="7337400" cy="128905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rPr>
              <a:t>We aim to create an application that monitors parking slots via the camera placed in the areas and shows the accurate parking slot availability for cars. ​</a:t>
            </a:r>
            <a:endPar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0"/>
              </a:spcBef>
              <a:spcAft>
                <a:spcPts val="0"/>
              </a:spcAft>
              <a:buFont typeface="Arial" panose="020B0604020202020204" pitchFamily="34" charset="0"/>
              <a:buChar char="•"/>
            </a:pPr>
            <a:r>
              <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rPr>
              <a:t>Before entering a particular street, we can know the parking availability in that place.​</a:t>
            </a:r>
            <a:endPar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643255" y="2077085"/>
            <a:ext cx="49599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APPROACH:</a:t>
            </a:r>
            <a:endParaRPr lang="en-US" sz="2400">
              <a:latin typeface="Times New Roman" panose="02020603050405020304" charset="0"/>
              <a:cs typeface="Times New Roman" panose="02020603050405020304" charset="0"/>
            </a:endParaRPr>
          </a:p>
        </p:txBody>
      </p:sp>
      <p:sp>
        <p:nvSpPr>
          <p:cNvPr id="2" name="Text Box 1"/>
          <p:cNvSpPr txBox="1"/>
          <p:nvPr/>
        </p:nvSpPr>
        <p:spPr>
          <a:xfrm>
            <a:off x="767080" y="2413000"/>
            <a:ext cx="7805420" cy="2061210"/>
          </a:xfrm>
          <a:prstGeom prst="rect">
            <a:avLst/>
          </a:prstGeom>
          <a:noFill/>
        </p:spPr>
        <p:txBody>
          <a:bodyPr wrap="square" rtlCol="0">
            <a:spAutoFit/>
          </a:bodyPr>
          <a:p>
            <a:r>
              <a:rPr lang="en-US" sz="1600">
                <a:solidFill>
                  <a:srgbClr val="7030A0"/>
                </a:solidFill>
                <a:latin typeface="Times New Roman" panose="02020603050405020304" charset="0"/>
                <a:cs typeface="Times New Roman" panose="02020603050405020304" charset="0"/>
              </a:rPr>
              <a:t>To find empty/available parking space from the input images of parking area, we divide the problem statement into two parts-​</a:t>
            </a:r>
            <a:endParaRPr lang="en-US" sz="1600">
              <a:solidFill>
                <a:srgbClr val="7030A0"/>
              </a:solidFill>
              <a:latin typeface="Times New Roman" panose="02020603050405020304" charset="0"/>
              <a:cs typeface="Times New Roman" panose="02020603050405020304" charset="0"/>
            </a:endParaRPr>
          </a:p>
          <a:p>
            <a:endParaRPr lang="en-US" sz="1600">
              <a:solidFill>
                <a:srgbClr val="7030A0"/>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solidFill>
                  <a:srgbClr val="7030A0"/>
                </a:solidFill>
                <a:latin typeface="Times New Roman" panose="02020603050405020304" charset="0"/>
                <a:cs typeface="Times New Roman" panose="02020603050405020304" charset="0"/>
              </a:rPr>
              <a:t>To obtain locations of parking spots in the images i.e which areas of the image correspond to parking spots. These locations will be used for subsequent images in the 3rd step.​</a:t>
            </a:r>
            <a:endParaRPr lang="en-US" sz="1600">
              <a:solidFill>
                <a:srgbClr val="7030A0"/>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a:solidFill>
                  <a:srgbClr val="7030A0"/>
                </a:solidFill>
                <a:latin typeface="Times New Roman" panose="02020603050405020304" charset="0"/>
                <a:cs typeface="Times New Roman" panose="02020603050405020304" charset="0"/>
              </a:rPr>
              <a:t>For new input images, identify car instances and their locations in the parking lot and determine the occupancy using the reference locations as described in previous sections.</a:t>
            </a:r>
            <a:endParaRPr lang="en-US" sz="1600">
              <a:solidFill>
                <a:srgbClr val="7030A0"/>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8"/>
          <p:cNvSpPr txBox="1"/>
          <p:nvPr/>
        </p:nvSpPr>
        <p:spPr>
          <a:xfrm>
            <a:off x="-87875" y="251875"/>
            <a:ext cx="5765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a:latin typeface="Times New Roman" panose="02020603050405020304"/>
                <a:ea typeface="Times New Roman" panose="02020603050405020304"/>
                <a:cs typeface="Times New Roman" panose="02020603050405020304"/>
                <a:sym typeface="Times New Roman" panose="02020603050405020304"/>
              </a:rPr>
              <a:t>KEY UNIQUENESS</a:t>
            </a:r>
            <a:endParaRPr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18"/>
          <p:cNvSpPr txBox="1"/>
          <p:nvPr/>
        </p:nvSpPr>
        <p:spPr>
          <a:xfrm>
            <a:off x="669100" y="925430"/>
            <a:ext cx="7337400" cy="1720215"/>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342900" lvl="0" indent="-342900" algn="l" rtl="0">
              <a:spcBef>
                <a:spcPts val="0"/>
              </a:spcBef>
              <a:spcAft>
                <a:spcPts val="0"/>
              </a:spcAft>
              <a:buFont typeface="Arial" panose="020B0604020202020204" pitchFamily="34" charset="0"/>
              <a:buChar char="•"/>
            </a:pPr>
            <a:r>
              <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rPr>
              <a:t>Efficieny of City Workforce administration</a:t>
            </a:r>
            <a:endPar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Font typeface="Arial" panose="020B0604020202020204" pitchFamily="34" charset="0"/>
              <a:buChar char="•"/>
            </a:pPr>
            <a:r>
              <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rPr>
              <a:t>Enhanced User Experience</a:t>
            </a:r>
            <a:endPar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Font typeface="Arial" panose="020B0604020202020204" pitchFamily="34" charset="0"/>
              <a:buChar char="•"/>
            </a:pPr>
            <a:r>
              <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rPr>
              <a:t>Cost Efficient</a:t>
            </a:r>
            <a:endPar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Font typeface="Arial" panose="020B0604020202020204" pitchFamily="34" charset="0"/>
              <a:buChar char="•"/>
            </a:pPr>
            <a:r>
              <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rPr>
              <a:t>Utility Monitering</a:t>
            </a:r>
            <a:endPar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Font typeface="Arial" panose="020B0604020202020204" pitchFamily="34" charset="0"/>
              <a:buChar char="•"/>
            </a:pPr>
            <a:r>
              <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rPr>
              <a:t>Safety</a:t>
            </a:r>
            <a:endPar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Google Shape;95;p18"/>
          <p:cNvSpPr txBox="1"/>
          <p:nvPr/>
        </p:nvSpPr>
        <p:spPr>
          <a:xfrm>
            <a:off x="-245" y="2645190"/>
            <a:ext cx="5765700" cy="735330"/>
          </a:xfrm>
          <a:prstGeom prst="rect">
            <a:avLst/>
          </a:prstGeom>
          <a:noFill/>
          <a:ln>
            <a:noFill/>
          </a:ln>
        </p:spPr>
        <p:txBody>
          <a:bodyPr spcFirstLastPara="1" wrap="square" lIns="91425" tIns="91425" rIns="91425" bIns="91425" anchor="t" anchorCtr="0">
            <a:spAutoFit/>
          </a:bodyPr>
          <a:p>
            <a:pPr marL="0" lvl="0" indent="0" algn="ctr" rtl="0">
              <a:spcBef>
                <a:spcPts val="0"/>
              </a:spcBef>
              <a:spcAft>
                <a:spcPts val="0"/>
              </a:spcAft>
              <a:buNone/>
            </a:pPr>
            <a:r>
              <a:rPr lang="en-US" altLang="en-GB" sz="3600">
                <a:latin typeface="Times New Roman" panose="02020603050405020304"/>
                <a:ea typeface="Times New Roman" panose="02020603050405020304"/>
                <a:cs typeface="Times New Roman" panose="02020603050405020304"/>
                <a:sym typeface="Times New Roman" panose="02020603050405020304"/>
              </a:rPr>
              <a:t>TECHNOLOGY USED</a:t>
            </a:r>
            <a:endParaRPr lang="en-US" altLang="en-GB"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719455" y="3380740"/>
            <a:ext cx="5933440" cy="1229995"/>
          </a:xfrm>
          <a:prstGeom prst="rect">
            <a:avLst/>
          </a:prstGeom>
          <a:noFill/>
        </p:spPr>
        <p:txBody>
          <a:bodyPr wrap="square" rtlCol="0">
            <a:spAutoFit/>
          </a:bodyPr>
          <a:p>
            <a:pPr marL="342900" lvl="0" indent="-342900" algn="l" rtl="0">
              <a:spcBef>
                <a:spcPts val="0"/>
              </a:spcBef>
              <a:spcAft>
                <a:spcPts val="0"/>
              </a:spcAft>
              <a:buFont typeface="Arial" panose="020B0604020202020204" pitchFamily="34" charset="0"/>
              <a:buChar char="•"/>
            </a:pPr>
            <a:r>
              <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rPr>
              <a:t>AI/ML</a:t>
            </a:r>
            <a:endPar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Font typeface="Arial" panose="020B0604020202020204" pitchFamily="34" charset="0"/>
              <a:buChar char="•"/>
            </a:pPr>
            <a:r>
              <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rPr>
              <a:t>Video Analytics</a:t>
            </a:r>
            <a:endPar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Font typeface="Arial" panose="020B0604020202020204" pitchFamily="34" charset="0"/>
              <a:buChar char="•"/>
            </a:pPr>
            <a:r>
              <a:rPr lang="en-US" sz="2000">
                <a:solidFill>
                  <a:srgbClr val="9900FF"/>
                </a:solidFill>
                <a:latin typeface="Times New Roman" panose="02020603050405020304"/>
                <a:ea typeface="Times New Roman" panose="02020603050405020304"/>
                <a:cs typeface="Times New Roman" panose="02020603050405020304"/>
                <a:sym typeface="Times New Roman" panose="02020603050405020304"/>
              </a:rPr>
              <a:t>Advanced User Experience</a:t>
            </a:r>
            <a:r>
              <a:rPr lang="en-US">
                <a:solidFill>
                  <a:srgbClr val="9900FF"/>
                </a:solidFill>
                <a:latin typeface="Times New Roman" panose="02020603050405020304"/>
                <a:ea typeface="Times New Roman" panose="02020603050405020304"/>
                <a:cs typeface="Times New Roman" panose="02020603050405020304"/>
                <a:sym typeface="Times New Roman" panose="02020603050405020304"/>
              </a:rPr>
              <a:t> </a:t>
            </a:r>
            <a:endParaRPr lang="en-US">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Font typeface="Arial" panose="020B0604020202020204" pitchFamily="34" charset="0"/>
              <a:buChar cha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9"/>
          <p:cNvSpPr txBox="1"/>
          <p:nvPr/>
        </p:nvSpPr>
        <p:spPr>
          <a:xfrm>
            <a:off x="750325" y="251875"/>
            <a:ext cx="5765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a:latin typeface="Times New Roman" panose="02020603050405020304"/>
                <a:ea typeface="Times New Roman" panose="02020603050405020304"/>
                <a:cs typeface="Times New Roman" panose="02020603050405020304"/>
                <a:sym typeface="Times New Roman" panose="02020603050405020304"/>
              </a:rPr>
              <a:t>PROTOTYPE</a:t>
            </a:r>
            <a:endParaRPr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19"/>
          <p:cNvSpPr txBox="1"/>
          <p:nvPr/>
        </p:nvSpPr>
        <p:spPr>
          <a:xfrm>
            <a:off x="570040" y="990835"/>
            <a:ext cx="7337400" cy="335153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2400" u="sng">
                <a:solidFill>
                  <a:srgbClr val="9900FF"/>
                </a:solidFill>
                <a:latin typeface="Times New Roman" panose="02020603050405020304"/>
                <a:ea typeface="Times New Roman" panose="02020603050405020304"/>
                <a:cs typeface="Times New Roman" panose="02020603050405020304"/>
                <a:sym typeface="Times New Roman" panose="02020603050405020304"/>
              </a:rPr>
              <a:t>Video Link: </a:t>
            </a:r>
            <a:r>
              <a:rPr lang="en-GB" sz="2400">
                <a:solidFill>
                  <a:srgbClr val="9900FF"/>
                </a:solidFill>
                <a:latin typeface="Times New Roman" panose="02020603050405020304"/>
                <a:ea typeface="Times New Roman" panose="02020603050405020304"/>
                <a:cs typeface="Times New Roman" panose="02020603050405020304"/>
                <a:sym typeface="Times New Roman" panose="02020603050405020304"/>
              </a:rPr>
              <a:t> </a:t>
            </a:r>
            <a:r>
              <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rPr>
              <a:t>https://drive.google.com/file/d/1OWtxWsb_cdth3LZujva7bJjG9lre8W87/view?usp=sharing​</a:t>
            </a:r>
            <a:endPar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GB" sz="24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400" u="sng">
                <a:solidFill>
                  <a:srgbClr val="9900FF"/>
                </a:solidFill>
                <a:latin typeface="Times New Roman" panose="02020603050405020304"/>
                <a:ea typeface="Times New Roman" panose="02020603050405020304"/>
                <a:cs typeface="Times New Roman" panose="02020603050405020304"/>
                <a:sym typeface="Times New Roman" panose="02020603050405020304"/>
              </a:rPr>
              <a:t>GitHub Repository Link:</a:t>
            </a:r>
            <a:r>
              <a:rPr lang="en-GB" sz="2400">
                <a:solidFill>
                  <a:srgbClr val="9900FF"/>
                </a:solidFill>
                <a:latin typeface="Times New Roman" panose="02020603050405020304"/>
                <a:ea typeface="Times New Roman" panose="02020603050405020304"/>
                <a:cs typeface="Times New Roman" panose="02020603050405020304"/>
                <a:sym typeface="Times New Roman" panose="02020603050405020304"/>
              </a:rPr>
              <a:t>  </a:t>
            </a:r>
            <a:endParaRPr lang="en-GB" sz="24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rPr>
              <a:t>https://github.com/MathanMK/Smart-Parking-System​</a:t>
            </a:r>
            <a:endPar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GB" sz="24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400" u="sng">
                <a:solidFill>
                  <a:srgbClr val="9900FF"/>
                </a:solidFill>
                <a:latin typeface="Times New Roman" panose="02020603050405020304"/>
                <a:ea typeface="Times New Roman" panose="02020603050405020304"/>
                <a:cs typeface="Times New Roman" panose="02020603050405020304"/>
                <a:sym typeface="Times New Roman" panose="02020603050405020304"/>
              </a:rPr>
              <a:t>Google Drive Link:  </a:t>
            </a:r>
            <a:r>
              <a:rPr lang="en-GB" sz="1600">
                <a:solidFill>
                  <a:srgbClr val="9900FF"/>
                </a:solidFill>
                <a:latin typeface="Times New Roman" panose="02020603050405020304"/>
                <a:ea typeface="Times New Roman" panose="02020603050405020304"/>
                <a:cs typeface="Times New Roman" panose="02020603050405020304"/>
                <a:sym typeface="Times New Roman" panose="02020603050405020304"/>
              </a:rPr>
              <a:t>https://drive.google.com/drive/folders/1NkDeFbPJEgUUFJOUjXiBOCr5eiIBLRn6?usp=sharing​</a:t>
            </a:r>
            <a:endParaRPr lang="en-GB" sz="16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9"/>
          <p:cNvSpPr txBox="1"/>
          <p:nvPr/>
        </p:nvSpPr>
        <p:spPr>
          <a:xfrm>
            <a:off x="750325" y="251875"/>
            <a:ext cx="5765700" cy="7353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200">
                <a:latin typeface="Times New Roman" panose="02020603050405020304"/>
                <a:ea typeface="Times New Roman" panose="02020603050405020304"/>
                <a:cs typeface="Times New Roman" panose="02020603050405020304"/>
                <a:sym typeface="Times New Roman" panose="02020603050405020304"/>
              </a:rPr>
              <a:t>FURTHER </a:t>
            </a:r>
            <a:r>
              <a:rPr lang="en-US" altLang="en-GB" sz="3600">
                <a:latin typeface="Times New Roman" panose="02020603050405020304"/>
                <a:ea typeface="Times New Roman" panose="02020603050405020304"/>
                <a:cs typeface="Times New Roman" panose="02020603050405020304"/>
                <a:sym typeface="Times New Roman" panose="02020603050405020304"/>
              </a:rPr>
              <a:t>IMPROVEMENTS</a:t>
            </a:r>
            <a:endParaRPr lang="en-US" altLang="en-GB"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19"/>
          <p:cNvSpPr txBox="1"/>
          <p:nvPr/>
        </p:nvSpPr>
        <p:spPr>
          <a:xfrm>
            <a:off x="570040" y="990835"/>
            <a:ext cx="7337400" cy="295148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rPr>
              <a:t>We are planning to extend this application from an organization-level parking monitoring to city-level parking.​</a:t>
            </a:r>
            <a:endPar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0"/>
              </a:spcBef>
              <a:spcAft>
                <a:spcPts val="0"/>
              </a:spcAft>
              <a:buFont typeface="Arial" panose="020B0604020202020204" pitchFamily="34" charset="0"/>
              <a:buChar char="•"/>
            </a:pPr>
            <a:endPar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0"/>
              </a:spcBef>
              <a:spcAft>
                <a:spcPts val="0"/>
              </a:spcAft>
              <a:buFont typeface="Arial" panose="020B0604020202020204" pitchFamily="34" charset="0"/>
              <a:buChar char="•"/>
            </a:pPr>
            <a:r>
              <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rPr>
              <a:t>We are also planning to come up with an option to find your car once after it is parked in a spot.​</a:t>
            </a:r>
            <a:endPar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0"/>
              </a:spcBef>
              <a:spcAft>
                <a:spcPts val="0"/>
              </a:spcAft>
              <a:buFont typeface="Arial" panose="020B0604020202020204" pitchFamily="34" charset="0"/>
              <a:buChar char="•"/>
            </a:pPr>
            <a:endPar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spcBef>
                <a:spcPts val="0"/>
              </a:spcBef>
              <a:spcAft>
                <a:spcPts val="0"/>
              </a:spcAft>
              <a:buFont typeface="Arial" panose="020B0604020202020204" pitchFamily="34" charset="0"/>
              <a:buChar char="•"/>
            </a:pPr>
            <a:r>
              <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rPr>
              <a:t>We are also planning to notify the user(person who parks the vehicle), the time and parking slot of the car that has been parked by detecting the number plate of the respective car. (This is for security purposes in case of theft)</a:t>
            </a:r>
            <a:endParaRPr lang="en-GB" sz="1800">
              <a:solidFill>
                <a:srgbClr val="99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2936</Words>
  <Application>WPS Presentation</Application>
  <PresentationFormat/>
  <Paragraphs>87</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Arial</vt:lpstr>
      <vt:lpstr>Times New Roman</vt:lpstr>
      <vt:lpstr>Poppins</vt:lpstr>
      <vt:lpstr>Times New Roman</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matha</cp:lastModifiedBy>
  <cp:revision>3</cp:revision>
  <dcterms:created xsi:type="dcterms:W3CDTF">2021-11-27T08:16:00Z</dcterms:created>
  <dcterms:modified xsi:type="dcterms:W3CDTF">2021-11-28T13:24:43Z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11E311D2623D43FA938E0EDA3ADF0E3B</vt:lpwstr>
  </property>
  <property fmtid="{D5CDD505-2E9C-101B-9397-08002B2CF9AE}" pid="3" name="KSOProductBuildVer">
    <vt:lpwstr>1033-11.2.0.10382</vt:lpwstr>
  </property>
</Properties>
</file>