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146847059" r:id="rId12"/>
    <p:sldId id="2146847058" r:id="rId13"/>
    <p:sldId id="267" r:id="rId14"/>
    <p:sldId id="2146847060" r:id="rId15"/>
    <p:sldId id="2146847061" r:id="rId16"/>
    <p:sldId id="2146847062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138602-1924-4696-BEC5-C2177EA6F941}">
          <p14:sldIdLst>
            <p14:sldId id="256"/>
            <p14:sldId id="2146847054"/>
            <p14:sldId id="262"/>
            <p14:sldId id="265"/>
            <p14:sldId id="2146847056"/>
            <p14:sldId id="266"/>
            <p14:sldId id="2146847057"/>
            <p14:sldId id="2146847059"/>
            <p14:sldId id="2146847058"/>
            <p14:sldId id="267"/>
            <p14:sldId id="2146847060"/>
            <p14:sldId id="2146847061"/>
            <p14:sldId id="2146847062"/>
            <p14:sldId id="268"/>
            <p14:sldId id="2146847055"/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7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672" y="4096512"/>
            <a:ext cx="1057046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ptos" panose="020B0004020202020204" pitchFamily="34" charset="0"/>
                <a:cs typeface="Arial" pitchFamily="34" charset="0"/>
              </a:rPr>
              <a:t>Presented By:</a:t>
            </a:r>
          </a:p>
          <a:p>
            <a:r>
              <a:rPr lang="en-US" b="1" dirty="0">
                <a:solidFill>
                  <a:schemeClr val="accent2"/>
                </a:solidFill>
                <a:latin typeface="Aptos" panose="020B0004020202020204" pitchFamily="34" charset="0"/>
                <a:cs typeface="Arial"/>
              </a:rPr>
              <a:t>Mathangi Tharun</a:t>
            </a:r>
          </a:p>
          <a:p>
            <a:r>
              <a:rPr lang="en-US" b="1" dirty="0">
                <a:solidFill>
                  <a:schemeClr val="accent2"/>
                </a:solidFill>
                <a:latin typeface="Aptos" panose="020B0004020202020204" pitchFamily="34" charset="0"/>
                <a:cs typeface="Arial"/>
              </a:rPr>
              <a:t>Kakatiya Institute of Technology And Science</a:t>
            </a:r>
          </a:p>
          <a:p>
            <a:r>
              <a:rPr lang="en-US" b="1" dirty="0">
                <a:solidFill>
                  <a:schemeClr val="accent2"/>
                </a:solidFill>
                <a:latin typeface="Aptos" panose="020B0004020202020204" pitchFamily="34" charset="0"/>
                <a:cs typeface="Arial"/>
              </a:rPr>
              <a:t>Computer Science And Engineering</a:t>
            </a:r>
          </a:p>
        </p:txBody>
      </p:sp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1220498" y="1399794"/>
            <a:ext cx="973881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>
                <a:latin typeface="Aptos" panose="020B0004020202020204" pitchFamily="34" charset="0"/>
              </a:rPr>
              <a:t>Heart Disease Prediction Using Machine Learning Algorithms</a:t>
            </a:r>
            <a:endParaRPr lang="en-IN" sz="28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ptos" panose="020B0004020202020204" pitchFamily="34" charset="0"/>
                <a:ea typeface="+mj-lt"/>
                <a:cs typeface="Arial"/>
              </a:rPr>
              <a:t>Results</a:t>
            </a:r>
            <a:endParaRPr lang="en-US" sz="2400" dirty="0">
              <a:latin typeface="Aptos" panose="020B0004020202020204" pitchFamily="34" charset="0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C939E2-B5AC-8428-13FD-531FC0EB8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6" y="1222513"/>
            <a:ext cx="5194300" cy="2434714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FDC06D7-9805-6DD3-2561-B77A5F413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97803" y="1222513"/>
            <a:ext cx="5194300" cy="2206487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466FA2-0377-705E-5C1F-E9236549B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6" y="3822192"/>
            <a:ext cx="5194301" cy="233133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E13394F-5DE5-68F4-6D10-EED99E821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802" y="3621068"/>
            <a:ext cx="5194299" cy="25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866B-1B77-09D9-FC98-28B1D84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ptos" panose="020B0004020202020204" pitchFamily="34" charset="0"/>
                <a:ea typeface="+mj-lt"/>
                <a:cs typeface="Arial"/>
              </a:rPr>
              <a:t>Results</a:t>
            </a:r>
            <a:endParaRPr lang="en-IN" sz="2400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15D5E3D-04C8-B580-0800-D6BBE55387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1700" y="1328229"/>
            <a:ext cx="4822912" cy="2338515"/>
          </a:xfrm>
        </p:spPr>
      </p:pic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84FD581B-1375-4834-F06E-68867B4C0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392237"/>
            <a:ext cx="5194300" cy="2274507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89B593B9-CD69-9A05-1C66-3860A831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360" y="3666744"/>
            <a:ext cx="5194300" cy="2724912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4FACBC2-9E86-6595-00F3-0A6FE2531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319" y="3666744"/>
            <a:ext cx="4633489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0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BBF8-096B-85E3-3147-017C1681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ptos" panose="020B0004020202020204" pitchFamily="34" charset="0"/>
                <a:ea typeface="+mj-lt"/>
                <a:cs typeface="Arial"/>
              </a:rPr>
              <a:t>Results</a:t>
            </a:r>
            <a:endParaRPr lang="en-IN" sz="2400" dirty="0"/>
          </a:p>
        </p:txBody>
      </p:sp>
      <p:pic>
        <p:nvPicPr>
          <p:cNvPr id="6" name="Content Placeholder 5" descr="A screen shot of a graph&#10;&#10;Description automatically generated">
            <a:extLst>
              <a:ext uri="{FF2B5EF4-FFF2-40B4-BE49-F238E27FC236}">
                <a16:creationId xmlns:a16="http://schemas.microsoft.com/office/drawing/2014/main" id="{43D472AE-39BB-EBD2-46C7-BABACFD9F0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391479"/>
            <a:ext cx="5194300" cy="2256977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AED3469-8AA3-291E-C633-43F1FF626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1391479"/>
            <a:ext cx="5194300" cy="2256977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E0826-B8B2-A656-2BBA-FD12C6F2A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6" y="3648456"/>
            <a:ext cx="5194300" cy="265749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1B46067-3266-2C11-6C82-7BF84A393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510" y="3721607"/>
            <a:ext cx="5194300" cy="240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0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91D9-C347-727C-4A38-F3A3E14D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kern="1200" cap="all" dirty="0">
                <a:solidFill>
                  <a:srgbClr val="1CADE4"/>
                </a:solidFill>
                <a:effectLst/>
                <a:latin typeface="Aptos" panose="020B0004020202020204" pitchFamily="34" charset="0"/>
                <a:ea typeface="Franklin Gothic Demi" panose="020B0703020102020204" pitchFamily="34" charset="0"/>
                <a:cs typeface="Arial" panose="020B0604020202020204" pitchFamily="34" charset="0"/>
              </a:rPr>
              <a:t>Results</a:t>
            </a:r>
            <a:endParaRPr lang="en-IN" sz="24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C746F7E-6DEF-1F7A-B8A9-14C35E2A53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1222514"/>
            <a:ext cx="5194300" cy="2883142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E128137-6131-B393-3819-941BEC8FE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6675" y="1222513"/>
            <a:ext cx="5194300" cy="2883142"/>
          </a:xfrm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590F7E8-D788-E2F6-E2A4-57656A6BD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4315968"/>
            <a:ext cx="11029615" cy="2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1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1800" dirty="0">
                <a:solidFill>
                  <a:srgbClr val="0F0F0F"/>
                </a:solidFill>
                <a:latin typeface="Aptos" panose="020B0004020202020204" pitchFamily="34" charset="0"/>
                <a:ea typeface="+mn-lt"/>
                <a:cs typeface="+mn-lt"/>
              </a:rPr>
              <a:t>This project demonstrates how heart conditions can be predicted using the K-Nearest Neighbors (KNN) algorithm. Healthcare providers can use the model to prioritize testing and treatments by using medical data to identify high-risk individuals. This could improve the efficiency of healthcare. To make the model more accurate in the future, we can tweak its parameters, experiment with various distance-measuring strategies, and investigate more machine learning approaches.</a:t>
            </a:r>
            <a:endParaRPr lang="en-IN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latin typeface="Aptos" panose="020B0004020202020204" pitchFamily="34" charset="0"/>
            </a:endParaRPr>
          </a:p>
          <a:p>
            <a:pPr marL="305435" indent="-305435"/>
            <a:r>
              <a:rPr lang="en-US" sz="1800" b="1" dirty="0">
                <a:latin typeface="Aptos" panose="020B0004020202020204" pitchFamily="34" charset="0"/>
                <a:ea typeface="+mn-lt"/>
                <a:cs typeface="+mn-lt"/>
              </a:rPr>
              <a:t>This project can be improved in a number of ways going forward:</a:t>
            </a:r>
          </a:p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  <a:ea typeface="+mn-lt"/>
                <a:cs typeface="+mn-lt"/>
              </a:rPr>
              <a:t>	</a:t>
            </a:r>
            <a:r>
              <a:rPr lang="en-US" sz="1800" dirty="0">
                <a:latin typeface="Aptos" panose="020B0004020202020204" pitchFamily="34" charset="0"/>
                <a:ea typeface="+mn-lt"/>
                <a:cs typeface="+mn-lt"/>
              </a:rPr>
              <a:t>Adjusting the KNN's parameters to increase accuracy is known as hyperparameter tuning.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ea typeface="+mn-lt"/>
                <a:cs typeface="+mn-lt"/>
              </a:rPr>
              <a:t>	</a:t>
            </a:r>
            <a:r>
              <a:rPr lang="en-US" sz="1800" b="1" dirty="0">
                <a:latin typeface="Aptos" panose="020B0004020202020204" pitchFamily="34" charset="0"/>
                <a:ea typeface="+mn-lt"/>
                <a:cs typeface="+mn-lt"/>
              </a:rPr>
              <a:t>Real-Time Data</a:t>
            </a:r>
            <a:r>
              <a:rPr lang="en-US" sz="1800" dirty="0">
                <a:latin typeface="Aptos" panose="020B0004020202020204" pitchFamily="34" charset="0"/>
                <a:ea typeface="+mn-lt"/>
                <a:cs typeface="+mn-lt"/>
              </a:rPr>
              <a:t>: To test the model and increase its use for routine healthcare, real data is used.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ea typeface="+mn-lt"/>
                <a:cs typeface="+mn-lt"/>
              </a:rPr>
              <a:t>	</a:t>
            </a:r>
            <a:r>
              <a:rPr lang="en-US" sz="1800" b="1" dirty="0">
                <a:latin typeface="Aptos" panose="020B0004020202020204" pitchFamily="34" charset="0"/>
                <a:ea typeface="+mn-lt"/>
                <a:cs typeface="+mn-lt"/>
              </a:rPr>
              <a:t>Cross-validation: </a:t>
            </a:r>
            <a:r>
              <a:rPr lang="en-US" sz="1800" dirty="0">
                <a:latin typeface="Aptos" panose="020B0004020202020204" pitchFamily="34" charset="0"/>
                <a:ea typeface="+mn-lt"/>
                <a:cs typeface="+mn-lt"/>
              </a:rPr>
              <a:t>Verifying that the model performs well across all scenarios by comparing its 	performance across various datasets.</a:t>
            </a: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b="1" dirty="0">
                <a:latin typeface="Aptos" panose="020B0004020202020204" pitchFamily="34" charset="0"/>
              </a:rPr>
              <a:t>https://www.kaggle.com/datasets/johnsmith88/heart-disease-dataset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730250"/>
            <a:ext cx="11029950" cy="26987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THANK</a:t>
            </a:r>
            <a:r>
              <a:rPr lang="en-US" sz="4000" b="1" dirty="0"/>
              <a:t> </a:t>
            </a:r>
            <a:r>
              <a:rPr lang="en-US" sz="4000" b="1" dirty="0">
                <a:latin typeface="Aptos" panose="020B00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3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695"/>
            <a:ext cx="11019020" cy="42333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  <a:ea typeface="+mn-lt"/>
                <a:cs typeface="Arial"/>
              </a:rPr>
              <a:t>  </a:t>
            </a:r>
            <a:endParaRPr lang="en-US" dirty="0">
              <a:latin typeface="Aptos" panose="020B0004020202020204" pitchFamily="34" charset="0"/>
              <a:cs typeface="Arial"/>
            </a:endParaRPr>
          </a:p>
          <a:p>
            <a:r>
              <a:rPr lang="en-US" sz="1800" b="1" dirty="0">
                <a:latin typeface="Aptos" panose="020B0004020202020204" pitchFamily="34" charset="0"/>
                <a:ea typeface="+mn-lt"/>
                <a:cs typeface="Arial"/>
              </a:rPr>
              <a:t>Problem Statement </a:t>
            </a:r>
          </a:p>
          <a:p>
            <a:r>
              <a:rPr lang="en-US" sz="1800" b="1" dirty="0">
                <a:latin typeface="Aptos" panose="020B0004020202020204" pitchFamily="34" charset="0"/>
                <a:ea typeface="+mn-lt"/>
                <a:cs typeface="Calibri"/>
              </a:rPr>
              <a:t>System </a:t>
            </a:r>
            <a:r>
              <a:rPr lang="en-US" sz="1800" b="1" dirty="0">
                <a:latin typeface="Aptos" panose="020B0004020202020204" pitchFamily="34" charset="0"/>
                <a:ea typeface="+mn-lt"/>
                <a:cs typeface="+mn-lt"/>
              </a:rPr>
              <a:t>Development Approach</a:t>
            </a:r>
            <a:endParaRPr lang="en-US" sz="1800" dirty="0">
              <a:latin typeface="Aptos" panose="020B0004020202020204" pitchFamily="34" charset="0"/>
              <a:ea typeface="+mn-lt"/>
              <a:cs typeface="+mn-lt"/>
            </a:endParaRPr>
          </a:p>
          <a:p>
            <a:r>
              <a:rPr lang="en-US" sz="1800" b="1" dirty="0">
                <a:latin typeface="Aptos" panose="020B0004020202020204" pitchFamily="34" charset="0"/>
                <a:ea typeface="+mn-lt"/>
                <a:cs typeface="+mn-lt"/>
              </a:rPr>
              <a:t>Algorithm &amp; Deployment  </a:t>
            </a:r>
            <a:endParaRPr lang="en-US" sz="1800" dirty="0">
              <a:latin typeface="Aptos" panose="020B0004020202020204" pitchFamily="34" charset="0"/>
              <a:cs typeface="Calibri"/>
            </a:endParaRPr>
          </a:p>
          <a:p>
            <a:r>
              <a:rPr lang="en-US" sz="1800" b="1" dirty="0">
                <a:latin typeface="Aptos" panose="020B0004020202020204" pitchFamily="34" charset="0"/>
                <a:ea typeface="+mn-lt"/>
                <a:cs typeface="Arial"/>
              </a:rPr>
              <a:t>Result</a:t>
            </a:r>
          </a:p>
          <a:p>
            <a:r>
              <a:rPr lang="en-US" sz="1800" b="1" dirty="0">
                <a:latin typeface="Aptos" panose="020B0004020202020204" pitchFamily="34" charset="0"/>
                <a:ea typeface="+mn-lt"/>
                <a:cs typeface="Arial"/>
              </a:rPr>
              <a:t>Conclusion</a:t>
            </a:r>
            <a:endParaRPr lang="en-US" sz="1800" dirty="0">
              <a:latin typeface="Aptos" panose="020B0004020202020204" pitchFamily="34" charset="0"/>
              <a:cs typeface="Arial"/>
            </a:endParaRPr>
          </a:p>
          <a:p>
            <a:r>
              <a:rPr lang="en-US" sz="1800" b="1" dirty="0">
                <a:latin typeface="Aptos" panose="020B0004020202020204" pitchFamily="34" charset="0"/>
                <a:ea typeface="+mn-lt"/>
                <a:cs typeface="Arial"/>
              </a:rPr>
              <a:t>Future Scope</a:t>
            </a:r>
          </a:p>
          <a:p>
            <a:r>
              <a:rPr lang="en-US" sz="1800" b="1" dirty="0">
                <a:latin typeface="Aptos" panose="020B0004020202020204" pitchFamily="34" charset="0"/>
                <a:ea typeface="+mn-lt"/>
                <a:cs typeface="Arial"/>
              </a:rPr>
              <a:t>References</a:t>
            </a:r>
            <a:endParaRPr lang="en-US" sz="1800" dirty="0">
              <a:latin typeface="Aptos" panose="020B0004020202020204" pitchFamily="34" charset="0"/>
              <a:cs typeface="Arial"/>
            </a:endParaRPr>
          </a:p>
          <a:p>
            <a:endParaRPr lang="en-US" dirty="0">
              <a:latin typeface="Aptos" panose="020B00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Problem Statement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4907EB-2CA3-D4F8-5F74-049E7F5D5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672310"/>
          </a:xfrm>
        </p:spPr>
        <p:txBody>
          <a:bodyPr>
            <a:normAutofit/>
          </a:bodyPr>
          <a:lstStyle/>
          <a:p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This project uses the K-Nearest Neighbors (KNN) algorithm to predict outcomes early in the identification of heart disease.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Patient data was analyzed to assess if an individual had heart disease. The accuracy of the model was evaluated to ensure its dependability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.</a:t>
            </a:r>
            <a:endParaRPr lang="en-IN" sz="1800" dirty="0"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ptos" panose="020B0004020202020204" pitchFamily="34" charset="0"/>
                <a:ea typeface="+mj-lt"/>
                <a:cs typeface="Arial"/>
              </a:rPr>
              <a:t>System  Approach</a:t>
            </a:r>
            <a:endParaRPr lang="en-US" dirty="0">
              <a:solidFill>
                <a:schemeClr val="accent1"/>
              </a:solidFill>
              <a:latin typeface="Aptos" panose="020B0004020202020204" pitchFamily="34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27D9-3112-FDEC-7B16-EF48D5337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/>
          <a:lstStyle/>
          <a:p>
            <a:pPr marL="0" indent="0">
              <a:buNone/>
            </a:pPr>
            <a:r>
              <a:rPr lang="en-IN" sz="2000" b="1" kern="1200" dirty="0">
                <a:solidFill>
                  <a:srgbClr val="0F0F0F"/>
                </a:solidFill>
                <a:effectLst/>
                <a:latin typeface="Aptos" panose="020B0004020202020204" pitchFamily="34" charset="0"/>
              </a:rPr>
              <a:t>System requirements</a:t>
            </a:r>
          </a:p>
          <a:p>
            <a:r>
              <a:rPr lang="en-IN" sz="1800" dirty="0">
                <a:latin typeface="Aptos" panose="020B0004020202020204" pitchFamily="34" charset="0"/>
              </a:rPr>
              <a:t>Jupyter Notebook or Anaconda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</a:rPr>
              <a:t>Python</a:t>
            </a:r>
            <a:r>
              <a:rPr lang="en-IN" sz="1800" dirty="0">
                <a:latin typeface="Aptos" panose="020B0004020202020204" pitchFamily="34" charset="0"/>
              </a:rPr>
              <a:t>(Version 3.7 or higher)</a:t>
            </a:r>
          </a:p>
          <a:p>
            <a:r>
              <a:rPr lang="en-IN" sz="1800" dirty="0">
                <a:latin typeface="Aptos" panose="020B0004020202020204" pitchFamily="34" charset="0"/>
              </a:rPr>
              <a:t>Windows, macOS, or Linux</a:t>
            </a:r>
            <a:endParaRPr lang="en-IN" sz="1800" dirty="0">
              <a:effectLst/>
              <a:latin typeface="Aptos" panose="020B0004020202020204" pitchFamily="34" charset="0"/>
            </a:endParaRPr>
          </a:p>
          <a:p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2B76-7490-BA0F-743A-CCE53CB503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Aptos" panose="020B0004020202020204" pitchFamily="34" charset="0"/>
              </a:rPr>
              <a:t>Hardware Requirements</a:t>
            </a:r>
          </a:p>
          <a:p>
            <a:r>
              <a:rPr lang="en-IN" sz="1800" dirty="0">
                <a:latin typeface="Aptos" panose="020B0004020202020204" pitchFamily="34" charset="0"/>
              </a:rPr>
              <a:t>Processor: Intel Core i5 or higher</a:t>
            </a:r>
          </a:p>
          <a:p>
            <a:r>
              <a:rPr lang="en-US" sz="1800" dirty="0">
                <a:latin typeface="Aptos" panose="020B0004020202020204" pitchFamily="34" charset="0"/>
              </a:rPr>
              <a:t>RAM: 8 GB or higher</a:t>
            </a:r>
          </a:p>
          <a:p>
            <a:r>
              <a:rPr lang="en-IN" sz="1800" dirty="0">
                <a:latin typeface="Aptos" panose="020B0004020202020204" pitchFamily="34" charset="0"/>
              </a:rPr>
              <a:t>Storage: 250 GB</a:t>
            </a:r>
          </a:p>
          <a:p>
            <a:pPr marL="0" indent="0">
              <a:buNone/>
            </a:pP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E8ED-7894-41ED-8AB3-BB528CCE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  <a:ea typeface="+mj-lt"/>
                <a:cs typeface="Arial"/>
              </a:rPr>
              <a:t>Library</a:t>
            </a:r>
            <a:r>
              <a:rPr lang="en-IN" sz="2400" b="1" kern="1200" dirty="0">
                <a:solidFill>
                  <a:srgbClr val="0F0F0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  <a:ea typeface="+mj-lt"/>
                <a:cs typeface="Arial"/>
              </a:rPr>
              <a:t>required</a:t>
            </a:r>
            <a:r>
              <a:rPr lang="en-IN" sz="2400" b="1" kern="1200" dirty="0">
                <a:solidFill>
                  <a:srgbClr val="0F0F0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to build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65CE-B624-F521-56CF-081ECC5B0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373191"/>
            <a:ext cx="11029616" cy="29702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Aptos" panose="020B0004020202020204" pitchFamily="34" charset="0"/>
                <a:ea typeface="+mj-lt"/>
                <a:cs typeface="Arial"/>
              </a:rPr>
              <a:t>Library</a:t>
            </a:r>
            <a:r>
              <a:rPr lang="en-IN" sz="2000" b="1" kern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Aptos" panose="020B0004020202020204" pitchFamily="34" charset="0"/>
                <a:ea typeface="+mj-lt"/>
                <a:cs typeface="Arial"/>
              </a:rPr>
              <a:t>required</a:t>
            </a:r>
          </a:p>
          <a:p>
            <a:pPr algn="just"/>
            <a:r>
              <a:rPr lang="en-IN" sz="1800" dirty="0"/>
              <a:t>Pandas</a:t>
            </a:r>
            <a:endParaRPr lang="en-IN" sz="1800" b="1" dirty="0">
              <a:solidFill>
                <a:schemeClr val="tx1"/>
              </a:solidFill>
              <a:latin typeface="Aptos" panose="020B0004020202020204" pitchFamily="34" charset="0"/>
              <a:ea typeface="+mj-lt"/>
              <a:cs typeface="Arial"/>
            </a:endParaRPr>
          </a:p>
          <a:p>
            <a:pPr algn="just"/>
            <a:r>
              <a:rPr lang="en-IN" sz="1800" dirty="0"/>
              <a:t>NumPy</a:t>
            </a:r>
            <a:endParaRPr lang="en-IN" sz="1800" b="1" dirty="0">
              <a:solidFill>
                <a:schemeClr val="tx1"/>
              </a:solidFill>
              <a:latin typeface="Aptos" panose="020B0004020202020204" pitchFamily="34" charset="0"/>
              <a:ea typeface="+mj-lt"/>
              <a:cs typeface="Arial"/>
            </a:endParaRPr>
          </a:p>
          <a:p>
            <a:pPr algn="just"/>
            <a:r>
              <a:rPr lang="en-IN" sz="1800" dirty="0"/>
              <a:t>Scikit-learn</a:t>
            </a:r>
            <a:endParaRPr lang="en-IN" sz="1800" b="1" dirty="0">
              <a:solidFill>
                <a:schemeClr val="tx1"/>
              </a:solidFill>
              <a:latin typeface="Aptos" panose="020B0004020202020204" pitchFamily="34" charset="0"/>
              <a:ea typeface="+mj-lt"/>
              <a:cs typeface="Arial"/>
            </a:endParaRPr>
          </a:p>
          <a:p>
            <a:pPr algn="just"/>
            <a:r>
              <a:rPr lang="en-IN" sz="1800" dirty="0"/>
              <a:t>Matplotlib</a:t>
            </a:r>
            <a:r>
              <a:rPr lang="en-IN" sz="1800" b="1" dirty="0">
                <a:solidFill>
                  <a:schemeClr val="tx1"/>
                </a:solidFill>
                <a:latin typeface="Aptos" panose="020B0004020202020204" pitchFamily="34" charset="0"/>
                <a:ea typeface="+mj-lt"/>
                <a:cs typeface="Arial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Aptos" panose="020B0004020202020204" pitchFamily="34" charset="0"/>
                <a:ea typeface="+mj-lt"/>
                <a:cs typeface="Arial"/>
              </a:rPr>
              <a:t>and</a:t>
            </a:r>
            <a:r>
              <a:rPr lang="en-IN" sz="1800" b="1" dirty="0">
                <a:solidFill>
                  <a:schemeClr val="tx1"/>
                </a:solidFill>
                <a:latin typeface="Aptos" panose="020B0004020202020204" pitchFamily="34" charset="0"/>
                <a:ea typeface="+mj-lt"/>
                <a:cs typeface="Arial"/>
              </a:rPr>
              <a:t> </a:t>
            </a:r>
            <a:r>
              <a:rPr lang="en-IN" sz="1800" dirty="0"/>
              <a:t>Seaborn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ptos" panose="020B0004020202020204" pitchFamily="34" charset="0"/>
              </a:rPr>
              <a:t>Step 1: Data Acquisition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800" dirty="0">
                <a:latin typeface="Aptos" panose="020B0004020202020204" pitchFamily="34" charset="0"/>
              </a:rPr>
              <a:t>	</a:t>
            </a:r>
            <a:r>
              <a:rPr lang="en-US" sz="1800" dirty="0">
                <a:latin typeface="Aptos" panose="020B0004020202020204" pitchFamily="34" charset="0"/>
              </a:rPr>
              <a:t>I downloaded the dataset from Kaggle in CSV format</a:t>
            </a:r>
            <a:r>
              <a:rPr lang="en-US" sz="2800" dirty="0">
                <a:latin typeface="Aptos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ptos" panose="020B0004020202020204" pitchFamily="34" charset="0"/>
              </a:rPr>
              <a:t>Step 2: Library Import</a:t>
            </a:r>
          </a:p>
          <a:p>
            <a:pPr marL="324000" lvl="1" indent="0">
              <a:lnSpc>
                <a:spcPct val="150000"/>
              </a:lnSpc>
              <a:buNone/>
            </a:pPr>
            <a:r>
              <a:rPr lang="en-US" sz="1700" dirty="0">
                <a:latin typeface="Aptos" panose="020B0004020202020204" pitchFamily="34" charset="0"/>
              </a:rPr>
              <a:t>	</a:t>
            </a:r>
            <a:r>
              <a:rPr lang="en-US" sz="1800" dirty="0">
                <a:latin typeface="Aptos" panose="020B0004020202020204" pitchFamily="34" charset="0"/>
              </a:rPr>
              <a:t>I have imported the following libraries:</a:t>
            </a:r>
          </a:p>
          <a:p>
            <a:pPr marL="324000" lvl="1" indent="0">
              <a:lnSpc>
                <a:spcPct val="150000"/>
              </a:lnSpc>
              <a:buNone/>
            </a:pPr>
            <a:r>
              <a:rPr lang="en-US" sz="1800" dirty="0">
                <a:latin typeface="Aptos" panose="020B0004020202020204" pitchFamily="34" charset="0"/>
              </a:rPr>
              <a:t>  pandas for data manipulation.</a:t>
            </a:r>
          </a:p>
          <a:p>
            <a:pPr marL="324000" lvl="1" indent="0">
              <a:lnSpc>
                <a:spcPct val="150000"/>
              </a:lnSpc>
              <a:buNone/>
            </a:pPr>
            <a:r>
              <a:rPr lang="en-US" sz="1800" dirty="0">
                <a:latin typeface="Aptos" panose="020B0004020202020204" pitchFamily="34" charset="0"/>
              </a:rPr>
              <a:t>  NumPy for numerical operations.</a:t>
            </a:r>
          </a:p>
          <a:p>
            <a:pPr marL="324000" lvl="1" indent="0">
              <a:lnSpc>
                <a:spcPct val="150000"/>
              </a:lnSpc>
              <a:buNone/>
            </a:pPr>
            <a:r>
              <a:rPr lang="en-US" sz="1800" dirty="0">
                <a:latin typeface="Aptos" panose="020B0004020202020204" pitchFamily="34" charset="0"/>
              </a:rPr>
              <a:t>  matplotlib and seaborn for data visualization.</a:t>
            </a:r>
            <a:endParaRPr lang="en-US" sz="1800" b="1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Step 3: Data Loading</a:t>
            </a:r>
          </a:p>
          <a:p>
            <a:pPr marL="324000" lvl="1" indent="0">
              <a:lnSpc>
                <a:spcPct val="150000"/>
              </a:lnSpc>
              <a:buNone/>
            </a:pPr>
            <a:r>
              <a:rPr lang="en-US" sz="1800" dirty="0"/>
              <a:t>	Using pandas, I loaded the CSV file into the Jupyter notebook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CDA77B-CA61-0080-BF96-2068FA76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2031F-86A4-6CE2-BB7B-79A00817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Step 4: Data Inspection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1800" dirty="0"/>
              <a:t>I counted the values present in each column to understand the distribution of the data.</a:t>
            </a:r>
          </a:p>
          <a:p>
            <a:pPr>
              <a:lnSpc>
                <a:spcPct val="150000"/>
              </a:lnSpc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Step 5: Missing Data Analysis</a:t>
            </a:r>
            <a:endParaRPr lang="en-US" sz="1800" b="1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ptos" panose="020B00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 checked for missing or null values using pandas, but found there were no missing or null values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      in the CSV file.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Step 6: Outlier Detection</a:t>
            </a:r>
            <a:endParaRPr lang="en-US" sz="2000" b="1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      I performed an analysis to detect outliers using seaborn's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boxplot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function. Some outliers were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ptos" panose="020B0004020202020204" pitchFamily="34" charset="0"/>
              </a:rPr>
              <a:t>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identified but were not removed at this stage.</a:t>
            </a:r>
            <a:endParaRPr kumimoji="0" lang="en-IN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5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454-1D48-B612-316B-01BF2B4F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b="1" dirty="0">
              <a:solidFill>
                <a:schemeClr val="accent1"/>
              </a:solidFill>
              <a:latin typeface="Arial"/>
              <a:ea typeface="+mj-lt"/>
              <a:cs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B42FF1-D0E7-A7D7-42DC-6B6C89005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59544"/>
            <a:ext cx="11029616" cy="475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Step 7: Data Visualization</a:t>
            </a:r>
            <a:endParaRPr lang="en-US" altLang="en-US" sz="20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 performed visualization using the seaborn and matplotlib libraries.</a:t>
            </a:r>
            <a:endParaRPr lang="en-US" altLang="en-US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count 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to examine the target distribution of sex 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Applied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correlation heatmap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to explore correlations between the features.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ptos" panose="020B0004020202020204" pitchFamily="34" charset="0"/>
              </a:rPr>
              <a:t>Step 8: Data 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ptos" panose="020B0004020202020204" pitchFamily="34" charset="0"/>
              </a:rPr>
              <a:t>	I used </a:t>
            </a:r>
            <a:r>
              <a:rPr lang="en-US" sz="1800" b="1" dirty="0">
                <a:latin typeface="Aptos" panose="020B0004020202020204" pitchFamily="34" charset="0"/>
              </a:rPr>
              <a:t>scikit-learn</a:t>
            </a:r>
            <a:r>
              <a:rPr lang="en-US" sz="1800" dirty="0">
                <a:latin typeface="Aptos" panose="020B0004020202020204" pitchFamily="34" charset="0"/>
              </a:rPr>
              <a:t> to convert categorical variables (strings) to integers.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ptos" panose="020B0004020202020204" pitchFamily="34" charset="0"/>
              </a:rPr>
              <a:t>	The data was normalized using </a:t>
            </a:r>
            <a:r>
              <a:rPr lang="en-US" sz="1800" b="1" dirty="0">
                <a:latin typeface="Aptos" panose="020B0004020202020204" pitchFamily="34" charset="0"/>
              </a:rPr>
              <a:t>Min-Max-Scaler</a:t>
            </a:r>
            <a:r>
              <a:rPr lang="en-US" sz="1800" dirty="0">
                <a:latin typeface="Aptos" panose="020B0004020202020204" pitchFamily="34" charset="0"/>
              </a:rPr>
              <a:t> to scale the features into a range suitable for machine 	learning.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ptos" panose="020B0004020202020204" pitchFamily="34" charset="0"/>
              </a:rPr>
              <a:t>	I applied </a:t>
            </a:r>
            <a:r>
              <a:rPr lang="en-US" sz="1800" b="1" dirty="0">
                <a:latin typeface="Aptos" panose="020B0004020202020204" pitchFamily="34" charset="0"/>
              </a:rPr>
              <a:t>train-test-split</a:t>
            </a:r>
            <a:r>
              <a:rPr lang="en-US" sz="1800" dirty="0">
                <a:latin typeface="Aptos" panose="020B0004020202020204" pitchFamily="34" charset="0"/>
              </a:rPr>
              <a:t> to split the data into training (80%) and testing (20%) sets.</a:t>
            </a:r>
          </a:p>
        </p:txBody>
      </p:sp>
    </p:spTree>
    <p:extLst>
      <p:ext uri="{BB962C8B-B14F-4D97-AF65-F5344CB8AC3E}">
        <p14:creationId xmlns:p14="http://schemas.microsoft.com/office/powerpoint/2010/main" val="77101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48CD-63FA-FBE9-8C55-D2AB5467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7C1825-DCFD-7588-D256-6F611E3F1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31703"/>
            <a:ext cx="10912816" cy="249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Step 9: Model Building and Evaluation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	I employed the KNN algorithm to build the prediction model.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	Using the accuracy-score, I evaluated the model's performance and achieved an accuracy of 	approximately 88%.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Step 10: Deployment of The Project </a:t>
            </a:r>
          </a:p>
          <a:p>
            <a:pPr marL="324000" lvl="1" indent="0">
              <a:buNone/>
            </a:pPr>
            <a:r>
              <a:rPr lang="en-US" sz="1800" dirty="0">
                <a:latin typeface="Aptos" panose="020B0004020202020204" pitchFamily="34" charset="0"/>
              </a:rPr>
              <a:t>  I have deployed it in the GitHub.</a:t>
            </a:r>
          </a:p>
        </p:txBody>
      </p:sp>
    </p:spTree>
    <p:extLst>
      <p:ext uri="{BB962C8B-B14F-4D97-AF65-F5344CB8AC3E}">
        <p14:creationId xmlns:p14="http://schemas.microsoft.com/office/powerpoint/2010/main" val="7791789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c0fa2617-96bd-425d-8578-e93563fe37c5"/>
    <ds:schemaRef ds:uri="http://schemas.microsoft.com/office/infopath/2007/PartnerControls"/>
    <ds:schemaRef ds:uri="9162bd5b-4ed9-4da3-b376-05204580ba3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168</TotalTime>
  <Words>628</Words>
  <Application>Microsoft Office PowerPoint</Application>
  <PresentationFormat>Widescreen</PresentationFormat>
  <Paragraphs>85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Franklin Gothic Book</vt:lpstr>
      <vt:lpstr>Franklin Gothic Demi</vt:lpstr>
      <vt:lpstr>Wingdings 2</vt:lpstr>
      <vt:lpstr>DividendVTI</vt:lpstr>
      <vt:lpstr>Heart Disease Prediction Using Machine Learning Algorithms</vt:lpstr>
      <vt:lpstr>OUTLINE</vt:lpstr>
      <vt:lpstr>Problem Statement</vt:lpstr>
      <vt:lpstr>System  Approach</vt:lpstr>
      <vt:lpstr>Library required to build the model</vt:lpstr>
      <vt:lpstr>Algorithm &amp; Deployment</vt:lpstr>
      <vt:lpstr>Algorithm &amp; Deployment</vt:lpstr>
      <vt:lpstr>Algorithm &amp; Deployment</vt:lpstr>
      <vt:lpstr>Algorithm &amp; Deployment</vt:lpstr>
      <vt:lpstr>Results</vt:lpstr>
      <vt:lpstr>Results</vt:lpstr>
      <vt:lpstr>Results</vt:lpstr>
      <vt:lpstr>Results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Mathangi Tharun</cp:lastModifiedBy>
  <cp:revision>23</cp:revision>
  <dcterms:created xsi:type="dcterms:W3CDTF">2021-05-26T16:50:10Z</dcterms:created>
  <dcterms:modified xsi:type="dcterms:W3CDTF">2024-12-13T09:58:57Z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