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sldIdLst>
    <p:sldId id="256" r:id="rId2"/>
    <p:sldId id="257" r:id="rId3"/>
    <p:sldId id="258" r:id="rId4"/>
    <p:sldId id="287" r:id="rId5"/>
    <p:sldId id="288" r:id="rId6"/>
    <p:sldId id="259" r:id="rId7"/>
    <p:sldId id="260" r:id="rId8"/>
    <p:sldId id="261" r:id="rId9"/>
    <p:sldId id="262" r:id="rId10"/>
    <p:sldId id="263" r:id="rId11"/>
    <p:sldId id="282" r:id="rId12"/>
    <p:sldId id="273" r:id="rId13"/>
    <p:sldId id="264" r:id="rId14"/>
    <p:sldId id="265" r:id="rId15"/>
    <p:sldId id="276" r:id="rId16"/>
    <p:sldId id="286" r:id="rId17"/>
    <p:sldId id="283" r:id="rId18"/>
    <p:sldId id="266" r:id="rId19"/>
    <p:sldId id="278" r:id="rId20"/>
    <p:sldId id="267" r:id="rId21"/>
    <p:sldId id="277" r:id="rId22"/>
    <p:sldId id="268" r:id="rId23"/>
    <p:sldId id="269" r:id="rId24"/>
    <p:sldId id="270" r:id="rId25"/>
    <p:sldId id="279" r:id="rId26"/>
    <p:sldId id="271" r:id="rId27"/>
    <p:sldId id="272" r:id="rId28"/>
    <p:sldId id="284" r:id="rId29"/>
    <p:sldId id="289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F1FA7-7F81-4265-8880-D2891B5E9CF9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C3E6A-B1A6-4179-9F04-7B03B3000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74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C3E6A-B1A6-4179-9F04-7B03B300036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63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7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0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067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895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84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2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1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2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7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9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3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5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1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7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E84B2-3F81-4A3C-8410-B592535A5A0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2933"/>
            <a:ext cx="9144000" cy="1757315"/>
          </a:xfrm>
        </p:spPr>
        <p:txBody>
          <a:bodyPr/>
          <a:lstStyle/>
          <a:p>
            <a:r>
              <a:rPr lang="en-US" b="1" dirty="0"/>
              <a:t>Lending Club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932" y="2261631"/>
            <a:ext cx="9144000" cy="233473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b="1" dirty="0"/>
              <a:t>Batch: </a:t>
            </a:r>
            <a:r>
              <a:rPr lang="en-US" sz="2800" dirty="0"/>
              <a:t>EPGML C55 July 2023</a:t>
            </a:r>
          </a:p>
          <a:p>
            <a:pPr algn="l"/>
            <a:endParaRPr lang="en-US" sz="2800" dirty="0"/>
          </a:p>
          <a:p>
            <a:pPr algn="l"/>
            <a:r>
              <a:rPr lang="en-US" sz="2800" b="1" dirty="0"/>
              <a:t>Group Members:</a:t>
            </a:r>
          </a:p>
          <a:p>
            <a:pPr algn="l"/>
            <a:r>
              <a:rPr lang="en-US" sz="2800" dirty="0"/>
              <a:t>Mathangi M (mathangimr@gmail.com)</a:t>
            </a:r>
          </a:p>
          <a:p>
            <a:pPr algn="l"/>
            <a:r>
              <a:rPr lang="en-US" sz="2800" dirty="0"/>
              <a:t>Kiran Prasad (kiranp37@gmail.com)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7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525574"/>
            <a:ext cx="10366965" cy="10135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Average annual income of Borrowers Vs. Loan Status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82174" y="1663908"/>
            <a:ext cx="42602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set is segmented based on loan status and average annual income is calculated for each segment.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All defaulted borrowers are having lower annual income (specifically, below 65000)</a:t>
            </a:r>
          </a:p>
          <a:p>
            <a:endParaRPr lang="en-US" sz="2000" dirty="0"/>
          </a:p>
          <a:p>
            <a:r>
              <a:rPr lang="en-US" sz="2000" dirty="0"/>
              <a:t>There are no defaulters with average annual income is below 70000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7674" y="5963094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customer attribute influencing tendency of default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9B1D02-E32E-3E25-E818-C34A42B6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1663908"/>
            <a:ext cx="53149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6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09119"/>
            <a:ext cx="8911687" cy="1280890"/>
          </a:xfrm>
        </p:spPr>
        <p:txBody>
          <a:bodyPr/>
          <a:lstStyle/>
          <a:p>
            <a:r>
              <a:rPr lang="en-US" b="1" dirty="0"/>
              <a:t>Annual Income of Defaulters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2038351"/>
            <a:ext cx="9326253" cy="364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2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02718"/>
            <a:ext cx="8911687" cy="1280890"/>
          </a:xfrm>
        </p:spPr>
        <p:txBody>
          <a:bodyPr/>
          <a:lstStyle/>
          <a:p>
            <a:r>
              <a:rPr lang="en-US" b="1" dirty="0"/>
              <a:t>Income Type Vs. Defaulters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156" y="1712535"/>
            <a:ext cx="5524500" cy="4314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8719" y="1883608"/>
            <a:ext cx="3586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Annual income varies between 4000 to 60 lakhs. Hence customers are grouped into 3 categories:</a:t>
            </a:r>
          </a:p>
          <a:p>
            <a:r>
              <a:rPr lang="en-US" sz="2000" dirty="0"/>
              <a:t>1. </a:t>
            </a:r>
            <a:r>
              <a:rPr lang="en-US" sz="2000" dirty="0" err="1"/>
              <a:t>low_inc</a:t>
            </a:r>
            <a:r>
              <a:rPr lang="en-US" sz="2000" dirty="0"/>
              <a:t>  = &lt; 5 lakhs</a:t>
            </a:r>
          </a:p>
          <a:p>
            <a:r>
              <a:rPr lang="en-US" sz="2000" dirty="0"/>
              <a:t>2. </a:t>
            </a:r>
            <a:r>
              <a:rPr lang="en-US" sz="2000" dirty="0" err="1"/>
              <a:t>mid_inc</a:t>
            </a:r>
            <a:r>
              <a:rPr lang="en-US" sz="2000" dirty="0"/>
              <a:t> = Between 5 &amp; 10 lakhs</a:t>
            </a:r>
          </a:p>
          <a:p>
            <a:r>
              <a:rPr lang="en-US" sz="2000" dirty="0"/>
              <a:t>3. </a:t>
            </a:r>
            <a:r>
              <a:rPr lang="en-US" sz="2000" dirty="0" err="1"/>
              <a:t>high_inc</a:t>
            </a:r>
            <a:r>
              <a:rPr lang="en-US" sz="2000" dirty="0"/>
              <a:t> = &gt; 10 lakhs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More than 90% f defaulters belong to low income category</a:t>
            </a:r>
          </a:p>
        </p:txBody>
      </p:sp>
    </p:spTree>
    <p:extLst>
      <p:ext uri="{BB962C8B-B14F-4D97-AF65-F5344CB8AC3E}">
        <p14:creationId xmlns:p14="http://schemas.microsoft.com/office/powerpoint/2010/main" val="339363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5479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Average debt to income ratio of Borrowers Vs. Loan Status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72313" y="1828800"/>
            <a:ext cx="394335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set is segmented based on loan status and average debt to income ratio of borrowers is calculated for each segment.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All defaulted borrowers are having higher debt to income ratio (specifically, above 14)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0156" y="6125424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customer attribute influencing tendency of default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3375B9-EE7F-C4CC-F3C3-F21C2CA58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1828800"/>
            <a:ext cx="51625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0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547910"/>
            <a:ext cx="8911687" cy="1280890"/>
          </a:xfrm>
        </p:spPr>
        <p:txBody>
          <a:bodyPr/>
          <a:lstStyle/>
          <a:p>
            <a:r>
              <a:rPr lang="en-US" b="1" dirty="0"/>
              <a:t>Average Loan Amount Vs. Loan Status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42136" y="1397674"/>
            <a:ext cx="3943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set is segmented based on loan status and average loan amount is calculated for each segment.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All defaulted borrowers are having average loan amount above 12000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813" y="5690407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loan attribute influencing tendency of default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992B70-97C4-B912-8E3F-8BD4E24B7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61" y="1397673"/>
            <a:ext cx="5692775" cy="42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4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62210"/>
            <a:ext cx="8911687" cy="1280890"/>
          </a:xfrm>
        </p:spPr>
        <p:txBody>
          <a:bodyPr/>
          <a:lstStyle/>
          <a:p>
            <a:r>
              <a:rPr lang="en-US" b="1" dirty="0"/>
              <a:t>Average Pay Ratio Vs. Loan Status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17031" y="1589097"/>
            <a:ext cx="441483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Pay ratio = ratio of total payable amount to loan amount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Data set is segmented based on loan status and average pay ratio is calculated for each segment.</a:t>
            </a:r>
          </a:p>
          <a:p>
            <a:endParaRPr lang="en-US" sz="2000" dirty="0"/>
          </a:p>
          <a:p>
            <a:r>
              <a:rPr lang="en-US" sz="2000" dirty="0"/>
              <a:t>Loans with pay ratio &gt; 1.275 are likely to default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0123" y="5831310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loan attribute influencing tendency of default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29BDD4-F9E4-C62A-63CD-71229C0DD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23" y="1505396"/>
            <a:ext cx="5524500" cy="401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2" y="14970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above figures, the average values for currently active loans are higher than charged off and fully paid loans. This is because:</a:t>
            </a:r>
          </a:p>
          <a:p>
            <a:pPr lvl="1"/>
            <a:r>
              <a:rPr lang="en-US" sz="2400" dirty="0"/>
              <a:t>Currently active loans are the least in number compared to others, thus average values goes up.</a:t>
            </a:r>
          </a:p>
          <a:p>
            <a:pPr lvl="1"/>
            <a:r>
              <a:rPr lang="en-US" sz="2400" dirty="0"/>
              <a:t>All of them are higher term loans (60 months) with high loan amounts</a:t>
            </a:r>
          </a:p>
          <a:p>
            <a:pPr lvl="1"/>
            <a:r>
              <a:rPr lang="en-US" sz="2400" dirty="0"/>
              <a:t>This also represents good borrowers</a:t>
            </a:r>
          </a:p>
        </p:txBody>
      </p:sp>
    </p:spTree>
    <p:extLst>
      <p:ext uri="{BB962C8B-B14F-4D97-AF65-F5344CB8AC3E}">
        <p14:creationId xmlns:p14="http://schemas.microsoft.com/office/powerpoint/2010/main" val="1240530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5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979550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644" y="547910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/>
              <a:t>Top 10 defaulting ‘purpose’ of loans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86625" y="1674674"/>
            <a:ext cx="3943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is segmented based on loan status and grouped based on the loan purpose.</a:t>
            </a:r>
          </a:p>
          <a:p>
            <a:endParaRPr lang="en-US" dirty="0"/>
          </a:p>
          <a:p>
            <a:r>
              <a:rPr lang="en-US" dirty="0"/>
              <a:t>Top 10 purpose covers more than 80% of total defaulters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800" y="1188355"/>
            <a:ext cx="5341669" cy="53232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86625" y="3735943"/>
            <a:ext cx="451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loan attribute influencing tendency of default </a:t>
            </a:r>
          </a:p>
        </p:txBody>
      </p:sp>
    </p:spTree>
    <p:extLst>
      <p:ext uri="{BB962C8B-B14F-4D97-AF65-F5344CB8AC3E}">
        <p14:creationId xmlns:p14="http://schemas.microsoft.com/office/powerpoint/2010/main" val="3275595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09120"/>
            <a:ext cx="9887280" cy="1279641"/>
          </a:xfrm>
        </p:spPr>
        <p:txBody>
          <a:bodyPr/>
          <a:lstStyle/>
          <a:p>
            <a:r>
              <a:rPr lang="en-US" b="1" dirty="0"/>
              <a:t>Home ownership of Borrowers across Loan portfolio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2053365"/>
            <a:ext cx="97440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734" y="724525"/>
            <a:ext cx="8596668" cy="1320800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734" y="1782137"/>
            <a:ext cx="8421696" cy="371925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Given the data provided about past loan applicants and whether they ‘defaulted’ or not, come up with an understanding on how various</a:t>
            </a:r>
          </a:p>
          <a:p>
            <a:pPr lvl="1"/>
            <a:r>
              <a:rPr lang="en-US" sz="2400" dirty="0"/>
              <a:t>consumer attributes and</a:t>
            </a:r>
          </a:p>
          <a:p>
            <a:pPr lvl="1"/>
            <a:r>
              <a:rPr lang="en-US" sz="2400" dirty="0"/>
              <a:t> loan attributes</a:t>
            </a:r>
          </a:p>
          <a:p>
            <a:pPr marL="457200" lvl="1" indent="-400050">
              <a:buNone/>
            </a:pPr>
            <a:r>
              <a:rPr lang="en-US" sz="2400" dirty="0"/>
              <a:t>influence the tendency of default.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58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04155"/>
            <a:ext cx="8911687" cy="1280890"/>
          </a:xfrm>
        </p:spPr>
        <p:txBody>
          <a:bodyPr/>
          <a:lstStyle/>
          <a:p>
            <a:r>
              <a:rPr lang="en-US" b="1" dirty="0"/>
              <a:t>Home ownership of Defaulters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861" y="1564661"/>
            <a:ext cx="5524500" cy="4314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16890" y="1643654"/>
            <a:ext cx="3943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is segmented based on loan status and grouped based on the type of home ownership</a:t>
            </a:r>
          </a:p>
          <a:p>
            <a:endParaRPr lang="en-US" dirty="0"/>
          </a:p>
          <a:p>
            <a:r>
              <a:rPr lang="en-US" dirty="0"/>
              <a:t>Largest group of defaulters are either on rent or have their homes mortgaged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16889" y="4252813"/>
            <a:ext cx="418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costumer attribute influencing tendency of default </a:t>
            </a:r>
          </a:p>
        </p:txBody>
      </p:sp>
    </p:spTree>
    <p:extLst>
      <p:ext uri="{BB962C8B-B14F-4D97-AF65-F5344CB8AC3E}">
        <p14:creationId xmlns:p14="http://schemas.microsoft.com/office/powerpoint/2010/main" val="3759789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466" y="669080"/>
            <a:ext cx="10423534" cy="1339602"/>
          </a:xfrm>
        </p:spPr>
        <p:txBody>
          <a:bodyPr/>
          <a:lstStyle/>
          <a:p>
            <a:r>
              <a:rPr lang="en-US" b="1" dirty="0"/>
              <a:t>Borrower grade distribution across Loan portfolio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318951"/>
            <a:ext cx="8915400" cy="340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64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57753"/>
            <a:ext cx="9812329" cy="7663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Borrower grade Vs. Defaulters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813" y="1424066"/>
            <a:ext cx="5524500" cy="4314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9135" y="1630180"/>
            <a:ext cx="3943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is segmented based on loan status and grouped based on grade of borrowers</a:t>
            </a:r>
          </a:p>
          <a:p>
            <a:endParaRPr lang="en-US" dirty="0"/>
          </a:p>
          <a:p>
            <a:r>
              <a:rPr lang="en-US" dirty="0"/>
              <a:t>Largest group of defaulters are having grades B, C, D &amp; E</a:t>
            </a:r>
          </a:p>
          <a:p>
            <a:endParaRPr lang="en-US" dirty="0"/>
          </a:p>
          <a:p>
            <a:r>
              <a:rPr lang="en-US" dirty="0"/>
              <a:t>Giving above average grades (B to D) to borrowers without proper evaluation by loan agents for increasing business can be a reason for this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813" y="5999345"/>
            <a:ext cx="552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customer attribute but decided by lender, influencing tendency of default </a:t>
            </a:r>
          </a:p>
        </p:txBody>
      </p:sp>
    </p:spTree>
    <p:extLst>
      <p:ext uri="{BB962C8B-B14F-4D97-AF65-F5344CB8AC3E}">
        <p14:creationId xmlns:p14="http://schemas.microsoft.com/office/powerpoint/2010/main" val="192744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Borrower subgrade distribution for top 5 grades with maximum defaulters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343" y="1905000"/>
            <a:ext cx="60614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00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72015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Borrower verification status Vs. Defaulters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513" y="1463046"/>
            <a:ext cx="5524500" cy="4314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5238" y="1866133"/>
            <a:ext cx="3943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is segmented based on loan status and grouped based on verification status of borrowers.</a:t>
            </a:r>
          </a:p>
          <a:p>
            <a:endParaRPr lang="en-US" dirty="0"/>
          </a:p>
          <a:p>
            <a:r>
              <a:rPr lang="en-US" dirty="0"/>
              <a:t>Majority of defaulters are either not verified or source not verified.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0156" y="5874432"/>
            <a:ext cx="552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customer attribute but decided by lender, influencing tendency of default </a:t>
            </a:r>
          </a:p>
        </p:txBody>
      </p:sp>
    </p:spTree>
    <p:extLst>
      <p:ext uri="{BB962C8B-B14F-4D97-AF65-F5344CB8AC3E}">
        <p14:creationId xmlns:p14="http://schemas.microsoft.com/office/powerpoint/2010/main" val="1511126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245" y="590773"/>
            <a:ext cx="9104585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Annual income Vs. employment length of all Borrowers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7464" y="1945755"/>
            <a:ext cx="3109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Majority of borrowers have annual income     &lt; 10 lakhs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EAABC-1EE2-3F5A-E5E3-6BC637FB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45" y="1710752"/>
            <a:ext cx="6374149" cy="4824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F345C9-7AC4-ED58-76AE-F6DC40B153B3}"/>
              </a:ext>
            </a:extLst>
          </p:cNvPr>
          <p:cNvSpPr txBox="1"/>
          <p:nvPr/>
        </p:nvSpPr>
        <p:spPr>
          <a:xfrm>
            <a:off x="8523852" y="3989063"/>
            <a:ext cx="36898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Scatter plot is used to determine the vital relationship between two variables</a:t>
            </a:r>
          </a:p>
        </p:txBody>
      </p:sp>
    </p:spTree>
    <p:extLst>
      <p:ext uri="{BB962C8B-B14F-4D97-AF65-F5344CB8AC3E}">
        <p14:creationId xmlns:p14="http://schemas.microsoft.com/office/powerpoint/2010/main" val="943832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761" y="624110"/>
            <a:ext cx="9615851" cy="7594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Employment length of defaulters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761" y="1572418"/>
            <a:ext cx="5524500" cy="4314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46870" y="1639926"/>
            <a:ext cx="39433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is segmented based on loan status and grouped based on employment length of borrowers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Majority borrowers are employed for less than 5 years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Largest single group of defaulters are employed for 10 or more years.</a:t>
            </a:r>
          </a:p>
          <a:p>
            <a:r>
              <a:rPr lang="en-US" dirty="0"/>
              <a:t>Filling high employment length without proper evaluation by loan agents for increasing business can be a reason for this.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8761" y="6076117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customer attribute influencing tendency of default </a:t>
            </a:r>
          </a:p>
        </p:txBody>
      </p:sp>
    </p:spTree>
    <p:extLst>
      <p:ext uri="{BB962C8B-B14F-4D97-AF65-F5344CB8AC3E}">
        <p14:creationId xmlns:p14="http://schemas.microsoft.com/office/powerpoint/2010/main" val="2656389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359" y="422744"/>
            <a:ext cx="10515600" cy="1004887"/>
          </a:xfrm>
        </p:spPr>
        <p:txBody>
          <a:bodyPr/>
          <a:lstStyle/>
          <a:p>
            <a:r>
              <a:rPr lang="en-US" b="1" dirty="0"/>
              <a:t>Term of loan Vs. Defaulters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59" y="1173915"/>
            <a:ext cx="5257800" cy="55281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29550" y="2571750"/>
            <a:ext cx="371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term loans (36 months) have more defaulting tendency</a:t>
            </a:r>
          </a:p>
        </p:txBody>
      </p:sp>
    </p:spTree>
    <p:extLst>
      <p:ext uri="{BB962C8B-B14F-4D97-AF65-F5344CB8AC3E}">
        <p14:creationId xmlns:p14="http://schemas.microsoft.com/office/powerpoint/2010/main" val="3180361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594130"/>
            <a:ext cx="8911687" cy="1280890"/>
          </a:xfrm>
        </p:spPr>
        <p:txBody>
          <a:bodyPr/>
          <a:lstStyle/>
          <a:p>
            <a:r>
              <a:rPr lang="en-US" b="1" dirty="0"/>
              <a:t>Interest Rate Vs. Defaulters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1605041"/>
            <a:ext cx="7698152" cy="29801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6925" y="2243138"/>
            <a:ext cx="2071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Majority loans defaulted have interest rates between 10% – 15%</a:t>
            </a:r>
          </a:p>
        </p:txBody>
      </p:sp>
    </p:spTree>
    <p:extLst>
      <p:ext uri="{BB962C8B-B14F-4D97-AF65-F5344CB8AC3E}">
        <p14:creationId xmlns:p14="http://schemas.microsoft.com/office/powerpoint/2010/main" val="3578728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AE4A-FAF2-7257-0094-F08B4E5D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9081"/>
            <a:ext cx="8915400" cy="814945"/>
          </a:xfrm>
        </p:spPr>
        <p:txBody>
          <a:bodyPr/>
          <a:lstStyle/>
          <a:p>
            <a:r>
              <a:rPr lang="en-IN" b="1" dirty="0"/>
              <a:t>Correlation of key driver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755D68-1650-E40E-92FC-4F04067C4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25" y="1484025"/>
            <a:ext cx="5146182" cy="4947829"/>
          </a:xfrm>
        </p:spPr>
      </p:pic>
    </p:spTree>
    <p:extLst>
      <p:ext uri="{BB962C8B-B14F-4D97-AF65-F5344CB8AC3E}">
        <p14:creationId xmlns:p14="http://schemas.microsoft.com/office/powerpoint/2010/main" val="191512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594129"/>
            <a:ext cx="8911687" cy="1280890"/>
          </a:xfrm>
        </p:spPr>
        <p:txBody>
          <a:bodyPr/>
          <a:lstStyle/>
          <a:p>
            <a:r>
              <a:rPr lang="en-US" b="1" dirty="0"/>
              <a:t>Analysis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0156" y="187501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Approach followed: Exploratory Data Analysis, including following steps:</a:t>
            </a:r>
          </a:p>
          <a:p>
            <a:pPr lvl="1"/>
            <a:r>
              <a:rPr lang="en-US" sz="2400" dirty="0"/>
              <a:t>Data understanding</a:t>
            </a:r>
          </a:p>
          <a:p>
            <a:pPr lvl="1"/>
            <a:r>
              <a:rPr lang="en-US" sz="2400" dirty="0"/>
              <a:t>Data cleansing &amp; manipulation</a:t>
            </a:r>
          </a:p>
          <a:p>
            <a:pPr lvl="1"/>
            <a:r>
              <a:rPr lang="en-US" sz="2400" dirty="0"/>
              <a:t>Derived metrics generation</a:t>
            </a:r>
          </a:p>
          <a:p>
            <a:pPr lvl="1"/>
            <a:r>
              <a:rPr lang="en-US" sz="2400" dirty="0"/>
              <a:t>Univariate &amp; segmented univariate analysis</a:t>
            </a:r>
          </a:p>
          <a:p>
            <a:pPr lvl="1"/>
            <a:r>
              <a:rPr lang="en-US" sz="2400" dirty="0"/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01697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35196"/>
            <a:ext cx="10515600" cy="849313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738" y="1319004"/>
            <a:ext cx="10515600" cy="5003800"/>
          </a:xfrm>
        </p:spPr>
        <p:txBody>
          <a:bodyPr/>
          <a:lstStyle/>
          <a:p>
            <a:r>
              <a:rPr lang="en-US" sz="2000" dirty="0"/>
              <a:t>Customer attributes affecting tendency for defaulting:</a:t>
            </a:r>
          </a:p>
          <a:p>
            <a:pPr lvl="1"/>
            <a:r>
              <a:rPr lang="en-US" sz="2000" dirty="0"/>
              <a:t>Home ownership (rented or mortgaged)</a:t>
            </a:r>
          </a:p>
          <a:p>
            <a:pPr lvl="1"/>
            <a:r>
              <a:rPr lang="en-US" sz="2000" dirty="0"/>
              <a:t>Average annual income (less than 65000)</a:t>
            </a:r>
          </a:p>
          <a:p>
            <a:pPr lvl="1"/>
            <a:r>
              <a:rPr lang="en-US" sz="2000" dirty="0"/>
              <a:t>Employment length (less than 5 years)</a:t>
            </a:r>
          </a:p>
          <a:p>
            <a:pPr lvl="1"/>
            <a:r>
              <a:rPr lang="en-US" sz="2000" dirty="0"/>
              <a:t>Debt to income ratio of customer (Above 14)</a:t>
            </a:r>
          </a:p>
          <a:p>
            <a:pPr lvl="1"/>
            <a:r>
              <a:rPr lang="en-US" sz="2000" dirty="0"/>
              <a:t>Grade of borrower</a:t>
            </a:r>
          </a:p>
          <a:p>
            <a:r>
              <a:rPr lang="en-US" sz="2000" dirty="0"/>
              <a:t>Loan attributes affecting tendency for defaulting</a:t>
            </a:r>
          </a:p>
          <a:p>
            <a:pPr lvl="1"/>
            <a:r>
              <a:rPr lang="en-US" sz="2000" dirty="0"/>
              <a:t>Loan Amount (&gt; 12000)</a:t>
            </a:r>
          </a:p>
          <a:p>
            <a:pPr lvl="1"/>
            <a:r>
              <a:rPr lang="en-US" sz="2000" dirty="0"/>
              <a:t>Term of loan </a:t>
            </a:r>
          </a:p>
          <a:p>
            <a:pPr lvl="1"/>
            <a:r>
              <a:rPr lang="en-US" sz="2000" dirty="0"/>
              <a:t>Pay ratio </a:t>
            </a:r>
          </a:p>
          <a:p>
            <a:pPr lvl="1"/>
            <a:r>
              <a:rPr lang="en-US" sz="2000" dirty="0"/>
              <a:t>Interest rate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3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CB71-8C19-76E7-B48D-E34BC467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4071"/>
            <a:ext cx="8911687" cy="695024"/>
          </a:xfrm>
        </p:spPr>
        <p:txBody>
          <a:bodyPr/>
          <a:lstStyle/>
          <a:p>
            <a:r>
              <a:rPr lang="en-IN" b="1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2E072-2CFC-2260-27C1-B466B7742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379095"/>
            <a:ext cx="9864456" cy="4532128"/>
          </a:xfrm>
        </p:spPr>
        <p:txBody>
          <a:bodyPr>
            <a:noAutofit/>
          </a:bodyPr>
          <a:lstStyle/>
          <a:p>
            <a:r>
              <a:rPr lang="en-IN" sz="2000" dirty="0"/>
              <a:t>Grade and sub-grade are type driven metrics which belong to ordinal variables.</a:t>
            </a:r>
          </a:p>
          <a:p>
            <a:r>
              <a:rPr lang="en-IN" sz="2000" dirty="0"/>
              <a:t>Employment length falls under internal variables as they follow a certain order but doesn’t help us in any multiplication and division operations against defaulters.</a:t>
            </a:r>
          </a:p>
          <a:p>
            <a:r>
              <a:rPr lang="en-IN" sz="2000" dirty="0"/>
              <a:t>Based on the income type, we can determine the amount which comes under each income range which belongs to a derived metric calculation.</a:t>
            </a:r>
            <a:endParaRPr lang="en-IN" sz="2000" i="0" dirty="0">
              <a:solidFill>
                <a:srgbClr val="000000"/>
              </a:solidFill>
              <a:effectLst/>
            </a:endParaRPr>
          </a:p>
          <a:p>
            <a:endParaRPr lang="en-IN" dirty="0">
              <a:solidFill>
                <a:srgbClr val="000000"/>
              </a:solidFill>
              <a:effectLst/>
            </a:endParaRPr>
          </a:p>
          <a:p>
            <a:endParaRPr lang="en-IN" i="0" dirty="0">
              <a:solidFill>
                <a:srgbClr val="000000"/>
              </a:solidFill>
              <a:effectLst/>
            </a:endParaRPr>
          </a:p>
          <a:p>
            <a:endParaRPr lang="en-IN" i="0" dirty="0">
              <a:solidFill>
                <a:srgbClr val="000000"/>
              </a:solidFill>
              <a:effectLst/>
            </a:endParaRPr>
          </a:p>
          <a:p>
            <a:endParaRPr lang="en-IN" i="0" dirty="0">
              <a:solidFill>
                <a:srgbClr val="000000"/>
              </a:solidFill>
              <a:effectLst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87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A18A-7687-7957-EB94-AE5D045E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9100"/>
            <a:ext cx="8911687" cy="1280890"/>
          </a:xfrm>
        </p:spPr>
        <p:txBody>
          <a:bodyPr/>
          <a:lstStyle/>
          <a:p>
            <a:r>
              <a:rPr lang="en-IN" b="1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69FE-F6C8-E933-59E7-3C221E13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5" y="1540189"/>
            <a:ext cx="9572487" cy="5145424"/>
          </a:xfrm>
        </p:spPr>
        <p:txBody>
          <a:bodyPr>
            <a:normAutofit fontScale="92500" lnSpcReduction="10000"/>
          </a:bodyPr>
          <a:lstStyle/>
          <a:p>
            <a:r>
              <a:rPr lang="en-IN" sz="2000" i="0" dirty="0">
                <a:solidFill>
                  <a:srgbClr val="000000"/>
                </a:solidFill>
                <a:effectLst/>
              </a:rPr>
              <a:t>Average annual income of defaulters are mainly less than 65000.</a:t>
            </a:r>
          </a:p>
          <a:p>
            <a:r>
              <a:rPr lang="en-IN" sz="2000" i="0" dirty="0">
                <a:solidFill>
                  <a:srgbClr val="000000"/>
                </a:solidFill>
                <a:effectLst/>
              </a:rPr>
              <a:t>Average </a:t>
            </a:r>
            <a:r>
              <a:rPr lang="en-IN" sz="2000" i="0" dirty="0" err="1">
                <a:solidFill>
                  <a:srgbClr val="000000"/>
                </a:solidFill>
                <a:effectLst/>
              </a:rPr>
              <a:t>dti</a:t>
            </a:r>
            <a:r>
              <a:rPr lang="en-IN" sz="2000" i="0" dirty="0">
                <a:solidFill>
                  <a:srgbClr val="000000"/>
                </a:solidFill>
                <a:effectLst/>
              </a:rPr>
              <a:t> is 14 or above for defaulters</a:t>
            </a:r>
            <a:r>
              <a:rPr lang="en-IN" sz="2000" i="0" dirty="0">
                <a:solidFill>
                  <a:srgbClr val="1A466C"/>
                </a:solidFill>
                <a:effectLst/>
              </a:rPr>
              <a:t>.</a:t>
            </a:r>
          </a:p>
          <a:p>
            <a:r>
              <a:rPr lang="en-IN" sz="2000" i="0" dirty="0">
                <a:solidFill>
                  <a:srgbClr val="000000"/>
                </a:solidFill>
                <a:effectLst/>
              </a:rPr>
              <a:t> Defaulted loans have average principal amount more than 12000.</a:t>
            </a:r>
          </a:p>
          <a:p>
            <a:r>
              <a:rPr lang="en-IN" sz="2000" dirty="0">
                <a:solidFill>
                  <a:srgbClr val="000000"/>
                </a:solidFill>
              </a:rPr>
              <a:t>Ma</a:t>
            </a:r>
            <a:r>
              <a:rPr lang="en-IN" sz="2000" dirty="0">
                <a:solidFill>
                  <a:srgbClr val="000000"/>
                </a:solidFill>
                <a:effectLst/>
              </a:rPr>
              <a:t>jority of defaulters have rented apartments or their home under mortgage.</a:t>
            </a:r>
          </a:p>
          <a:p>
            <a:r>
              <a:rPr lang="en-IN" sz="2000" dirty="0">
                <a:solidFill>
                  <a:srgbClr val="000000"/>
                </a:solidFill>
                <a:effectLst/>
              </a:rPr>
              <a:t>More than 90% of defaulters belongs to low income group (&lt;5 lakhs)</a:t>
            </a:r>
            <a:r>
              <a:rPr lang="en-IN" sz="2000" dirty="0">
                <a:solidFill>
                  <a:srgbClr val="000000"/>
                </a:solidFill>
              </a:rPr>
              <a:t>.</a:t>
            </a:r>
          </a:p>
          <a:p>
            <a:r>
              <a:rPr lang="en-IN" sz="2000" i="0" dirty="0">
                <a:solidFill>
                  <a:srgbClr val="000000"/>
                </a:solidFill>
                <a:effectLst/>
              </a:rPr>
              <a:t>Average pay ratio is higher than 1.275 for defaulters and this is very high compared to fully paid loans.</a:t>
            </a:r>
          </a:p>
          <a:p>
            <a:r>
              <a:rPr lang="en-IN" sz="2000" i="0" dirty="0">
                <a:solidFill>
                  <a:srgbClr val="000000"/>
                </a:solidFill>
                <a:effectLst/>
              </a:rPr>
              <a:t>There is a lot of defaulters who have taken loan amounts between 5000 to 10000.</a:t>
            </a:r>
          </a:p>
          <a:p>
            <a:r>
              <a:rPr lang="en-IN" sz="2000" i="0" dirty="0">
                <a:solidFill>
                  <a:srgbClr val="000000"/>
                </a:solidFill>
                <a:effectLst/>
              </a:rPr>
              <a:t> If the interest rate is between 10-15%, then the defaulters number increases.</a:t>
            </a:r>
          </a:p>
          <a:p>
            <a:r>
              <a:rPr lang="en-IN" sz="2000" i="0" dirty="0">
                <a:solidFill>
                  <a:srgbClr val="000000"/>
                </a:solidFill>
                <a:effectLst/>
              </a:rPr>
              <a:t> Large number of defaulters fall in the range around 10+ years while there are some of them similarly in the range of 0-2 years.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</a:rPr>
              <a:t>Loan Amount and installment has a higher correlation of 0.93. The pay ratio and interest rate has a correlation value of 0.73.</a:t>
            </a:r>
            <a:endParaRPr lang="en-IN" sz="2000" i="0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93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25" y="243189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EDA Results and Visualizations – 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100900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34948"/>
            <a:ext cx="10515600" cy="835025"/>
          </a:xfrm>
        </p:spPr>
        <p:txBody>
          <a:bodyPr/>
          <a:lstStyle/>
          <a:p>
            <a:r>
              <a:rPr lang="en-US" b="1" dirty="0"/>
              <a:t>Loan distribution by Loan amount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351" y="1533732"/>
            <a:ext cx="7524751" cy="4099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14102" y="1469973"/>
            <a:ext cx="34480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Maximum loans disbursed are having amounts rounded to multiples of 1000s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Highest number of loans for a single amount is of amount 10000.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50% of loans are ranging between 5000 - 15000</a:t>
            </a:r>
          </a:p>
        </p:txBody>
      </p:sp>
    </p:spTree>
    <p:extLst>
      <p:ext uri="{BB962C8B-B14F-4D97-AF65-F5344CB8AC3E}">
        <p14:creationId xmlns:p14="http://schemas.microsoft.com/office/powerpoint/2010/main" val="159067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77" y="589978"/>
            <a:ext cx="10515600" cy="10350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% distribution of Loan Status across the Loan portfolio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9625" y="2000250"/>
            <a:ext cx="3114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Around 15% of total loans disbursed are defaulted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02505-F9F4-9FA3-D188-27DD9A3C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77" y="1783595"/>
            <a:ext cx="6132226" cy="4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1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0826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Segmented 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8109074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297</TotalTime>
  <Words>1178</Words>
  <Application>Microsoft Office PowerPoint</Application>
  <PresentationFormat>Widescreen</PresentationFormat>
  <Paragraphs>146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Wisp</vt:lpstr>
      <vt:lpstr>Lending Club Case Study</vt:lpstr>
      <vt:lpstr>Problem Statement</vt:lpstr>
      <vt:lpstr>Analysis Approach</vt:lpstr>
      <vt:lpstr>Metrics</vt:lpstr>
      <vt:lpstr>Observations</vt:lpstr>
      <vt:lpstr>EDA Results and Visualizations – Univariate Analysis</vt:lpstr>
      <vt:lpstr>Loan distribution by Loan amount</vt:lpstr>
      <vt:lpstr>% distribution of Loan Status across the Loan portfolio</vt:lpstr>
      <vt:lpstr>Segmented Univariate Analysis</vt:lpstr>
      <vt:lpstr>Average annual income of Borrowers Vs. Loan Status </vt:lpstr>
      <vt:lpstr>Annual Income of Defaulters</vt:lpstr>
      <vt:lpstr>Income Type Vs. Defaulters</vt:lpstr>
      <vt:lpstr>Average debt to income ratio of Borrowers Vs. Loan Status </vt:lpstr>
      <vt:lpstr>Average Loan Amount Vs. Loan Status </vt:lpstr>
      <vt:lpstr>Average Pay Ratio Vs. Loan Status </vt:lpstr>
      <vt:lpstr>PowerPoint Presentation</vt:lpstr>
      <vt:lpstr>Bivariate Analysis</vt:lpstr>
      <vt:lpstr>Top 10 defaulting ‘purpose’ of loans </vt:lpstr>
      <vt:lpstr>Home ownership of Borrowers across Loan portfolio</vt:lpstr>
      <vt:lpstr>Home ownership of Defaulters </vt:lpstr>
      <vt:lpstr>Borrower grade distribution across Loan portfolio</vt:lpstr>
      <vt:lpstr>Borrower grade Vs. Defaulters </vt:lpstr>
      <vt:lpstr>Borrower subgrade distribution for top 5 grades with maximum defaulters </vt:lpstr>
      <vt:lpstr>Borrower verification status Vs. Defaulters </vt:lpstr>
      <vt:lpstr>Annual income Vs. employment length of all Borrowers </vt:lpstr>
      <vt:lpstr>Employment length of defaulters </vt:lpstr>
      <vt:lpstr>Term of loan Vs. Defaulters</vt:lpstr>
      <vt:lpstr>Interest Rate Vs. Defaulters</vt:lpstr>
      <vt:lpstr>Correlation of key driver variables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Kiran</dc:creator>
  <cp:lastModifiedBy>Rukumani RM</cp:lastModifiedBy>
  <cp:revision>21</cp:revision>
  <dcterms:created xsi:type="dcterms:W3CDTF">2023-09-03T15:35:50Z</dcterms:created>
  <dcterms:modified xsi:type="dcterms:W3CDTF">2023-09-06T03:31:07Z</dcterms:modified>
</cp:coreProperties>
</file>