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14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D9D9D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04-07-2017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D9D9D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04-07-2017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D9D9D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04-07-2017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D9D9D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04-07-2017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D9D9D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04-07-2017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0262" y="291338"/>
            <a:ext cx="5443474" cy="548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7365" y="1554734"/>
            <a:ext cx="8729268" cy="1396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4939" y="6611746"/>
            <a:ext cx="49784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D9D9D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04-07-2017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4257" y="6465214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studio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ss.princeton.edu/training/RStata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4897" y="573278"/>
            <a:ext cx="239522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701927"/>
            <a:ext cx="8428355" cy="1200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55015">
              <a:lnSpc>
                <a:spcPct val="100000"/>
              </a:lnSpc>
              <a:tabLst>
                <a:tab pos="1969135" algn="l"/>
              </a:tabLst>
            </a:pPr>
            <a:r>
              <a:rPr sz="2600" spc="-10" dirty="0">
                <a:latin typeface="Calibri"/>
                <a:cs typeface="Calibri"/>
              </a:rPr>
              <a:t>RStudio allows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user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run R in a </a:t>
            </a:r>
            <a:r>
              <a:rPr sz="2600" spc="-10" dirty="0">
                <a:latin typeface="Calibri"/>
                <a:cs typeface="Calibri"/>
              </a:rPr>
              <a:t>more </a:t>
            </a:r>
            <a:r>
              <a:rPr sz="2600" spc="-5" dirty="0">
                <a:latin typeface="Calibri"/>
                <a:cs typeface="Calibri"/>
              </a:rPr>
              <a:t>user-friendly  </a:t>
            </a:r>
            <a:r>
              <a:rPr sz="2600" spc="-10" dirty="0">
                <a:latin typeface="Calibri"/>
                <a:cs typeface="Calibri"/>
              </a:rPr>
              <a:t>environment.	</a:t>
            </a:r>
            <a:r>
              <a:rPr sz="2600" dirty="0">
                <a:latin typeface="Calibri"/>
                <a:cs typeface="Calibri"/>
              </a:rPr>
              <a:t>It is </a:t>
            </a:r>
            <a:r>
              <a:rPr sz="2600" spc="-5" dirty="0">
                <a:latin typeface="Calibri"/>
                <a:cs typeface="Calibri"/>
              </a:rPr>
              <a:t>open-source </a:t>
            </a:r>
            <a:r>
              <a:rPr sz="2600" dirty="0">
                <a:latin typeface="Calibri"/>
                <a:cs typeface="Calibri"/>
              </a:rPr>
              <a:t>(i.e. </a:t>
            </a:r>
            <a:r>
              <a:rPr sz="2600" spc="-10" dirty="0">
                <a:latin typeface="Calibri"/>
                <a:cs typeface="Calibri"/>
              </a:rPr>
              <a:t>free)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available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u="heavy" spc="-1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http://www.rstudio.com/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6797" y="329438"/>
            <a:ext cx="247078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Packages</a:t>
            </a:r>
            <a:r>
              <a:rPr spc="-65" dirty="0"/>
              <a:t> </a:t>
            </a:r>
            <a:r>
              <a:rPr spc="-10" dirty="0"/>
              <a:t>tab</a:t>
            </a:r>
          </a:p>
        </p:txBody>
      </p:sp>
      <p:sp>
        <p:nvSpPr>
          <p:cNvPr id="3" name="object 3"/>
          <p:cNvSpPr/>
          <p:nvPr/>
        </p:nvSpPr>
        <p:spPr>
          <a:xfrm>
            <a:off x="76200" y="3048000"/>
            <a:ext cx="429895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7365" y="1097534"/>
            <a:ext cx="8628380" cy="164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package tab shows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list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add-ons </a:t>
            </a:r>
            <a:r>
              <a:rPr sz="1800" spc="-5" dirty="0">
                <a:latin typeface="Calibri"/>
                <a:cs typeface="Calibri"/>
              </a:rPr>
              <a:t>included in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installation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RStudio. </a:t>
            </a:r>
            <a:r>
              <a:rPr sz="1800" dirty="0">
                <a:latin typeface="Calibri"/>
                <a:cs typeface="Calibri"/>
              </a:rPr>
              <a:t>If </a:t>
            </a:r>
            <a:r>
              <a:rPr sz="1800" spc="-15" dirty="0">
                <a:latin typeface="Calibri"/>
                <a:cs typeface="Calibri"/>
              </a:rPr>
              <a:t>checked, 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package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loaded </a:t>
            </a:r>
            <a:r>
              <a:rPr sz="1800" spc="-10" dirty="0">
                <a:latin typeface="Calibri"/>
                <a:cs typeface="Calibri"/>
              </a:rPr>
              <a:t>into </a:t>
            </a:r>
            <a:r>
              <a:rPr sz="1800" dirty="0">
                <a:latin typeface="Calibri"/>
                <a:cs typeface="Calibri"/>
              </a:rPr>
              <a:t>R, </a:t>
            </a:r>
            <a:r>
              <a:rPr sz="1800" spc="-5" dirty="0">
                <a:latin typeface="Calibri"/>
                <a:cs typeface="Calibri"/>
              </a:rPr>
              <a:t>if </a:t>
            </a:r>
            <a:r>
              <a:rPr sz="1800" dirty="0">
                <a:latin typeface="Calibri"/>
                <a:cs typeface="Calibri"/>
              </a:rPr>
              <a:t>not, </a:t>
            </a:r>
            <a:r>
              <a:rPr sz="1800" spc="-15" dirty="0">
                <a:latin typeface="Calibri"/>
                <a:cs typeface="Calibri"/>
              </a:rPr>
              <a:t>any </a:t>
            </a:r>
            <a:r>
              <a:rPr sz="1800" spc="-5" dirty="0">
                <a:latin typeface="Calibri"/>
                <a:cs typeface="Calibri"/>
              </a:rPr>
              <a:t>command </a:t>
            </a:r>
            <a:r>
              <a:rPr sz="1800" spc="-10" dirty="0">
                <a:latin typeface="Calibri"/>
                <a:cs typeface="Calibri"/>
              </a:rPr>
              <a:t>related to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0" dirty="0">
                <a:latin typeface="Calibri"/>
                <a:cs typeface="Calibri"/>
              </a:rPr>
              <a:t>package </a:t>
            </a:r>
            <a:r>
              <a:rPr sz="1800" spc="-5" dirty="0">
                <a:latin typeface="Calibri"/>
                <a:cs typeface="Calibri"/>
              </a:rPr>
              <a:t>won’t work, </a:t>
            </a:r>
            <a:r>
              <a:rPr sz="1800" spc="-10" dirty="0">
                <a:latin typeface="Calibri"/>
                <a:cs typeface="Calibri"/>
              </a:rPr>
              <a:t>you 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dirty="0">
                <a:latin typeface="Calibri"/>
                <a:cs typeface="Calibri"/>
              </a:rPr>
              <a:t>need select </a:t>
            </a:r>
            <a:r>
              <a:rPr sz="1800" spc="-5" dirty="0">
                <a:latin typeface="Calibri"/>
                <a:cs typeface="Calibri"/>
              </a:rPr>
              <a:t>it. </a:t>
            </a:r>
            <a:r>
              <a:rPr sz="1800" spc="-50" dirty="0">
                <a:latin typeface="Calibri"/>
                <a:cs typeface="Calibri"/>
              </a:rPr>
              <a:t>You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dirty="0">
                <a:latin typeface="Calibri"/>
                <a:cs typeface="Calibri"/>
              </a:rPr>
              <a:t>also </a:t>
            </a:r>
            <a:r>
              <a:rPr sz="1800" spc="-10" dirty="0">
                <a:latin typeface="Calibri"/>
                <a:cs typeface="Calibri"/>
              </a:rPr>
              <a:t>install </a:t>
            </a:r>
            <a:r>
              <a:rPr sz="1800" spc="-5" dirty="0">
                <a:latin typeface="Calibri"/>
                <a:cs typeface="Calibri"/>
              </a:rPr>
              <a:t>other </a:t>
            </a:r>
            <a:r>
              <a:rPr sz="1800" dirty="0">
                <a:latin typeface="Calibri"/>
                <a:cs typeface="Calibri"/>
              </a:rPr>
              <a:t>add-ons </a:t>
            </a:r>
            <a:r>
              <a:rPr sz="1800" spc="-5" dirty="0">
                <a:latin typeface="Calibri"/>
                <a:cs typeface="Calibri"/>
              </a:rPr>
              <a:t>by clicking on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‘Install </a:t>
            </a:r>
            <a:r>
              <a:rPr sz="1800" spc="-15" dirty="0">
                <a:latin typeface="Calibri"/>
                <a:cs typeface="Calibri"/>
              </a:rPr>
              <a:t>Packages’ </a:t>
            </a:r>
            <a:r>
              <a:rPr sz="1800" spc="-10" dirty="0">
                <a:latin typeface="Calibri"/>
                <a:cs typeface="Calibri"/>
              </a:rPr>
              <a:t>icon.  </a:t>
            </a:r>
            <a:r>
              <a:rPr sz="1800" dirty="0">
                <a:latin typeface="Calibri"/>
                <a:cs typeface="Calibri"/>
              </a:rPr>
              <a:t>Another </a:t>
            </a:r>
            <a:r>
              <a:rPr sz="1800" spc="-25" dirty="0">
                <a:latin typeface="Calibri"/>
                <a:cs typeface="Calibri"/>
              </a:rPr>
              <a:t>way </a:t>
            </a:r>
            <a:r>
              <a:rPr sz="1800" spc="-10" dirty="0">
                <a:latin typeface="Calibri"/>
                <a:cs typeface="Calibri"/>
              </a:rPr>
              <a:t>to activate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package </a:t>
            </a:r>
            <a:r>
              <a:rPr sz="1800" spc="-5" dirty="0">
                <a:latin typeface="Calibri"/>
                <a:cs typeface="Calibri"/>
              </a:rPr>
              <a:t>is by </a:t>
            </a:r>
            <a:r>
              <a:rPr sz="1800" dirty="0">
                <a:latin typeface="Calibri"/>
                <a:cs typeface="Calibri"/>
              </a:rPr>
              <a:t>typing,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example, </a:t>
            </a:r>
            <a:r>
              <a:rPr sz="1800" spc="-10" dirty="0">
                <a:latin typeface="Courier New"/>
                <a:cs typeface="Courier New"/>
              </a:rPr>
              <a:t>library(foreign). </a:t>
            </a:r>
            <a:r>
              <a:rPr sz="1800" spc="-5" dirty="0">
                <a:latin typeface="Calibri"/>
                <a:cs typeface="Calibri"/>
              </a:rPr>
              <a:t>This  will </a:t>
            </a:r>
            <a:r>
              <a:rPr sz="1800" spc="-10" dirty="0">
                <a:latin typeface="Calibri"/>
                <a:cs typeface="Calibri"/>
              </a:rPr>
              <a:t>automatically </a:t>
            </a:r>
            <a:r>
              <a:rPr sz="1800" dirty="0">
                <a:latin typeface="Calibri"/>
                <a:cs typeface="Calibri"/>
              </a:rPr>
              <a:t>check the </a:t>
            </a:r>
            <a:r>
              <a:rPr sz="1800" spc="-5" dirty="0">
                <a:latin typeface="Courier New"/>
                <a:cs typeface="Courier New"/>
              </a:rPr>
              <a:t>--foreign </a:t>
            </a:r>
            <a:r>
              <a:rPr sz="1800" spc="-10" dirty="0">
                <a:latin typeface="Calibri"/>
                <a:cs typeface="Calibri"/>
              </a:rPr>
              <a:t>package </a:t>
            </a:r>
            <a:r>
              <a:rPr sz="1800" spc="-5" dirty="0">
                <a:latin typeface="Calibri"/>
                <a:cs typeface="Calibri"/>
              </a:rPr>
              <a:t>(it helps bring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10" dirty="0">
                <a:latin typeface="Calibri"/>
                <a:cs typeface="Calibri"/>
              </a:rPr>
              <a:t>from proprietary  formats </a:t>
            </a:r>
            <a:r>
              <a:rPr sz="1800" spc="-20" dirty="0">
                <a:latin typeface="Calibri"/>
                <a:cs typeface="Calibri"/>
              </a:rPr>
              <a:t>like </a:t>
            </a:r>
            <a:r>
              <a:rPr sz="1800" spc="-15" dirty="0">
                <a:latin typeface="Calibri"/>
                <a:cs typeface="Calibri"/>
              </a:rPr>
              <a:t>Stata, </a:t>
            </a:r>
            <a:r>
              <a:rPr sz="1800" spc="-5" dirty="0">
                <a:latin typeface="Calibri"/>
                <a:cs typeface="Calibri"/>
              </a:rPr>
              <a:t>SAS 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SPSS).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24400" y="3082925"/>
            <a:ext cx="4256024" cy="3181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99026" y="4857750"/>
            <a:ext cx="304800" cy="584200"/>
          </a:xfrm>
          <a:custGeom>
            <a:avLst/>
            <a:gdLst/>
            <a:ahLst/>
            <a:cxnLst/>
            <a:rect l="l" t="t" r="r" b="b"/>
            <a:pathLst>
              <a:path w="304800" h="584200">
                <a:moveTo>
                  <a:pt x="152400" y="0"/>
                </a:moveTo>
                <a:lnTo>
                  <a:pt x="152400" y="146050"/>
                </a:lnTo>
                <a:lnTo>
                  <a:pt x="0" y="146050"/>
                </a:lnTo>
                <a:lnTo>
                  <a:pt x="0" y="438150"/>
                </a:lnTo>
                <a:lnTo>
                  <a:pt x="152400" y="438150"/>
                </a:lnTo>
                <a:lnTo>
                  <a:pt x="152400" y="584200"/>
                </a:lnTo>
                <a:lnTo>
                  <a:pt x="304800" y="2921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99026" y="4857750"/>
            <a:ext cx="304800" cy="584200"/>
          </a:xfrm>
          <a:custGeom>
            <a:avLst/>
            <a:gdLst/>
            <a:ahLst/>
            <a:cxnLst/>
            <a:rect l="l" t="t" r="r" b="b"/>
            <a:pathLst>
              <a:path w="304800" h="584200">
                <a:moveTo>
                  <a:pt x="0" y="146050"/>
                </a:moveTo>
                <a:lnTo>
                  <a:pt x="152400" y="146050"/>
                </a:lnTo>
                <a:lnTo>
                  <a:pt x="152400" y="0"/>
                </a:lnTo>
                <a:lnTo>
                  <a:pt x="304800" y="292100"/>
                </a:lnTo>
                <a:lnTo>
                  <a:pt x="152400" y="584200"/>
                </a:lnTo>
                <a:lnTo>
                  <a:pt x="152400" y="438150"/>
                </a:lnTo>
                <a:lnTo>
                  <a:pt x="0" y="438150"/>
                </a:lnTo>
                <a:lnTo>
                  <a:pt x="0" y="14605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7004" y="543178"/>
            <a:ext cx="372999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Installing </a:t>
            </a:r>
            <a:r>
              <a:rPr dirty="0"/>
              <a:t>a</a:t>
            </a:r>
            <a:r>
              <a:rPr spc="-40" dirty="0"/>
              <a:t> </a:t>
            </a:r>
            <a:r>
              <a:rPr spc="-15" dirty="0"/>
              <a:t>package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524000"/>
            <a:ext cx="7162800" cy="793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2584450"/>
            <a:ext cx="4087749" cy="3054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6600" y="5797550"/>
            <a:ext cx="5791200" cy="892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80228" y="2911627"/>
            <a:ext cx="3834765" cy="216725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00" spc="-35" dirty="0">
                <a:latin typeface="Calibri"/>
                <a:cs typeface="Calibri"/>
              </a:rPr>
              <a:t>We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going </a:t>
            </a:r>
            <a:r>
              <a:rPr sz="2000" spc="-10" dirty="0">
                <a:latin typeface="Calibri"/>
                <a:cs typeface="Calibri"/>
              </a:rPr>
              <a:t>to install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package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dirty="0">
                <a:latin typeface="Courier New"/>
                <a:cs typeface="Courier New"/>
              </a:rPr>
              <a:t>–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rgl (</a:t>
            </a:r>
            <a:r>
              <a:rPr sz="2000" spc="-5" dirty="0">
                <a:latin typeface="Calibri"/>
                <a:cs typeface="Calibri"/>
              </a:rPr>
              <a:t>useful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plot </a:t>
            </a:r>
            <a:r>
              <a:rPr sz="2000" dirty="0">
                <a:latin typeface="Calibri"/>
                <a:cs typeface="Calibri"/>
              </a:rPr>
              <a:t>3D </a:t>
            </a:r>
            <a:r>
              <a:rPr sz="2000" spc="-5" dirty="0">
                <a:latin typeface="Calibri"/>
                <a:cs typeface="Calibri"/>
              </a:rPr>
              <a:t>images).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  <a:p>
            <a:pPr marL="12700" marR="340360">
              <a:lnSpc>
                <a:spcPct val="100000"/>
              </a:lnSpc>
              <a:spcBef>
                <a:spcPts val="85"/>
              </a:spcBef>
            </a:pPr>
            <a:r>
              <a:rPr sz="2000" spc="-5" dirty="0">
                <a:latin typeface="Calibri"/>
                <a:cs typeface="Calibri"/>
              </a:rPr>
              <a:t>does not come with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original </a:t>
            </a:r>
            <a:r>
              <a:rPr sz="2000" dirty="0">
                <a:latin typeface="Calibri"/>
                <a:cs typeface="Calibri"/>
              </a:rPr>
              <a:t>R  </a:t>
            </a:r>
            <a:r>
              <a:rPr sz="2000" spc="-10" dirty="0">
                <a:latin typeface="Calibri"/>
                <a:cs typeface="Calibri"/>
              </a:rPr>
              <a:t>install.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20"/>
              </a:lnSpc>
            </a:pPr>
            <a:r>
              <a:rPr sz="2000" dirty="0">
                <a:latin typeface="Calibri"/>
                <a:cs typeface="Calibri"/>
              </a:rPr>
              <a:t>Click on </a:t>
            </a:r>
            <a:r>
              <a:rPr sz="2000" spc="-5" dirty="0">
                <a:latin typeface="Calibri"/>
                <a:cs typeface="Calibri"/>
              </a:rPr>
              <a:t>“</a:t>
            </a:r>
            <a:r>
              <a:rPr sz="2000" spc="-5" dirty="0">
                <a:latin typeface="Courier New"/>
                <a:cs typeface="Courier New"/>
              </a:rPr>
              <a:t>Install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Packages</a:t>
            </a:r>
            <a:r>
              <a:rPr sz="2000" spc="-20" dirty="0">
                <a:latin typeface="Calibri"/>
                <a:cs typeface="Calibri"/>
              </a:rPr>
              <a:t>”,</a:t>
            </a:r>
            <a:endParaRPr sz="2000">
              <a:latin typeface="Calibri"/>
              <a:cs typeface="Calibri"/>
            </a:endParaRPr>
          </a:p>
          <a:p>
            <a:pPr marL="12700" marR="364490">
              <a:lnSpc>
                <a:spcPts val="2320"/>
              </a:lnSpc>
              <a:spcBef>
                <a:spcPts val="225"/>
              </a:spcBef>
            </a:pPr>
            <a:r>
              <a:rPr sz="2000" spc="-10" dirty="0">
                <a:latin typeface="Calibri"/>
                <a:cs typeface="Calibri"/>
              </a:rPr>
              <a:t>write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name </a:t>
            </a:r>
            <a:r>
              <a:rPr sz="2000" dirty="0">
                <a:latin typeface="Calibri"/>
                <a:cs typeface="Calibri"/>
              </a:rPr>
              <a:t>in the pop-up  </a:t>
            </a:r>
            <a:r>
              <a:rPr sz="2000" spc="-5" dirty="0">
                <a:latin typeface="Calibri"/>
                <a:cs typeface="Calibri"/>
              </a:rPr>
              <a:t>window </a:t>
            </a:r>
            <a:r>
              <a:rPr sz="2000" dirty="0">
                <a:latin typeface="Calibri"/>
                <a:cs typeface="Calibri"/>
              </a:rPr>
              <a:t>and click on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“</a:t>
            </a:r>
            <a:r>
              <a:rPr sz="2000" spc="-40" dirty="0">
                <a:latin typeface="Courier New"/>
                <a:cs typeface="Courier New"/>
              </a:rPr>
              <a:t>Install</a:t>
            </a:r>
            <a:r>
              <a:rPr sz="2000" spc="-40" dirty="0">
                <a:latin typeface="Calibri"/>
                <a:cs typeface="Calibri"/>
              </a:rPr>
              <a:t>”.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88960" y="1767840"/>
            <a:ext cx="65341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B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" y="26670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152400"/>
                </a:moveTo>
                <a:lnTo>
                  <a:pt x="23835" y="99209"/>
                </a:lnTo>
                <a:lnTo>
                  <a:pt x="89604" y="54197"/>
                </a:lnTo>
                <a:lnTo>
                  <a:pt x="135524" y="35831"/>
                </a:lnTo>
                <a:lnTo>
                  <a:pt x="188699" y="20799"/>
                </a:lnTo>
                <a:lnTo>
                  <a:pt x="248054" y="9530"/>
                </a:lnTo>
                <a:lnTo>
                  <a:pt x="312513" y="2454"/>
                </a:lnTo>
                <a:lnTo>
                  <a:pt x="381000" y="0"/>
                </a:lnTo>
                <a:lnTo>
                  <a:pt x="449486" y="2454"/>
                </a:lnTo>
                <a:lnTo>
                  <a:pt x="513945" y="9530"/>
                </a:lnTo>
                <a:lnTo>
                  <a:pt x="573300" y="20799"/>
                </a:lnTo>
                <a:lnTo>
                  <a:pt x="626475" y="35831"/>
                </a:lnTo>
                <a:lnTo>
                  <a:pt x="672395" y="54197"/>
                </a:lnTo>
                <a:lnTo>
                  <a:pt x="709983" y="75466"/>
                </a:lnTo>
                <a:lnTo>
                  <a:pt x="755861" y="124997"/>
                </a:lnTo>
                <a:lnTo>
                  <a:pt x="762000" y="152400"/>
                </a:lnTo>
                <a:lnTo>
                  <a:pt x="755861" y="179802"/>
                </a:lnTo>
                <a:lnTo>
                  <a:pt x="709983" y="229333"/>
                </a:lnTo>
                <a:lnTo>
                  <a:pt x="672395" y="250602"/>
                </a:lnTo>
                <a:lnTo>
                  <a:pt x="626475" y="268968"/>
                </a:lnTo>
                <a:lnTo>
                  <a:pt x="573300" y="284000"/>
                </a:lnTo>
                <a:lnTo>
                  <a:pt x="513945" y="295269"/>
                </a:lnTo>
                <a:lnTo>
                  <a:pt x="449486" y="302345"/>
                </a:lnTo>
                <a:lnTo>
                  <a:pt x="381000" y="304800"/>
                </a:lnTo>
                <a:lnTo>
                  <a:pt x="312513" y="302345"/>
                </a:lnTo>
                <a:lnTo>
                  <a:pt x="248054" y="295269"/>
                </a:lnTo>
                <a:lnTo>
                  <a:pt x="188699" y="284000"/>
                </a:lnTo>
                <a:lnTo>
                  <a:pt x="135524" y="268968"/>
                </a:lnTo>
                <a:lnTo>
                  <a:pt x="89604" y="250602"/>
                </a:lnTo>
                <a:lnTo>
                  <a:pt x="52016" y="229333"/>
                </a:lnTo>
                <a:lnTo>
                  <a:pt x="6138" y="179802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41194" y="4908550"/>
            <a:ext cx="14160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03575" y="4069969"/>
            <a:ext cx="14160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2545715"/>
            <a:ext cx="14160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3470" y="6124955"/>
            <a:ext cx="50927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Af</a:t>
            </a:r>
            <a:r>
              <a:rPr sz="1800" b="1" spc="-30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6705">
              <a:lnSpc>
                <a:spcPct val="100000"/>
              </a:lnSpc>
            </a:pPr>
            <a:r>
              <a:rPr spc="-5" dirty="0"/>
              <a:t>Plots </a:t>
            </a:r>
            <a:r>
              <a:rPr spc="-15" dirty="0"/>
              <a:t>tab</a:t>
            </a:r>
            <a:r>
              <a:rPr spc="-80" dirty="0"/>
              <a:t> </a:t>
            </a:r>
            <a:r>
              <a:rPr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1066800"/>
            <a:ext cx="8869299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340" y="4222750"/>
            <a:ext cx="3450590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00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b="1" dirty="0">
                <a:latin typeface="Calibri"/>
                <a:cs typeface="Calibri"/>
              </a:rPr>
              <a:t>plots </a:t>
            </a:r>
            <a:r>
              <a:rPr sz="1800" spc="-10" dirty="0">
                <a:latin typeface="Calibri"/>
                <a:cs typeface="Calibri"/>
              </a:rPr>
              <a:t>tab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spc="-10" dirty="0">
                <a:latin typeface="Calibri"/>
                <a:cs typeface="Calibri"/>
              </a:rPr>
              <a:t>display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graphs.  The one shown </a:t>
            </a:r>
            <a:r>
              <a:rPr sz="1800" spc="-10" dirty="0">
                <a:latin typeface="Calibri"/>
                <a:cs typeface="Calibri"/>
              </a:rPr>
              <a:t>here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5" dirty="0">
                <a:latin typeface="Calibri"/>
                <a:cs typeface="Calibri"/>
              </a:rPr>
              <a:t>created </a:t>
            </a:r>
            <a:r>
              <a:rPr sz="1800" spc="-5" dirty="0">
                <a:latin typeface="Calibri"/>
                <a:cs typeface="Calibri"/>
              </a:rPr>
              <a:t>by 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command on line </a:t>
            </a:r>
            <a:r>
              <a:rPr sz="1800" dirty="0">
                <a:latin typeface="Calibri"/>
                <a:cs typeface="Calibri"/>
              </a:rPr>
              <a:t>7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script  above.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See </a:t>
            </a:r>
            <a:r>
              <a:rPr sz="1800" spc="-10" dirty="0">
                <a:latin typeface="Calibri"/>
                <a:cs typeface="Calibri"/>
              </a:rPr>
              <a:t>next </a:t>
            </a:r>
            <a:r>
              <a:rPr sz="1800" spc="-5" dirty="0">
                <a:latin typeface="Calibri"/>
                <a:cs typeface="Calibri"/>
              </a:rPr>
              <a:t>slide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see what </a:t>
            </a:r>
            <a:r>
              <a:rPr sz="1800" spc="-5" dirty="0">
                <a:latin typeface="Calibri"/>
                <a:cs typeface="Calibri"/>
              </a:rPr>
              <a:t>happens  </a:t>
            </a:r>
            <a:r>
              <a:rPr sz="1800" dirty="0">
                <a:latin typeface="Calibri"/>
                <a:cs typeface="Calibri"/>
              </a:rPr>
              <a:t>when </a:t>
            </a:r>
            <a:r>
              <a:rPr sz="1800" spc="-10" dirty="0">
                <a:latin typeface="Calibri"/>
                <a:cs typeface="Calibri"/>
              </a:rPr>
              <a:t>you have more </a:t>
            </a:r>
            <a:r>
              <a:rPr sz="1800" dirty="0">
                <a:latin typeface="Calibri"/>
                <a:cs typeface="Calibri"/>
              </a:rPr>
              <a:t>than </a:t>
            </a:r>
            <a:r>
              <a:rPr sz="1800" spc="-5" dirty="0">
                <a:latin typeface="Calibri"/>
                <a:cs typeface="Calibri"/>
              </a:rPr>
              <a:t>one </a:t>
            </a:r>
            <a:r>
              <a:rPr sz="1800" spc="-10" dirty="0">
                <a:latin typeface="Calibri"/>
                <a:cs typeface="Calibri"/>
              </a:rPr>
              <a:t>graph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19600" y="4648200"/>
            <a:ext cx="457200" cy="706755"/>
          </a:xfrm>
          <a:custGeom>
            <a:avLst/>
            <a:gdLst/>
            <a:ahLst/>
            <a:cxnLst/>
            <a:rect l="l" t="t" r="r" b="b"/>
            <a:pathLst>
              <a:path w="457200" h="706754">
                <a:moveTo>
                  <a:pt x="228600" y="0"/>
                </a:moveTo>
                <a:lnTo>
                  <a:pt x="228600" y="176656"/>
                </a:lnTo>
                <a:lnTo>
                  <a:pt x="0" y="176656"/>
                </a:lnTo>
                <a:lnTo>
                  <a:pt x="0" y="529844"/>
                </a:lnTo>
                <a:lnTo>
                  <a:pt x="228600" y="529844"/>
                </a:lnTo>
                <a:lnTo>
                  <a:pt x="228600" y="706501"/>
                </a:lnTo>
                <a:lnTo>
                  <a:pt x="457200" y="353187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9600" y="4648200"/>
            <a:ext cx="457200" cy="706755"/>
          </a:xfrm>
          <a:custGeom>
            <a:avLst/>
            <a:gdLst/>
            <a:ahLst/>
            <a:cxnLst/>
            <a:rect l="l" t="t" r="r" b="b"/>
            <a:pathLst>
              <a:path w="457200" h="706754">
                <a:moveTo>
                  <a:pt x="0" y="176656"/>
                </a:moveTo>
                <a:lnTo>
                  <a:pt x="228600" y="176656"/>
                </a:lnTo>
                <a:lnTo>
                  <a:pt x="228600" y="0"/>
                </a:lnTo>
                <a:lnTo>
                  <a:pt x="457200" y="353187"/>
                </a:lnTo>
                <a:lnTo>
                  <a:pt x="228600" y="706501"/>
                </a:lnTo>
                <a:lnTo>
                  <a:pt x="228600" y="529844"/>
                </a:lnTo>
                <a:lnTo>
                  <a:pt x="0" y="529844"/>
                </a:lnTo>
                <a:lnTo>
                  <a:pt x="0" y="176656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1139825"/>
            <a:ext cx="8991600" cy="5260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6705">
              <a:lnSpc>
                <a:spcPct val="100000"/>
              </a:lnSpc>
            </a:pPr>
            <a:r>
              <a:rPr spc="-5" dirty="0"/>
              <a:t>Plots </a:t>
            </a:r>
            <a:r>
              <a:rPr spc="-15" dirty="0"/>
              <a:t>tab</a:t>
            </a:r>
            <a:r>
              <a:rPr spc="-80" dirty="0"/>
              <a:t> </a:t>
            </a:r>
            <a:r>
              <a:rPr dirty="0"/>
              <a:t>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4670425"/>
            <a:ext cx="3463925" cy="847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Here </a:t>
            </a:r>
            <a:r>
              <a:rPr sz="1800" spc="-5" dirty="0">
                <a:latin typeface="Calibri"/>
                <a:cs typeface="Calibri"/>
              </a:rPr>
              <a:t>there is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second </a:t>
            </a:r>
            <a:r>
              <a:rPr sz="1800" spc="-10" dirty="0">
                <a:latin typeface="Calibri"/>
                <a:cs typeface="Calibri"/>
              </a:rPr>
              <a:t>graph </a:t>
            </a:r>
            <a:r>
              <a:rPr sz="1800" spc="-5" dirty="0">
                <a:latin typeface="Calibri"/>
                <a:cs typeface="Calibri"/>
              </a:rPr>
              <a:t>(see  line </a:t>
            </a:r>
            <a:r>
              <a:rPr sz="1800" dirty="0">
                <a:latin typeface="Calibri"/>
                <a:cs typeface="Calibri"/>
              </a:rPr>
              <a:t>11 </a:t>
            </a:r>
            <a:r>
              <a:rPr sz="1800" spc="-5" dirty="0">
                <a:latin typeface="Calibri"/>
                <a:cs typeface="Calibri"/>
              </a:rPr>
              <a:t>above). </a:t>
            </a:r>
            <a:r>
              <a:rPr sz="1800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you want to </a:t>
            </a:r>
            <a:r>
              <a:rPr sz="1800" dirty="0">
                <a:latin typeface="Calibri"/>
                <a:cs typeface="Calibri"/>
              </a:rPr>
              <a:t>see the  </a:t>
            </a:r>
            <a:r>
              <a:rPr sz="1800" spc="-15" dirty="0">
                <a:latin typeface="Calibri"/>
                <a:cs typeface="Calibri"/>
              </a:rPr>
              <a:t>first </a:t>
            </a:r>
            <a:r>
              <a:rPr sz="1800" spc="-5" dirty="0">
                <a:latin typeface="Calibri"/>
                <a:cs typeface="Calibri"/>
              </a:rPr>
              <a:t>one, </a:t>
            </a:r>
            <a:r>
              <a:rPr sz="1800" spc="-10" dirty="0">
                <a:latin typeface="Calibri"/>
                <a:cs typeface="Calibri"/>
              </a:rPr>
              <a:t>click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left-arrow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icon.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19600" y="4800600"/>
            <a:ext cx="457200" cy="706755"/>
          </a:xfrm>
          <a:custGeom>
            <a:avLst/>
            <a:gdLst/>
            <a:ahLst/>
            <a:cxnLst/>
            <a:rect l="l" t="t" r="r" b="b"/>
            <a:pathLst>
              <a:path w="457200" h="706754">
                <a:moveTo>
                  <a:pt x="228600" y="0"/>
                </a:moveTo>
                <a:lnTo>
                  <a:pt x="228600" y="176656"/>
                </a:lnTo>
                <a:lnTo>
                  <a:pt x="0" y="176656"/>
                </a:lnTo>
                <a:lnTo>
                  <a:pt x="0" y="529844"/>
                </a:lnTo>
                <a:lnTo>
                  <a:pt x="228600" y="529844"/>
                </a:lnTo>
                <a:lnTo>
                  <a:pt x="228600" y="706501"/>
                </a:lnTo>
                <a:lnTo>
                  <a:pt x="457200" y="353187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9600" y="4800600"/>
            <a:ext cx="457200" cy="706755"/>
          </a:xfrm>
          <a:custGeom>
            <a:avLst/>
            <a:gdLst/>
            <a:ahLst/>
            <a:cxnLst/>
            <a:rect l="l" t="t" r="r" b="b"/>
            <a:pathLst>
              <a:path w="457200" h="706754">
                <a:moveTo>
                  <a:pt x="0" y="176656"/>
                </a:moveTo>
                <a:lnTo>
                  <a:pt x="228600" y="176656"/>
                </a:lnTo>
                <a:lnTo>
                  <a:pt x="228600" y="0"/>
                </a:lnTo>
                <a:lnTo>
                  <a:pt x="457200" y="353187"/>
                </a:lnTo>
                <a:lnTo>
                  <a:pt x="228600" y="706501"/>
                </a:lnTo>
                <a:lnTo>
                  <a:pt x="228600" y="529844"/>
                </a:lnTo>
                <a:lnTo>
                  <a:pt x="0" y="529844"/>
                </a:lnTo>
                <a:lnTo>
                  <a:pt x="0" y="176656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62603" y="3657600"/>
            <a:ext cx="967105" cy="1129030"/>
          </a:xfrm>
          <a:custGeom>
            <a:avLst/>
            <a:gdLst/>
            <a:ahLst/>
            <a:cxnLst/>
            <a:rect l="l" t="t" r="r" b="b"/>
            <a:pathLst>
              <a:path w="967104" h="1129029">
                <a:moveTo>
                  <a:pt x="929844" y="43085"/>
                </a:moveTo>
                <a:lnTo>
                  <a:pt x="903015" y="52440"/>
                </a:lnTo>
                <a:lnTo>
                  <a:pt x="0" y="1109852"/>
                </a:lnTo>
                <a:lnTo>
                  <a:pt x="21844" y="1128522"/>
                </a:lnTo>
                <a:lnTo>
                  <a:pt x="924818" y="70891"/>
                </a:lnTo>
                <a:lnTo>
                  <a:pt x="929844" y="43085"/>
                </a:lnTo>
                <a:close/>
              </a:path>
              <a:path w="967104" h="1129029">
                <a:moveTo>
                  <a:pt x="964395" y="12192"/>
                </a:moveTo>
                <a:lnTo>
                  <a:pt x="937387" y="12192"/>
                </a:lnTo>
                <a:lnTo>
                  <a:pt x="959104" y="30733"/>
                </a:lnTo>
                <a:lnTo>
                  <a:pt x="924818" y="70891"/>
                </a:lnTo>
                <a:lnTo>
                  <a:pt x="916559" y="116586"/>
                </a:lnTo>
                <a:lnTo>
                  <a:pt x="915162" y="124460"/>
                </a:lnTo>
                <a:lnTo>
                  <a:pt x="920242" y="131825"/>
                </a:lnTo>
                <a:lnTo>
                  <a:pt x="935863" y="134619"/>
                </a:lnTo>
                <a:lnTo>
                  <a:pt x="943229" y="129539"/>
                </a:lnTo>
                <a:lnTo>
                  <a:pt x="944626" y="121666"/>
                </a:lnTo>
                <a:lnTo>
                  <a:pt x="964395" y="12192"/>
                </a:lnTo>
                <a:close/>
              </a:path>
              <a:path w="967104" h="1129029">
                <a:moveTo>
                  <a:pt x="945270" y="18923"/>
                </a:moveTo>
                <a:lnTo>
                  <a:pt x="934212" y="18923"/>
                </a:lnTo>
                <a:lnTo>
                  <a:pt x="952881" y="35051"/>
                </a:lnTo>
                <a:lnTo>
                  <a:pt x="929844" y="43085"/>
                </a:lnTo>
                <a:lnTo>
                  <a:pt x="924818" y="70891"/>
                </a:lnTo>
                <a:lnTo>
                  <a:pt x="959104" y="30733"/>
                </a:lnTo>
                <a:lnTo>
                  <a:pt x="945270" y="18923"/>
                </a:lnTo>
                <a:close/>
              </a:path>
              <a:path w="967104" h="1129029">
                <a:moveTo>
                  <a:pt x="966597" y="0"/>
                </a:moveTo>
                <a:lnTo>
                  <a:pt x="842391" y="43306"/>
                </a:lnTo>
                <a:lnTo>
                  <a:pt x="838454" y="51435"/>
                </a:lnTo>
                <a:lnTo>
                  <a:pt x="840994" y="58927"/>
                </a:lnTo>
                <a:lnTo>
                  <a:pt x="843661" y="66420"/>
                </a:lnTo>
                <a:lnTo>
                  <a:pt x="851788" y="70357"/>
                </a:lnTo>
                <a:lnTo>
                  <a:pt x="903015" y="52440"/>
                </a:lnTo>
                <a:lnTo>
                  <a:pt x="937387" y="12192"/>
                </a:lnTo>
                <a:lnTo>
                  <a:pt x="964395" y="12192"/>
                </a:lnTo>
                <a:lnTo>
                  <a:pt x="966597" y="0"/>
                </a:lnTo>
                <a:close/>
              </a:path>
              <a:path w="967104" h="1129029">
                <a:moveTo>
                  <a:pt x="937387" y="12192"/>
                </a:moveTo>
                <a:lnTo>
                  <a:pt x="903015" y="52440"/>
                </a:lnTo>
                <a:lnTo>
                  <a:pt x="929844" y="43085"/>
                </a:lnTo>
                <a:lnTo>
                  <a:pt x="934212" y="18923"/>
                </a:lnTo>
                <a:lnTo>
                  <a:pt x="945270" y="18923"/>
                </a:lnTo>
                <a:lnTo>
                  <a:pt x="937387" y="12192"/>
                </a:lnTo>
                <a:close/>
              </a:path>
              <a:path w="967104" h="1129029">
                <a:moveTo>
                  <a:pt x="934212" y="18923"/>
                </a:moveTo>
                <a:lnTo>
                  <a:pt x="929844" y="43085"/>
                </a:lnTo>
                <a:lnTo>
                  <a:pt x="952881" y="35051"/>
                </a:lnTo>
                <a:lnTo>
                  <a:pt x="934212" y="189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Plots </a:t>
            </a:r>
            <a:r>
              <a:rPr spc="-15" dirty="0"/>
              <a:t>tab </a:t>
            </a:r>
            <a:r>
              <a:rPr dirty="0"/>
              <a:t>(3) – </a:t>
            </a:r>
            <a:r>
              <a:rPr spc="-15" dirty="0"/>
              <a:t>Graphs</a:t>
            </a:r>
            <a:r>
              <a:rPr spc="-55" dirty="0"/>
              <a:t> </a:t>
            </a:r>
            <a:r>
              <a:rPr spc="-15" dirty="0"/>
              <a:t>export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2438400"/>
            <a:ext cx="3132201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8750" y="2438463"/>
            <a:ext cx="4870450" cy="4005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48176" y="5048250"/>
            <a:ext cx="1005205" cy="1124585"/>
          </a:xfrm>
          <a:custGeom>
            <a:avLst/>
            <a:gdLst/>
            <a:ahLst/>
            <a:cxnLst/>
            <a:rect l="l" t="t" r="r" b="b"/>
            <a:pathLst>
              <a:path w="1005204" h="1124585">
                <a:moveTo>
                  <a:pt x="852271" y="1035851"/>
                </a:moveTo>
                <a:lnTo>
                  <a:pt x="845264" y="1037858"/>
                </a:lnTo>
                <a:lnTo>
                  <a:pt x="839519" y="1042353"/>
                </a:lnTo>
                <a:lnTo>
                  <a:pt x="835787" y="1048943"/>
                </a:lnTo>
                <a:lnTo>
                  <a:pt x="834888" y="1056459"/>
                </a:lnTo>
                <a:lnTo>
                  <a:pt x="836882" y="1063478"/>
                </a:lnTo>
                <a:lnTo>
                  <a:pt x="841376" y="1069232"/>
                </a:lnTo>
                <a:lnTo>
                  <a:pt x="847978" y="1072946"/>
                </a:lnTo>
                <a:lnTo>
                  <a:pt x="1004824" y="1124013"/>
                </a:lnTo>
                <a:lnTo>
                  <a:pt x="1001674" y="1108468"/>
                </a:lnTo>
                <a:lnTo>
                  <a:pt x="965453" y="1108468"/>
                </a:lnTo>
                <a:lnTo>
                  <a:pt x="918539" y="1055839"/>
                </a:lnTo>
                <a:lnTo>
                  <a:pt x="859789" y="1036726"/>
                </a:lnTo>
                <a:lnTo>
                  <a:pt x="852271" y="1035851"/>
                </a:lnTo>
                <a:close/>
              </a:path>
              <a:path w="1005204" h="1124585">
                <a:moveTo>
                  <a:pt x="918539" y="1055839"/>
                </a:moveTo>
                <a:lnTo>
                  <a:pt x="965453" y="1108468"/>
                </a:lnTo>
                <a:lnTo>
                  <a:pt x="975430" y="1099578"/>
                </a:lnTo>
                <a:lnTo>
                  <a:pt x="961009" y="1099578"/>
                </a:lnTo>
                <a:lnTo>
                  <a:pt x="954515" y="1067543"/>
                </a:lnTo>
                <a:lnTo>
                  <a:pt x="918539" y="1055839"/>
                </a:lnTo>
                <a:close/>
              </a:path>
              <a:path w="1005204" h="1124585">
                <a:moveTo>
                  <a:pt x="957252" y="947424"/>
                </a:moveTo>
                <a:lnTo>
                  <a:pt x="934720" y="969886"/>
                </a:lnTo>
                <a:lnTo>
                  <a:pt x="947008" y="1030511"/>
                </a:lnTo>
                <a:lnTo>
                  <a:pt x="993901" y="1083119"/>
                </a:lnTo>
                <a:lnTo>
                  <a:pt x="965453" y="1108468"/>
                </a:lnTo>
                <a:lnTo>
                  <a:pt x="1001674" y="1108468"/>
                </a:lnTo>
                <a:lnTo>
                  <a:pt x="972058" y="962317"/>
                </a:lnTo>
                <a:lnTo>
                  <a:pt x="969154" y="955346"/>
                </a:lnTo>
                <a:lnTo>
                  <a:pt x="963977" y="950221"/>
                </a:lnTo>
                <a:lnTo>
                  <a:pt x="957252" y="947424"/>
                </a:lnTo>
                <a:close/>
              </a:path>
              <a:path w="1005204" h="1124585">
                <a:moveTo>
                  <a:pt x="954515" y="1067543"/>
                </a:moveTo>
                <a:lnTo>
                  <a:pt x="961009" y="1099578"/>
                </a:lnTo>
                <a:lnTo>
                  <a:pt x="985647" y="1077671"/>
                </a:lnTo>
                <a:lnTo>
                  <a:pt x="954515" y="1067543"/>
                </a:lnTo>
                <a:close/>
              </a:path>
              <a:path w="1005204" h="1124585">
                <a:moveTo>
                  <a:pt x="947008" y="1030511"/>
                </a:moveTo>
                <a:lnTo>
                  <a:pt x="954515" y="1067543"/>
                </a:lnTo>
                <a:lnTo>
                  <a:pt x="985647" y="1077671"/>
                </a:lnTo>
                <a:lnTo>
                  <a:pt x="961009" y="1099578"/>
                </a:lnTo>
                <a:lnTo>
                  <a:pt x="975430" y="1099578"/>
                </a:lnTo>
                <a:lnTo>
                  <a:pt x="993901" y="1083119"/>
                </a:lnTo>
                <a:lnTo>
                  <a:pt x="947008" y="1030511"/>
                </a:lnTo>
                <a:close/>
              </a:path>
              <a:path w="1005204" h="1124585">
                <a:moveTo>
                  <a:pt x="28448" y="0"/>
                </a:moveTo>
                <a:lnTo>
                  <a:pt x="0" y="25400"/>
                </a:lnTo>
                <a:lnTo>
                  <a:pt x="918539" y="1055839"/>
                </a:lnTo>
                <a:lnTo>
                  <a:pt x="954515" y="1067543"/>
                </a:lnTo>
                <a:lnTo>
                  <a:pt x="947008" y="1030511"/>
                </a:lnTo>
                <a:lnTo>
                  <a:pt x="284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1140" y="1008898"/>
            <a:ext cx="8611235" cy="230378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5"/>
              </a:spcBef>
            </a:pPr>
            <a:r>
              <a:rPr sz="1800" spc="-8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extract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graph, </a:t>
            </a:r>
            <a:r>
              <a:rPr sz="1800" spc="-10" dirty="0">
                <a:latin typeface="Calibri"/>
                <a:cs typeface="Calibri"/>
              </a:rPr>
              <a:t>click </a:t>
            </a:r>
            <a:r>
              <a:rPr sz="1800" spc="-5" dirty="0">
                <a:latin typeface="Calibri"/>
                <a:cs typeface="Calibri"/>
              </a:rPr>
              <a:t>on “</a:t>
            </a:r>
            <a:r>
              <a:rPr sz="1800" spc="-5" dirty="0">
                <a:latin typeface="Courier New"/>
                <a:cs typeface="Courier New"/>
              </a:rPr>
              <a:t>Export</a:t>
            </a:r>
            <a:r>
              <a:rPr sz="1800" spc="-5" dirty="0">
                <a:latin typeface="Calibri"/>
                <a:cs typeface="Calibri"/>
              </a:rPr>
              <a:t>” where </a:t>
            </a:r>
            <a:r>
              <a:rPr sz="1800" spc="-10" dirty="0">
                <a:latin typeface="Calibri"/>
                <a:cs typeface="Calibri"/>
              </a:rPr>
              <a:t>you can save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file as an image (PNG,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JPG,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70"/>
              </a:spcBef>
            </a:pPr>
            <a:r>
              <a:rPr sz="1800" spc="-15" dirty="0">
                <a:latin typeface="Calibri"/>
                <a:cs typeface="Calibri"/>
              </a:rPr>
              <a:t>etc.)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0" dirty="0">
                <a:latin typeface="Calibri"/>
                <a:cs typeface="Calibri"/>
              </a:rPr>
              <a:t>PDF, </a:t>
            </a:r>
            <a:r>
              <a:rPr sz="1800" dirty="0">
                <a:latin typeface="Calibri"/>
                <a:cs typeface="Calibri"/>
              </a:rPr>
              <a:t>these </a:t>
            </a:r>
            <a:r>
              <a:rPr sz="1800" spc="-5" dirty="0">
                <a:latin typeface="Calibri"/>
                <a:cs typeface="Calibri"/>
              </a:rPr>
              <a:t>options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useful </a:t>
            </a:r>
            <a:r>
              <a:rPr sz="1800" dirty="0">
                <a:latin typeface="Calibri"/>
                <a:cs typeface="Calibri"/>
              </a:rPr>
              <a:t>when </a:t>
            </a:r>
            <a:r>
              <a:rPr sz="1800" spc="-10" dirty="0">
                <a:latin typeface="Calibri"/>
                <a:cs typeface="Calibri"/>
              </a:rPr>
              <a:t>you </a:t>
            </a:r>
            <a:r>
              <a:rPr sz="1800" spc="-5" dirty="0">
                <a:latin typeface="Calibri"/>
                <a:cs typeface="Calibri"/>
              </a:rPr>
              <a:t>only </a:t>
            </a:r>
            <a:r>
              <a:rPr sz="1800" spc="-10" dirty="0">
                <a:latin typeface="Calibri"/>
                <a:cs typeface="Calibri"/>
              </a:rPr>
              <a:t>want to share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graph </a:t>
            </a:r>
            <a:r>
              <a:rPr sz="1800" spc="-5" dirty="0">
                <a:latin typeface="Calibri"/>
                <a:cs typeface="Calibri"/>
              </a:rPr>
              <a:t>or use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a  </a:t>
            </a:r>
            <a:r>
              <a:rPr sz="1800" spc="-35" dirty="0">
                <a:latin typeface="Calibri"/>
                <a:cs typeface="Calibri"/>
              </a:rPr>
              <a:t>LaTeX </a:t>
            </a:r>
            <a:r>
              <a:rPr sz="1800" spc="-5" dirty="0">
                <a:latin typeface="Calibri"/>
                <a:cs typeface="Calibri"/>
              </a:rPr>
              <a:t>document. </a:t>
            </a:r>
            <a:r>
              <a:rPr sz="1800" spc="-25" dirty="0">
                <a:latin typeface="Calibri"/>
                <a:cs typeface="Calibri"/>
              </a:rPr>
              <a:t>Probably,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easiest </a:t>
            </a:r>
            <a:r>
              <a:rPr sz="1800" spc="-25" dirty="0">
                <a:latin typeface="Calibri"/>
                <a:cs typeface="Calibri"/>
              </a:rPr>
              <a:t>way </a:t>
            </a:r>
            <a:r>
              <a:rPr sz="1800" spc="-10" dirty="0">
                <a:latin typeface="Calibri"/>
                <a:cs typeface="Calibri"/>
              </a:rPr>
              <a:t>to export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graph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spc="-10" dirty="0">
                <a:latin typeface="Calibri"/>
                <a:cs typeface="Calibri"/>
              </a:rPr>
              <a:t>copying </a:t>
            </a:r>
            <a:r>
              <a:rPr sz="1800" spc="-5" dirty="0">
                <a:latin typeface="Calibri"/>
                <a:cs typeface="Calibri"/>
              </a:rPr>
              <a:t>it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clipboard  </a:t>
            </a:r>
            <a:r>
              <a:rPr sz="1800" dirty="0">
                <a:latin typeface="Calibri"/>
                <a:cs typeface="Calibri"/>
              </a:rPr>
              <a:t>and then </a:t>
            </a:r>
            <a:r>
              <a:rPr sz="1800" spc="-15" dirty="0">
                <a:latin typeface="Calibri"/>
                <a:cs typeface="Calibri"/>
              </a:rPr>
              <a:t>paste </a:t>
            </a:r>
            <a:r>
              <a:rPr sz="1800" spc="-5" dirty="0">
                <a:latin typeface="Calibri"/>
                <a:cs typeface="Calibri"/>
              </a:rPr>
              <a:t>it </a:t>
            </a:r>
            <a:r>
              <a:rPr sz="1800" spc="-10" dirty="0">
                <a:latin typeface="Calibri"/>
                <a:cs typeface="Calibri"/>
              </a:rPr>
              <a:t>directly into your </a:t>
            </a:r>
            <a:r>
              <a:rPr sz="1800" spc="-30" dirty="0">
                <a:latin typeface="Calibri"/>
                <a:cs typeface="Calibri"/>
              </a:rPr>
              <a:t>Word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document.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80772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35350" y="3124200"/>
            <a:ext cx="457200" cy="706755"/>
          </a:xfrm>
          <a:custGeom>
            <a:avLst/>
            <a:gdLst/>
            <a:ahLst/>
            <a:cxnLst/>
            <a:rect l="l" t="t" r="r" b="b"/>
            <a:pathLst>
              <a:path w="457200" h="706754">
                <a:moveTo>
                  <a:pt x="228600" y="0"/>
                </a:moveTo>
                <a:lnTo>
                  <a:pt x="228600" y="176657"/>
                </a:lnTo>
                <a:lnTo>
                  <a:pt x="0" y="176657"/>
                </a:lnTo>
                <a:lnTo>
                  <a:pt x="0" y="529844"/>
                </a:lnTo>
                <a:lnTo>
                  <a:pt x="228600" y="529844"/>
                </a:lnTo>
                <a:lnTo>
                  <a:pt x="228600" y="706501"/>
                </a:lnTo>
                <a:lnTo>
                  <a:pt x="457200" y="353187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35350" y="3124200"/>
            <a:ext cx="457200" cy="706755"/>
          </a:xfrm>
          <a:custGeom>
            <a:avLst/>
            <a:gdLst/>
            <a:ahLst/>
            <a:cxnLst/>
            <a:rect l="l" t="t" r="r" b="b"/>
            <a:pathLst>
              <a:path w="457200" h="706754">
                <a:moveTo>
                  <a:pt x="0" y="176657"/>
                </a:moveTo>
                <a:lnTo>
                  <a:pt x="228600" y="176657"/>
                </a:lnTo>
                <a:lnTo>
                  <a:pt x="228600" y="0"/>
                </a:lnTo>
                <a:lnTo>
                  <a:pt x="457200" y="353187"/>
                </a:lnTo>
                <a:lnTo>
                  <a:pt x="228600" y="706501"/>
                </a:lnTo>
                <a:lnTo>
                  <a:pt x="228600" y="529844"/>
                </a:lnTo>
                <a:lnTo>
                  <a:pt x="0" y="529844"/>
                </a:lnTo>
                <a:lnTo>
                  <a:pt x="0" y="176657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3417" y="4899405"/>
            <a:ext cx="323405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22" baseline="1543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1800" spc="15" dirty="0">
                <a:latin typeface="Calibri"/>
                <a:cs typeface="Calibri"/>
              </a:rPr>
              <a:t>Make </a:t>
            </a:r>
            <a:r>
              <a:rPr sz="1800" spc="-10" dirty="0">
                <a:latin typeface="Calibri"/>
                <a:cs typeface="Calibri"/>
              </a:rPr>
              <a:t>sure to </a:t>
            </a:r>
            <a:r>
              <a:rPr sz="1800" spc="-5" dirty="0">
                <a:latin typeface="Calibri"/>
                <a:cs typeface="Calibri"/>
              </a:rPr>
              <a:t>select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‘</a:t>
            </a:r>
            <a:r>
              <a:rPr sz="1800" spc="-5" dirty="0">
                <a:latin typeface="Courier New"/>
                <a:cs typeface="Courier New"/>
              </a:rPr>
              <a:t>Metafile</a:t>
            </a:r>
            <a:r>
              <a:rPr sz="1800" spc="-5" dirty="0">
                <a:latin typeface="Calibri"/>
                <a:cs typeface="Calibri"/>
              </a:rPr>
              <a:t>’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26957" y="6439814"/>
            <a:ext cx="1809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38135" y="6137452"/>
            <a:ext cx="14160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939" y="6432803"/>
            <a:ext cx="37668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44" baseline="-25000" dirty="0">
                <a:solidFill>
                  <a:srgbClr val="D9D9D9"/>
                </a:solidFill>
                <a:latin typeface="Calibri"/>
                <a:cs typeface="Calibri"/>
              </a:rPr>
              <a:t>DSS/OTR</a:t>
            </a:r>
            <a:r>
              <a:rPr sz="2700" b="1" spc="-44" baseline="3086" dirty="0">
                <a:solidFill>
                  <a:srgbClr val="FF0000"/>
                </a:solidFill>
                <a:latin typeface="Calibri"/>
                <a:cs typeface="Calibri"/>
              </a:rPr>
              <a:t>5 </a:t>
            </a:r>
            <a:r>
              <a:rPr sz="1800" spc="-20" dirty="0">
                <a:latin typeface="Calibri"/>
                <a:cs typeface="Calibri"/>
              </a:rPr>
              <a:t>Paste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10" dirty="0">
                <a:latin typeface="Calibri"/>
                <a:cs typeface="Calibri"/>
              </a:rPr>
              <a:t>into your </a:t>
            </a:r>
            <a:r>
              <a:rPr sz="1800" spc="-30" dirty="0">
                <a:latin typeface="Calibri"/>
                <a:cs typeface="Calibri"/>
              </a:rPr>
              <a:t>Word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document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90600"/>
            <a:ext cx="4695825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6095">
              <a:lnSpc>
                <a:spcPct val="100000"/>
              </a:lnSpc>
            </a:pPr>
            <a:r>
              <a:rPr dirty="0"/>
              <a:t>3D</a:t>
            </a:r>
            <a:r>
              <a:rPr spc="-105" dirty="0"/>
              <a:t> </a:t>
            </a:r>
            <a:r>
              <a:rPr spc="-15" dirty="0"/>
              <a:t>graphs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4670425"/>
            <a:ext cx="3529329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3D </a:t>
            </a:r>
            <a:r>
              <a:rPr sz="1800" spc="-10" dirty="0">
                <a:latin typeface="Calibri"/>
                <a:cs typeface="Calibri"/>
              </a:rPr>
              <a:t>graphs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spc="-10" dirty="0">
                <a:latin typeface="Calibri"/>
                <a:cs typeface="Calibri"/>
              </a:rPr>
              <a:t>display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separate  </a:t>
            </a:r>
            <a:r>
              <a:rPr sz="1800" spc="-5" dirty="0">
                <a:latin typeface="Calibri"/>
                <a:cs typeface="Calibri"/>
              </a:rPr>
              <a:t>screen </a:t>
            </a:r>
            <a:r>
              <a:rPr sz="1800" dirty="0">
                <a:latin typeface="Calibri"/>
                <a:cs typeface="Calibri"/>
              </a:rPr>
              <a:t>(see </a:t>
            </a:r>
            <a:r>
              <a:rPr sz="1800" spc="-5" dirty="0">
                <a:latin typeface="Calibri"/>
                <a:cs typeface="Calibri"/>
              </a:rPr>
              <a:t>line </a:t>
            </a:r>
            <a:r>
              <a:rPr sz="1800" dirty="0">
                <a:latin typeface="Calibri"/>
                <a:cs typeface="Calibri"/>
              </a:rPr>
              <a:t>15 </a:t>
            </a:r>
            <a:r>
              <a:rPr sz="1800" spc="-5" dirty="0">
                <a:latin typeface="Calibri"/>
                <a:cs typeface="Calibri"/>
              </a:rPr>
              <a:t>above). </a:t>
            </a:r>
            <a:r>
              <a:rPr sz="1800" spc="-50" dirty="0">
                <a:latin typeface="Calibri"/>
                <a:cs typeface="Calibri"/>
              </a:rPr>
              <a:t>You </a:t>
            </a:r>
            <a:r>
              <a:rPr sz="1800" spc="-5" dirty="0">
                <a:latin typeface="Calibri"/>
                <a:cs typeface="Calibri"/>
              </a:rPr>
              <a:t>won’t  be </a:t>
            </a:r>
            <a:r>
              <a:rPr sz="1800" dirty="0">
                <a:latin typeface="Calibri"/>
                <a:cs typeface="Calibri"/>
              </a:rPr>
              <a:t>able </a:t>
            </a:r>
            <a:r>
              <a:rPr sz="1800" spc="-10" dirty="0">
                <a:latin typeface="Calibri"/>
                <a:cs typeface="Calibri"/>
              </a:rPr>
              <a:t>to save </a:t>
            </a:r>
            <a:r>
              <a:rPr sz="1800" spc="-5" dirty="0">
                <a:latin typeface="Calibri"/>
                <a:cs typeface="Calibri"/>
              </a:rPr>
              <a:t>it, but </a:t>
            </a:r>
            <a:r>
              <a:rPr sz="1800" spc="-10" dirty="0">
                <a:latin typeface="Calibri"/>
                <a:cs typeface="Calibri"/>
              </a:rPr>
              <a:t>after </a:t>
            </a:r>
            <a:r>
              <a:rPr sz="1800" spc="-5" dirty="0">
                <a:latin typeface="Calibri"/>
                <a:cs typeface="Calibri"/>
              </a:rPr>
              <a:t>moving it  </a:t>
            </a:r>
            <a:r>
              <a:rPr sz="1800" spc="-10" dirty="0">
                <a:latin typeface="Calibri"/>
                <a:cs typeface="Calibri"/>
              </a:rPr>
              <a:t>around, </a:t>
            </a:r>
            <a:r>
              <a:rPr sz="1800" spc="-5" dirty="0">
                <a:latin typeface="Calibri"/>
                <a:cs typeface="Calibri"/>
              </a:rPr>
              <a:t>once </a:t>
            </a:r>
            <a:r>
              <a:rPr sz="1800" spc="-10" dirty="0">
                <a:latin typeface="Calibri"/>
                <a:cs typeface="Calibri"/>
              </a:rPr>
              <a:t>you </a:t>
            </a:r>
            <a:r>
              <a:rPr sz="1800" spc="-5" dirty="0">
                <a:latin typeface="Calibri"/>
                <a:cs typeface="Calibri"/>
              </a:rPr>
              <a:t>find </a:t>
            </a:r>
            <a:r>
              <a:rPr sz="1800" dirty="0">
                <a:latin typeface="Calibri"/>
                <a:cs typeface="Calibri"/>
              </a:rPr>
              <a:t>the angle </a:t>
            </a:r>
            <a:r>
              <a:rPr sz="1800" spc="-15" dirty="0">
                <a:latin typeface="Calibri"/>
                <a:cs typeface="Calibri"/>
              </a:rPr>
              <a:t>you  </a:t>
            </a:r>
            <a:r>
              <a:rPr sz="1800" spc="-10" dirty="0">
                <a:latin typeface="Calibri"/>
                <a:cs typeface="Calibri"/>
              </a:rPr>
              <a:t>want, you can </a:t>
            </a:r>
            <a:r>
              <a:rPr sz="1800" spc="-5" dirty="0">
                <a:latin typeface="Calibri"/>
                <a:cs typeface="Calibri"/>
              </a:rPr>
              <a:t>screenshot it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paste  </a:t>
            </a:r>
            <a:r>
              <a:rPr sz="1800" spc="-5" dirty="0">
                <a:latin typeface="Calibri"/>
                <a:cs typeface="Calibri"/>
              </a:rPr>
              <a:t>it </a:t>
            </a:r>
            <a:r>
              <a:rPr sz="1800" spc="-10" dirty="0">
                <a:latin typeface="Calibri"/>
                <a:cs typeface="Calibri"/>
              </a:rPr>
              <a:t>to you </a:t>
            </a:r>
            <a:r>
              <a:rPr sz="1800" spc="-30" dirty="0">
                <a:latin typeface="Calibri"/>
                <a:cs typeface="Calibri"/>
              </a:rPr>
              <a:t>Word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document.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19600" y="5008626"/>
            <a:ext cx="457200" cy="706755"/>
          </a:xfrm>
          <a:custGeom>
            <a:avLst/>
            <a:gdLst/>
            <a:ahLst/>
            <a:cxnLst/>
            <a:rect l="l" t="t" r="r" b="b"/>
            <a:pathLst>
              <a:path w="457200" h="706754">
                <a:moveTo>
                  <a:pt x="228600" y="0"/>
                </a:moveTo>
                <a:lnTo>
                  <a:pt x="228600" y="176530"/>
                </a:lnTo>
                <a:lnTo>
                  <a:pt x="0" y="176530"/>
                </a:lnTo>
                <a:lnTo>
                  <a:pt x="0" y="529717"/>
                </a:lnTo>
                <a:lnTo>
                  <a:pt x="228600" y="529717"/>
                </a:lnTo>
                <a:lnTo>
                  <a:pt x="228600" y="706374"/>
                </a:lnTo>
                <a:lnTo>
                  <a:pt x="457200" y="353187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9600" y="5008626"/>
            <a:ext cx="457200" cy="706755"/>
          </a:xfrm>
          <a:custGeom>
            <a:avLst/>
            <a:gdLst/>
            <a:ahLst/>
            <a:cxnLst/>
            <a:rect l="l" t="t" r="r" b="b"/>
            <a:pathLst>
              <a:path w="457200" h="706754">
                <a:moveTo>
                  <a:pt x="0" y="176530"/>
                </a:moveTo>
                <a:lnTo>
                  <a:pt x="228600" y="176530"/>
                </a:lnTo>
                <a:lnTo>
                  <a:pt x="228600" y="0"/>
                </a:lnTo>
                <a:lnTo>
                  <a:pt x="457200" y="353187"/>
                </a:lnTo>
                <a:lnTo>
                  <a:pt x="228600" y="706374"/>
                </a:lnTo>
                <a:lnTo>
                  <a:pt x="228600" y="529717"/>
                </a:lnTo>
                <a:lnTo>
                  <a:pt x="0" y="529717"/>
                </a:lnTo>
                <a:lnTo>
                  <a:pt x="0" y="17653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9200" y="3025711"/>
            <a:ext cx="3944874" cy="3500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26957" y="6439814"/>
            <a:ext cx="1809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939" y="6592316"/>
            <a:ext cx="49784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D9D9D9"/>
                </a:solidFill>
                <a:latin typeface="Calibri"/>
                <a:cs typeface="Calibri"/>
              </a:rPr>
              <a:t>DSS/OTR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219200"/>
            <a:ext cx="8578850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8340" y="5442203"/>
            <a:ext cx="321754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b="1" dirty="0">
                <a:latin typeface="Calibri"/>
                <a:cs typeface="Calibri"/>
              </a:rPr>
              <a:t>console </a:t>
            </a:r>
            <a:r>
              <a:rPr sz="1800" spc="-5" dirty="0">
                <a:latin typeface="Calibri"/>
                <a:cs typeface="Calibri"/>
              </a:rPr>
              <a:t>is where </a:t>
            </a:r>
            <a:r>
              <a:rPr sz="1800" spc="-10" dirty="0">
                <a:latin typeface="Calibri"/>
                <a:cs typeface="Calibri"/>
              </a:rPr>
              <a:t>you can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commands </a:t>
            </a:r>
            <a:r>
              <a:rPr sz="1800" dirty="0">
                <a:latin typeface="Calibri"/>
                <a:cs typeface="Calibri"/>
              </a:rPr>
              <a:t>and see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32628" y="2548254"/>
            <a:ext cx="325945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b="1" spc="-10" dirty="0">
                <a:latin typeface="Calibri"/>
                <a:cs typeface="Calibri"/>
              </a:rPr>
              <a:t>workspace </a:t>
            </a:r>
            <a:r>
              <a:rPr sz="1600" spc="-10" dirty="0">
                <a:latin typeface="Calibri"/>
                <a:cs typeface="Calibri"/>
              </a:rPr>
              <a:t>tab shows </a:t>
            </a:r>
            <a:r>
              <a:rPr sz="1600" dirty="0">
                <a:latin typeface="Calibri"/>
                <a:cs typeface="Calibri"/>
              </a:rPr>
              <a:t>all </a:t>
            </a:r>
            <a:r>
              <a:rPr sz="1600" spc="-5" dirty="0">
                <a:latin typeface="Calibri"/>
                <a:cs typeface="Calibri"/>
              </a:rPr>
              <a:t>the active  </a:t>
            </a:r>
            <a:r>
              <a:rPr sz="1600" spc="-10" dirty="0">
                <a:latin typeface="Calibri"/>
                <a:cs typeface="Calibri"/>
              </a:rPr>
              <a:t>objects (see next </a:t>
            </a:r>
            <a:r>
              <a:rPr sz="1600" spc="-5" dirty="0">
                <a:latin typeface="Calibri"/>
                <a:cs typeface="Calibri"/>
              </a:rPr>
              <a:t>slide). The </a:t>
            </a:r>
            <a:r>
              <a:rPr sz="1600" b="1" spc="-10" dirty="0">
                <a:latin typeface="Calibri"/>
                <a:cs typeface="Calibri"/>
              </a:rPr>
              <a:t>history </a:t>
            </a:r>
            <a:r>
              <a:rPr sz="1600" spc="-10" dirty="0">
                <a:latin typeface="Calibri"/>
                <a:cs typeface="Calibri"/>
              </a:rPr>
              <a:t>tab  shows </a:t>
            </a:r>
            <a:r>
              <a:rPr sz="1600" spc="-5" dirty="0">
                <a:latin typeface="Calibri"/>
                <a:cs typeface="Calibri"/>
              </a:rPr>
              <a:t>a list of </a:t>
            </a:r>
            <a:r>
              <a:rPr sz="1600" spc="-10" dirty="0">
                <a:latin typeface="Calibri"/>
                <a:cs typeface="Calibri"/>
              </a:rPr>
              <a:t>commands </a:t>
            </a:r>
            <a:r>
              <a:rPr sz="1600" spc="-5" dirty="0">
                <a:latin typeface="Calibri"/>
                <a:cs typeface="Calibri"/>
              </a:rPr>
              <a:t>used so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far.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1928" y="4301490"/>
            <a:ext cx="3601085" cy="173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b="1" spc="-5" dirty="0">
                <a:latin typeface="Calibri"/>
                <a:cs typeface="Calibri"/>
              </a:rPr>
              <a:t>files </a:t>
            </a:r>
            <a:r>
              <a:rPr sz="1600" spc="-10" dirty="0">
                <a:latin typeface="Calibri"/>
                <a:cs typeface="Calibri"/>
              </a:rPr>
              <a:t>tab shows </a:t>
            </a:r>
            <a:r>
              <a:rPr sz="1600" dirty="0">
                <a:latin typeface="Calibri"/>
                <a:cs typeface="Calibri"/>
              </a:rPr>
              <a:t>all </a:t>
            </a:r>
            <a:r>
              <a:rPr sz="1600" spc="-5" dirty="0">
                <a:latin typeface="Calibri"/>
                <a:cs typeface="Calibri"/>
              </a:rPr>
              <a:t>the files and </a:t>
            </a:r>
            <a:r>
              <a:rPr sz="1600" spc="-15" dirty="0">
                <a:latin typeface="Calibri"/>
                <a:cs typeface="Calibri"/>
              </a:rPr>
              <a:t>folders 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spc="-15" dirty="0">
                <a:latin typeface="Calibri"/>
                <a:cs typeface="Calibri"/>
              </a:rPr>
              <a:t>your </a:t>
            </a:r>
            <a:r>
              <a:rPr sz="1600" spc="-10" dirty="0">
                <a:latin typeface="Calibri"/>
                <a:cs typeface="Calibri"/>
              </a:rPr>
              <a:t>default workspace </a:t>
            </a:r>
            <a:r>
              <a:rPr sz="1600" spc="-5" dirty="0">
                <a:latin typeface="Calibri"/>
                <a:cs typeface="Calibri"/>
              </a:rPr>
              <a:t>as if </a:t>
            </a:r>
            <a:r>
              <a:rPr sz="1600" spc="-15" dirty="0">
                <a:latin typeface="Calibri"/>
                <a:cs typeface="Calibri"/>
              </a:rPr>
              <a:t>you were </a:t>
            </a:r>
            <a:r>
              <a:rPr sz="1600" spc="-10" dirty="0">
                <a:latin typeface="Calibri"/>
                <a:cs typeface="Calibri"/>
              </a:rPr>
              <a:t>on  </a:t>
            </a:r>
            <a:r>
              <a:rPr sz="1600" spc="-5" dirty="0">
                <a:latin typeface="Calibri"/>
                <a:cs typeface="Calibri"/>
              </a:rPr>
              <a:t>a PC/Mac </a:t>
            </a:r>
            <a:r>
              <a:rPr sz="1600" spc="-25" dirty="0">
                <a:latin typeface="Calibri"/>
                <a:cs typeface="Calibri"/>
              </a:rPr>
              <a:t>window.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b="1" spc="-5" dirty="0">
                <a:latin typeface="Calibri"/>
                <a:cs typeface="Calibri"/>
              </a:rPr>
              <a:t>plots </a:t>
            </a:r>
            <a:r>
              <a:rPr sz="1600" spc="-10" dirty="0">
                <a:latin typeface="Calibri"/>
                <a:cs typeface="Calibri"/>
              </a:rPr>
              <a:t>tab </a:t>
            </a:r>
            <a:r>
              <a:rPr sz="1600" spc="-5" dirty="0">
                <a:latin typeface="Calibri"/>
                <a:cs typeface="Calibri"/>
              </a:rPr>
              <a:t>will </a:t>
            </a:r>
            <a:r>
              <a:rPr sz="1600" spc="-10" dirty="0">
                <a:latin typeface="Calibri"/>
                <a:cs typeface="Calibri"/>
              </a:rPr>
              <a:t>show  </a:t>
            </a:r>
            <a:r>
              <a:rPr sz="1600" dirty="0">
                <a:latin typeface="Calibri"/>
                <a:cs typeface="Calibri"/>
              </a:rPr>
              <a:t>all </a:t>
            </a:r>
            <a:r>
              <a:rPr sz="1600" spc="-15" dirty="0">
                <a:latin typeface="Calibri"/>
                <a:cs typeface="Calibri"/>
              </a:rPr>
              <a:t>your </a:t>
            </a:r>
            <a:r>
              <a:rPr sz="1600" spc="-10" dirty="0">
                <a:latin typeface="Calibri"/>
                <a:cs typeface="Calibri"/>
              </a:rPr>
              <a:t>graphs.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b="1" spc="-10" dirty="0">
                <a:latin typeface="Calibri"/>
                <a:cs typeface="Calibri"/>
              </a:rPr>
              <a:t>packages </a:t>
            </a:r>
            <a:r>
              <a:rPr sz="1600" spc="-10" dirty="0">
                <a:latin typeface="Calibri"/>
                <a:cs typeface="Calibri"/>
              </a:rPr>
              <a:t>tab </a:t>
            </a:r>
            <a:r>
              <a:rPr sz="1600" spc="-5" dirty="0">
                <a:latin typeface="Calibri"/>
                <a:cs typeface="Calibri"/>
              </a:rPr>
              <a:t>will list a  series of </a:t>
            </a:r>
            <a:r>
              <a:rPr sz="1600" spc="-10" dirty="0">
                <a:latin typeface="Calibri"/>
                <a:cs typeface="Calibri"/>
              </a:rPr>
              <a:t>packages </a:t>
            </a:r>
            <a:r>
              <a:rPr sz="1600" spc="-5" dirty="0">
                <a:latin typeface="Calibri"/>
                <a:cs typeface="Calibri"/>
              </a:rPr>
              <a:t>or add-ons </a:t>
            </a:r>
            <a:r>
              <a:rPr sz="1600" spc="-10" dirty="0">
                <a:latin typeface="Calibri"/>
                <a:cs typeface="Calibri"/>
              </a:rPr>
              <a:t>needed to  run certain processes. </a:t>
            </a: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additional </a:t>
            </a:r>
            <a:r>
              <a:rPr sz="1600" spc="-15" dirty="0">
                <a:latin typeface="Calibri"/>
                <a:cs typeface="Calibri"/>
              </a:rPr>
              <a:t>info  </a:t>
            </a:r>
            <a:r>
              <a:rPr sz="1600" spc="-10" dirty="0">
                <a:latin typeface="Calibri"/>
                <a:cs typeface="Calibri"/>
              </a:rPr>
              <a:t>see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b="1" spc="-10" dirty="0">
                <a:latin typeface="Calibri"/>
                <a:cs typeface="Calibri"/>
              </a:rPr>
              <a:t>help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49345" y="329438"/>
            <a:ext cx="284607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RStudio</a:t>
            </a:r>
            <a:r>
              <a:rPr spc="-50" dirty="0"/>
              <a:t> </a:t>
            </a:r>
            <a:r>
              <a:rPr spc="-10" dirty="0"/>
              <a:t>screen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4419600"/>
            <a:ext cx="8839200" cy="2174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8450" y="420878"/>
            <a:ext cx="347027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Workspace </a:t>
            </a:r>
            <a:r>
              <a:rPr spc="-15" dirty="0"/>
              <a:t>tab</a:t>
            </a:r>
            <a:r>
              <a:rPr spc="-65" dirty="0"/>
              <a:t> </a:t>
            </a:r>
            <a:r>
              <a:rPr spc="-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5856859" y="2124075"/>
            <a:ext cx="2906395" cy="3209925"/>
          </a:xfrm>
          <a:custGeom>
            <a:avLst/>
            <a:gdLst/>
            <a:ahLst/>
            <a:cxnLst/>
            <a:rect l="l" t="t" r="r" b="b"/>
            <a:pathLst>
              <a:path w="2906395" h="3209925">
                <a:moveTo>
                  <a:pt x="2789300" y="3142869"/>
                </a:moveTo>
                <a:lnTo>
                  <a:pt x="2781299" y="3147060"/>
                </a:lnTo>
                <a:lnTo>
                  <a:pt x="2778887" y="3154553"/>
                </a:lnTo>
                <a:lnTo>
                  <a:pt x="2776600" y="3162173"/>
                </a:lnTo>
                <a:lnTo>
                  <a:pt x="2780665" y="3170174"/>
                </a:lnTo>
                <a:lnTo>
                  <a:pt x="2906141" y="3209925"/>
                </a:lnTo>
                <a:lnTo>
                  <a:pt x="2903768" y="3198622"/>
                </a:lnTo>
                <a:lnTo>
                  <a:pt x="2876549" y="3198622"/>
                </a:lnTo>
                <a:lnTo>
                  <a:pt x="2840978" y="3159302"/>
                </a:lnTo>
                <a:lnTo>
                  <a:pt x="2789300" y="3142869"/>
                </a:lnTo>
                <a:close/>
              </a:path>
              <a:path w="2906395" h="3209925">
                <a:moveTo>
                  <a:pt x="2840978" y="3159302"/>
                </a:moveTo>
                <a:lnTo>
                  <a:pt x="2876549" y="3198622"/>
                </a:lnTo>
                <a:lnTo>
                  <a:pt x="2883994" y="3191891"/>
                </a:lnTo>
                <a:lnTo>
                  <a:pt x="2873120" y="3191891"/>
                </a:lnTo>
                <a:lnTo>
                  <a:pt x="2868109" y="3167931"/>
                </a:lnTo>
                <a:lnTo>
                  <a:pt x="2840978" y="3159302"/>
                </a:lnTo>
                <a:close/>
              </a:path>
              <a:path w="2906395" h="3209925">
                <a:moveTo>
                  <a:pt x="2871469" y="3076194"/>
                </a:moveTo>
                <a:lnTo>
                  <a:pt x="2856102" y="3079496"/>
                </a:lnTo>
                <a:lnTo>
                  <a:pt x="2851149" y="3086989"/>
                </a:lnTo>
                <a:lnTo>
                  <a:pt x="2852800" y="3094736"/>
                </a:lnTo>
                <a:lnTo>
                  <a:pt x="2862327" y="3140284"/>
                </a:lnTo>
                <a:lnTo>
                  <a:pt x="2897759" y="3179445"/>
                </a:lnTo>
                <a:lnTo>
                  <a:pt x="2876549" y="3198622"/>
                </a:lnTo>
                <a:lnTo>
                  <a:pt x="2903768" y="3198622"/>
                </a:lnTo>
                <a:lnTo>
                  <a:pt x="2880741" y="3088894"/>
                </a:lnTo>
                <a:lnTo>
                  <a:pt x="2879090" y="3081147"/>
                </a:lnTo>
                <a:lnTo>
                  <a:pt x="2871469" y="3076194"/>
                </a:lnTo>
                <a:close/>
              </a:path>
              <a:path w="2906395" h="3209925">
                <a:moveTo>
                  <a:pt x="2868109" y="3167931"/>
                </a:moveTo>
                <a:lnTo>
                  <a:pt x="2873120" y="3191891"/>
                </a:lnTo>
                <a:lnTo>
                  <a:pt x="2891536" y="3175381"/>
                </a:lnTo>
                <a:lnTo>
                  <a:pt x="2868109" y="3167931"/>
                </a:lnTo>
                <a:close/>
              </a:path>
              <a:path w="2906395" h="3209925">
                <a:moveTo>
                  <a:pt x="2862327" y="3140284"/>
                </a:moveTo>
                <a:lnTo>
                  <a:pt x="2868109" y="3167931"/>
                </a:lnTo>
                <a:lnTo>
                  <a:pt x="2891536" y="3175381"/>
                </a:lnTo>
                <a:lnTo>
                  <a:pt x="2873120" y="3191891"/>
                </a:lnTo>
                <a:lnTo>
                  <a:pt x="2883994" y="3191891"/>
                </a:lnTo>
                <a:lnTo>
                  <a:pt x="2897759" y="3179445"/>
                </a:lnTo>
                <a:lnTo>
                  <a:pt x="2862327" y="3140284"/>
                </a:lnTo>
                <a:close/>
              </a:path>
              <a:path w="2906395" h="3209925">
                <a:moveTo>
                  <a:pt x="21081" y="0"/>
                </a:moveTo>
                <a:lnTo>
                  <a:pt x="0" y="19050"/>
                </a:lnTo>
                <a:lnTo>
                  <a:pt x="2840978" y="3159302"/>
                </a:lnTo>
                <a:lnTo>
                  <a:pt x="2868109" y="3167931"/>
                </a:lnTo>
                <a:lnTo>
                  <a:pt x="2862327" y="3140284"/>
                </a:lnTo>
                <a:lnTo>
                  <a:pt x="210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28259" y="2123948"/>
            <a:ext cx="3134995" cy="3383279"/>
          </a:xfrm>
          <a:custGeom>
            <a:avLst/>
            <a:gdLst/>
            <a:ahLst/>
            <a:cxnLst/>
            <a:rect l="l" t="t" r="r" b="b"/>
            <a:pathLst>
              <a:path w="3134995" h="3383279">
                <a:moveTo>
                  <a:pt x="3017139" y="3317493"/>
                </a:moveTo>
                <a:lnTo>
                  <a:pt x="3009265" y="3321685"/>
                </a:lnTo>
                <a:lnTo>
                  <a:pt x="3006851" y="3329304"/>
                </a:lnTo>
                <a:lnTo>
                  <a:pt x="3004566" y="3336798"/>
                </a:lnTo>
                <a:lnTo>
                  <a:pt x="3008884" y="3344799"/>
                </a:lnTo>
                <a:lnTo>
                  <a:pt x="3134741" y="3383153"/>
                </a:lnTo>
                <a:lnTo>
                  <a:pt x="3132289" y="3372104"/>
                </a:lnTo>
                <a:lnTo>
                  <a:pt x="3105022" y="3372104"/>
                </a:lnTo>
                <a:lnTo>
                  <a:pt x="3069022" y="3333230"/>
                </a:lnTo>
                <a:lnTo>
                  <a:pt x="3017139" y="3317493"/>
                </a:lnTo>
                <a:close/>
              </a:path>
              <a:path w="3134995" h="3383279">
                <a:moveTo>
                  <a:pt x="3069022" y="3333230"/>
                </a:moveTo>
                <a:lnTo>
                  <a:pt x="3105022" y="3372104"/>
                </a:lnTo>
                <a:lnTo>
                  <a:pt x="3112281" y="3365373"/>
                </a:lnTo>
                <a:lnTo>
                  <a:pt x="3101593" y="3365373"/>
                </a:lnTo>
                <a:lnTo>
                  <a:pt x="3096270" y="3341511"/>
                </a:lnTo>
                <a:lnTo>
                  <a:pt x="3069022" y="3333230"/>
                </a:lnTo>
                <a:close/>
              </a:path>
              <a:path w="3134995" h="3383279">
                <a:moveTo>
                  <a:pt x="3098545" y="3249803"/>
                </a:moveTo>
                <a:lnTo>
                  <a:pt x="3090798" y="3251454"/>
                </a:lnTo>
                <a:lnTo>
                  <a:pt x="3083179" y="3253231"/>
                </a:lnTo>
                <a:lnTo>
                  <a:pt x="3078352" y="3260852"/>
                </a:lnTo>
                <a:lnTo>
                  <a:pt x="3080004" y="3268599"/>
                </a:lnTo>
                <a:lnTo>
                  <a:pt x="3090123" y="3313956"/>
                </a:lnTo>
                <a:lnTo>
                  <a:pt x="3125977" y="3352673"/>
                </a:lnTo>
                <a:lnTo>
                  <a:pt x="3105022" y="3372104"/>
                </a:lnTo>
                <a:lnTo>
                  <a:pt x="3132289" y="3372104"/>
                </a:lnTo>
                <a:lnTo>
                  <a:pt x="3107943" y="3262376"/>
                </a:lnTo>
                <a:lnTo>
                  <a:pt x="3106166" y="3254629"/>
                </a:lnTo>
                <a:lnTo>
                  <a:pt x="3098545" y="3249803"/>
                </a:lnTo>
                <a:close/>
              </a:path>
              <a:path w="3134995" h="3383279">
                <a:moveTo>
                  <a:pt x="3096270" y="3341511"/>
                </a:moveTo>
                <a:lnTo>
                  <a:pt x="3101593" y="3365373"/>
                </a:lnTo>
                <a:lnTo>
                  <a:pt x="3119627" y="3348608"/>
                </a:lnTo>
                <a:lnTo>
                  <a:pt x="3096270" y="3341511"/>
                </a:lnTo>
                <a:close/>
              </a:path>
              <a:path w="3134995" h="3383279">
                <a:moveTo>
                  <a:pt x="3090123" y="3313956"/>
                </a:moveTo>
                <a:lnTo>
                  <a:pt x="3096270" y="3341511"/>
                </a:lnTo>
                <a:lnTo>
                  <a:pt x="3119627" y="3348608"/>
                </a:lnTo>
                <a:lnTo>
                  <a:pt x="3101593" y="3365373"/>
                </a:lnTo>
                <a:lnTo>
                  <a:pt x="3112281" y="3365373"/>
                </a:lnTo>
                <a:lnTo>
                  <a:pt x="3125977" y="3352673"/>
                </a:lnTo>
                <a:lnTo>
                  <a:pt x="3090123" y="3313956"/>
                </a:lnTo>
                <a:close/>
              </a:path>
              <a:path w="3134995" h="3383279">
                <a:moveTo>
                  <a:pt x="21081" y="0"/>
                </a:moveTo>
                <a:lnTo>
                  <a:pt x="0" y="19303"/>
                </a:lnTo>
                <a:lnTo>
                  <a:pt x="3069022" y="3333230"/>
                </a:lnTo>
                <a:lnTo>
                  <a:pt x="3096270" y="3341511"/>
                </a:lnTo>
                <a:lnTo>
                  <a:pt x="3090123" y="3313956"/>
                </a:lnTo>
                <a:lnTo>
                  <a:pt x="210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7365" y="1164335"/>
            <a:ext cx="8395970" cy="82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workspace tab </a:t>
            </a:r>
            <a:r>
              <a:rPr sz="1800" spc="-15" dirty="0">
                <a:latin typeface="Calibri"/>
                <a:cs typeface="Calibri"/>
              </a:rPr>
              <a:t>stores any </a:t>
            </a:r>
            <a:r>
              <a:rPr sz="1800" spc="-5" dirty="0">
                <a:latin typeface="Calibri"/>
                <a:cs typeface="Calibri"/>
              </a:rPr>
              <a:t>object, value, function or anything </a:t>
            </a:r>
            <a:r>
              <a:rPr sz="1800" spc="-10" dirty="0">
                <a:latin typeface="Calibri"/>
                <a:cs typeface="Calibri"/>
              </a:rPr>
              <a:t>you </a:t>
            </a:r>
            <a:r>
              <a:rPr sz="1800" spc="-15" dirty="0">
                <a:latin typeface="Calibri"/>
                <a:cs typeface="Calibri"/>
              </a:rPr>
              <a:t>create </a:t>
            </a:r>
            <a:r>
              <a:rPr sz="1800" spc="-5" dirty="0">
                <a:latin typeface="Calibri"/>
                <a:cs typeface="Calibri"/>
              </a:rPr>
              <a:t>during </a:t>
            </a:r>
            <a:r>
              <a:rPr sz="1800" spc="-10" dirty="0">
                <a:latin typeface="Calibri"/>
                <a:cs typeface="Calibri"/>
              </a:rPr>
              <a:t>your </a:t>
            </a:r>
            <a:r>
              <a:rPr sz="1800" dirty="0">
                <a:latin typeface="Calibri"/>
                <a:cs typeface="Calibri"/>
              </a:rPr>
              <a:t>R  </a:t>
            </a:r>
            <a:r>
              <a:rPr sz="1800" spc="-5" dirty="0">
                <a:latin typeface="Calibri"/>
                <a:cs typeface="Calibri"/>
              </a:rPr>
              <a:t>session. </a:t>
            </a:r>
            <a:r>
              <a:rPr sz="1800" dirty="0">
                <a:latin typeface="Calibri"/>
                <a:cs typeface="Calibri"/>
              </a:rPr>
              <a:t>In the </a:t>
            </a:r>
            <a:r>
              <a:rPr sz="1800" spc="-10" dirty="0">
                <a:latin typeface="Calibri"/>
                <a:cs typeface="Calibri"/>
              </a:rPr>
              <a:t>example </a:t>
            </a:r>
            <a:r>
              <a:rPr sz="1800" spc="-30" dirty="0">
                <a:latin typeface="Calibri"/>
                <a:cs typeface="Calibri"/>
              </a:rPr>
              <a:t>below, </a:t>
            </a:r>
            <a:r>
              <a:rPr sz="1800" spc="-5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you click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dotted </a:t>
            </a:r>
            <a:r>
              <a:rPr sz="1800" spc="-10" dirty="0">
                <a:latin typeface="Calibri"/>
                <a:cs typeface="Calibri"/>
              </a:rPr>
              <a:t>squares you </a:t>
            </a:r>
            <a:r>
              <a:rPr sz="1800" spc="-5" dirty="0">
                <a:latin typeface="Calibri"/>
                <a:cs typeface="Calibri"/>
              </a:rPr>
              <a:t>can </a:t>
            </a:r>
            <a:r>
              <a:rPr sz="1800" dirty="0">
                <a:latin typeface="Calibri"/>
                <a:cs typeface="Calibri"/>
              </a:rPr>
              <a:t>see the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a  </a:t>
            </a:r>
            <a:r>
              <a:rPr sz="1800" spc="-10" dirty="0">
                <a:latin typeface="Calibri"/>
                <a:cs typeface="Calibri"/>
              </a:rPr>
              <a:t>screen to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left.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00" y="2314448"/>
            <a:ext cx="3733800" cy="1700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29080" y="4014723"/>
            <a:ext cx="132715" cy="938530"/>
          </a:xfrm>
          <a:custGeom>
            <a:avLst/>
            <a:gdLst/>
            <a:ahLst/>
            <a:cxnLst/>
            <a:rect l="l" t="t" r="r" b="b"/>
            <a:pathLst>
              <a:path w="132715" h="938529">
                <a:moveTo>
                  <a:pt x="66325" y="56675"/>
                </a:moveTo>
                <a:lnTo>
                  <a:pt x="52088" y="81092"/>
                </a:lnTo>
                <a:lnTo>
                  <a:pt x="51968" y="938276"/>
                </a:lnTo>
                <a:lnTo>
                  <a:pt x="80543" y="938276"/>
                </a:lnTo>
                <a:lnTo>
                  <a:pt x="80577" y="81092"/>
                </a:lnTo>
                <a:lnTo>
                  <a:pt x="66325" y="56675"/>
                </a:lnTo>
                <a:close/>
              </a:path>
              <a:path w="132715" h="938529">
                <a:moveTo>
                  <a:pt x="66319" y="0"/>
                </a:moveTo>
                <a:lnTo>
                  <a:pt x="3975" y="106933"/>
                </a:lnTo>
                <a:lnTo>
                  <a:pt x="0" y="113664"/>
                </a:lnTo>
                <a:lnTo>
                  <a:pt x="2298" y="122427"/>
                </a:lnTo>
                <a:lnTo>
                  <a:pt x="9118" y="126364"/>
                </a:lnTo>
                <a:lnTo>
                  <a:pt x="15925" y="130428"/>
                </a:lnTo>
                <a:lnTo>
                  <a:pt x="24676" y="128143"/>
                </a:lnTo>
                <a:lnTo>
                  <a:pt x="28651" y="121284"/>
                </a:lnTo>
                <a:lnTo>
                  <a:pt x="52002" y="81238"/>
                </a:lnTo>
                <a:lnTo>
                  <a:pt x="52095" y="28320"/>
                </a:lnTo>
                <a:lnTo>
                  <a:pt x="82834" y="28320"/>
                </a:lnTo>
                <a:lnTo>
                  <a:pt x="66319" y="0"/>
                </a:lnTo>
                <a:close/>
              </a:path>
              <a:path w="132715" h="938529">
                <a:moveTo>
                  <a:pt x="82834" y="28320"/>
                </a:moveTo>
                <a:lnTo>
                  <a:pt x="80670" y="28320"/>
                </a:lnTo>
                <a:lnTo>
                  <a:pt x="80663" y="81238"/>
                </a:lnTo>
                <a:lnTo>
                  <a:pt x="104038" y="121284"/>
                </a:lnTo>
                <a:lnTo>
                  <a:pt x="107975" y="128143"/>
                </a:lnTo>
                <a:lnTo>
                  <a:pt x="116738" y="130428"/>
                </a:lnTo>
                <a:lnTo>
                  <a:pt x="123469" y="126364"/>
                </a:lnTo>
                <a:lnTo>
                  <a:pt x="130327" y="122427"/>
                </a:lnTo>
                <a:lnTo>
                  <a:pt x="132613" y="113664"/>
                </a:lnTo>
                <a:lnTo>
                  <a:pt x="82834" y="28320"/>
                </a:lnTo>
                <a:close/>
              </a:path>
              <a:path w="132715" h="938529">
                <a:moveTo>
                  <a:pt x="80669" y="35559"/>
                </a:moveTo>
                <a:lnTo>
                  <a:pt x="78638" y="35559"/>
                </a:lnTo>
                <a:lnTo>
                  <a:pt x="66325" y="56675"/>
                </a:lnTo>
                <a:lnTo>
                  <a:pt x="80663" y="81238"/>
                </a:lnTo>
                <a:lnTo>
                  <a:pt x="80669" y="35559"/>
                </a:lnTo>
                <a:close/>
              </a:path>
              <a:path w="132715" h="938529">
                <a:moveTo>
                  <a:pt x="80670" y="28320"/>
                </a:moveTo>
                <a:lnTo>
                  <a:pt x="52095" y="28320"/>
                </a:lnTo>
                <a:lnTo>
                  <a:pt x="52088" y="81092"/>
                </a:lnTo>
                <a:lnTo>
                  <a:pt x="66325" y="56675"/>
                </a:lnTo>
                <a:lnTo>
                  <a:pt x="54000" y="35559"/>
                </a:lnTo>
                <a:lnTo>
                  <a:pt x="80669" y="35559"/>
                </a:lnTo>
                <a:lnTo>
                  <a:pt x="80670" y="28320"/>
                </a:lnTo>
                <a:close/>
              </a:path>
              <a:path w="132715" h="938529">
                <a:moveTo>
                  <a:pt x="78638" y="35559"/>
                </a:moveTo>
                <a:lnTo>
                  <a:pt x="54000" y="35559"/>
                </a:lnTo>
                <a:lnTo>
                  <a:pt x="66325" y="56675"/>
                </a:lnTo>
                <a:lnTo>
                  <a:pt x="78638" y="355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52473" y="5496305"/>
            <a:ext cx="3201035" cy="132715"/>
          </a:xfrm>
          <a:custGeom>
            <a:avLst/>
            <a:gdLst/>
            <a:ahLst/>
            <a:cxnLst/>
            <a:rect l="l" t="t" r="r" b="b"/>
            <a:pathLst>
              <a:path w="3201035" h="132714">
                <a:moveTo>
                  <a:pt x="113791" y="0"/>
                </a:moveTo>
                <a:lnTo>
                  <a:pt x="0" y="66294"/>
                </a:lnTo>
                <a:lnTo>
                  <a:pt x="113791" y="132613"/>
                </a:lnTo>
                <a:lnTo>
                  <a:pt x="122554" y="130314"/>
                </a:lnTo>
                <a:lnTo>
                  <a:pt x="130428" y="116687"/>
                </a:lnTo>
                <a:lnTo>
                  <a:pt x="128143" y="107937"/>
                </a:lnTo>
                <a:lnTo>
                  <a:pt x="81079" y="80518"/>
                </a:lnTo>
                <a:lnTo>
                  <a:pt x="28447" y="80518"/>
                </a:lnTo>
                <a:lnTo>
                  <a:pt x="28447" y="51943"/>
                </a:lnTo>
                <a:lnTo>
                  <a:pt x="81250" y="51943"/>
                </a:lnTo>
                <a:lnTo>
                  <a:pt x="128143" y="24638"/>
                </a:lnTo>
                <a:lnTo>
                  <a:pt x="130428" y="15875"/>
                </a:lnTo>
                <a:lnTo>
                  <a:pt x="126491" y="9144"/>
                </a:lnTo>
                <a:lnTo>
                  <a:pt x="122554" y="2286"/>
                </a:lnTo>
                <a:lnTo>
                  <a:pt x="113791" y="0"/>
                </a:lnTo>
                <a:close/>
              </a:path>
              <a:path w="3201035" h="132714">
                <a:moveTo>
                  <a:pt x="81250" y="51943"/>
                </a:moveTo>
                <a:lnTo>
                  <a:pt x="28447" y="51943"/>
                </a:lnTo>
                <a:lnTo>
                  <a:pt x="28447" y="80518"/>
                </a:lnTo>
                <a:lnTo>
                  <a:pt x="81079" y="80518"/>
                </a:lnTo>
                <a:lnTo>
                  <a:pt x="77812" y="78613"/>
                </a:lnTo>
                <a:lnTo>
                  <a:pt x="35559" y="78613"/>
                </a:lnTo>
                <a:lnTo>
                  <a:pt x="35559" y="53975"/>
                </a:lnTo>
                <a:lnTo>
                  <a:pt x="77769" y="53975"/>
                </a:lnTo>
                <a:lnTo>
                  <a:pt x="81250" y="51943"/>
                </a:lnTo>
                <a:close/>
              </a:path>
              <a:path w="3201035" h="132714">
                <a:moveTo>
                  <a:pt x="3200527" y="51943"/>
                </a:moveTo>
                <a:lnTo>
                  <a:pt x="81250" y="51943"/>
                </a:lnTo>
                <a:lnTo>
                  <a:pt x="56675" y="66287"/>
                </a:lnTo>
                <a:lnTo>
                  <a:pt x="81079" y="80518"/>
                </a:lnTo>
                <a:lnTo>
                  <a:pt x="3200527" y="80518"/>
                </a:lnTo>
                <a:lnTo>
                  <a:pt x="3200527" y="51943"/>
                </a:lnTo>
                <a:close/>
              </a:path>
              <a:path w="3201035" h="132714">
                <a:moveTo>
                  <a:pt x="35559" y="53975"/>
                </a:moveTo>
                <a:lnTo>
                  <a:pt x="35559" y="78613"/>
                </a:lnTo>
                <a:lnTo>
                  <a:pt x="56675" y="66287"/>
                </a:lnTo>
                <a:lnTo>
                  <a:pt x="35559" y="53975"/>
                </a:lnTo>
                <a:close/>
              </a:path>
              <a:path w="3201035" h="132714">
                <a:moveTo>
                  <a:pt x="56675" y="66287"/>
                </a:moveTo>
                <a:lnTo>
                  <a:pt x="35559" y="78613"/>
                </a:lnTo>
                <a:lnTo>
                  <a:pt x="77812" y="78613"/>
                </a:lnTo>
                <a:lnTo>
                  <a:pt x="56675" y="66287"/>
                </a:lnTo>
                <a:close/>
              </a:path>
              <a:path w="3201035" h="132714">
                <a:moveTo>
                  <a:pt x="77769" y="53975"/>
                </a:moveTo>
                <a:lnTo>
                  <a:pt x="35559" y="53975"/>
                </a:lnTo>
                <a:lnTo>
                  <a:pt x="56675" y="66287"/>
                </a:lnTo>
                <a:lnTo>
                  <a:pt x="77769" y="539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9644" y="5823203"/>
            <a:ext cx="3458210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Showing </a:t>
            </a:r>
            <a:r>
              <a:rPr sz="1800" spc="-10" dirty="0">
                <a:latin typeface="Calibri"/>
                <a:cs typeface="Calibri"/>
              </a:rPr>
              <a:t>here </a:t>
            </a:r>
            <a:r>
              <a:rPr sz="1800" spc="-5" dirty="0">
                <a:latin typeface="Calibri"/>
                <a:cs typeface="Calibri"/>
              </a:rPr>
              <a:t>matrix </a:t>
            </a:r>
            <a:r>
              <a:rPr sz="1800" dirty="0">
                <a:latin typeface="Calibri"/>
                <a:cs typeface="Calibri"/>
              </a:rPr>
              <a:t>B. </a:t>
            </a:r>
            <a:r>
              <a:rPr sz="1800" spc="-8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see </a:t>
            </a:r>
            <a:r>
              <a:rPr sz="1800" spc="-5" dirty="0">
                <a:latin typeface="Calibri"/>
                <a:cs typeface="Calibri"/>
              </a:rPr>
              <a:t>matrix 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click on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respective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2285873"/>
            <a:ext cx="3733800" cy="1678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4278312"/>
            <a:ext cx="8382000" cy="229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38450" y="543178"/>
            <a:ext cx="347091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Workspace tab</a:t>
            </a:r>
            <a:r>
              <a:rPr spc="-60" dirty="0"/>
              <a:t> </a:t>
            </a:r>
            <a:r>
              <a:rPr dirty="0"/>
              <a:t>(2)</a:t>
            </a:r>
          </a:p>
        </p:txBody>
      </p:sp>
      <p:sp>
        <p:nvSpPr>
          <p:cNvPr id="5" name="object 5"/>
          <p:cNvSpPr/>
          <p:nvPr/>
        </p:nvSpPr>
        <p:spPr>
          <a:xfrm>
            <a:off x="771880" y="4038472"/>
            <a:ext cx="132715" cy="762635"/>
          </a:xfrm>
          <a:custGeom>
            <a:avLst/>
            <a:gdLst/>
            <a:ahLst/>
            <a:cxnLst/>
            <a:rect l="l" t="t" r="r" b="b"/>
            <a:pathLst>
              <a:path w="132715" h="762635">
                <a:moveTo>
                  <a:pt x="66319" y="56719"/>
                </a:moveTo>
                <a:lnTo>
                  <a:pt x="52031" y="81208"/>
                </a:lnTo>
                <a:lnTo>
                  <a:pt x="52031" y="762126"/>
                </a:lnTo>
                <a:lnTo>
                  <a:pt x="80606" y="762126"/>
                </a:lnTo>
                <a:lnTo>
                  <a:pt x="80606" y="81208"/>
                </a:lnTo>
                <a:lnTo>
                  <a:pt x="66319" y="56719"/>
                </a:lnTo>
                <a:close/>
              </a:path>
              <a:path w="132715" h="762635">
                <a:moveTo>
                  <a:pt x="66319" y="0"/>
                </a:moveTo>
                <a:lnTo>
                  <a:pt x="3975" y="106933"/>
                </a:lnTo>
                <a:lnTo>
                  <a:pt x="0" y="113791"/>
                </a:lnTo>
                <a:lnTo>
                  <a:pt x="2298" y="122554"/>
                </a:lnTo>
                <a:lnTo>
                  <a:pt x="15925" y="130428"/>
                </a:lnTo>
                <a:lnTo>
                  <a:pt x="24676" y="128143"/>
                </a:lnTo>
                <a:lnTo>
                  <a:pt x="28651" y="121284"/>
                </a:lnTo>
                <a:lnTo>
                  <a:pt x="52031" y="81208"/>
                </a:lnTo>
                <a:lnTo>
                  <a:pt x="52031" y="28447"/>
                </a:lnTo>
                <a:lnTo>
                  <a:pt x="82905" y="28447"/>
                </a:lnTo>
                <a:lnTo>
                  <a:pt x="66319" y="0"/>
                </a:lnTo>
                <a:close/>
              </a:path>
              <a:path w="132715" h="762635">
                <a:moveTo>
                  <a:pt x="82905" y="28447"/>
                </a:moveTo>
                <a:lnTo>
                  <a:pt x="80606" y="28447"/>
                </a:lnTo>
                <a:lnTo>
                  <a:pt x="80606" y="81208"/>
                </a:lnTo>
                <a:lnTo>
                  <a:pt x="103987" y="121284"/>
                </a:lnTo>
                <a:lnTo>
                  <a:pt x="107962" y="128143"/>
                </a:lnTo>
                <a:lnTo>
                  <a:pt x="116713" y="130428"/>
                </a:lnTo>
                <a:lnTo>
                  <a:pt x="130340" y="122554"/>
                </a:lnTo>
                <a:lnTo>
                  <a:pt x="132638" y="113791"/>
                </a:lnTo>
                <a:lnTo>
                  <a:pt x="128663" y="106933"/>
                </a:lnTo>
                <a:lnTo>
                  <a:pt x="82905" y="28447"/>
                </a:lnTo>
                <a:close/>
              </a:path>
              <a:path w="132715" h="762635">
                <a:moveTo>
                  <a:pt x="80606" y="28447"/>
                </a:moveTo>
                <a:lnTo>
                  <a:pt x="52031" y="28447"/>
                </a:lnTo>
                <a:lnTo>
                  <a:pt x="52031" y="81208"/>
                </a:lnTo>
                <a:lnTo>
                  <a:pt x="66319" y="56719"/>
                </a:lnTo>
                <a:lnTo>
                  <a:pt x="53975" y="35559"/>
                </a:lnTo>
                <a:lnTo>
                  <a:pt x="80606" y="35559"/>
                </a:lnTo>
                <a:lnTo>
                  <a:pt x="80606" y="28447"/>
                </a:lnTo>
                <a:close/>
              </a:path>
              <a:path w="132715" h="762635">
                <a:moveTo>
                  <a:pt x="80606" y="35559"/>
                </a:moveTo>
                <a:lnTo>
                  <a:pt x="78663" y="35559"/>
                </a:lnTo>
                <a:lnTo>
                  <a:pt x="66319" y="56719"/>
                </a:lnTo>
                <a:lnTo>
                  <a:pt x="80606" y="81208"/>
                </a:lnTo>
                <a:lnTo>
                  <a:pt x="80606" y="35559"/>
                </a:lnTo>
                <a:close/>
              </a:path>
              <a:path w="132715" h="762635">
                <a:moveTo>
                  <a:pt x="78663" y="35559"/>
                </a:moveTo>
                <a:lnTo>
                  <a:pt x="53975" y="35559"/>
                </a:lnTo>
                <a:lnTo>
                  <a:pt x="66319" y="56719"/>
                </a:lnTo>
                <a:lnTo>
                  <a:pt x="78663" y="355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22896" y="3344036"/>
            <a:ext cx="1611630" cy="2084070"/>
          </a:xfrm>
          <a:custGeom>
            <a:avLst/>
            <a:gdLst/>
            <a:ahLst/>
            <a:cxnLst/>
            <a:rect l="l" t="t" r="r" b="b"/>
            <a:pathLst>
              <a:path w="1611629" h="2084070">
                <a:moveTo>
                  <a:pt x="1500377" y="2007615"/>
                </a:moveTo>
                <a:lnTo>
                  <a:pt x="1491996" y="2011172"/>
                </a:lnTo>
                <a:lnTo>
                  <a:pt x="1489075" y="2018538"/>
                </a:lnTo>
                <a:lnTo>
                  <a:pt x="1486027" y="2025777"/>
                </a:lnTo>
                <a:lnTo>
                  <a:pt x="1489582" y="2034159"/>
                </a:lnTo>
                <a:lnTo>
                  <a:pt x="1496949" y="2037079"/>
                </a:lnTo>
                <a:lnTo>
                  <a:pt x="1611502" y="2083689"/>
                </a:lnTo>
                <a:lnTo>
                  <a:pt x="1609728" y="2069973"/>
                </a:lnTo>
                <a:lnTo>
                  <a:pt x="1582927" y="2069973"/>
                </a:lnTo>
                <a:lnTo>
                  <a:pt x="1550670" y="2028146"/>
                </a:lnTo>
                <a:lnTo>
                  <a:pt x="1507617" y="2010664"/>
                </a:lnTo>
                <a:lnTo>
                  <a:pt x="1500377" y="2007615"/>
                </a:lnTo>
                <a:close/>
              </a:path>
              <a:path w="1611629" h="2084070">
                <a:moveTo>
                  <a:pt x="1550670" y="2028146"/>
                </a:moveTo>
                <a:lnTo>
                  <a:pt x="1582927" y="2069973"/>
                </a:lnTo>
                <a:lnTo>
                  <a:pt x="1591838" y="2063114"/>
                </a:lnTo>
                <a:lnTo>
                  <a:pt x="1580006" y="2063114"/>
                </a:lnTo>
                <a:lnTo>
                  <a:pt x="1576867" y="2038785"/>
                </a:lnTo>
                <a:lnTo>
                  <a:pt x="1550670" y="2028146"/>
                </a:lnTo>
                <a:close/>
              </a:path>
              <a:path w="1611629" h="2084070">
                <a:moveTo>
                  <a:pt x="1587500" y="1947672"/>
                </a:moveTo>
                <a:lnTo>
                  <a:pt x="1571752" y="1949703"/>
                </a:lnTo>
                <a:lnTo>
                  <a:pt x="1566291" y="1956815"/>
                </a:lnTo>
                <a:lnTo>
                  <a:pt x="1573244" y="2010704"/>
                </a:lnTo>
                <a:lnTo>
                  <a:pt x="1605533" y="2052574"/>
                </a:lnTo>
                <a:lnTo>
                  <a:pt x="1582927" y="2069973"/>
                </a:lnTo>
                <a:lnTo>
                  <a:pt x="1609728" y="2069973"/>
                </a:lnTo>
                <a:lnTo>
                  <a:pt x="1594611" y="1953133"/>
                </a:lnTo>
                <a:lnTo>
                  <a:pt x="1587500" y="1947672"/>
                </a:lnTo>
                <a:close/>
              </a:path>
              <a:path w="1611629" h="2084070">
                <a:moveTo>
                  <a:pt x="1576867" y="2038785"/>
                </a:moveTo>
                <a:lnTo>
                  <a:pt x="1580006" y="2063114"/>
                </a:lnTo>
                <a:lnTo>
                  <a:pt x="1599564" y="2048002"/>
                </a:lnTo>
                <a:lnTo>
                  <a:pt x="1576867" y="2038785"/>
                </a:lnTo>
                <a:close/>
              </a:path>
              <a:path w="1611629" h="2084070">
                <a:moveTo>
                  <a:pt x="1573244" y="2010704"/>
                </a:moveTo>
                <a:lnTo>
                  <a:pt x="1576867" y="2038785"/>
                </a:lnTo>
                <a:lnTo>
                  <a:pt x="1599564" y="2048002"/>
                </a:lnTo>
                <a:lnTo>
                  <a:pt x="1580006" y="2063114"/>
                </a:lnTo>
                <a:lnTo>
                  <a:pt x="1591838" y="2063114"/>
                </a:lnTo>
                <a:lnTo>
                  <a:pt x="1605533" y="2052574"/>
                </a:lnTo>
                <a:lnTo>
                  <a:pt x="1573244" y="2010704"/>
                </a:lnTo>
                <a:close/>
              </a:path>
              <a:path w="1611629" h="2084070">
                <a:moveTo>
                  <a:pt x="22605" y="0"/>
                </a:moveTo>
                <a:lnTo>
                  <a:pt x="0" y="17525"/>
                </a:lnTo>
                <a:lnTo>
                  <a:pt x="1550670" y="2028146"/>
                </a:lnTo>
                <a:lnTo>
                  <a:pt x="1576867" y="2038785"/>
                </a:lnTo>
                <a:lnTo>
                  <a:pt x="1573304" y="2011172"/>
                </a:lnTo>
                <a:lnTo>
                  <a:pt x="1573213" y="2010663"/>
                </a:lnTo>
                <a:lnTo>
                  <a:pt x="226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7273" y="5363717"/>
            <a:ext cx="2820035" cy="137160"/>
          </a:xfrm>
          <a:custGeom>
            <a:avLst/>
            <a:gdLst/>
            <a:ahLst/>
            <a:cxnLst/>
            <a:rect l="l" t="t" r="r" b="b"/>
            <a:pathLst>
              <a:path w="2820035" h="137160">
                <a:moveTo>
                  <a:pt x="81389" y="51390"/>
                </a:moveTo>
                <a:lnTo>
                  <a:pt x="56691" y="65094"/>
                </a:lnTo>
                <a:lnTo>
                  <a:pt x="81006" y="79967"/>
                </a:lnTo>
                <a:lnTo>
                  <a:pt x="2819273" y="136905"/>
                </a:lnTo>
                <a:lnTo>
                  <a:pt x="2819780" y="108457"/>
                </a:lnTo>
                <a:lnTo>
                  <a:pt x="81389" y="51390"/>
                </a:lnTo>
                <a:close/>
              </a:path>
              <a:path w="2820035" h="137160">
                <a:moveTo>
                  <a:pt x="115062" y="0"/>
                </a:moveTo>
                <a:lnTo>
                  <a:pt x="0" y="63880"/>
                </a:lnTo>
                <a:lnTo>
                  <a:pt x="112394" y="132587"/>
                </a:lnTo>
                <a:lnTo>
                  <a:pt x="121157" y="130555"/>
                </a:lnTo>
                <a:lnTo>
                  <a:pt x="125221" y="123824"/>
                </a:lnTo>
                <a:lnTo>
                  <a:pt x="129412" y="117093"/>
                </a:lnTo>
                <a:lnTo>
                  <a:pt x="127253" y="108203"/>
                </a:lnTo>
                <a:lnTo>
                  <a:pt x="81006" y="79967"/>
                </a:lnTo>
                <a:lnTo>
                  <a:pt x="28066" y="78866"/>
                </a:lnTo>
                <a:lnTo>
                  <a:pt x="28701" y="50291"/>
                </a:lnTo>
                <a:lnTo>
                  <a:pt x="83368" y="50291"/>
                </a:lnTo>
                <a:lnTo>
                  <a:pt x="129031" y="25018"/>
                </a:lnTo>
                <a:lnTo>
                  <a:pt x="131444" y="16255"/>
                </a:lnTo>
                <a:lnTo>
                  <a:pt x="123825" y="2539"/>
                </a:lnTo>
                <a:lnTo>
                  <a:pt x="115062" y="0"/>
                </a:lnTo>
                <a:close/>
              </a:path>
              <a:path w="2820035" h="137160">
                <a:moveTo>
                  <a:pt x="28701" y="50291"/>
                </a:moveTo>
                <a:lnTo>
                  <a:pt x="28066" y="78866"/>
                </a:lnTo>
                <a:lnTo>
                  <a:pt x="81006" y="79967"/>
                </a:lnTo>
                <a:lnTo>
                  <a:pt x="76092" y="76961"/>
                </a:lnTo>
                <a:lnTo>
                  <a:pt x="35306" y="76961"/>
                </a:lnTo>
                <a:lnTo>
                  <a:pt x="35813" y="52323"/>
                </a:lnTo>
                <a:lnTo>
                  <a:pt x="79706" y="52323"/>
                </a:lnTo>
                <a:lnTo>
                  <a:pt x="81389" y="51390"/>
                </a:lnTo>
                <a:lnTo>
                  <a:pt x="28701" y="50291"/>
                </a:lnTo>
                <a:close/>
              </a:path>
              <a:path w="2820035" h="137160">
                <a:moveTo>
                  <a:pt x="35813" y="52323"/>
                </a:moveTo>
                <a:lnTo>
                  <a:pt x="35306" y="76961"/>
                </a:lnTo>
                <a:lnTo>
                  <a:pt x="56691" y="65094"/>
                </a:lnTo>
                <a:lnTo>
                  <a:pt x="35813" y="52323"/>
                </a:lnTo>
                <a:close/>
              </a:path>
              <a:path w="2820035" h="137160">
                <a:moveTo>
                  <a:pt x="56691" y="65094"/>
                </a:moveTo>
                <a:lnTo>
                  <a:pt x="35306" y="76961"/>
                </a:lnTo>
                <a:lnTo>
                  <a:pt x="76092" y="76961"/>
                </a:lnTo>
                <a:lnTo>
                  <a:pt x="56691" y="65094"/>
                </a:lnTo>
                <a:close/>
              </a:path>
              <a:path w="2820035" h="137160">
                <a:moveTo>
                  <a:pt x="79706" y="52323"/>
                </a:moveTo>
                <a:lnTo>
                  <a:pt x="35813" y="52323"/>
                </a:lnTo>
                <a:lnTo>
                  <a:pt x="56691" y="65094"/>
                </a:lnTo>
                <a:lnTo>
                  <a:pt x="79706" y="52323"/>
                </a:lnTo>
                <a:close/>
              </a:path>
              <a:path w="2820035" h="137160">
                <a:moveTo>
                  <a:pt x="83368" y="50291"/>
                </a:moveTo>
                <a:lnTo>
                  <a:pt x="28701" y="50291"/>
                </a:lnTo>
                <a:lnTo>
                  <a:pt x="81389" y="51390"/>
                </a:lnTo>
                <a:lnTo>
                  <a:pt x="83368" y="502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7365" y="1402059"/>
            <a:ext cx="8244840" cy="190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99"/>
              </a:lnSpc>
            </a:pPr>
            <a:r>
              <a:rPr sz="1800" spc="-10" dirty="0">
                <a:latin typeface="Calibri"/>
                <a:cs typeface="Calibri"/>
              </a:rPr>
              <a:t>Here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another </a:t>
            </a:r>
            <a:r>
              <a:rPr sz="1800" spc="-10" dirty="0">
                <a:latin typeface="Calibri"/>
                <a:cs typeface="Calibri"/>
              </a:rPr>
              <a:t>example </a:t>
            </a:r>
            <a:r>
              <a:rPr sz="1800" spc="-5" dirty="0">
                <a:latin typeface="Calibri"/>
                <a:cs typeface="Calibri"/>
              </a:rPr>
              <a:t>on how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workspace </a:t>
            </a:r>
            <a:r>
              <a:rPr sz="1800" spc="-5" dirty="0">
                <a:latin typeface="Calibri"/>
                <a:cs typeface="Calibri"/>
              </a:rPr>
              <a:t>looks </a:t>
            </a:r>
            <a:r>
              <a:rPr sz="1800" spc="-20" dirty="0">
                <a:latin typeface="Calibri"/>
                <a:cs typeface="Calibri"/>
              </a:rPr>
              <a:t>like </a:t>
            </a:r>
            <a:r>
              <a:rPr sz="1800" dirty="0">
                <a:latin typeface="Calibri"/>
                <a:cs typeface="Calibri"/>
              </a:rPr>
              <a:t>when </a:t>
            </a:r>
            <a:r>
              <a:rPr sz="1800" spc="-10" dirty="0">
                <a:latin typeface="Calibri"/>
                <a:cs typeface="Calibri"/>
              </a:rPr>
              <a:t>more </a:t>
            </a:r>
            <a:r>
              <a:rPr sz="1800" spc="-5" dirty="0">
                <a:latin typeface="Calibri"/>
                <a:cs typeface="Calibri"/>
              </a:rPr>
              <a:t>objects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dirty="0">
                <a:latin typeface="Calibri"/>
                <a:cs typeface="Calibri"/>
              </a:rPr>
              <a:t>added.  </a:t>
            </a:r>
            <a:r>
              <a:rPr sz="1800" spc="-5" dirty="0">
                <a:latin typeface="Calibri"/>
                <a:cs typeface="Calibri"/>
              </a:rPr>
              <a:t>Notice that the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10" dirty="0">
                <a:latin typeface="Calibri"/>
                <a:cs typeface="Calibri"/>
              </a:rPr>
              <a:t>frame </a:t>
            </a:r>
            <a:r>
              <a:rPr sz="1800" spc="-5" dirty="0">
                <a:latin typeface="Courier New"/>
                <a:cs typeface="Courier New"/>
              </a:rPr>
              <a:t>house.pets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formed from </a:t>
            </a:r>
            <a:r>
              <a:rPr sz="1800" spc="-15" dirty="0">
                <a:latin typeface="Calibri"/>
                <a:cs typeface="Calibri"/>
              </a:rPr>
              <a:t>different </a:t>
            </a:r>
            <a:r>
              <a:rPr sz="1800" spc="-5" dirty="0">
                <a:latin typeface="Calibri"/>
                <a:cs typeface="Calibri"/>
              </a:rPr>
              <a:t>individual </a:t>
            </a:r>
            <a:r>
              <a:rPr sz="1800" spc="-10" dirty="0">
                <a:latin typeface="Calibri"/>
                <a:cs typeface="Calibri"/>
              </a:rPr>
              <a:t>values </a:t>
            </a:r>
            <a:r>
              <a:rPr sz="1800" spc="-5" dirty="0">
                <a:latin typeface="Calibri"/>
                <a:cs typeface="Calibri"/>
              </a:rPr>
              <a:t>or  </a:t>
            </a:r>
            <a:r>
              <a:rPr sz="1800" spc="-15" dirty="0">
                <a:latin typeface="Calibri"/>
                <a:cs typeface="Calibri"/>
              </a:rPr>
              <a:t>vectors.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445643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Click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dotted </a:t>
            </a:r>
            <a:r>
              <a:rPr sz="1800" spc="-10" dirty="0">
                <a:latin typeface="Calibri"/>
                <a:cs typeface="Calibri"/>
              </a:rPr>
              <a:t>square to </a:t>
            </a:r>
            <a:r>
              <a:rPr sz="1800" spc="-5" dirty="0">
                <a:latin typeface="Calibri"/>
                <a:cs typeface="Calibri"/>
              </a:rPr>
              <a:t>look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445643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dataset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spreadsheet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5105" y="344678"/>
            <a:ext cx="211391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History</a:t>
            </a:r>
            <a:r>
              <a:rPr spc="-85" dirty="0"/>
              <a:t> </a:t>
            </a:r>
            <a:r>
              <a:rPr spc="-15" dirty="0"/>
              <a:t>tab</a:t>
            </a:r>
          </a:p>
        </p:txBody>
      </p:sp>
      <p:sp>
        <p:nvSpPr>
          <p:cNvPr id="3" name="object 3"/>
          <p:cNvSpPr/>
          <p:nvPr/>
        </p:nvSpPr>
        <p:spPr>
          <a:xfrm>
            <a:off x="128587" y="3429000"/>
            <a:ext cx="888365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5" dirty="0"/>
              <a:t>The </a:t>
            </a:r>
            <a:r>
              <a:rPr spc="-10" dirty="0"/>
              <a:t>history tab </a:t>
            </a:r>
            <a:r>
              <a:rPr spc="-15" dirty="0"/>
              <a:t>keeps </a:t>
            </a:r>
            <a:r>
              <a:rPr dirty="0"/>
              <a:t>a </a:t>
            </a:r>
            <a:r>
              <a:rPr spc="-15" dirty="0"/>
              <a:t>record </a:t>
            </a:r>
            <a:r>
              <a:rPr spc="-5" dirty="0"/>
              <a:t>of </a:t>
            </a:r>
            <a:r>
              <a:rPr dirty="0"/>
              <a:t>all </a:t>
            </a:r>
            <a:r>
              <a:rPr spc="-5" dirty="0"/>
              <a:t>previous commands. </a:t>
            </a:r>
            <a:r>
              <a:rPr dirty="0"/>
              <a:t>It </a:t>
            </a:r>
            <a:r>
              <a:rPr spc="-5" dirty="0"/>
              <a:t>helps </a:t>
            </a:r>
            <a:r>
              <a:rPr dirty="0"/>
              <a:t>when </a:t>
            </a:r>
            <a:r>
              <a:rPr spc="-10" dirty="0"/>
              <a:t>testing </a:t>
            </a:r>
            <a:r>
              <a:rPr dirty="0"/>
              <a:t>and running  </a:t>
            </a:r>
            <a:r>
              <a:rPr spc="-5" dirty="0"/>
              <a:t>processes. </a:t>
            </a:r>
            <a:r>
              <a:rPr spc="-10" dirty="0"/>
              <a:t>Here you </a:t>
            </a:r>
            <a:r>
              <a:rPr spc="-5" dirty="0"/>
              <a:t>can </a:t>
            </a:r>
            <a:r>
              <a:rPr dirty="0"/>
              <a:t>either </a:t>
            </a:r>
            <a:r>
              <a:rPr b="1" spc="-10" dirty="0">
                <a:latin typeface="Calibri"/>
                <a:cs typeface="Calibri"/>
              </a:rPr>
              <a:t>save </a:t>
            </a:r>
            <a:r>
              <a:rPr dirty="0"/>
              <a:t>the </a:t>
            </a:r>
            <a:r>
              <a:rPr spc="-5" dirty="0"/>
              <a:t>whole </a:t>
            </a:r>
            <a:r>
              <a:rPr spc="-10" dirty="0"/>
              <a:t>list </a:t>
            </a:r>
            <a:r>
              <a:rPr spc="-5" dirty="0"/>
              <a:t>or </a:t>
            </a:r>
            <a:r>
              <a:rPr spc="-15" dirty="0"/>
              <a:t>you </a:t>
            </a:r>
            <a:r>
              <a:rPr spc="-10" dirty="0"/>
              <a:t>can </a:t>
            </a:r>
            <a:r>
              <a:rPr b="1" spc="-5" dirty="0">
                <a:latin typeface="Calibri"/>
                <a:cs typeface="Calibri"/>
              </a:rPr>
              <a:t>select </a:t>
            </a:r>
            <a:r>
              <a:rPr dirty="0"/>
              <a:t>the </a:t>
            </a:r>
            <a:r>
              <a:rPr spc="-5" dirty="0"/>
              <a:t>commands </a:t>
            </a:r>
            <a:r>
              <a:rPr spc="-10" dirty="0"/>
              <a:t>you want  </a:t>
            </a:r>
            <a:r>
              <a:rPr dirty="0"/>
              <a:t>and </a:t>
            </a:r>
            <a:r>
              <a:rPr spc="-5" dirty="0"/>
              <a:t>send </a:t>
            </a:r>
            <a:r>
              <a:rPr dirty="0"/>
              <a:t>them </a:t>
            </a:r>
            <a:r>
              <a:rPr spc="-10" dirty="0"/>
              <a:t>to </a:t>
            </a:r>
            <a:r>
              <a:rPr dirty="0"/>
              <a:t>an R </a:t>
            </a:r>
            <a:r>
              <a:rPr spc="-5" dirty="0"/>
              <a:t>script </a:t>
            </a:r>
            <a:r>
              <a:rPr spc="-10" dirty="0"/>
              <a:t>to </a:t>
            </a:r>
            <a:r>
              <a:rPr spc="-15" dirty="0"/>
              <a:t>keep </a:t>
            </a:r>
            <a:r>
              <a:rPr spc="-10" dirty="0"/>
              <a:t>track </a:t>
            </a:r>
            <a:r>
              <a:rPr spc="-5" dirty="0"/>
              <a:t>of </a:t>
            </a:r>
            <a:r>
              <a:rPr spc="-10" dirty="0"/>
              <a:t>your</a:t>
            </a:r>
            <a:r>
              <a:rPr spc="35" dirty="0"/>
              <a:t> </a:t>
            </a:r>
            <a:r>
              <a:rPr spc="-10" dirty="0"/>
              <a:t>work.</a:t>
            </a:r>
          </a:p>
          <a:p>
            <a:pPr marL="12700" marR="252095">
              <a:lnSpc>
                <a:spcPts val="2180"/>
              </a:lnSpc>
              <a:spcBef>
                <a:spcPts val="30"/>
              </a:spcBef>
            </a:pPr>
            <a:r>
              <a:rPr spc="-5" dirty="0"/>
              <a:t>In </a:t>
            </a:r>
            <a:r>
              <a:rPr dirty="0"/>
              <a:t>this </a:t>
            </a:r>
            <a:r>
              <a:rPr spc="-10" dirty="0"/>
              <a:t>example, we </a:t>
            </a:r>
            <a:r>
              <a:rPr dirty="0"/>
              <a:t>select all </a:t>
            </a:r>
            <a:r>
              <a:rPr spc="-5" dirty="0"/>
              <a:t>and </a:t>
            </a:r>
            <a:r>
              <a:rPr spc="-10" dirty="0"/>
              <a:t>click </a:t>
            </a:r>
            <a:r>
              <a:rPr spc="-5" dirty="0"/>
              <a:t>on </a:t>
            </a:r>
            <a:r>
              <a:rPr dirty="0"/>
              <a:t>the </a:t>
            </a:r>
            <a:r>
              <a:rPr spc="5" dirty="0"/>
              <a:t>“</a:t>
            </a:r>
            <a:r>
              <a:rPr sz="1600" spc="5" dirty="0">
                <a:latin typeface="Courier New"/>
                <a:cs typeface="Courier New"/>
              </a:rPr>
              <a:t>To </a:t>
            </a:r>
            <a:r>
              <a:rPr sz="1600" spc="-5" dirty="0">
                <a:latin typeface="Courier New"/>
                <a:cs typeface="Courier New"/>
              </a:rPr>
              <a:t>Source</a:t>
            </a:r>
            <a:r>
              <a:rPr spc="-5" dirty="0"/>
              <a:t>” </a:t>
            </a:r>
            <a:r>
              <a:rPr spc="-10" dirty="0"/>
              <a:t>icon, </a:t>
            </a:r>
            <a:r>
              <a:rPr dirty="0"/>
              <a:t>a </a:t>
            </a:r>
            <a:r>
              <a:rPr spc="-5" dirty="0"/>
              <a:t>window on </a:t>
            </a:r>
            <a:r>
              <a:rPr dirty="0"/>
              <a:t>the </a:t>
            </a:r>
            <a:r>
              <a:rPr spc="-5" dirty="0"/>
              <a:t>left will  open with </a:t>
            </a:r>
            <a:r>
              <a:rPr dirty="0"/>
              <a:t>the </a:t>
            </a:r>
            <a:r>
              <a:rPr spc="-10" dirty="0"/>
              <a:t>list </a:t>
            </a:r>
            <a:r>
              <a:rPr spc="-5" dirty="0"/>
              <a:t>of commands. </a:t>
            </a:r>
            <a:r>
              <a:rPr spc="-20" dirty="0"/>
              <a:t>Make </a:t>
            </a:r>
            <a:r>
              <a:rPr spc="-10" dirty="0"/>
              <a:t>sure to save </a:t>
            </a:r>
            <a:r>
              <a:rPr dirty="0"/>
              <a:t>the </a:t>
            </a:r>
            <a:r>
              <a:rPr spc="-5" dirty="0"/>
              <a:t>‘untitled1’ file as an *.R</a:t>
            </a:r>
            <a:r>
              <a:rPr spc="235" dirty="0"/>
              <a:t> </a:t>
            </a:r>
            <a:r>
              <a:rPr spc="-5" dirty="0"/>
              <a:t>script.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58305" y="3048000"/>
            <a:ext cx="132715" cy="1040130"/>
          </a:xfrm>
          <a:custGeom>
            <a:avLst/>
            <a:gdLst/>
            <a:ahLst/>
            <a:cxnLst/>
            <a:rect l="l" t="t" r="r" b="b"/>
            <a:pathLst>
              <a:path w="132714" h="1040129">
                <a:moveTo>
                  <a:pt x="15875" y="909447"/>
                </a:moveTo>
                <a:lnTo>
                  <a:pt x="9144" y="913511"/>
                </a:lnTo>
                <a:lnTo>
                  <a:pt x="2286" y="917448"/>
                </a:lnTo>
                <a:lnTo>
                  <a:pt x="0" y="926211"/>
                </a:lnTo>
                <a:lnTo>
                  <a:pt x="66294" y="1039876"/>
                </a:lnTo>
                <a:lnTo>
                  <a:pt x="82808" y="1011555"/>
                </a:lnTo>
                <a:lnTo>
                  <a:pt x="51943" y="1011555"/>
                </a:lnTo>
                <a:lnTo>
                  <a:pt x="51943" y="958625"/>
                </a:lnTo>
                <a:lnTo>
                  <a:pt x="28575" y="918591"/>
                </a:lnTo>
                <a:lnTo>
                  <a:pt x="24638" y="911732"/>
                </a:lnTo>
                <a:lnTo>
                  <a:pt x="15875" y="909447"/>
                </a:lnTo>
                <a:close/>
              </a:path>
              <a:path w="132714" h="1040129">
                <a:moveTo>
                  <a:pt x="51943" y="958625"/>
                </a:moveTo>
                <a:lnTo>
                  <a:pt x="51943" y="1011555"/>
                </a:lnTo>
                <a:lnTo>
                  <a:pt x="80518" y="1011555"/>
                </a:lnTo>
                <a:lnTo>
                  <a:pt x="80518" y="1004316"/>
                </a:lnTo>
                <a:lnTo>
                  <a:pt x="53975" y="1004316"/>
                </a:lnTo>
                <a:lnTo>
                  <a:pt x="66294" y="983211"/>
                </a:lnTo>
                <a:lnTo>
                  <a:pt x="51943" y="958625"/>
                </a:lnTo>
                <a:close/>
              </a:path>
              <a:path w="132714" h="1040129">
                <a:moveTo>
                  <a:pt x="116713" y="909447"/>
                </a:moveTo>
                <a:lnTo>
                  <a:pt x="107950" y="911732"/>
                </a:lnTo>
                <a:lnTo>
                  <a:pt x="104013" y="918591"/>
                </a:lnTo>
                <a:lnTo>
                  <a:pt x="80645" y="958625"/>
                </a:lnTo>
                <a:lnTo>
                  <a:pt x="80518" y="1011555"/>
                </a:lnTo>
                <a:lnTo>
                  <a:pt x="82808" y="1011555"/>
                </a:lnTo>
                <a:lnTo>
                  <a:pt x="132588" y="926211"/>
                </a:lnTo>
                <a:lnTo>
                  <a:pt x="130302" y="917448"/>
                </a:lnTo>
                <a:lnTo>
                  <a:pt x="123444" y="913511"/>
                </a:lnTo>
                <a:lnTo>
                  <a:pt x="116713" y="909447"/>
                </a:lnTo>
                <a:close/>
              </a:path>
              <a:path w="132714" h="1040129">
                <a:moveTo>
                  <a:pt x="66294" y="983211"/>
                </a:moveTo>
                <a:lnTo>
                  <a:pt x="53975" y="1004316"/>
                </a:lnTo>
                <a:lnTo>
                  <a:pt x="78613" y="1004316"/>
                </a:lnTo>
                <a:lnTo>
                  <a:pt x="66294" y="983211"/>
                </a:lnTo>
                <a:close/>
              </a:path>
              <a:path w="132714" h="1040129">
                <a:moveTo>
                  <a:pt x="80518" y="958842"/>
                </a:moveTo>
                <a:lnTo>
                  <a:pt x="66294" y="983211"/>
                </a:lnTo>
                <a:lnTo>
                  <a:pt x="78613" y="1004316"/>
                </a:lnTo>
                <a:lnTo>
                  <a:pt x="80518" y="1004316"/>
                </a:lnTo>
                <a:lnTo>
                  <a:pt x="80518" y="958842"/>
                </a:lnTo>
                <a:close/>
              </a:path>
              <a:path w="132714" h="1040129">
                <a:moveTo>
                  <a:pt x="80518" y="0"/>
                </a:moveTo>
                <a:lnTo>
                  <a:pt x="51943" y="0"/>
                </a:lnTo>
                <a:lnTo>
                  <a:pt x="52070" y="958842"/>
                </a:lnTo>
                <a:lnTo>
                  <a:pt x="66294" y="983211"/>
                </a:lnTo>
                <a:lnTo>
                  <a:pt x="80518" y="958842"/>
                </a:lnTo>
                <a:lnTo>
                  <a:pt x="805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05729" y="3039998"/>
            <a:ext cx="132715" cy="1040130"/>
          </a:xfrm>
          <a:custGeom>
            <a:avLst/>
            <a:gdLst/>
            <a:ahLst/>
            <a:cxnLst/>
            <a:rect l="l" t="t" r="r" b="b"/>
            <a:pathLst>
              <a:path w="132714" h="1040129">
                <a:moveTo>
                  <a:pt x="16002" y="909574"/>
                </a:moveTo>
                <a:lnTo>
                  <a:pt x="2286" y="917448"/>
                </a:lnTo>
                <a:lnTo>
                  <a:pt x="0" y="926211"/>
                </a:lnTo>
                <a:lnTo>
                  <a:pt x="4064" y="933069"/>
                </a:lnTo>
                <a:lnTo>
                  <a:pt x="66421" y="1040002"/>
                </a:lnTo>
                <a:lnTo>
                  <a:pt x="82976" y="1011555"/>
                </a:lnTo>
                <a:lnTo>
                  <a:pt x="52070" y="1011555"/>
                </a:lnTo>
                <a:lnTo>
                  <a:pt x="52070" y="958752"/>
                </a:lnTo>
                <a:lnTo>
                  <a:pt x="28702" y="918718"/>
                </a:lnTo>
                <a:lnTo>
                  <a:pt x="24765" y="911859"/>
                </a:lnTo>
                <a:lnTo>
                  <a:pt x="16002" y="909574"/>
                </a:lnTo>
                <a:close/>
              </a:path>
              <a:path w="132714" h="1040129">
                <a:moveTo>
                  <a:pt x="52070" y="958752"/>
                </a:moveTo>
                <a:lnTo>
                  <a:pt x="52070" y="1011555"/>
                </a:lnTo>
                <a:lnTo>
                  <a:pt x="80645" y="1011555"/>
                </a:lnTo>
                <a:lnTo>
                  <a:pt x="80645" y="1004443"/>
                </a:lnTo>
                <a:lnTo>
                  <a:pt x="53975" y="1004443"/>
                </a:lnTo>
                <a:lnTo>
                  <a:pt x="66357" y="983229"/>
                </a:lnTo>
                <a:lnTo>
                  <a:pt x="52070" y="958752"/>
                </a:lnTo>
                <a:close/>
              </a:path>
              <a:path w="132714" h="1040129">
                <a:moveTo>
                  <a:pt x="116712" y="909574"/>
                </a:moveTo>
                <a:lnTo>
                  <a:pt x="107950" y="911859"/>
                </a:lnTo>
                <a:lnTo>
                  <a:pt x="104012" y="918718"/>
                </a:lnTo>
                <a:lnTo>
                  <a:pt x="80645" y="958752"/>
                </a:lnTo>
                <a:lnTo>
                  <a:pt x="80645" y="1011555"/>
                </a:lnTo>
                <a:lnTo>
                  <a:pt x="82976" y="1011555"/>
                </a:lnTo>
                <a:lnTo>
                  <a:pt x="128650" y="933069"/>
                </a:lnTo>
                <a:lnTo>
                  <a:pt x="132715" y="926211"/>
                </a:lnTo>
                <a:lnTo>
                  <a:pt x="130429" y="917448"/>
                </a:lnTo>
                <a:lnTo>
                  <a:pt x="116712" y="909574"/>
                </a:lnTo>
                <a:close/>
              </a:path>
              <a:path w="132714" h="1040129">
                <a:moveTo>
                  <a:pt x="66357" y="983229"/>
                </a:moveTo>
                <a:lnTo>
                  <a:pt x="53975" y="1004443"/>
                </a:lnTo>
                <a:lnTo>
                  <a:pt x="78740" y="1004443"/>
                </a:lnTo>
                <a:lnTo>
                  <a:pt x="66357" y="983229"/>
                </a:lnTo>
                <a:close/>
              </a:path>
              <a:path w="132714" h="1040129">
                <a:moveTo>
                  <a:pt x="80645" y="958752"/>
                </a:moveTo>
                <a:lnTo>
                  <a:pt x="66357" y="983229"/>
                </a:lnTo>
                <a:lnTo>
                  <a:pt x="78740" y="1004443"/>
                </a:lnTo>
                <a:lnTo>
                  <a:pt x="80645" y="1004443"/>
                </a:lnTo>
                <a:lnTo>
                  <a:pt x="80645" y="958752"/>
                </a:lnTo>
                <a:close/>
              </a:path>
              <a:path w="132714" h="1040129">
                <a:moveTo>
                  <a:pt x="80645" y="0"/>
                </a:moveTo>
                <a:lnTo>
                  <a:pt x="52070" y="0"/>
                </a:lnTo>
                <a:lnTo>
                  <a:pt x="52070" y="958752"/>
                </a:lnTo>
                <a:lnTo>
                  <a:pt x="66357" y="983229"/>
                </a:lnTo>
                <a:lnTo>
                  <a:pt x="80645" y="958752"/>
                </a:lnTo>
                <a:lnTo>
                  <a:pt x="806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62272" y="4253103"/>
            <a:ext cx="2212340" cy="405130"/>
          </a:xfrm>
          <a:custGeom>
            <a:avLst/>
            <a:gdLst/>
            <a:ahLst/>
            <a:cxnLst/>
            <a:rect l="l" t="t" r="r" b="b"/>
            <a:pathLst>
              <a:path w="2212340" h="405129">
                <a:moveTo>
                  <a:pt x="102235" y="274066"/>
                </a:moveTo>
                <a:lnTo>
                  <a:pt x="0" y="356997"/>
                </a:lnTo>
                <a:lnTo>
                  <a:pt x="122554" y="405130"/>
                </a:lnTo>
                <a:lnTo>
                  <a:pt x="130937" y="401447"/>
                </a:lnTo>
                <a:lnTo>
                  <a:pt x="133730" y="394208"/>
                </a:lnTo>
                <a:lnTo>
                  <a:pt x="136651" y="386842"/>
                </a:lnTo>
                <a:lnTo>
                  <a:pt x="132968" y="378460"/>
                </a:lnTo>
                <a:lnTo>
                  <a:pt x="103100" y="366776"/>
                </a:lnTo>
                <a:lnTo>
                  <a:pt x="30225" y="366776"/>
                </a:lnTo>
                <a:lnTo>
                  <a:pt x="25907" y="338582"/>
                </a:lnTo>
                <a:lnTo>
                  <a:pt x="78099" y="330482"/>
                </a:lnTo>
                <a:lnTo>
                  <a:pt x="114173" y="301244"/>
                </a:lnTo>
                <a:lnTo>
                  <a:pt x="120268" y="296164"/>
                </a:lnTo>
                <a:lnTo>
                  <a:pt x="121157" y="287274"/>
                </a:lnTo>
                <a:lnTo>
                  <a:pt x="116204" y="281051"/>
                </a:lnTo>
                <a:lnTo>
                  <a:pt x="111251" y="274955"/>
                </a:lnTo>
                <a:lnTo>
                  <a:pt x="102235" y="274066"/>
                </a:lnTo>
                <a:close/>
              </a:path>
              <a:path w="2212340" h="405129">
                <a:moveTo>
                  <a:pt x="78099" y="330482"/>
                </a:moveTo>
                <a:lnTo>
                  <a:pt x="25907" y="338582"/>
                </a:lnTo>
                <a:lnTo>
                  <a:pt x="30225" y="366776"/>
                </a:lnTo>
                <a:lnTo>
                  <a:pt x="49867" y="363728"/>
                </a:lnTo>
                <a:lnTo>
                  <a:pt x="37084" y="363728"/>
                </a:lnTo>
                <a:lnTo>
                  <a:pt x="33274" y="339344"/>
                </a:lnTo>
                <a:lnTo>
                  <a:pt x="67167" y="339344"/>
                </a:lnTo>
                <a:lnTo>
                  <a:pt x="78099" y="330482"/>
                </a:lnTo>
                <a:close/>
              </a:path>
              <a:path w="2212340" h="405129">
                <a:moveTo>
                  <a:pt x="82465" y="358669"/>
                </a:moveTo>
                <a:lnTo>
                  <a:pt x="30225" y="366776"/>
                </a:lnTo>
                <a:lnTo>
                  <a:pt x="103100" y="366776"/>
                </a:lnTo>
                <a:lnTo>
                  <a:pt x="82465" y="358669"/>
                </a:lnTo>
                <a:close/>
              </a:path>
              <a:path w="2212340" h="405129">
                <a:moveTo>
                  <a:pt x="33274" y="339344"/>
                </a:moveTo>
                <a:lnTo>
                  <a:pt x="37084" y="363728"/>
                </a:lnTo>
                <a:lnTo>
                  <a:pt x="56102" y="348312"/>
                </a:lnTo>
                <a:lnTo>
                  <a:pt x="33274" y="339344"/>
                </a:lnTo>
                <a:close/>
              </a:path>
              <a:path w="2212340" h="405129">
                <a:moveTo>
                  <a:pt x="56102" y="348312"/>
                </a:moveTo>
                <a:lnTo>
                  <a:pt x="37084" y="363728"/>
                </a:lnTo>
                <a:lnTo>
                  <a:pt x="49867" y="363728"/>
                </a:lnTo>
                <a:lnTo>
                  <a:pt x="82465" y="358669"/>
                </a:lnTo>
                <a:lnTo>
                  <a:pt x="56102" y="348312"/>
                </a:lnTo>
                <a:close/>
              </a:path>
              <a:path w="2212340" h="405129">
                <a:moveTo>
                  <a:pt x="2207767" y="0"/>
                </a:moveTo>
                <a:lnTo>
                  <a:pt x="78099" y="330482"/>
                </a:lnTo>
                <a:lnTo>
                  <a:pt x="56102" y="348312"/>
                </a:lnTo>
                <a:lnTo>
                  <a:pt x="82465" y="358669"/>
                </a:lnTo>
                <a:lnTo>
                  <a:pt x="2212086" y="28194"/>
                </a:lnTo>
                <a:lnTo>
                  <a:pt x="2207767" y="0"/>
                </a:lnTo>
                <a:close/>
              </a:path>
              <a:path w="2212340" h="405129">
                <a:moveTo>
                  <a:pt x="67167" y="339344"/>
                </a:moveTo>
                <a:lnTo>
                  <a:pt x="33274" y="339344"/>
                </a:lnTo>
                <a:lnTo>
                  <a:pt x="56102" y="348312"/>
                </a:lnTo>
                <a:lnTo>
                  <a:pt x="67167" y="3393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51755" y="3341687"/>
            <a:ext cx="4210050" cy="3024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1625" y="1233424"/>
            <a:ext cx="5324983" cy="203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33271" y="337058"/>
            <a:ext cx="598360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Changing </a:t>
            </a:r>
            <a:r>
              <a:rPr dirty="0"/>
              <a:t>the </a:t>
            </a:r>
            <a:r>
              <a:rPr spc="-5" dirty="0"/>
              <a:t>working</a:t>
            </a:r>
            <a:r>
              <a:rPr spc="-30" dirty="0"/>
              <a:t> </a:t>
            </a:r>
            <a:r>
              <a:rPr spc="-10" dirty="0"/>
              <a:t>directory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0997" y="3540125"/>
            <a:ext cx="4163695" cy="215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If you </a:t>
            </a:r>
            <a:r>
              <a:rPr sz="1400" spc="-15" dirty="0">
                <a:latin typeface="Calibri"/>
                <a:cs typeface="Calibri"/>
              </a:rPr>
              <a:t>have </a:t>
            </a:r>
            <a:r>
              <a:rPr sz="1400" spc="-10" dirty="0">
                <a:latin typeface="Calibri"/>
                <a:cs typeface="Calibri"/>
              </a:rPr>
              <a:t>different </a:t>
            </a:r>
            <a:r>
              <a:rPr sz="1400" spc="-5" dirty="0">
                <a:latin typeface="Calibri"/>
                <a:cs typeface="Calibri"/>
              </a:rPr>
              <a:t>projects you can </a:t>
            </a:r>
            <a:r>
              <a:rPr sz="1400" spc="-10" dirty="0">
                <a:latin typeface="Calibri"/>
                <a:cs typeface="Calibri"/>
              </a:rPr>
              <a:t>change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working  directory </a:t>
            </a:r>
            <a:r>
              <a:rPr sz="1400" spc="-1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that session, see </a:t>
            </a:r>
            <a:r>
              <a:rPr sz="1400" dirty="0">
                <a:latin typeface="Calibri"/>
                <a:cs typeface="Calibri"/>
              </a:rPr>
              <a:t>above. </a:t>
            </a:r>
            <a:r>
              <a:rPr sz="1400" spc="-5" dirty="0">
                <a:latin typeface="Calibri"/>
                <a:cs typeface="Calibri"/>
              </a:rPr>
              <a:t>Or you can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type: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# </a:t>
            </a:r>
            <a:r>
              <a:rPr sz="1400" spc="-5" dirty="0">
                <a:latin typeface="Courier New"/>
                <a:cs typeface="Courier New"/>
              </a:rPr>
              <a:t>Shows the working </a:t>
            </a:r>
            <a:r>
              <a:rPr sz="1400" spc="-10" dirty="0">
                <a:latin typeface="Courier New"/>
                <a:cs typeface="Courier New"/>
              </a:rPr>
              <a:t>directory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(wd)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getwd()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# </a:t>
            </a:r>
            <a:r>
              <a:rPr sz="1400" spc="-5" dirty="0">
                <a:latin typeface="Courier New"/>
                <a:cs typeface="Courier New"/>
              </a:rPr>
              <a:t>Changes </a:t>
            </a:r>
            <a:r>
              <a:rPr sz="1400" spc="-10" dirty="0">
                <a:latin typeface="Courier New"/>
                <a:cs typeface="Courier New"/>
              </a:rPr>
              <a:t>the</a:t>
            </a:r>
            <a:r>
              <a:rPr sz="1400" spc="-9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wd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setwd("C:/myfolder/data")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997" y="5887720"/>
            <a:ext cx="3251835" cy="448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More </a:t>
            </a:r>
            <a:r>
              <a:rPr sz="1400" spc="-10" dirty="0">
                <a:latin typeface="Calibri"/>
                <a:cs typeface="Calibri"/>
              </a:rPr>
              <a:t>info </a:t>
            </a:r>
            <a:r>
              <a:rPr sz="1400" spc="-5" dirty="0">
                <a:latin typeface="Calibri"/>
                <a:cs typeface="Calibri"/>
              </a:rPr>
              <a:t>see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following </a:t>
            </a:r>
            <a:r>
              <a:rPr sz="1400" spc="-10" dirty="0">
                <a:latin typeface="Calibri"/>
                <a:cs typeface="Calibri"/>
              </a:rPr>
              <a:t>document:  </a:t>
            </a:r>
            <a:r>
              <a:rPr sz="1400" u="sng" spc="-2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1400" u="sng" spc="-3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400" u="sng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400" u="sng" spc="-1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p</a:t>
            </a:r>
            <a:r>
              <a:rPr sz="1400" u="sng" spc="-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://</a:t>
            </a:r>
            <a:r>
              <a:rPr sz="1400" u="sng" spc="-1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d</a:t>
            </a:r>
            <a:r>
              <a:rPr sz="1400" u="sng" spc="-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400" u="sng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s.</a:t>
            </a:r>
            <a:r>
              <a:rPr sz="1400" u="sng" spc="-1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p</a:t>
            </a:r>
            <a:r>
              <a:rPr sz="1400" u="sng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rin</a:t>
            </a:r>
            <a:r>
              <a:rPr sz="1400" u="sng" spc="-1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1400" u="sng" spc="-1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et</a:t>
            </a:r>
            <a:r>
              <a:rPr sz="1400" u="sng" spc="-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on</a:t>
            </a:r>
            <a:r>
              <a:rPr sz="1400" u="sng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.e</a:t>
            </a:r>
            <a:r>
              <a:rPr sz="1400" u="sng" spc="-1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du</a:t>
            </a:r>
            <a:r>
              <a:rPr sz="1400" u="sng" spc="-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/t</a:t>
            </a:r>
            <a:r>
              <a:rPr sz="1400" u="sng" spc="-2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1400" u="sng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ai</a:t>
            </a:r>
            <a:r>
              <a:rPr sz="1400" u="sng" spc="-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n</a:t>
            </a:r>
            <a:r>
              <a:rPr sz="1400" u="sng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in</a:t>
            </a:r>
            <a:r>
              <a:rPr sz="1400" u="sng" spc="3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g</a:t>
            </a:r>
            <a:r>
              <a:rPr sz="1400" u="sng" spc="-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1400" u="sng" spc="-2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1400" u="sng" spc="-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400" u="sng" spc="-1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tat</a:t>
            </a:r>
            <a:r>
              <a:rPr sz="1400" u="sng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a.</a:t>
            </a:r>
            <a:r>
              <a:rPr sz="1400" u="sng" spc="-1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pd</a:t>
            </a:r>
            <a:r>
              <a:rPr sz="1400" u="sng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f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13755" y="2682367"/>
            <a:ext cx="2138680" cy="457200"/>
          </a:xfrm>
          <a:custGeom>
            <a:avLst/>
            <a:gdLst/>
            <a:ahLst/>
            <a:cxnLst/>
            <a:rect l="l" t="t" r="r" b="b"/>
            <a:pathLst>
              <a:path w="2138679" h="457200">
                <a:moveTo>
                  <a:pt x="2138299" y="342900"/>
                </a:moveTo>
                <a:lnTo>
                  <a:pt x="1909699" y="342900"/>
                </a:lnTo>
                <a:lnTo>
                  <a:pt x="2023999" y="457200"/>
                </a:lnTo>
                <a:lnTo>
                  <a:pt x="2138299" y="342900"/>
                </a:lnTo>
                <a:close/>
              </a:path>
              <a:path w="2138679" h="457200">
                <a:moveTo>
                  <a:pt x="1881124" y="0"/>
                </a:moveTo>
                <a:lnTo>
                  <a:pt x="0" y="0"/>
                </a:lnTo>
                <a:lnTo>
                  <a:pt x="0" y="114300"/>
                </a:lnTo>
                <a:lnTo>
                  <a:pt x="1881124" y="114300"/>
                </a:lnTo>
                <a:lnTo>
                  <a:pt x="1914503" y="121032"/>
                </a:lnTo>
                <a:lnTo>
                  <a:pt x="1941750" y="139398"/>
                </a:lnTo>
                <a:lnTo>
                  <a:pt x="1960116" y="166645"/>
                </a:lnTo>
                <a:lnTo>
                  <a:pt x="1966849" y="200025"/>
                </a:lnTo>
                <a:lnTo>
                  <a:pt x="1966849" y="342900"/>
                </a:lnTo>
                <a:lnTo>
                  <a:pt x="2081149" y="342900"/>
                </a:lnTo>
                <a:lnTo>
                  <a:pt x="2081149" y="200025"/>
                </a:lnTo>
                <a:lnTo>
                  <a:pt x="2075867" y="154155"/>
                </a:lnTo>
                <a:lnTo>
                  <a:pt x="2060821" y="112050"/>
                </a:lnTo>
                <a:lnTo>
                  <a:pt x="2037211" y="74911"/>
                </a:lnTo>
                <a:lnTo>
                  <a:pt x="2006237" y="43937"/>
                </a:lnTo>
                <a:lnTo>
                  <a:pt x="1969098" y="20327"/>
                </a:lnTo>
                <a:lnTo>
                  <a:pt x="1926993" y="5281"/>
                </a:lnTo>
                <a:lnTo>
                  <a:pt x="1881124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3755" y="2682367"/>
            <a:ext cx="2138680" cy="457200"/>
          </a:xfrm>
          <a:custGeom>
            <a:avLst/>
            <a:gdLst/>
            <a:ahLst/>
            <a:cxnLst/>
            <a:rect l="l" t="t" r="r" b="b"/>
            <a:pathLst>
              <a:path w="2138679" h="457200">
                <a:moveTo>
                  <a:pt x="0" y="0"/>
                </a:moveTo>
                <a:lnTo>
                  <a:pt x="1881124" y="0"/>
                </a:lnTo>
                <a:lnTo>
                  <a:pt x="1926993" y="5281"/>
                </a:lnTo>
                <a:lnTo>
                  <a:pt x="1969098" y="20327"/>
                </a:lnTo>
                <a:lnTo>
                  <a:pt x="2006237" y="43937"/>
                </a:lnTo>
                <a:lnTo>
                  <a:pt x="2037211" y="74911"/>
                </a:lnTo>
                <a:lnTo>
                  <a:pt x="2060821" y="112050"/>
                </a:lnTo>
                <a:lnTo>
                  <a:pt x="2075867" y="154155"/>
                </a:lnTo>
                <a:lnTo>
                  <a:pt x="2081149" y="200025"/>
                </a:lnTo>
                <a:lnTo>
                  <a:pt x="2081149" y="342900"/>
                </a:lnTo>
                <a:lnTo>
                  <a:pt x="2138299" y="342900"/>
                </a:lnTo>
                <a:lnTo>
                  <a:pt x="2023999" y="457200"/>
                </a:lnTo>
                <a:lnTo>
                  <a:pt x="1909699" y="342900"/>
                </a:lnTo>
                <a:lnTo>
                  <a:pt x="1966849" y="342900"/>
                </a:lnTo>
                <a:lnTo>
                  <a:pt x="1966849" y="200025"/>
                </a:lnTo>
                <a:lnTo>
                  <a:pt x="1960116" y="166645"/>
                </a:lnTo>
                <a:lnTo>
                  <a:pt x="1941750" y="139398"/>
                </a:lnTo>
                <a:lnTo>
                  <a:pt x="1914503" y="121032"/>
                </a:lnTo>
                <a:lnTo>
                  <a:pt x="1881124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90725" y="1185036"/>
            <a:ext cx="141605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5477" y="2528570"/>
            <a:ext cx="14160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23861" y="6036868"/>
            <a:ext cx="14160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32355" y="1418463"/>
            <a:ext cx="454025" cy="258445"/>
          </a:xfrm>
          <a:custGeom>
            <a:avLst/>
            <a:gdLst/>
            <a:ahLst/>
            <a:cxnLst/>
            <a:rect l="l" t="t" r="r" b="b"/>
            <a:pathLst>
              <a:path w="454025" h="258444">
                <a:moveTo>
                  <a:pt x="0" y="42925"/>
                </a:moveTo>
                <a:lnTo>
                  <a:pt x="3367" y="26199"/>
                </a:lnTo>
                <a:lnTo>
                  <a:pt x="12557" y="12557"/>
                </a:lnTo>
                <a:lnTo>
                  <a:pt x="26199" y="3367"/>
                </a:lnTo>
                <a:lnTo>
                  <a:pt x="42925" y="0"/>
                </a:lnTo>
                <a:lnTo>
                  <a:pt x="410971" y="0"/>
                </a:lnTo>
                <a:lnTo>
                  <a:pt x="427718" y="3367"/>
                </a:lnTo>
                <a:lnTo>
                  <a:pt x="441404" y="12557"/>
                </a:lnTo>
                <a:lnTo>
                  <a:pt x="450637" y="26199"/>
                </a:lnTo>
                <a:lnTo>
                  <a:pt x="454025" y="42925"/>
                </a:lnTo>
                <a:lnTo>
                  <a:pt x="454025" y="214884"/>
                </a:lnTo>
                <a:lnTo>
                  <a:pt x="450637" y="231630"/>
                </a:lnTo>
                <a:lnTo>
                  <a:pt x="441404" y="245316"/>
                </a:lnTo>
                <a:lnTo>
                  <a:pt x="427718" y="254549"/>
                </a:lnTo>
                <a:lnTo>
                  <a:pt x="410971" y="257937"/>
                </a:lnTo>
                <a:lnTo>
                  <a:pt x="42925" y="257937"/>
                </a:lnTo>
                <a:lnTo>
                  <a:pt x="26199" y="254549"/>
                </a:lnTo>
                <a:lnTo>
                  <a:pt x="12557" y="245316"/>
                </a:lnTo>
                <a:lnTo>
                  <a:pt x="3367" y="231630"/>
                </a:lnTo>
                <a:lnTo>
                  <a:pt x="0" y="214884"/>
                </a:lnTo>
                <a:lnTo>
                  <a:pt x="0" y="42925"/>
                </a:lnTo>
                <a:close/>
              </a:path>
            </a:pathLst>
          </a:custGeom>
          <a:ln w="254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42410" y="2738247"/>
            <a:ext cx="914400" cy="258445"/>
          </a:xfrm>
          <a:custGeom>
            <a:avLst/>
            <a:gdLst/>
            <a:ahLst/>
            <a:cxnLst/>
            <a:rect l="l" t="t" r="r" b="b"/>
            <a:pathLst>
              <a:path w="914400" h="258444">
                <a:moveTo>
                  <a:pt x="0" y="43052"/>
                </a:moveTo>
                <a:lnTo>
                  <a:pt x="3387" y="26306"/>
                </a:lnTo>
                <a:lnTo>
                  <a:pt x="12620" y="12620"/>
                </a:lnTo>
                <a:lnTo>
                  <a:pt x="26306" y="3387"/>
                </a:lnTo>
                <a:lnTo>
                  <a:pt x="43052" y="0"/>
                </a:lnTo>
                <a:lnTo>
                  <a:pt x="871347" y="0"/>
                </a:lnTo>
                <a:lnTo>
                  <a:pt x="888093" y="3387"/>
                </a:lnTo>
                <a:lnTo>
                  <a:pt x="901779" y="12620"/>
                </a:lnTo>
                <a:lnTo>
                  <a:pt x="911012" y="26306"/>
                </a:lnTo>
                <a:lnTo>
                  <a:pt x="914400" y="43052"/>
                </a:lnTo>
                <a:lnTo>
                  <a:pt x="914400" y="215011"/>
                </a:lnTo>
                <a:lnTo>
                  <a:pt x="911012" y="231737"/>
                </a:lnTo>
                <a:lnTo>
                  <a:pt x="901779" y="245379"/>
                </a:lnTo>
                <a:lnTo>
                  <a:pt x="888093" y="254569"/>
                </a:lnTo>
                <a:lnTo>
                  <a:pt x="871347" y="257937"/>
                </a:lnTo>
                <a:lnTo>
                  <a:pt x="43052" y="257937"/>
                </a:lnTo>
                <a:lnTo>
                  <a:pt x="26306" y="254569"/>
                </a:lnTo>
                <a:lnTo>
                  <a:pt x="12620" y="245379"/>
                </a:lnTo>
                <a:lnTo>
                  <a:pt x="3387" y="231737"/>
                </a:lnTo>
                <a:lnTo>
                  <a:pt x="0" y="215011"/>
                </a:lnTo>
                <a:lnTo>
                  <a:pt x="0" y="43052"/>
                </a:lnTo>
                <a:close/>
              </a:path>
            </a:pathLst>
          </a:custGeom>
          <a:ln w="254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45731" y="6060389"/>
            <a:ext cx="914400" cy="258445"/>
          </a:xfrm>
          <a:custGeom>
            <a:avLst/>
            <a:gdLst/>
            <a:ahLst/>
            <a:cxnLst/>
            <a:rect l="l" t="t" r="r" b="b"/>
            <a:pathLst>
              <a:path w="914400" h="258445">
                <a:moveTo>
                  <a:pt x="0" y="42989"/>
                </a:moveTo>
                <a:lnTo>
                  <a:pt x="3367" y="26253"/>
                </a:lnTo>
                <a:lnTo>
                  <a:pt x="12557" y="12588"/>
                </a:lnTo>
                <a:lnTo>
                  <a:pt x="26199" y="3377"/>
                </a:lnTo>
                <a:lnTo>
                  <a:pt x="42925" y="0"/>
                </a:lnTo>
                <a:lnTo>
                  <a:pt x="871347" y="0"/>
                </a:lnTo>
                <a:lnTo>
                  <a:pt x="888093" y="3377"/>
                </a:lnTo>
                <a:lnTo>
                  <a:pt x="901779" y="12588"/>
                </a:lnTo>
                <a:lnTo>
                  <a:pt x="911012" y="26253"/>
                </a:lnTo>
                <a:lnTo>
                  <a:pt x="914400" y="42989"/>
                </a:lnTo>
                <a:lnTo>
                  <a:pt x="914400" y="214972"/>
                </a:lnTo>
                <a:lnTo>
                  <a:pt x="911012" y="231709"/>
                </a:lnTo>
                <a:lnTo>
                  <a:pt x="901779" y="245373"/>
                </a:lnTo>
                <a:lnTo>
                  <a:pt x="888093" y="254584"/>
                </a:lnTo>
                <a:lnTo>
                  <a:pt x="871347" y="257962"/>
                </a:lnTo>
                <a:lnTo>
                  <a:pt x="42925" y="257962"/>
                </a:lnTo>
                <a:lnTo>
                  <a:pt x="26199" y="254584"/>
                </a:lnTo>
                <a:lnTo>
                  <a:pt x="12557" y="245373"/>
                </a:lnTo>
                <a:lnTo>
                  <a:pt x="3367" y="231709"/>
                </a:lnTo>
                <a:lnTo>
                  <a:pt x="0" y="214972"/>
                </a:lnTo>
                <a:lnTo>
                  <a:pt x="0" y="42989"/>
                </a:lnTo>
                <a:close/>
              </a:path>
            </a:pathLst>
          </a:custGeom>
          <a:ln w="254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349" y="543178"/>
            <a:ext cx="661035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Setting </a:t>
            </a:r>
            <a:r>
              <a:rPr dirty="0"/>
              <a:t>a </a:t>
            </a:r>
            <a:r>
              <a:rPr spc="-15" dirty="0"/>
              <a:t>default </a:t>
            </a:r>
            <a:r>
              <a:rPr spc="-5" dirty="0"/>
              <a:t>working</a:t>
            </a:r>
            <a:r>
              <a:rPr spc="-10" dirty="0"/>
              <a:t> directory</a:t>
            </a:r>
          </a:p>
        </p:txBody>
      </p:sp>
      <p:sp>
        <p:nvSpPr>
          <p:cNvPr id="3" name="object 3"/>
          <p:cNvSpPr/>
          <p:nvPr/>
        </p:nvSpPr>
        <p:spPr>
          <a:xfrm>
            <a:off x="4659376" y="2438400"/>
            <a:ext cx="4256024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1600072"/>
            <a:ext cx="4419600" cy="1897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8200" y="1905000"/>
            <a:ext cx="2138680" cy="457200"/>
          </a:xfrm>
          <a:custGeom>
            <a:avLst/>
            <a:gdLst/>
            <a:ahLst/>
            <a:cxnLst/>
            <a:rect l="l" t="t" r="r" b="b"/>
            <a:pathLst>
              <a:path w="2138679" h="457200">
                <a:moveTo>
                  <a:pt x="2138426" y="342900"/>
                </a:moveTo>
                <a:lnTo>
                  <a:pt x="1909826" y="342900"/>
                </a:lnTo>
                <a:lnTo>
                  <a:pt x="2024126" y="457200"/>
                </a:lnTo>
                <a:lnTo>
                  <a:pt x="2138426" y="342900"/>
                </a:lnTo>
                <a:close/>
              </a:path>
              <a:path w="2138679" h="457200">
                <a:moveTo>
                  <a:pt x="1881251" y="0"/>
                </a:moveTo>
                <a:lnTo>
                  <a:pt x="0" y="0"/>
                </a:lnTo>
                <a:lnTo>
                  <a:pt x="0" y="114300"/>
                </a:lnTo>
                <a:lnTo>
                  <a:pt x="1881251" y="114300"/>
                </a:lnTo>
                <a:lnTo>
                  <a:pt x="1914576" y="121032"/>
                </a:lnTo>
                <a:lnTo>
                  <a:pt x="1941830" y="139398"/>
                </a:lnTo>
                <a:lnTo>
                  <a:pt x="1960225" y="166645"/>
                </a:lnTo>
                <a:lnTo>
                  <a:pt x="1966976" y="200025"/>
                </a:lnTo>
                <a:lnTo>
                  <a:pt x="1966976" y="342900"/>
                </a:lnTo>
                <a:lnTo>
                  <a:pt x="2081276" y="342900"/>
                </a:lnTo>
                <a:lnTo>
                  <a:pt x="2081276" y="200025"/>
                </a:lnTo>
                <a:lnTo>
                  <a:pt x="2075987" y="154155"/>
                </a:lnTo>
                <a:lnTo>
                  <a:pt x="2060926" y="112050"/>
                </a:lnTo>
                <a:lnTo>
                  <a:pt x="2037298" y="74911"/>
                </a:lnTo>
                <a:lnTo>
                  <a:pt x="2006311" y="43937"/>
                </a:lnTo>
                <a:lnTo>
                  <a:pt x="1969169" y="20327"/>
                </a:lnTo>
                <a:lnTo>
                  <a:pt x="1927080" y="5281"/>
                </a:lnTo>
                <a:lnTo>
                  <a:pt x="188125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8200" y="1905000"/>
            <a:ext cx="2138680" cy="457200"/>
          </a:xfrm>
          <a:custGeom>
            <a:avLst/>
            <a:gdLst/>
            <a:ahLst/>
            <a:cxnLst/>
            <a:rect l="l" t="t" r="r" b="b"/>
            <a:pathLst>
              <a:path w="2138679" h="457200">
                <a:moveTo>
                  <a:pt x="0" y="0"/>
                </a:moveTo>
                <a:lnTo>
                  <a:pt x="1881251" y="0"/>
                </a:lnTo>
                <a:lnTo>
                  <a:pt x="1927080" y="5281"/>
                </a:lnTo>
                <a:lnTo>
                  <a:pt x="1969169" y="20327"/>
                </a:lnTo>
                <a:lnTo>
                  <a:pt x="2006311" y="43937"/>
                </a:lnTo>
                <a:lnTo>
                  <a:pt x="2037298" y="74911"/>
                </a:lnTo>
                <a:lnTo>
                  <a:pt x="2060926" y="112050"/>
                </a:lnTo>
                <a:lnTo>
                  <a:pt x="2075987" y="154155"/>
                </a:lnTo>
                <a:lnTo>
                  <a:pt x="2081276" y="200025"/>
                </a:lnTo>
                <a:lnTo>
                  <a:pt x="2081276" y="342900"/>
                </a:lnTo>
                <a:lnTo>
                  <a:pt x="2138426" y="342900"/>
                </a:lnTo>
                <a:lnTo>
                  <a:pt x="2024126" y="457200"/>
                </a:lnTo>
                <a:lnTo>
                  <a:pt x="1909826" y="342900"/>
                </a:lnTo>
                <a:lnTo>
                  <a:pt x="1966976" y="342900"/>
                </a:lnTo>
                <a:lnTo>
                  <a:pt x="1966976" y="200025"/>
                </a:lnTo>
                <a:lnTo>
                  <a:pt x="1960225" y="166645"/>
                </a:lnTo>
                <a:lnTo>
                  <a:pt x="1941830" y="139398"/>
                </a:lnTo>
                <a:lnTo>
                  <a:pt x="1914576" y="121032"/>
                </a:lnTo>
                <a:lnTo>
                  <a:pt x="1881251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73070" y="1478534"/>
            <a:ext cx="141605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2926969"/>
            <a:ext cx="8067675" cy="3194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63345" algn="ctr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75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415925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Every </a:t>
            </a:r>
            <a:r>
              <a:rPr sz="1800" spc="-5" dirty="0">
                <a:latin typeface="Calibri"/>
                <a:cs typeface="Calibri"/>
              </a:rPr>
              <a:t>time </a:t>
            </a:r>
            <a:r>
              <a:rPr sz="1800" spc="-10" dirty="0">
                <a:latin typeface="Calibri"/>
                <a:cs typeface="Calibri"/>
              </a:rPr>
              <a:t>you </a:t>
            </a:r>
            <a:r>
              <a:rPr sz="1800" spc="-5" dirty="0">
                <a:latin typeface="Calibri"/>
                <a:cs typeface="Calibri"/>
              </a:rPr>
              <a:t>open </a:t>
            </a:r>
            <a:r>
              <a:rPr sz="1800" spc="-15" dirty="0">
                <a:latin typeface="Calibri"/>
                <a:cs typeface="Calibri"/>
              </a:rPr>
              <a:t>RStudio, </a:t>
            </a:r>
            <a:r>
              <a:rPr sz="1800" spc="-5" dirty="0">
                <a:latin typeface="Calibri"/>
                <a:cs typeface="Calibri"/>
              </a:rPr>
              <a:t>it goes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a  </a:t>
            </a:r>
            <a:r>
              <a:rPr sz="1800" spc="-10" dirty="0">
                <a:latin typeface="Calibri"/>
                <a:cs typeface="Calibri"/>
              </a:rPr>
              <a:t>default </a:t>
            </a:r>
            <a:r>
              <a:rPr sz="1800" spc="-20" dirty="0">
                <a:latin typeface="Calibri"/>
                <a:cs typeface="Calibri"/>
              </a:rPr>
              <a:t>directory. </a:t>
            </a:r>
            <a:r>
              <a:rPr sz="1800" spc="-50" dirty="0">
                <a:latin typeface="Calibri"/>
                <a:cs typeface="Calibri"/>
              </a:rPr>
              <a:t>You </a:t>
            </a:r>
            <a:r>
              <a:rPr sz="1800" spc="-5" dirty="0">
                <a:latin typeface="Calibri"/>
                <a:cs typeface="Calibri"/>
              </a:rPr>
              <a:t>can change </a:t>
            </a:r>
            <a:r>
              <a:rPr sz="1800" dirty="0">
                <a:latin typeface="Calibri"/>
                <a:cs typeface="Calibri"/>
              </a:rPr>
              <a:t>the  </a:t>
            </a:r>
            <a:r>
              <a:rPr sz="1800" spc="-10" dirty="0">
                <a:latin typeface="Calibri"/>
                <a:cs typeface="Calibri"/>
              </a:rPr>
              <a:t>default to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folder </a:t>
            </a:r>
            <a:r>
              <a:rPr sz="1800" spc="-5" dirty="0">
                <a:latin typeface="Calibri"/>
                <a:cs typeface="Calibri"/>
              </a:rPr>
              <a:t>where </a:t>
            </a:r>
            <a:r>
              <a:rPr sz="1800" spc="-10" dirty="0">
                <a:latin typeface="Calibri"/>
                <a:cs typeface="Calibri"/>
              </a:rPr>
              <a:t>you have your  datafiles </a:t>
            </a:r>
            <a:r>
              <a:rPr sz="1800" dirty="0">
                <a:latin typeface="Calibri"/>
                <a:cs typeface="Calibri"/>
              </a:rPr>
              <a:t>so </a:t>
            </a:r>
            <a:r>
              <a:rPr sz="1800" spc="-10" dirty="0">
                <a:latin typeface="Calibri"/>
                <a:cs typeface="Calibri"/>
              </a:rPr>
              <a:t>you </a:t>
            </a:r>
            <a:r>
              <a:rPr sz="1800" spc="-5" dirty="0">
                <a:latin typeface="Calibri"/>
                <a:cs typeface="Calibri"/>
              </a:rPr>
              <a:t>do not </a:t>
            </a:r>
            <a:r>
              <a:rPr sz="1800" spc="-10" dirty="0">
                <a:latin typeface="Calibri"/>
                <a:cs typeface="Calibri"/>
              </a:rPr>
              <a:t>have to </a:t>
            </a:r>
            <a:r>
              <a:rPr sz="1800" spc="-5" dirty="0">
                <a:latin typeface="Calibri"/>
                <a:cs typeface="Calibri"/>
              </a:rPr>
              <a:t>do it every  time. </a:t>
            </a:r>
            <a:r>
              <a:rPr sz="1800" dirty="0">
                <a:latin typeface="Calibri"/>
                <a:cs typeface="Calibri"/>
              </a:rPr>
              <a:t>In the menu go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Tools-&gt;Options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R="1376680" algn="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01366" y="1766823"/>
            <a:ext cx="454025" cy="258445"/>
          </a:xfrm>
          <a:custGeom>
            <a:avLst/>
            <a:gdLst/>
            <a:ahLst/>
            <a:cxnLst/>
            <a:rect l="l" t="t" r="r" b="b"/>
            <a:pathLst>
              <a:path w="454025" h="258444">
                <a:moveTo>
                  <a:pt x="0" y="42925"/>
                </a:moveTo>
                <a:lnTo>
                  <a:pt x="3367" y="26199"/>
                </a:lnTo>
                <a:lnTo>
                  <a:pt x="12557" y="12557"/>
                </a:lnTo>
                <a:lnTo>
                  <a:pt x="26199" y="3367"/>
                </a:lnTo>
                <a:lnTo>
                  <a:pt x="42925" y="0"/>
                </a:lnTo>
                <a:lnTo>
                  <a:pt x="410971" y="0"/>
                </a:lnTo>
                <a:lnTo>
                  <a:pt x="427718" y="3367"/>
                </a:lnTo>
                <a:lnTo>
                  <a:pt x="441404" y="12557"/>
                </a:lnTo>
                <a:lnTo>
                  <a:pt x="450637" y="26199"/>
                </a:lnTo>
                <a:lnTo>
                  <a:pt x="454024" y="42925"/>
                </a:lnTo>
                <a:lnTo>
                  <a:pt x="454024" y="214884"/>
                </a:lnTo>
                <a:lnTo>
                  <a:pt x="450637" y="231630"/>
                </a:lnTo>
                <a:lnTo>
                  <a:pt x="441404" y="245316"/>
                </a:lnTo>
                <a:lnTo>
                  <a:pt x="427718" y="254549"/>
                </a:lnTo>
                <a:lnTo>
                  <a:pt x="410971" y="257937"/>
                </a:lnTo>
                <a:lnTo>
                  <a:pt x="42925" y="257937"/>
                </a:lnTo>
                <a:lnTo>
                  <a:pt x="26199" y="254549"/>
                </a:lnTo>
                <a:lnTo>
                  <a:pt x="12557" y="245316"/>
                </a:lnTo>
                <a:lnTo>
                  <a:pt x="3367" y="231630"/>
                </a:lnTo>
                <a:lnTo>
                  <a:pt x="0" y="214884"/>
                </a:lnTo>
                <a:lnTo>
                  <a:pt x="0" y="42925"/>
                </a:lnTo>
                <a:close/>
              </a:path>
            </a:pathLst>
          </a:custGeom>
          <a:ln w="254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90164" y="3091179"/>
            <a:ext cx="454025" cy="258445"/>
          </a:xfrm>
          <a:custGeom>
            <a:avLst/>
            <a:gdLst/>
            <a:ahLst/>
            <a:cxnLst/>
            <a:rect l="l" t="t" r="r" b="b"/>
            <a:pathLst>
              <a:path w="454025" h="258445">
                <a:moveTo>
                  <a:pt x="0" y="43053"/>
                </a:moveTo>
                <a:lnTo>
                  <a:pt x="3387" y="26306"/>
                </a:lnTo>
                <a:lnTo>
                  <a:pt x="12620" y="12620"/>
                </a:lnTo>
                <a:lnTo>
                  <a:pt x="26306" y="3387"/>
                </a:lnTo>
                <a:lnTo>
                  <a:pt x="43053" y="0"/>
                </a:lnTo>
                <a:lnTo>
                  <a:pt x="410972" y="0"/>
                </a:lnTo>
                <a:lnTo>
                  <a:pt x="427718" y="3387"/>
                </a:lnTo>
                <a:lnTo>
                  <a:pt x="441404" y="12620"/>
                </a:lnTo>
                <a:lnTo>
                  <a:pt x="450637" y="26306"/>
                </a:lnTo>
                <a:lnTo>
                  <a:pt x="454025" y="43053"/>
                </a:lnTo>
                <a:lnTo>
                  <a:pt x="454025" y="215011"/>
                </a:lnTo>
                <a:lnTo>
                  <a:pt x="450637" y="231737"/>
                </a:lnTo>
                <a:lnTo>
                  <a:pt x="441404" y="245379"/>
                </a:lnTo>
                <a:lnTo>
                  <a:pt x="427718" y="254569"/>
                </a:lnTo>
                <a:lnTo>
                  <a:pt x="410972" y="257937"/>
                </a:lnTo>
                <a:lnTo>
                  <a:pt x="43053" y="257937"/>
                </a:lnTo>
                <a:lnTo>
                  <a:pt x="26306" y="254569"/>
                </a:lnTo>
                <a:lnTo>
                  <a:pt x="12620" y="245379"/>
                </a:lnTo>
                <a:lnTo>
                  <a:pt x="3387" y="231737"/>
                </a:lnTo>
                <a:lnTo>
                  <a:pt x="0" y="215011"/>
                </a:lnTo>
                <a:lnTo>
                  <a:pt x="0" y="43053"/>
                </a:lnTo>
                <a:close/>
              </a:path>
            </a:pathLst>
          </a:custGeom>
          <a:ln w="254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12888" y="3251327"/>
            <a:ext cx="609600" cy="258445"/>
          </a:xfrm>
          <a:custGeom>
            <a:avLst/>
            <a:gdLst/>
            <a:ahLst/>
            <a:cxnLst/>
            <a:rect l="l" t="t" r="r" b="b"/>
            <a:pathLst>
              <a:path w="609600" h="258445">
                <a:moveTo>
                  <a:pt x="0" y="42925"/>
                </a:moveTo>
                <a:lnTo>
                  <a:pt x="3387" y="26199"/>
                </a:lnTo>
                <a:lnTo>
                  <a:pt x="12620" y="12557"/>
                </a:lnTo>
                <a:lnTo>
                  <a:pt x="26306" y="3367"/>
                </a:lnTo>
                <a:lnTo>
                  <a:pt x="43052" y="0"/>
                </a:lnTo>
                <a:lnTo>
                  <a:pt x="566673" y="0"/>
                </a:lnTo>
                <a:lnTo>
                  <a:pt x="583400" y="3367"/>
                </a:lnTo>
                <a:lnTo>
                  <a:pt x="597042" y="12557"/>
                </a:lnTo>
                <a:lnTo>
                  <a:pt x="606232" y="26199"/>
                </a:lnTo>
                <a:lnTo>
                  <a:pt x="609600" y="42925"/>
                </a:lnTo>
                <a:lnTo>
                  <a:pt x="609600" y="215011"/>
                </a:lnTo>
                <a:lnTo>
                  <a:pt x="606232" y="231737"/>
                </a:lnTo>
                <a:lnTo>
                  <a:pt x="597042" y="245379"/>
                </a:lnTo>
                <a:lnTo>
                  <a:pt x="583400" y="254569"/>
                </a:lnTo>
                <a:lnTo>
                  <a:pt x="566673" y="257937"/>
                </a:lnTo>
                <a:lnTo>
                  <a:pt x="43052" y="257937"/>
                </a:lnTo>
                <a:lnTo>
                  <a:pt x="26306" y="254569"/>
                </a:lnTo>
                <a:lnTo>
                  <a:pt x="12620" y="245379"/>
                </a:lnTo>
                <a:lnTo>
                  <a:pt x="3387" y="231737"/>
                </a:lnTo>
                <a:lnTo>
                  <a:pt x="0" y="215011"/>
                </a:lnTo>
                <a:lnTo>
                  <a:pt x="0" y="42925"/>
                </a:lnTo>
                <a:close/>
              </a:path>
            </a:pathLst>
          </a:custGeom>
          <a:ln w="25399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22972" y="6171717"/>
            <a:ext cx="604520" cy="258445"/>
          </a:xfrm>
          <a:custGeom>
            <a:avLst/>
            <a:gdLst/>
            <a:ahLst/>
            <a:cxnLst/>
            <a:rect l="l" t="t" r="r" b="b"/>
            <a:pathLst>
              <a:path w="604520" h="258445">
                <a:moveTo>
                  <a:pt x="0" y="43002"/>
                </a:moveTo>
                <a:lnTo>
                  <a:pt x="3387" y="26263"/>
                </a:lnTo>
                <a:lnTo>
                  <a:pt x="12620" y="12595"/>
                </a:lnTo>
                <a:lnTo>
                  <a:pt x="26306" y="3379"/>
                </a:lnTo>
                <a:lnTo>
                  <a:pt x="43052" y="0"/>
                </a:lnTo>
                <a:lnTo>
                  <a:pt x="561085" y="0"/>
                </a:lnTo>
                <a:lnTo>
                  <a:pt x="577832" y="3379"/>
                </a:lnTo>
                <a:lnTo>
                  <a:pt x="591518" y="12595"/>
                </a:lnTo>
                <a:lnTo>
                  <a:pt x="600751" y="26263"/>
                </a:lnTo>
                <a:lnTo>
                  <a:pt x="604138" y="43002"/>
                </a:lnTo>
                <a:lnTo>
                  <a:pt x="604138" y="214972"/>
                </a:lnTo>
                <a:lnTo>
                  <a:pt x="600751" y="231711"/>
                </a:lnTo>
                <a:lnTo>
                  <a:pt x="591518" y="245379"/>
                </a:lnTo>
                <a:lnTo>
                  <a:pt x="577832" y="254595"/>
                </a:lnTo>
                <a:lnTo>
                  <a:pt x="561085" y="257975"/>
                </a:lnTo>
                <a:lnTo>
                  <a:pt x="43052" y="257975"/>
                </a:lnTo>
                <a:lnTo>
                  <a:pt x="26306" y="254595"/>
                </a:lnTo>
                <a:lnTo>
                  <a:pt x="12620" y="245379"/>
                </a:lnTo>
                <a:lnTo>
                  <a:pt x="3387" y="231711"/>
                </a:lnTo>
                <a:lnTo>
                  <a:pt x="0" y="214972"/>
                </a:lnTo>
                <a:lnTo>
                  <a:pt x="0" y="43002"/>
                </a:lnTo>
                <a:close/>
              </a:path>
            </a:pathLst>
          </a:custGeom>
          <a:ln w="254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061" y="39623"/>
            <a:ext cx="205803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 script</a:t>
            </a:r>
            <a:r>
              <a:rPr spc="-110" dirty="0"/>
              <a:t> </a:t>
            </a:r>
            <a:r>
              <a:rPr spc="-5"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3352800"/>
            <a:ext cx="8847074" cy="300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7365" y="922909"/>
            <a:ext cx="8396605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 usual Rstudio </a:t>
            </a:r>
            <a:r>
              <a:rPr sz="1800" spc="-10" dirty="0">
                <a:latin typeface="Calibri"/>
                <a:cs typeface="Calibri"/>
              </a:rPr>
              <a:t>screen </a:t>
            </a:r>
            <a:r>
              <a:rPr sz="1800" dirty="0">
                <a:latin typeface="Calibri"/>
                <a:cs typeface="Calibri"/>
              </a:rPr>
              <a:t>has </a:t>
            </a:r>
            <a:r>
              <a:rPr sz="1800" spc="-15" dirty="0">
                <a:latin typeface="Calibri"/>
                <a:cs typeface="Calibri"/>
              </a:rPr>
              <a:t>four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windows:</a:t>
            </a:r>
            <a:endParaRPr sz="1800">
              <a:latin typeface="Calibri"/>
              <a:cs typeface="Calibri"/>
            </a:endParaRPr>
          </a:p>
          <a:p>
            <a:pPr marL="1099185" indent="-342900">
              <a:lnSpc>
                <a:spcPct val="100000"/>
              </a:lnSpc>
              <a:buAutoNum type="arabicPeriod"/>
              <a:tabLst>
                <a:tab pos="1099185" algn="l"/>
                <a:tab pos="1099820" algn="l"/>
              </a:tabLst>
            </a:pPr>
            <a:r>
              <a:rPr sz="1800" spc="-5" dirty="0">
                <a:latin typeface="Calibri"/>
                <a:cs typeface="Calibri"/>
              </a:rPr>
              <a:t>Console.</a:t>
            </a:r>
            <a:endParaRPr sz="1800">
              <a:latin typeface="Calibri"/>
              <a:cs typeface="Calibri"/>
            </a:endParaRPr>
          </a:p>
          <a:p>
            <a:pPr marL="1099185" indent="-342900">
              <a:lnSpc>
                <a:spcPct val="100000"/>
              </a:lnSpc>
              <a:buAutoNum type="arabicPeriod"/>
              <a:tabLst>
                <a:tab pos="1099185" algn="l"/>
                <a:tab pos="1099820" algn="l"/>
              </a:tabLst>
            </a:pPr>
            <a:r>
              <a:rPr sz="1800" spc="-15" dirty="0">
                <a:latin typeface="Calibri"/>
                <a:cs typeface="Calibri"/>
              </a:rPr>
              <a:t>Workspace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history.</a:t>
            </a:r>
            <a:endParaRPr sz="1800">
              <a:latin typeface="Calibri"/>
              <a:cs typeface="Calibri"/>
            </a:endParaRPr>
          </a:p>
          <a:p>
            <a:pPr marL="1099185" indent="-342900">
              <a:lnSpc>
                <a:spcPct val="100000"/>
              </a:lnSpc>
              <a:buAutoNum type="arabicPeriod"/>
              <a:tabLst>
                <a:tab pos="1099185" algn="l"/>
                <a:tab pos="1099820" algn="l"/>
              </a:tabLst>
            </a:pPr>
            <a:r>
              <a:rPr sz="1800" spc="-5" dirty="0">
                <a:latin typeface="Calibri"/>
                <a:cs typeface="Calibri"/>
              </a:rPr>
              <a:t>Files, plots, </a:t>
            </a:r>
            <a:r>
              <a:rPr sz="1800" spc="-10" dirty="0">
                <a:latin typeface="Calibri"/>
                <a:cs typeface="Calibri"/>
              </a:rPr>
              <a:t>packages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help.</a:t>
            </a:r>
            <a:endParaRPr sz="1800">
              <a:latin typeface="Calibri"/>
              <a:cs typeface="Calibri"/>
            </a:endParaRPr>
          </a:p>
          <a:p>
            <a:pPr marL="1099185" indent="-342900">
              <a:lnSpc>
                <a:spcPct val="100000"/>
              </a:lnSpc>
              <a:buAutoNum type="arabicPeriod"/>
              <a:tabLst>
                <a:tab pos="1099185" algn="l"/>
                <a:tab pos="109982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R </a:t>
            </a:r>
            <a:r>
              <a:rPr sz="1800" spc="-5" dirty="0">
                <a:latin typeface="Calibri"/>
                <a:cs typeface="Calibri"/>
              </a:rPr>
              <a:t>script(s)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30" dirty="0">
                <a:latin typeface="Calibri"/>
                <a:cs typeface="Calibri"/>
              </a:rPr>
              <a:t> view.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R </a:t>
            </a:r>
            <a:r>
              <a:rPr sz="1800" spc="-5" dirty="0">
                <a:latin typeface="Calibri"/>
                <a:cs typeface="Calibri"/>
              </a:rPr>
              <a:t>script is where </a:t>
            </a:r>
            <a:r>
              <a:rPr sz="1800" spc="-10" dirty="0">
                <a:latin typeface="Calibri"/>
                <a:cs typeface="Calibri"/>
              </a:rPr>
              <a:t>you </a:t>
            </a:r>
            <a:r>
              <a:rPr sz="1800" spc="-15" dirty="0">
                <a:latin typeface="Calibri"/>
                <a:cs typeface="Calibri"/>
              </a:rPr>
              <a:t>keep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record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your work. For </a:t>
            </a:r>
            <a:r>
              <a:rPr sz="1800" spc="-20" dirty="0">
                <a:latin typeface="Calibri"/>
                <a:cs typeface="Calibri"/>
              </a:rPr>
              <a:t>Stata </a:t>
            </a:r>
            <a:r>
              <a:rPr sz="1800" spc="-10" dirty="0">
                <a:latin typeface="Calibri"/>
                <a:cs typeface="Calibri"/>
              </a:rPr>
              <a:t>users </a:t>
            </a: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would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spc="-20" dirty="0">
                <a:latin typeface="Calibri"/>
                <a:cs typeface="Calibri"/>
              </a:rPr>
              <a:t>like </a:t>
            </a:r>
            <a:r>
              <a:rPr sz="1800" dirty="0">
                <a:latin typeface="Calibri"/>
                <a:cs typeface="Calibri"/>
              </a:rPr>
              <a:t>the  </a:t>
            </a:r>
            <a:r>
              <a:rPr sz="1800" spc="-5" dirty="0">
                <a:latin typeface="Calibri"/>
                <a:cs typeface="Calibri"/>
              </a:rPr>
              <a:t>do-file,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SPSS </a:t>
            </a:r>
            <a:r>
              <a:rPr sz="1800" spc="-10" dirty="0">
                <a:latin typeface="Calibri"/>
                <a:cs typeface="Calibri"/>
              </a:rPr>
              <a:t>users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20" dirty="0">
                <a:latin typeface="Calibri"/>
                <a:cs typeface="Calibri"/>
              </a:rPr>
              <a:t>like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syntax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SAS </a:t>
            </a:r>
            <a:r>
              <a:rPr sz="1800" spc="-10" dirty="0">
                <a:latin typeface="Calibri"/>
                <a:cs typeface="Calibri"/>
              </a:rPr>
              <a:t>users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SAS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736" y="3169285"/>
            <a:ext cx="2442845" cy="821690"/>
          </a:xfrm>
          <a:custGeom>
            <a:avLst/>
            <a:gdLst/>
            <a:ahLst/>
            <a:cxnLst/>
            <a:rect l="l" t="t" r="r" b="b"/>
            <a:pathLst>
              <a:path w="2442845" h="821689">
                <a:moveTo>
                  <a:pt x="97142" y="694816"/>
                </a:moveTo>
                <a:lnTo>
                  <a:pt x="88099" y="695325"/>
                </a:lnTo>
                <a:lnTo>
                  <a:pt x="0" y="793114"/>
                </a:lnTo>
                <a:lnTo>
                  <a:pt x="128498" y="821689"/>
                </a:lnTo>
                <a:lnTo>
                  <a:pt x="136131" y="816863"/>
                </a:lnTo>
                <a:lnTo>
                  <a:pt x="139547" y="801369"/>
                </a:lnTo>
                <a:lnTo>
                  <a:pt x="137445" y="798067"/>
                </a:lnTo>
                <a:lnTo>
                  <a:pt x="31343" y="798067"/>
                </a:lnTo>
                <a:lnTo>
                  <a:pt x="22644" y="770889"/>
                </a:lnTo>
                <a:lnTo>
                  <a:pt x="72993" y="754794"/>
                </a:lnTo>
                <a:lnTo>
                  <a:pt x="109334" y="714501"/>
                </a:lnTo>
                <a:lnTo>
                  <a:pt x="108864" y="705484"/>
                </a:lnTo>
                <a:lnTo>
                  <a:pt x="97142" y="694816"/>
                </a:lnTo>
                <a:close/>
              </a:path>
              <a:path w="2442845" h="821689">
                <a:moveTo>
                  <a:pt x="72993" y="754794"/>
                </a:moveTo>
                <a:lnTo>
                  <a:pt x="22644" y="770889"/>
                </a:lnTo>
                <a:lnTo>
                  <a:pt x="31343" y="798067"/>
                </a:lnTo>
                <a:lnTo>
                  <a:pt x="44058" y="794003"/>
                </a:lnTo>
                <a:lnTo>
                  <a:pt x="37630" y="794003"/>
                </a:lnTo>
                <a:lnTo>
                  <a:pt x="30111" y="770508"/>
                </a:lnTo>
                <a:lnTo>
                  <a:pt x="58820" y="770508"/>
                </a:lnTo>
                <a:lnTo>
                  <a:pt x="72993" y="754794"/>
                </a:lnTo>
                <a:close/>
              </a:path>
              <a:path w="2442845" h="821689">
                <a:moveTo>
                  <a:pt x="81638" y="781992"/>
                </a:moveTo>
                <a:lnTo>
                  <a:pt x="31343" y="798067"/>
                </a:lnTo>
                <a:lnTo>
                  <a:pt x="137445" y="798067"/>
                </a:lnTo>
                <a:lnTo>
                  <a:pt x="134696" y="793750"/>
                </a:lnTo>
                <a:lnTo>
                  <a:pt x="81638" y="781992"/>
                </a:lnTo>
                <a:close/>
              </a:path>
              <a:path w="2442845" h="821689">
                <a:moveTo>
                  <a:pt x="30111" y="770508"/>
                </a:moveTo>
                <a:lnTo>
                  <a:pt x="37630" y="794003"/>
                </a:lnTo>
                <a:lnTo>
                  <a:pt x="54015" y="775836"/>
                </a:lnTo>
                <a:lnTo>
                  <a:pt x="30111" y="770508"/>
                </a:lnTo>
                <a:close/>
              </a:path>
              <a:path w="2442845" h="821689">
                <a:moveTo>
                  <a:pt x="54015" y="775836"/>
                </a:moveTo>
                <a:lnTo>
                  <a:pt x="37630" y="794003"/>
                </a:lnTo>
                <a:lnTo>
                  <a:pt x="44058" y="794003"/>
                </a:lnTo>
                <a:lnTo>
                  <a:pt x="81638" y="781992"/>
                </a:lnTo>
                <a:lnTo>
                  <a:pt x="54015" y="775836"/>
                </a:lnTo>
                <a:close/>
              </a:path>
              <a:path w="2442845" h="821689">
                <a:moveTo>
                  <a:pt x="2434145" y="0"/>
                </a:moveTo>
                <a:lnTo>
                  <a:pt x="72993" y="754794"/>
                </a:lnTo>
                <a:lnTo>
                  <a:pt x="54015" y="775836"/>
                </a:lnTo>
                <a:lnTo>
                  <a:pt x="81638" y="781992"/>
                </a:lnTo>
                <a:lnTo>
                  <a:pt x="2442781" y="27304"/>
                </a:lnTo>
                <a:lnTo>
                  <a:pt x="2434145" y="0"/>
                </a:lnTo>
                <a:close/>
              </a:path>
              <a:path w="2442845" h="821689">
                <a:moveTo>
                  <a:pt x="58820" y="770508"/>
                </a:moveTo>
                <a:lnTo>
                  <a:pt x="30111" y="770508"/>
                </a:lnTo>
                <a:lnTo>
                  <a:pt x="54015" y="775836"/>
                </a:lnTo>
                <a:lnTo>
                  <a:pt x="58820" y="7705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876298"/>
            <a:ext cx="2971800" cy="1722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7775" y="3733800"/>
            <a:ext cx="6192774" cy="289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44061" y="39623"/>
            <a:ext cx="205803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 script</a:t>
            </a:r>
            <a:r>
              <a:rPr spc="-110" dirty="0"/>
              <a:t> </a:t>
            </a:r>
            <a:r>
              <a:rPr spc="-5" dirty="0"/>
              <a:t>(2)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7365" y="864239"/>
            <a:ext cx="8426450" cy="828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600"/>
              </a:lnSpc>
            </a:pPr>
            <a:r>
              <a:rPr sz="1800" spc="-80" dirty="0">
                <a:latin typeface="Calibri"/>
                <a:cs typeface="Calibri"/>
              </a:rPr>
              <a:t>To </a:t>
            </a:r>
            <a:r>
              <a:rPr sz="1800" spc="-15" dirty="0">
                <a:latin typeface="Calibri"/>
                <a:cs typeface="Calibri"/>
              </a:rPr>
              <a:t>create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new </a:t>
            </a:r>
            <a:r>
              <a:rPr sz="1800" dirty="0">
                <a:latin typeface="Calibri"/>
                <a:cs typeface="Calibri"/>
              </a:rPr>
              <a:t>R </a:t>
            </a:r>
            <a:r>
              <a:rPr sz="1800" spc="-5" dirty="0">
                <a:latin typeface="Calibri"/>
                <a:cs typeface="Calibri"/>
              </a:rPr>
              <a:t>script </a:t>
            </a:r>
            <a:r>
              <a:rPr sz="1800" spc="-10" dirty="0">
                <a:latin typeface="Calibri"/>
                <a:cs typeface="Calibri"/>
              </a:rPr>
              <a:t>you can </a:t>
            </a:r>
            <a:r>
              <a:rPr sz="1800" dirty="0">
                <a:latin typeface="Calibri"/>
                <a:cs typeface="Calibri"/>
              </a:rPr>
              <a:t>either </a:t>
            </a:r>
            <a:r>
              <a:rPr sz="1800" spc="-5" dirty="0">
                <a:latin typeface="Calibri"/>
                <a:cs typeface="Calibri"/>
              </a:rPr>
              <a:t>go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600" spc="-5" dirty="0">
                <a:latin typeface="Courier New"/>
                <a:cs typeface="Courier New"/>
              </a:rPr>
              <a:t>File -&gt; New -&gt; R Script</a:t>
            </a:r>
            <a:r>
              <a:rPr sz="1800" spc="-5" dirty="0">
                <a:latin typeface="Calibri"/>
                <a:cs typeface="Calibri"/>
              </a:rPr>
              <a:t>, or </a:t>
            </a:r>
            <a:r>
              <a:rPr sz="1800" spc="-10" dirty="0">
                <a:latin typeface="Calibri"/>
                <a:cs typeface="Calibri"/>
              </a:rPr>
              <a:t>click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the  </a:t>
            </a:r>
            <a:r>
              <a:rPr sz="1800" spc="-10" dirty="0">
                <a:latin typeface="Calibri"/>
                <a:cs typeface="Calibri"/>
              </a:rPr>
              <a:t>icon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the “+” </a:t>
            </a:r>
            <a:r>
              <a:rPr sz="1800" spc="-5" dirty="0">
                <a:latin typeface="Calibri"/>
                <a:cs typeface="Calibri"/>
              </a:rPr>
              <a:t>sign and </a:t>
            </a:r>
            <a:r>
              <a:rPr sz="1800" dirty="0">
                <a:latin typeface="Calibri"/>
                <a:cs typeface="Calibri"/>
              </a:rPr>
              <a:t>select </a:t>
            </a:r>
            <a:r>
              <a:rPr sz="1800" spc="-5" dirty="0">
                <a:latin typeface="Calibri"/>
                <a:cs typeface="Calibri"/>
              </a:rPr>
              <a:t>“R </a:t>
            </a:r>
            <a:r>
              <a:rPr sz="1800" spc="-20" dirty="0">
                <a:latin typeface="Calibri"/>
                <a:cs typeface="Calibri"/>
              </a:rPr>
              <a:t>Script”, </a:t>
            </a:r>
            <a:r>
              <a:rPr sz="1800" dirty="0">
                <a:latin typeface="Calibri"/>
                <a:cs typeface="Calibri"/>
              </a:rPr>
              <a:t>or simply </a:t>
            </a:r>
            <a:r>
              <a:rPr sz="1800" spc="-5" dirty="0">
                <a:latin typeface="Calibri"/>
                <a:cs typeface="Calibri"/>
              </a:rPr>
              <a:t>press Ctrl+Shift+N. </a:t>
            </a:r>
            <a:r>
              <a:rPr sz="1800" spc="-20" dirty="0">
                <a:latin typeface="Calibri"/>
                <a:cs typeface="Calibri"/>
              </a:rPr>
              <a:t>Make </a:t>
            </a:r>
            <a:r>
              <a:rPr sz="1800" spc="-10" dirty="0">
                <a:latin typeface="Calibri"/>
                <a:cs typeface="Calibri"/>
              </a:rPr>
              <a:t>sure to save 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script.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38600" y="2289175"/>
            <a:ext cx="1066800" cy="914400"/>
          </a:xfrm>
          <a:custGeom>
            <a:avLst/>
            <a:gdLst/>
            <a:ahLst/>
            <a:cxnLst/>
            <a:rect l="l" t="t" r="r" b="b"/>
            <a:pathLst>
              <a:path w="1066800" h="914400">
                <a:moveTo>
                  <a:pt x="762000" y="685800"/>
                </a:moveTo>
                <a:lnTo>
                  <a:pt x="304800" y="685800"/>
                </a:lnTo>
                <a:lnTo>
                  <a:pt x="533400" y="914400"/>
                </a:lnTo>
                <a:lnTo>
                  <a:pt x="762000" y="685800"/>
                </a:lnTo>
                <a:close/>
              </a:path>
              <a:path w="1066800" h="914400">
                <a:moveTo>
                  <a:pt x="647700" y="342900"/>
                </a:moveTo>
                <a:lnTo>
                  <a:pt x="419100" y="342900"/>
                </a:lnTo>
                <a:lnTo>
                  <a:pt x="419100" y="685800"/>
                </a:lnTo>
                <a:lnTo>
                  <a:pt x="647700" y="685800"/>
                </a:lnTo>
                <a:lnTo>
                  <a:pt x="647700" y="342900"/>
                </a:lnTo>
                <a:close/>
              </a:path>
              <a:path w="1066800" h="9144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228600" y="342900"/>
                </a:lnTo>
                <a:lnTo>
                  <a:pt x="952500" y="342900"/>
                </a:lnTo>
                <a:lnTo>
                  <a:pt x="1066800" y="228600"/>
                </a:lnTo>
                <a:lnTo>
                  <a:pt x="952500" y="114300"/>
                </a:lnTo>
                <a:lnTo>
                  <a:pt x="228600" y="114300"/>
                </a:lnTo>
                <a:lnTo>
                  <a:pt x="228600" y="0"/>
                </a:lnTo>
                <a:close/>
              </a:path>
              <a:path w="1066800" h="914400">
                <a:moveTo>
                  <a:pt x="952500" y="342900"/>
                </a:moveTo>
                <a:lnTo>
                  <a:pt x="838200" y="342900"/>
                </a:lnTo>
                <a:lnTo>
                  <a:pt x="838200" y="457200"/>
                </a:lnTo>
                <a:lnTo>
                  <a:pt x="952500" y="342900"/>
                </a:lnTo>
                <a:close/>
              </a:path>
              <a:path w="1066800" h="914400">
                <a:moveTo>
                  <a:pt x="838200" y="0"/>
                </a:moveTo>
                <a:lnTo>
                  <a:pt x="838200" y="114300"/>
                </a:lnTo>
                <a:lnTo>
                  <a:pt x="952500" y="114300"/>
                </a:lnTo>
                <a:lnTo>
                  <a:pt x="838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38600" y="2289175"/>
            <a:ext cx="1066800" cy="914400"/>
          </a:xfrm>
          <a:custGeom>
            <a:avLst/>
            <a:gdLst/>
            <a:ahLst/>
            <a:cxnLst/>
            <a:rect l="l" t="t" r="r" b="b"/>
            <a:pathLst>
              <a:path w="1066800" h="914400">
                <a:moveTo>
                  <a:pt x="0" y="228600"/>
                </a:moveTo>
                <a:lnTo>
                  <a:pt x="228600" y="457200"/>
                </a:lnTo>
                <a:lnTo>
                  <a:pt x="228600" y="342900"/>
                </a:lnTo>
                <a:lnTo>
                  <a:pt x="419100" y="342900"/>
                </a:lnTo>
                <a:lnTo>
                  <a:pt x="419100" y="685800"/>
                </a:lnTo>
                <a:lnTo>
                  <a:pt x="304800" y="685800"/>
                </a:lnTo>
                <a:lnTo>
                  <a:pt x="533400" y="914400"/>
                </a:lnTo>
                <a:lnTo>
                  <a:pt x="762000" y="685800"/>
                </a:lnTo>
                <a:lnTo>
                  <a:pt x="647700" y="685800"/>
                </a:lnTo>
                <a:lnTo>
                  <a:pt x="647700" y="342900"/>
                </a:lnTo>
                <a:lnTo>
                  <a:pt x="838200" y="342900"/>
                </a:lnTo>
                <a:lnTo>
                  <a:pt x="838200" y="457200"/>
                </a:lnTo>
                <a:lnTo>
                  <a:pt x="1066800" y="228600"/>
                </a:lnTo>
                <a:lnTo>
                  <a:pt x="838200" y="0"/>
                </a:lnTo>
                <a:lnTo>
                  <a:pt x="838200" y="114300"/>
                </a:lnTo>
                <a:lnTo>
                  <a:pt x="228600" y="1143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38775" y="1828800"/>
            <a:ext cx="2867025" cy="1603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55394" y="4851527"/>
            <a:ext cx="4901565" cy="1121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Here you can </a:t>
            </a:r>
            <a:r>
              <a:rPr sz="1800" dirty="0">
                <a:latin typeface="Calibri"/>
                <a:cs typeface="Calibri"/>
              </a:rPr>
              <a:t>type R </a:t>
            </a:r>
            <a:r>
              <a:rPr sz="1800" spc="-5" dirty="0">
                <a:latin typeface="Calibri"/>
                <a:cs typeface="Calibri"/>
              </a:rPr>
              <a:t>commands </a:t>
            </a:r>
            <a:r>
              <a:rPr sz="1800" dirty="0">
                <a:latin typeface="Calibri"/>
                <a:cs typeface="Calibri"/>
              </a:rPr>
              <a:t>and run them. </a:t>
            </a:r>
            <a:r>
              <a:rPr sz="1800" spc="-10" dirty="0">
                <a:latin typeface="Calibri"/>
                <a:cs typeface="Calibri"/>
              </a:rPr>
              <a:t>Just  leave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cursor </a:t>
            </a:r>
            <a:r>
              <a:rPr sz="1800" spc="-10" dirty="0">
                <a:latin typeface="Calibri"/>
                <a:cs typeface="Calibri"/>
              </a:rPr>
              <a:t>anywhere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line where </a:t>
            </a:r>
            <a:r>
              <a:rPr sz="1800" dirty="0">
                <a:latin typeface="Calibri"/>
                <a:cs typeface="Calibri"/>
              </a:rPr>
              <a:t>the  </a:t>
            </a:r>
            <a:r>
              <a:rPr sz="1800" spc="-5" dirty="0">
                <a:latin typeface="Calibri"/>
                <a:cs typeface="Calibri"/>
              </a:rPr>
              <a:t>command is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press Ctrl-R </a:t>
            </a:r>
            <a:r>
              <a:rPr sz="1800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click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‘</a:t>
            </a:r>
            <a:r>
              <a:rPr sz="1800" spc="-5" dirty="0">
                <a:latin typeface="Courier New"/>
                <a:cs typeface="Courier New"/>
              </a:rPr>
              <a:t>Run</a:t>
            </a:r>
            <a:r>
              <a:rPr sz="1800" spc="-5" dirty="0">
                <a:latin typeface="Calibri"/>
                <a:cs typeface="Calibri"/>
              </a:rPr>
              <a:t>’  </a:t>
            </a:r>
            <a:r>
              <a:rPr sz="1800" spc="-10" dirty="0">
                <a:latin typeface="Calibri"/>
                <a:cs typeface="Calibri"/>
              </a:rPr>
              <a:t>icon </a:t>
            </a:r>
            <a:r>
              <a:rPr sz="1800" spc="-5" dirty="0">
                <a:latin typeface="Calibri"/>
                <a:cs typeface="Calibri"/>
              </a:rPr>
              <a:t>above. Output will </a:t>
            </a:r>
            <a:r>
              <a:rPr sz="1800" dirty="0">
                <a:latin typeface="Calibri"/>
                <a:cs typeface="Calibri"/>
              </a:rPr>
              <a:t>appear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console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below.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48173" y="4623815"/>
            <a:ext cx="486409" cy="209550"/>
          </a:xfrm>
          <a:custGeom>
            <a:avLst/>
            <a:gdLst/>
            <a:ahLst/>
            <a:cxnLst/>
            <a:rect l="l" t="t" r="r" b="b"/>
            <a:pathLst>
              <a:path w="486410" h="209550">
                <a:moveTo>
                  <a:pt x="404709" y="38156"/>
                </a:moveTo>
                <a:lnTo>
                  <a:pt x="0" y="182371"/>
                </a:lnTo>
                <a:lnTo>
                  <a:pt x="9651" y="209295"/>
                </a:lnTo>
                <a:lnTo>
                  <a:pt x="414215" y="65091"/>
                </a:lnTo>
                <a:lnTo>
                  <a:pt x="432521" y="43370"/>
                </a:lnTo>
                <a:lnTo>
                  <a:pt x="404709" y="38156"/>
                </a:lnTo>
                <a:close/>
              </a:path>
              <a:path w="486410" h="209550">
                <a:moveTo>
                  <a:pt x="464948" y="20446"/>
                </a:moveTo>
                <a:lnTo>
                  <a:pt x="454405" y="20446"/>
                </a:lnTo>
                <a:lnTo>
                  <a:pt x="463930" y="47370"/>
                </a:lnTo>
                <a:lnTo>
                  <a:pt x="414215" y="65091"/>
                </a:lnTo>
                <a:lnTo>
                  <a:pt x="384301" y="100583"/>
                </a:lnTo>
                <a:lnTo>
                  <a:pt x="379222" y="106552"/>
                </a:lnTo>
                <a:lnTo>
                  <a:pt x="379984" y="115569"/>
                </a:lnTo>
                <a:lnTo>
                  <a:pt x="386079" y="120649"/>
                </a:lnTo>
                <a:lnTo>
                  <a:pt x="392049" y="125729"/>
                </a:lnTo>
                <a:lnTo>
                  <a:pt x="401065" y="124967"/>
                </a:lnTo>
                <a:lnTo>
                  <a:pt x="406146" y="118998"/>
                </a:lnTo>
                <a:lnTo>
                  <a:pt x="485901" y="24383"/>
                </a:lnTo>
                <a:lnTo>
                  <a:pt x="464948" y="20446"/>
                </a:lnTo>
                <a:close/>
              </a:path>
              <a:path w="486410" h="209550">
                <a:moveTo>
                  <a:pt x="432521" y="43370"/>
                </a:moveTo>
                <a:lnTo>
                  <a:pt x="414215" y="65091"/>
                </a:lnTo>
                <a:lnTo>
                  <a:pt x="462505" y="47878"/>
                </a:lnTo>
                <a:lnTo>
                  <a:pt x="456564" y="47878"/>
                </a:lnTo>
                <a:lnTo>
                  <a:pt x="432521" y="43370"/>
                </a:lnTo>
                <a:close/>
              </a:path>
              <a:path w="486410" h="209550">
                <a:moveTo>
                  <a:pt x="448310" y="24637"/>
                </a:moveTo>
                <a:lnTo>
                  <a:pt x="432521" y="43370"/>
                </a:lnTo>
                <a:lnTo>
                  <a:pt x="456564" y="47878"/>
                </a:lnTo>
                <a:lnTo>
                  <a:pt x="448310" y="24637"/>
                </a:lnTo>
                <a:close/>
              </a:path>
              <a:path w="486410" h="209550">
                <a:moveTo>
                  <a:pt x="455888" y="24637"/>
                </a:moveTo>
                <a:lnTo>
                  <a:pt x="448310" y="24637"/>
                </a:lnTo>
                <a:lnTo>
                  <a:pt x="456564" y="47878"/>
                </a:lnTo>
                <a:lnTo>
                  <a:pt x="462505" y="47878"/>
                </a:lnTo>
                <a:lnTo>
                  <a:pt x="463930" y="47370"/>
                </a:lnTo>
                <a:lnTo>
                  <a:pt x="455888" y="24637"/>
                </a:lnTo>
                <a:close/>
              </a:path>
              <a:path w="486410" h="209550">
                <a:moveTo>
                  <a:pt x="454405" y="20446"/>
                </a:moveTo>
                <a:lnTo>
                  <a:pt x="404709" y="38156"/>
                </a:lnTo>
                <a:lnTo>
                  <a:pt x="432521" y="43370"/>
                </a:lnTo>
                <a:lnTo>
                  <a:pt x="448310" y="24637"/>
                </a:lnTo>
                <a:lnTo>
                  <a:pt x="455888" y="24637"/>
                </a:lnTo>
                <a:lnTo>
                  <a:pt x="454405" y="20446"/>
                </a:lnTo>
                <a:close/>
              </a:path>
              <a:path w="486410" h="209550">
                <a:moveTo>
                  <a:pt x="356488" y="0"/>
                </a:moveTo>
                <a:lnTo>
                  <a:pt x="349123" y="5206"/>
                </a:lnTo>
                <a:lnTo>
                  <a:pt x="347599" y="12953"/>
                </a:lnTo>
                <a:lnTo>
                  <a:pt x="346201" y="20700"/>
                </a:lnTo>
                <a:lnTo>
                  <a:pt x="351281" y="28193"/>
                </a:lnTo>
                <a:lnTo>
                  <a:pt x="404709" y="38156"/>
                </a:lnTo>
                <a:lnTo>
                  <a:pt x="454405" y="20446"/>
                </a:lnTo>
                <a:lnTo>
                  <a:pt x="464948" y="20446"/>
                </a:lnTo>
                <a:lnTo>
                  <a:pt x="3564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26957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1059</Words>
  <Application>Microsoft Office PowerPoint</Application>
  <PresentationFormat>On-screen Show (4:3)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Courier New</vt:lpstr>
      <vt:lpstr>Times New Roman</vt:lpstr>
      <vt:lpstr>Office Theme</vt:lpstr>
      <vt:lpstr>Introduction</vt:lpstr>
      <vt:lpstr>RStudio screen</vt:lpstr>
      <vt:lpstr>Workspace tab (1)</vt:lpstr>
      <vt:lpstr>Workspace tab (2)</vt:lpstr>
      <vt:lpstr>History tab</vt:lpstr>
      <vt:lpstr>Changing the working directory</vt:lpstr>
      <vt:lpstr>Setting a default working directory</vt:lpstr>
      <vt:lpstr>R script (1)</vt:lpstr>
      <vt:lpstr>R script (2)</vt:lpstr>
      <vt:lpstr>Packages tab</vt:lpstr>
      <vt:lpstr>Installing a package</vt:lpstr>
      <vt:lpstr>Plots tab (1)</vt:lpstr>
      <vt:lpstr>Plots tab (2)</vt:lpstr>
      <vt:lpstr>Plots tab (3) – Graphs export</vt:lpstr>
      <vt:lpstr>3D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otorres</dc:creator>
  <cp:lastModifiedBy>palanivel ramji</cp:lastModifiedBy>
  <cp:revision>1</cp:revision>
  <dcterms:created xsi:type="dcterms:W3CDTF">2017-07-04T08:19:28Z</dcterms:created>
  <dcterms:modified xsi:type="dcterms:W3CDTF">2017-07-04T08:22:21Z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2013-10-09T00:00:00Z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2017-07-04T00:00:00Z</vt:filetime>
  </property>
</Properties>
</file>