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1" r:id="rId6"/>
    <p:sldId id="279" r:id="rId7"/>
    <p:sldId id="283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3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2" autoAdjust="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Acme </a:t>
            </a:r>
            <a:r>
              <a:rPr lang="en-US" sz="4800" dirty="0" err="1">
                <a:solidFill>
                  <a:schemeClr val="bg1"/>
                </a:solidFill>
              </a:rPr>
              <a:t>RESTFul</a:t>
            </a:r>
            <a:r>
              <a:rPr lang="en-US" sz="4800" dirty="0">
                <a:solidFill>
                  <a:schemeClr val="bg1"/>
                </a:solidFill>
              </a:rPr>
              <a:t> API </a:t>
            </a:r>
            <a:r>
              <a:rPr lang="en-US" sz="4800" dirty="0" err="1">
                <a:solidFill>
                  <a:schemeClr val="bg1"/>
                </a:solidFill>
              </a:rPr>
              <a:t>PoC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Powered by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Mulesoft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For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Ricston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Ltd.,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E1820-3CA2-4783-84E1-ACE1060412E8}"/>
              </a:ext>
            </a:extLst>
          </p:cNvPr>
          <p:cNvSpPr txBox="1"/>
          <p:nvPr/>
        </p:nvSpPr>
        <p:spPr>
          <a:xfrm>
            <a:off x="955040" y="5070404"/>
            <a:ext cx="498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By Mathan Prasath Krishnasamy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Key design decisions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489245" y="1636468"/>
            <a:ext cx="1121351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 typeface="+mj-lt"/>
              <a:buAutoNum type="alphaUcPeriod"/>
              <a:defRPr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Keeping consumer at the heart of design paves way for successful API implementation as more consumer friendly, easily understandable API drives the faster adoption</a:t>
            </a:r>
          </a:p>
          <a:p>
            <a:pPr lvl="0">
              <a:spcAft>
                <a:spcPts val="600"/>
              </a:spcAft>
              <a:buFont typeface="+mj-lt"/>
              <a:buAutoNum type="alphaUcPeriod"/>
              <a:defRPr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As the requirement is to build a </a:t>
            </a:r>
            <a:r>
              <a:rPr lang="en-GB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API, the design first approach was followed. Started off by designing RAML(1.0) based API Specification on </a:t>
            </a:r>
            <a:r>
              <a:rPr lang="en-GB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Anypoint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Platform hence the APIKIT Router component leveraged in the Mule flow.</a:t>
            </a:r>
          </a:p>
          <a:p>
            <a:pPr lvl="0">
              <a:spcAft>
                <a:spcPts val="600"/>
              </a:spcAft>
              <a:buFont typeface="+mj-lt"/>
              <a:buAutoNum type="alphaUcPeriod"/>
              <a:defRPr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As per the best practices, The design strategy is more to align with HTTP Endpoints CRUD operations.</a:t>
            </a:r>
          </a:p>
          <a:p>
            <a:pPr lvl="0">
              <a:spcAft>
                <a:spcPts val="600"/>
              </a:spcAft>
              <a:buFont typeface="+mj-lt"/>
              <a:buAutoNum type="alphaUcPeriod"/>
              <a:defRPr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The API version v1.0 was decided as it is a best practice and helpful to manage the lifecycle of an API once it's made available to customers/public.</a:t>
            </a:r>
          </a:p>
          <a:p>
            <a:pPr lvl="0">
              <a:spcAft>
                <a:spcPts val="600"/>
              </a:spcAft>
              <a:buFont typeface="+mj-lt"/>
              <a:buAutoNum type="alphaUcPeriod"/>
              <a:defRPr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The FIRST requirement is to retrieve available flights hence  --- GET :/flights resource(root level resource) was decided. And as per the </a:t>
            </a:r>
            <a:r>
              <a:rPr lang="en-GB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best practices the resource must be a plural noun as opposed to be singular noun or verb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Key design decisions (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Contd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…)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2E551097-E2B9-437F-8DCA-0AFE0499EC37}"/>
              </a:ext>
            </a:extLst>
          </p:cNvPr>
          <p:cNvSpPr txBox="1">
            <a:spLocks/>
          </p:cNvSpPr>
          <p:nvPr/>
        </p:nvSpPr>
        <p:spPr>
          <a:xfrm>
            <a:off x="489245" y="1636468"/>
            <a:ext cx="1121351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+mj-lt"/>
              <a:buAutoNum type="alphaUcPeriod"/>
              <a:defRPr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The sub-resource -- /{</a:t>
            </a:r>
            <a:r>
              <a:rPr lang="en-GB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flightCode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}/destinations was decided as it makes more sense to group it under /flights resource (root level resource). Again as per the best practices of grouping sub-resources under same collection.</a:t>
            </a:r>
          </a:p>
          <a:p>
            <a:pPr>
              <a:spcAft>
                <a:spcPts val="600"/>
              </a:spcAft>
              <a:buFont typeface="+mj-lt"/>
              <a:buAutoNum type="alphaUcPeriod"/>
              <a:defRPr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As the requirement is to retrieve a PAGINATED list of destinations, the LIMIT and optional OFFSET query parameters have been decided to be used.</a:t>
            </a:r>
          </a:p>
          <a:p>
            <a:pPr>
              <a:spcAft>
                <a:spcPts val="600"/>
              </a:spcAft>
              <a:buFont typeface="+mj-lt"/>
              <a:buAutoNum type="alphaUcPeriod"/>
              <a:defRPr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Since the </a:t>
            </a:r>
            <a:r>
              <a:rPr lang="en-GB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PoC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requirement is to simulate the price and seats available based on airline, the PATCH verb was decided as opposed to PUT which expects full Payload to be used.</a:t>
            </a:r>
          </a:p>
          <a:p>
            <a:pPr>
              <a:spcAft>
                <a:spcPts val="600"/>
              </a:spcAft>
              <a:buFont typeface="+mj-lt"/>
              <a:buAutoNum type="alphaUcPeriod"/>
              <a:defRPr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As the requirement is to add a new flight, the POST Verb is quite naturally comes handy to be used by submitting a payload.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Key design decisions (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Contd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…)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2E551097-E2B9-437F-8DCA-0AFE0499EC37}"/>
              </a:ext>
            </a:extLst>
          </p:cNvPr>
          <p:cNvSpPr txBox="1">
            <a:spLocks/>
          </p:cNvSpPr>
          <p:nvPr/>
        </p:nvSpPr>
        <p:spPr>
          <a:xfrm>
            <a:off x="489245" y="1636468"/>
            <a:ext cx="1121351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+mj-lt"/>
              <a:buAutoNum type="alphaUcPeriod"/>
              <a:defRPr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Since JSON is light weight data format, human readable and also has become a universal choice for REST APIs hence the decision was made in favour of JSON data format.</a:t>
            </a:r>
          </a:p>
          <a:p>
            <a:pPr>
              <a:spcAft>
                <a:spcPts val="600"/>
              </a:spcAft>
              <a:buFont typeface="+mj-lt"/>
              <a:buAutoNum type="alphaUcPeriod"/>
              <a:defRPr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DWL2.0 was used everywhere in the Mule flow as it is very powerful, performant and handy when it comes to transformations hence the decision was made.</a:t>
            </a:r>
          </a:p>
          <a:p>
            <a:pPr>
              <a:spcAft>
                <a:spcPts val="600"/>
              </a:spcAft>
              <a:buFont typeface="+mj-lt"/>
              <a:buAutoNum type="alphaUcPeriod"/>
              <a:defRPr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YAML based Global configurations were leveraged to separate the Env specific context from business logic/flow</a:t>
            </a:r>
          </a:p>
          <a:p>
            <a:pPr>
              <a:spcAft>
                <a:spcPts val="600"/>
              </a:spcAft>
              <a:buFont typeface="+mj-lt"/>
              <a:buAutoNum type="alphaUcPeriod"/>
              <a:defRPr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To hide the sensitive information such as database username and password during </a:t>
            </a:r>
            <a:r>
              <a:rPr lang="en-GB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cloudHub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deployment and runtime, the properties been mentioned in  mule-</a:t>
            </a:r>
            <a:r>
              <a:rPr lang="en-GB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artifact.json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file as </a:t>
            </a:r>
            <a:r>
              <a:rPr lang="en-GB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secureProperties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buFont typeface="+mj-lt"/>
              <a:buAutoNum type="alphaUcPeriod"/>
              <a:defRPr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The fact that tables in </a:t>
            </a:r>
            <a:r>
              <a:rPr lang="en-GB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sandbox_airlines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are not NORMALIZED and redundant is everywhere, best possible efforts were made and MySQL JOIN query was used in some places of DB operation to retrieve data from multiple tables.</a:t>
            </a:r>
          </a:p>
        </p:txBody>
      </p:sp>
    </p:spTree>
    <p:extLst>
      <p:ext uri="{BB962C8B-B14F-4D97-AF65-F5344CB8AC3E}">
        <p14:creationId xmlns:p14="http://schemas.microsoft.com/office/powerpoint/2010/main" val="118456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12568" y="1546352"/>
            <a:ext cx="6876288" cy="6400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Thanks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Ricston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ED6A94-6CEC-4690-B5D0-3E831BCC769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481</Words>
  <Application>Microsoft Office PowerPoint</Application>
  <PresentationFormat>Widescreen</PresentationFormat>
  <Paragraphs>25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WelcomeDoc</vt:lpstr>
      <vt:lpstr>Acme RESTFul API PoC</vt:lpstr>
      <vt:lpstr>Key design decisions</vt:lpstr>
      <vt:lpstr>Key design decisions ( Contd …)</vt:lpstr>
      <vt:lpstr>Key design decisions ( Contd …)</vt:lpstr>
      <vt:lpstr>Thanks Ricston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2020-04-07T23:33:22Z</dcterms:created>
  <dcterms:modified xsi:type="dcterms:W3CDTF">2020-04-07T23:57:19Z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