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D26D-4C72-DFAB-1C18-E7562C299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405C96-C1C1-BDF3-0408-96245BA6C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8F6D6D-A286-BA96-8E5A-FB0B1BBB69FC}"/>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5" name="Footer Placeholder 4">
            <a:extLst>
              <a:ext uri="{FF2B5EF4-FFF2-40B4-BE49-F238E27FC236}">
                <a16:creationId xmlns:a16="http://schemas.microsoft.com/office/drawing/2014/main" id="{8625C231-7421-6B2C-1496-4572D8422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50014-0E92-903D-8EC2-9F7CFFCAEEB5}"/>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290522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FC61-F8EA-BD48-12D6-36BA575A9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B6914-FC1D-B28E-4078-8E460A30D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48E08-9D22-10A7-C2CE-C4A12F50AA06}"/>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5" name="Footer Placeholder 4">
            <a:extLst>
              <a:ext uri="{FF2B5EF4-FFF2-40B4-BE49-F238E27FC236}">
                <a16:creationId xmlns:a16="http://schemas.microsoft.com/office/drawing/2014/main" id="{2CF61E90-830C-B4A8-50EC-AAB347E12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B5D4E-94D2-9056-13CC-F149384977F0}"/>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219543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D9854-1DEA-CF65-1122-ABC5032AF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FCF6F-B442-04FD-1609-71CBC70EC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DBC6C-A8BD-412A-D796-12BBE593F340}"/>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5" name="Footer Placeholder 4">
            <a:extLst>
              <a:ext uri="{FF2B5EF4-FFF2-40B4-BE49-F238E27FC236}">
                <a16:creationId xmlns:a16="http://schemas.microsoft.com/office/drawing/2014/main" id="{20BC188A-5263-FB40-B563-FB92113C7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442C1-63AD-FFDF-04A1-734976B4A330}"/>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389825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9734-98A2-E50A-F9D9-A706DA5B1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F07E3-BB97-32B2-840B-C039B79037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E0C0D-D6DD-448C-8C8B-3D90D0D773BE}"/>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5" name="Footer Placeholder 4">
            <a:extLst>
              <a:ext uri="{FF2B5EF4-FFF2-40B4-BE49-F238E27FC236}">
                <a16:creationId xmlns:a16="http://schemas.microsoft.com/office/drawing/2014/main" id="{BCBC4228-9CDB-BAF8-ACCB-28AC3A82B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A04D0-9CCC-3AA8-7FFB-6B952869256D}"/>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18435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0BD7-E265-DC4C-64D9-70C1088D2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ACCC0-B7CB-CC0D-6656-3606D39BF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25A41-3A52-DC43-7403-16529180BF97}"/>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5" name="Footer Placeholder 4">
            <a:extLst>
              <a:ext uri="{FF2B5EF4-FFF2-40B4-BE49-F238E27FC236}">
                <a16:creationId xmlns:a16="http://schemas.microsoft.com/office/drawing/2014/main" id="{914CC7CE-4BC1-F534-6584-0D552F29A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E897E-6726-E8E8-0DF4-7B48990EB547}"/>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366759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CA6F-1719-FE52-72BA-37729C33F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359CE-6457-88B0-D923-C336AA620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700444-0118-4DFB-FF8D-F6F6D4F93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1068E-2788-F3A2-2997-1AAD2203AE4F}"/>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6" name="Footer Placeholder 5">
            <a:extLst>
              <a:ext uri="{FF2B5EF4-FFF2-40B4-BE49-F238E27FC236}">
                <a16:creationId xmlns:a16="http://schemas.microsoft.com/office/drawing/2014/main" id="{98B87971-1295-AEC1-777B-680A917D4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70975-B863-6B57-1092-8CAC02D95BE0}"/>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150902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7820-C18B-FD1E-699E-543C051A55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E59BA-4DD1-D5CE-79B3-9B25C5C8A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B8699-FB8D-5917-18FA-F6D0D5D23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6AEEC-7328-868D-3FDA-0822ACD45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80C2C-0DEE-28D3-D6FC-C09064E6E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341A70-6C95-35D1-F537-810144B8F552}"/>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8" name="Footer Placeholder 7">
            <a:extLst>
              <a:ext uri="{FF2B5EF4-FFF2-40B4-BE49-F238E27FC236}">
                <a16:creationId xmlns:a16="http://schemas.microsoft.com/office/drawing/2014/main" id="{53BFD334-A16B-8316-F514-2F63CBAB53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4460D9-3568-E358-5EB0-8C12BE9812B1}"/>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30253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40E6-7F23-FB6C-DE96-5771FA802D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5E2AF8-B16F-46C8-A6FA-3F22809B145B}"/>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4" name="Footer Placeholder 3">
            <a:extLst>
              <a:ext uri="{FF2B5EF4-FFF2-40B4-BE49-F238E27FC236}">
                <a16:creationId xmlns:a16="http://schemas.microsoft.com/office/drawing/2014/main" id="{99F5FE66-E6DB-A28A-248B-82379B06A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DE8574-0547-5999-7418-AE6968A67DB5}"/>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10998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C09FB-3B7C-E5E5-B089-7D6D3AD15DA2}"/>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3" name="Footer Placeholder 2">
            <a:extLst>
              <a:ext uri="{FF2B5EF4-FFF2-40B4-BE49-F238E27FC236}">
                <a16:creationId xmlns:a16="http://schemas.microsoft.com/office/drawing/2014/main" id="{445FE7E3-3CAF-1ACF-1B53-909DE9841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AECE7-5B7F-C6AE-A965-74076ABBED43}"/>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322479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8F2B-A7EC-0B8C-730C-FB4D61EDC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1733E-F712-A3B9-0BAC-CEA0D3FCD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E7524B-45FE-B421-3CDB-7AF314D79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0B22-B78E-FB16-2190-1EBFB2C321A1}"/>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6" name="Footer Placeholder 5">
            <a:extLst>
              <a:ext uri="{FF2B5EF4-FFF2-40B4-BE49-F238E27FC236}">
                <a16:creationId xmlns:a16="http://schemas.microsoft.com/office/drawing/2014/main" id="{9C07B527-2EE5-F37A-0E3D-BACCE0BB3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52BA4-22A9-7FFF-047E-4611CCDF24E7}"/>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192319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D58C-D4D6-9FA3-FBB5-F49F242CF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2017DD-0D1E-C35C-A258-09ADF305A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7C3964-23E3-B3E0-796B-F51F27055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49C0D-C5D6-98DE-408E-EAF915C23D5C}"/>
              </a:ext>
            </a:extLst>
          </p:cNvPr>
          <p:cNvSpPr>
            <a:spLocks noGrp="1"/>
          </p:cNvSpPr>
          <p:nvPr>
            <p:ph type="dt" sz="half" idx="10"/>
          </p:nvPr>
        </p:nvSpPr>
        <p:spPr/>
        <p:txBody>
          <a:bodyPr/>
          <a:lstStyle/>
          <a:p>
            <a:fld id="{4849AA51-6BDD-B24B-BE5C-8E2A506D44C7}" type="datetimeFigureOut">
              <a:rPr lang="en-US" smtClean="0"/>
              <a:t>11/6/2023</a:t>
            </a:fld>
            <a:endParaRPr lang="en-US"/>
          </a:p>
        </p:txBody>
      </p:sp>
      <p:sp>
        <p:nvSpPr>
          <p:cNvPr id="6" name="Footer Placeholder 5">
            <a:extLst>
              <a:ext uri="{FF2B5EF4-FFF2-40B4-BE49-F238E27FC236}">
                <a16:creationId xmlns:a16="http://schemas.microsoft.com/office/drawing/2014/main" id="{DF5C8489-3018-FBB3-DFB1-75487DF78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9DF2A-E33E-BE1D-D0F8-07D2AA7231E9}"/>
              </a:ext>
            </a:extLst>
          </p:cNvPr>
          <p:cNvSpPr>
            <a:spLocks noGrp="1"/>
          </p:cNvSpPr>
          <p:nvPr>
            <p:ph type="sldNum" sz="quarter" idx="12"/>
          </p:nvPr>
        </p:nvSpPr>
        <p:spPr/>
        <p:txBody>
          <a:bodyPr/>
          <a:lstStyle/>
          <a:p>
            <a:fld id="{417B5DD2-CAC3-8744-A1C9-AF5CBC4DE46A}" type="slidenum">
              <a:rPr lang="en-US" smtClean="0"/>
              <a:t>‹#›</a:t>
            </a:fld>
            <a:endParaRPr lang="en-US"/>
          </a:p>
        </p:txBody>
      </p:sp>
    </p:spTree>
    <p:extLst>
      <p:ext uri="{BB962C8B-B14F-4D97-AF65-F5344CB8AC3E}">
        <p14:creationId xmlns:p14="http://schemas.microsoft.com/office/powerpoint/2010/main" val="37675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4B514-8E50-5E4B-52A1-8CAD2CD398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77A450-2F5B-8101-F252-86414BA17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8A44B-7EEF-E119-6739-BA25BF928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9AA51-6BDD-B24B-BE5C-8E2A506D44C7}" type="datetimeFigureOut">
              <a:rPr lang="en-US" smtClean="0"/>
              <a:t>11/6/2023</a:t>
            </a:fld>
            <a:endParaRPr lang="en-US"/>
          </a:p>
        </p:txBody>
      </p:sp>
      <p:sp>
        <p:nvSpPr>
          <p:cNvPr id="5" name="Footer Placeholder 4">
            <a:extLst>
              <a:ext uri="{FF2B5EF4-FFF2-40B4-BE49-F238E27FC236}">
                <a16:creationId xmlns:a16="http://schemas.microsoft.com/office/drawing/2014/main" id="{D04CB3F5-DEF9-DEF7-16F5-2CB3F1CC7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D7F955-7ABB-A1C0-A714-04B3C1D69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B5DD2-CAC3-8744-A1C9-AF5CBC4DE46A}" type="slidenum">
              <a:rPr lang="en-US" smtClean="0"/>
              <a:t>‹#›</a:t>
            </a:fld>
            <a:endParaRPr lang="en-US"/>
          </a:p>
        </p:txBody>
      </p:sp>
    </p:spTree>
    <p:extLst>
      <p:ext uri="{BB962C8B-B14F-4D97-AF65-F5344CB8AC3E}">
        <p14:creationId xmlns:p14="http://schemas.microsoft.com/office/powerpoint/2010/main" val="3416025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ibmblueview.com/organize-cognos/" TargetMode="External" /><Relationship Id="rId2" Type="http://schemas.openxmlformats.org/officeDocument/2006/relationships/hyperlink" Target="https://youtu.be/xeSwHa8vRJ4"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s://ibmblueview.com/data-module-alias/"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4889E5-35A5-46C7-4A54-8BCB2A8DAC93}"/>
              </a:ext>
            </a:extLst>
          </p:cNvPr>
          <p:cNvSpPr>
            <a:spLocks noGrp="1"/>
          </p:cNvSpPr>
          <p:nvPr>
            <p:ph type="subTitle" idx="1"/>
          </p:nvPr>
        </p:nvSpPr>
        <p:spPr>
          <a:xfrm>
            <a:off x="1524000" y="2004834"/>
            <a:ext cx="9144000" cy="1424166"/>
          </a:xfrm>
        </p:spPr>
        <p:txBody>
          <a:bodyPr>
            <a:normAutofit/>
          </a:bodyPr>
          <a:lstStyle/>
          <a:p>
            <a:r>
              <a:rPr lang="en-US" sz="4400" b="1" dirty="0"/>
              <a:t>Build A Data Module  In </a:t>
            </a:r>
            <a:r>
              <a:rPr lang="en-US" sz="4400" b="1" dirty="0" err="1"/>
              <a:t>Cognos</a:t>
            </a:r>
            <a:r>
              <a:rPr lang="en-US" sz="4400" b="1" dirty="0"/>
              <a:t> Analytics</a:t>
            </a:r>
          </a:p>
        </p:txBody>
      </p:sp>
    </p:spTree>
    <p:extLst>
      <p:ext uri="{BB962C8B-B14F-4D97-AF65-F5344CB8AC3E}">
        <p14:creationId xmlns:p14="http://schemas.microsoft.com/office/powerpoint/2010/main" val="27304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32FE2-3092-BB0E-641F-7D79EB80ABD3}"/>
              </a:ext>
            </a:extLst>
          </p:cNvPr>
          <p:cNvSpPr>
            <a:spLocks noGrp="1"/>
          </p:cNvSpPr>
          <p:nvPr>
            <p:ph idx="1"/>
          </p:nvPr>
        </p:nvSpPr>
        <p:spPr>
          <a:xfrm>
            <a:off x="532585" y="2909455"/>
            <a:ext cx="9027051" cy="2457144"/>
          </a:xfrm>
        </p:spPr>
        <p:txBody>
          <a:bodyPr>
            <a:normAutofit/>
          </a:bodyPr>
          <a:lstStyle/>
          <a:p>
            <a:r>
              <a:rPr lang="en-US" b="0" i="0" dirty="0">
                <a:solidFill>
                  <a:srgbClr val="474747"/>
                </a:solidFill>
                <a:effectLst/>
                <a:latin typeface="Google Sans"/>
              </a:rPr>
              <a:t>Data modules are </a:t>
            </a:r>
            <a:r>
              <a:rPr lang="en-US" b="0" i="0" dirty="0">
                <a:solidFill>
                  <a:srgbClr val="040C28"/>
                </a:solidFill>
                <a:effectLst/>
                <a:latin typeface="Google Sans"/>
              </a:rPr>
              <a:t>containers that describe data and rules for combining and shaping data to prepare it for analysis and visualization</a:t>
            </a:r>
            <a:r>
              <a:rPr lang="en-US" b="0" i="0" dirty="0">
                <a:solidFill>
                  <a:srgbClr val="474747"/>
                </a:solidFill>
                <a:effectLst/>
                <a:latin typeface="Google Sans"/>
              </a:rPr>
              <a:t> in </a:t>
            </a:r>
            <a:r>
              <a:rPr lang="en-US" b="0" i="0" dirty="0" err="1">
                <a:solidFill>
                  <a:srgbClr val="474747"/>
                </a:solidFill>
                <a:effectLst/>
                <a:latin typeface="Google Sans"/>
              </a:rPr>
              <a:t>Cognos</a:t>
            </a:r>
            <a:r>
              <a:rPr lang="en-US" b="0" i="0" dirty="0">
                <a:solidFill>
                  <a:srgbClr val="474747"/>
                </a:solidFill>
                <a:effectLst/>
                <a:latin typeface="Google Sans"/>
              </a:rPr>
              <a:t>® Analytics.</a:t>
            </a:r>
          </a:p>
          <a:p>
            <a:r>
              <a:rPr lang="en-US" b="0" i="0" dirty="0">
                <a:solidFill>
                  <a:srgbClr val="474747"/>
                </a:solidFill>
                <a:effectLst/>
                <a:latin typeface="Google Sans"/>
              </a:rPr>
              <a:t> Data modules are saved in Team content or My content.</a:t>
            </a:r>
            <a:endParaRPr lang="en-US" dirty="0"/>
          </a:p>
        </p:txBody>
      </p:sp>
      <p:sp>
        <p:nvSpPr>
          <p:cNvPr id="7" name="Title 1">
            <a:extLst>
              <a:ext uri="{FF2B5EF4-FFF2-40B4-BE49-F238E27FC236}">
                <a16:creationId xmlns:a16="http://schemas.microsoft.com/office/drawing/2014/main" id="{36FAB6D3-038A-76A4-E30B-F24A90E2D3BB}"/>
              </a:ext>
            </a:extLst>
          </p:cNvPr>
          <p:cNvSpPr txBox="1">
            <a:spLocks noGrp="1"/>
          </p:cNvSpPr>
          <p:nvPr>
            <p:ph type="title"/>
          </p:nvPr>
        </p:nvSpPr>
        <p:spPr>
          <a:xfrm>
            <a:off x="714528" y="440086"/>
            <a:ext cx="10762944" cy="179701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b="1" dirty="0">
                <a:solidFill>
                  <a:srgbClr val="1F1F1F"/>
                </a:solidFill>
                <a:latin typeface="Google Sans"/>
              </a:rPr>
              <a:t>What is data module in </a:t>
            </a:r>
            <a:r>
              <a:rPr lang="en-US" sz="4900" b="1" dirty="0" err="1">
                <a:solidFill>
                  <a:srgbClr val="1F1F1F"/>
                </a:solidFill>
                <a:latin typeface="Google Sans"/>
              </a:rPr>
              <a:t>Cognos</a:t>
            </a:r>
            <a:r>
              <a:rPr lang="en-US" sz="4900" b="1" dirty="0">
                <a:solidFill>
                  <a:srgbClr val="1F1F1F"/>
                </a:solidFill>
                <a:latin typeface="Google Sans"/>
              </a:rPr>
              <a:t> Analytics?</a:t>
            </a:r>
            <a:br>
              <a:rPr lang="en-US" sz="4900" b="1" dirty="0">
                <a:solidFill>
                  <a:srgbClr val="4D5156"/>
                </a:solidFill>
                <a:latin typeface="Roboto" panose="02000000000000000000" pitchFamily="2" charset="0"/>
              </a:rPr>
            </a:br>
            <a:br>
              <a:rPr lang="en-US" dirty="0">
                <a:solidFill>
                  <a:srgbClr val="4D5156"/>
                </a:solidFill>
                <a:latin typeface="Roboto" panose="02000000000000000000" pitchFamily="2" charset="0"/>
              </a:rPr>
            </a:br>
            <a:endParaRPr lang="en-US" dirty="0"/>
          </a:p>
        </p:txBody>
      </p:sp>
    </p:spTree>
    <p:extLst>
      <p:ext uri="{BB962C8B-B14F-4D97-AF65-F5344CB8AC3E}">
        <p14:creationId xmlns:p14="http://schemas.microsoft.com/office/powerpoint/2010/main" val="379370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F1F80-BE41-635E-53A2-A65B00DB1382}"/>
              </a:ext>
            </a:extLst>
          </p:cNvPr>
          <p:cNvSpPr>
            <a:spLocks noGrp="1"/>
          </p:cNvSpPr>
          <p:nvPr>
            <p:ph idx="1"/>
          </p:nvPr>
        </p:nvSpPr>
        <p:spPr>
          <a:xfrm rot="10800000" flipV="1">
            <a:off x="733474" y="1919263"/>
            <a:ext cx="10794322" cy="4034118"/>
          </a:xfrm>
        </p:spPr>
        <p:txBody>
          <a:bodyPr>
            <a:normAutofit/>
          </a:bodyPr>
          <a:lstStyle/>
          <a:p>
            <a:r>
              <a:rPr lang="en-US" b="0" i="0" dirty="0" err="1">
                <a:solidFill>
                  <a:srgbClr val="404040"/>
                </a:solidFill>
                <a:effectLst/>
                <a:latin typeface="Roboto" panose="02000000000000000000" pitchFamily="2" charset="0"/>
              </a:rPr>
              <a:t>Cognos</a:t>
            </a:r>
            <a:r>
              <a:rPr lang="en-US" b="0" i="0" dirty="0">
                <a:solidFill>
                  <a:srgbClr val="404040"/>
                </a:solidFill>
                <a:effectLst/>
                <a:latin typeface="Roboto" panose="02000000000000000000" pitchFamily="2" charset="0"/>
              </a:rPr>
              <a:t> Analytics introduced enormous changes compared to its previous versions. </a:t>
            </a:r>
          </a:p>
          <a:p>
            <a:r>
              <a:rPr lang="en-US" b="0" i="0" dirty="0">
                <a:solidFill>
                  <a:srgbClr val="404040"/>
                </a:solidFill>
                <a:effectLst/>
                <a:latin typeface="Roboto" panose="02000000000000000000" pitchFamily="2" charset="0"/>
              </a:rPr>
              <a:t>Besides creating Dashboards, it is possible to modulate data without using Framework Manager, a huge step in data integration and modulation. </a:t>
            </a:r>
          </a:p>
          <a:p>
            <a:r>
              <a:rPr lang="en-US" b="0" i="0" dirty="0">
                <a:solidFill>
                  <a:srgbClr val="404040"/>
                </a:solidFill>
                <a:effectLst/>
                <a:latin typeface="Roboto" panose="02000000000000000000" pitchFamily="2" charset="0"/>
              </a:rPr>
              <a:t>This article is a practical guide for this new feature, and shows not only the key features, but other curiosities too.</a:t>
            </a:r>
            <a:endParaRPr lang="en-US" dirty="0"/>
          </a:p>
        </p:txBody>
      </p:sp>
      <p:sp>
        <p:nvSpPr>
          <p:cNvPr id="7" name="Title 1">
            <a:extLst>
              <a:ext uri="{FF2B5EF4-FFF2-40B4-BE49-F238E27FC236}">
                <a16:creationId xmlns:a16="http://schemas.microsoft.com/office/drawing/2014/main" id="{BFFA4D2B-71CC-B97C-E556-A2A46C24288E}"/>
              </a:ext>
            </a:extLst>
          </p:cNvPr>
          <p:cNvSpPr txBox="1">
            <a:spLocks noGrp="1"/>
          </p:cNvSpPr>
          <p:nvPr>
            <p:ph type="title"/>
          </p:nvPr>
        </p:nvSpPr>
        <p:spPr>
          <a:xfrm>
            <a:off x="838200" y="365125"/>
            <a:ext cx="10515600" cy="183515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b="1" dirty="0">
                <a:solidFill>
                  <a:srgbClr val="404040"/>
                </a:solidFill>
                <a:latin typeface="Nilland"/>
              </a:rPr>
              <a:t>How to Create a Data Module using </a:t>
            </a:r>
            <a:r>
              <a:rPr lang="en-US" sz="4900" b="1" dirty="0" err="1">
                <a:solidFill>
                  <a:srgbClr val="404040"/>
                </a:solidFill>
                <a:latin typeface="Nilland"/>
              </a:rPr>
              <a:t>Cognos</a:t>
            </a:r>
            <a:r>
              <a:rPr lang="en-US" sz="4900" b="1" dirty="0">
                <a:solidFill>
                  <a:srgbClr val="404040"/>
                </a:solidFill>
                <a:latin typeface="Nilland"/>
              </a:rPr>
              <a:t> Analytics</a:t>
            </a:r>
            <a:br>
              <a:rPr lang="en-US" dirty="0">
                <a:solidFill>
                  <a:srgbClr val="404040"/>
                </a:solidFill>
                <a:latin typeface="Nilland"/>
              </a:rPr>
            </a:br>
            <a:endParaRPr lang="en-US" dirty="0"/>
          </a:p>
        </p:txBody>
      </p:sp>
    </p:spTree>
    <p:extLst>
      <p:ext uri="{BB962C8B-B14F-4D97-AF65-F5344CB8AC3E}">
        <p14:creationId xmlns:p14="http://schemas.microsoft.com/office/powerpoint/2010/main" val="352493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48DB-2077-7A60-52B0-C51C51C12AAA}"/>
              </a:ext>
            </a:extLst>
          </p:cNvPr>
          <p:cNvSpPr>
            <a:spLocks noGrp="1"/>
          </p:cNvSpPr>
          <p:nvPr>
            <p:ph type="title"/>
          </p:nvPr>
        </p:nvSpPr>
        <p:spPr/>
        <p:txBody>
          <a:bodyPr/>
          <a:lstStyle/>
          <a:p>
            <a:r>
              <a:rPr lang="en-US" b="1" i="0" dirty="0">
                <a:solidFill>
                  <a:srgbClr val="333333"/>
                </a:solidFill>
                <a:effectLst/>
                <a:latin typeface="Lato" panose="02000000000000000000" pitchFamily="2" charset="0"/>
              </a:rPr>
              <a:t>What are </a:t>
            </a:r>
            <a:r>
              <a:rPr lang="en-US" b="1" i="0" dirty="0" err="1">
                <a:solidFill>
                  <a:srgbClr val="333333"/>
                </a:solidFill>
                <a:effectLst/>
                <a:latin typeface="Lato" panose="02000000000000000000" pitchFamily="2" charset="0"/>
              </a:rPr>
              <a:t>Cognos</a:t>
            </a:r>
            <a:r>
              <a:rPr lang="en-US" b="1" i="0" dirty="0">
                <a:solidFill>
                  <a:srgbClr val="333333"/>
                </a:solidFill>
                <a:effectLst/>
                <a:latin typeface="Lato" panose="02000000000000000000" pitchFamily="2" charset="0"/>
              </a:rPr>
              <a:t> Data</a:t>
            </a:r>
            <a:r>
              <a:rPr lang="en-US" b="0" i="0" dirty="0">
                <a:solidFill>
                  <a:srgbClr val="333333"/>
                </a:solidFill>
                <a:effectLst/>
                <a:latin typeface="Lato" panose="02000000000000000000" pitchFamily="2" charset="0"/>
              </a:rPr>
              <a:t> </a:t>
            </a:r>
            <a:r>
              <a:rPr lang="en-US" b="1" i="0" dirty="0">
                <a:solidFill>
                  <a:srgbClr val="333333"/>
                </a:solidFill>
                <a:effectLst/>
                <a:latin typeface="Lato" panose="02000000000000000000" pitchFamily="2" charset="0"/>
              </a:rPr>
              <a:t>Modules</a:t>
            </a:r>
            <a:r>
              <a:rPr lang="en-US" b="0" i="0" dirty="0">
                <a:solidFill>
                  <a:srgbClr val="333333"/>
                </a:solidFill>
                <a:effectLst/>
                <a:latin typeface="Lato" panose="02000000000000000000" pitchFamily="2" charset="0"/>
              </a:rPr>
              <a:t>?</a:t>
            </a:r>
            <a:br>
              <a:rPr lang="en-US" b="0" i="0" dirty="0">
                <a:solidFill>
                  <a:srgbClr val="333333"/>
                </a:solidFill>
                <a:effectLst/>
                <a:latin typeface="Lato" panose="02000000000000000000" pitchFamily="2" charset="0"/>
              </a:rPr>
            </a:br>
            <a:endParaRPr lang="en-US" dirty="0"/>
          </a:p>
        </p:txBody>
      </p:sp>
      <p:sp>
        <p:nvSpPr>
          <p:cNvPr id="3" name="Content Placeholder 2">
            <a:extLst>
              <a:ext uri="{FF2B5EF4-FFF2-40B4-BE49-F238E27FC236}">
                <a16:creationId xmlns:a16="http://schemas.microsoft.com/office/drawing/2014/main" id="{D49DDB5E-BA4E-375B-B3F2-A9111767DA89}"/>
              </a:ext>
            </a:extLst>
          </p:cNvPr>
          <p:cNvSpPr>
            <a:spLocks noGrp="1"/>
          </p:cNvSpPr>
          <p:nvPr>
            <p:ph idx="1"/>
          </p:nvPr>
        </p:nvSpPr>
        <p:spPr/>
        <p:txBody>
          <a:bodyPr>
            <a:normAutofit/>
          </a:bodyPr>
          <a:lstStyle/>
          <a:p>
            <a:r>
              <a:rPr lang="en-US" b="0" i="0" dirty="0" err="1">
                <a:solidFill>
                  <a:srgbClr val="333333"/>
                </a:solidFill>
                <a:effectLst/>
                <a:latin typeface="Lato" panose="020F0502020204030203" pitchFamily="34" charset="0"/>
              </a:rPr>
              <a:t>Cognos</a:t>
            </a:r>
            <a:r>
              <a:rPr lang="en-US" b="0" i="0" dirty="0">
                <a:solidFill>
                  <a:srgbClr val="333333"/>
                </a:solidFill>
                <a:effectLst/>
                <a:latin typeface="Lato" panose="020F0502020204030203" pitchFamily="34" charset="0"/>
              </a:rPr>
              <a:t> </a:t>
            </a:r>
            <a:r>
              <a:rPr lang="en-US" b="0" i="0" u="none" strike="noStrike" dirty="0">
                <a:solidFill>
                  <a:srgbClr val="333333"/>
                </a:solidFill>
                <a:effectLst/>
                <a:latin typeface="Lato" panose="020F0502020204030203" pitchFamily="34" charset="0"/>
                <a:hlinkClick r:id="rId2"/>
              </a:rPr>
              <a:t>Data Modules</a:t>
            </a:r>
            <a:r>
              <a:rPr lang="en-US" b="0" i="0" dirty="0">
                <a:solidFill>
                  <a:srgbClr val="333333"/>
                </a:solidFill>
                <a:effectLst/>
                <a:latin typeface="Lato" panose="020F0502020204030203" pitchFamily="34" charset="0"/>
              </a:rPr>
              <a:t> are a web-based data acquisition, blending and modeling feature available in </a:t>
            </a:r>
            <a:r>
              <a:rPr lang="en-US" b="0" i="0" dirty="0" err="1">
                <a:solidFill>
                  <a:srgbClr val="333333"/>
                </a:solidFill>
                <a:effectLst/>
                <a:latin typeface="Lato" panose="020F0502020204030203" pitchFamily="34" charset="0"/>
              </a:rPr>
              <a:t>Cognos</a:t>
            </a:r>
            <a:r>
              <a:rPr lang="en-US" b="0" i="0" dirty="0">
                <a:solidFill>
                  <a:srgbClr val="333333"/>
                </a:solidFill>
                <a:effectLst/>
                <a:latin typeface="Lato" panose="020F0502020204030203" pitchFamily="34" charset="0"/>
              </a:rPr>
              <a:t> Analytics.</a:t>
            </a:r>
          </a:p>
          <a:p>
            <a:r>
              <a:rPr lang="en-US" b="0" i="0" dirty="0">
                <a:solidFill>
                  <a:srgbClr val="333333"/>
                </a:solidFill>
                <a:effectLst/>
                <a:latin typeface="Lato" panose="020F0502020204030203" pitchFamily="34" charset="0"/>
              </a:rPr>
              <a:t> They first hit the scene as part of </a:t>
            </a:r>
            <a:r>
              <a:rPr lang="en-US" b="0" i="0" dirty="0" err="1">
                <a:solidFill>
                  <a:srgbClr val="333333"/>
                </a:solidFill>
                <a:effectLst/>
                <a:latin typeface="Lato" panose="020F0502020204030203" pitchFamily="34" charset="0"/>
              </a:rPr>
              <a:t>Cognos</a:t>
            </a:r>
            <a:r>
              <a:rPr lang="en-US" b="0" i="0" dirty="0">
                <a:solidFill>
                  <a:srgbClr val="333333"/>
                </a:solidFill>
                <a:effectLst/>
                <a:latin typeface="Lato" panose="020F0502020204030203" pitchFamily="34" charset="0"/>
              </a:rPr>
              <a:t> 11 and are meant to supplement and eventually replace Framework Manager for both </a:t>
            </a:r>
            <a:r>
              <a:rPr lang="en-US" b="0" i="0" u="none" strike="noStrike" dirty="0">
                <a:solidFill>
                  <a:srgbClr val="333333"/>
                </a:solidFill>
                <a:effectLst/>
                <a:latin typeface="Lato" panose="020F0502020204030203" pitchFamily="34" charset="0"/>
                <a:hlinkClick r:id="rId3"/>
              </a:rPr>
              <a:t>self-service</a:t>
            </a:r>
            <a:r>
              <a:rPr lang="en-US" b="0" i="0" dirty="0">
                <a:solidFill>
                  <a:srgbClr val="333333"/>
                </a:solidFill>
                <a:effectLst/>
                <a:latin typeface="Lato" panose="020F0502020204030203" pitchFamily="34" charset="0"/>
              </a:rPr>
              <a:t> and IT data modeling needs. I’ll pause for a second to let you long-time </a:t>
            </a:r>
            <a:r>
              <a:rPr lang="en-US" b="0" i="0" dirty="0" err="1">
                <a:solidFill>
                  <a:srgbClr val="333333"/>
                </a:solidFill>
                <a:effectLst/>
                <a:latin typeface="Lato" panose="020F0502020204030203" pitchFamily="34" charset="0"/>
              </a:rPr>
              <a:t>Cognoids</a:t>
            </a:r>
            <a:r>
              <a:rPr lang="en-US" b="0" i="0" dirty="0">
                <a:solidFill>
                  <a:srgbClr val="333333"/>
                </a:solidFill>
                <a:effectLst/>
                <a:latin typeface="Lato" panose="020F0502020204030203" pitchFamily="34" charset="0"/>
              </a:rPr>
              <a:t> hyperventilate a little… is everyone back? Good.</a:t>
            </a:r>
            <a:endParaRPr lang="en-US" dirty="0"/>
          </a:p>
        </p:txBody>
      </p:sp>
    </p:spTree>
    <p:extLst>
      <p:ext uri="{BB962C8B-B14F-4D97-AF65-F5344CB8AC3E}">
        <p14:creationId xmlns:p14="http://schemas.microsoft.com/office/powerpoint/2010/main" val="389932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7F1D-9F6B-A670-351D-C295171DC884}"/>
              </a:ext>
            </a:extLst>
          </p:cNvPr>
          <p:cNvSpPr>
            <a:spLocks noGrp="1"/>
          </p:cNvSpPr>
          <p:nvPr>
            <p:ph type="title"/>
          </p:nvPr>
        </p:nvSpPr>
        <p:spPr/>
        <p:txBody>
          <a:bodyPr/>
          <a:lstStyle/>
          <a:p>
            <a:r>
              <a:rPr lang="en-US" b="1" i="0" dirty="0">
                <a:solidFill>
                  <a:srgbClr val="333333"/>
                </a:solidFill>
                <a:effectLst/>
                <a:latin typeface="Lato" panose="020F0502020204030203" pitchFamily="34" charset="0"/>
              </a:rPr>
              <a:t>Who are Data Modules for?</a:t>
            </a:r>
          </a:p>
        </p:txBody>
      </p:sp>
      <p:sp>
        <p:nvSpPr>
          <p:cNvPr id="3" name="Content Placeholder 2">
            <a:extLst>
              <a:ext uri="{FF2B5EF4-FFF2-40B4-BE49-F238E27FC236}">
                <a16:creationId xmlns:a16="http://schemas.microsoft.com/office/drawing/2014/main" id="{B6B7E6C9-EAB9-4A41-3596-4152C87D15FA}"/>
              </a:ext>
            </a:extLst>
          </p:cNvPr>
          <p:cNvSpPr>
            <a:spLocks noGrp="1"/>
          </p:cNvSpPr>
          <p:nvPr>
            <p:ph idx="1"/>
          </p:nvPr>
        </p:nvSpPr>
        <p:spPr>
          <a:xfrm>
            <a:off x="838200" y="1825625"/>
            <a:ext cx="10515600" cy="3828963"/>
          </a:xfrm>
        </p:spPr>
        <p:txBody>
          <a:bodyPr/>
          <a:lstStyle/>
          <a:p>
            <a:r>
              <a:rPr lang="en-US" b="0" i="0" dirty="0">
                <a:solidFill>
                  <a:srgbClr val="333333"/>
                </a:solidFill>
                <a:effectLst/>
                <a:latin typeface="Lato" panose="020F0502020204030203" pitchFamily="34" charset="0"/>
              </a:rPr>
              <a:t>Many of my longtime customers have the misconception that data modules are for ‘end users’ only and that real data modeling can only be accomplished in Framework Manager.</a:t>
            </a:r>
          </a:p>
          <a:p>
            <a:r>
              <a:rPr lang="en-US" b="0" i="0" dirty="0">
                <a:solidFill>
                  <a:srgbClr val="333333"/>
                </a:solidFill>
                <a:effectLst/>
                <a:latin typeface="Lato" panose="020F0502020204030203" pitchFamily="34" charset="0"/>
              </a:rPr>
              <a:t> Conversely my new customers have built entire BI practices while having no idea what Framework Manager is Clearly something is out of sync here, so let me make it very clear:</a:t>
            </a:r>
            <a:endParaRPr lang="en-US" dirty="0"/>
          </a:p>
        </p:txBody>
      </p:sp>
    </p:spTree>
    <p:extLst>
      <p:ext uri="{BB962C8B-B14F-4D97-AF65-F5344CB8AC3E}">
        <p14:creationId xmlns:p14="http://schemas.microsoft.com/office/powerpoint/2010/main" val="347320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ABB68-0E48-71AF-35B1-4CC29F417506}"/>
              </a:ext>
            </a:extLst>
          </p:cNvPr>
          <p:cNvSpPr>
            <a:spLocks noGrp="1"/>
          </p:cNvSpPr>
          <p:nvPr>
            <p:ph idx="1"/>
          </p:nvPr>
        </p:nvSpPr>
        <p:spPr/>
        <p:txBody>
          <a:bodyPr/>
          <a:lstStyle/>
          <a:p>
            <a:r>
              <a:rPr lang="en-US" b="0" i="0" dirty="0">
                <a:solidFill>
                  <a:srgbClr val="333333"/>
                </a:solidFill>
                <a:effectLst/>
                <a:latin typeface="Lato" panose="020F0502020204030203" pitchFamily="34" charset="0"/>
              </a:rPr>
              <a:t>Easy to install and manage</a:t>
            </a:r>
          </a:p>
          <a:p>
            <a:r>
              <a:rPr lang="en-US" b="0" i="0" dirty="0">
                <a:solidFill>
                  <a:srgbClr val="333333"/>
                </a:solidFill>
                <a:effectLst/>
                <a:latin typeface="Lato" panose="020F0502020204030203" pitchFamily="34" charset="0"/>
              </a:rPr>
              <a:t>Join dozens or hundreds of tables across multiple databases</a:t>
            </a:r>
          </a:p>
          <a:p>
            <a:r>
              <a:rPr lang="en-US" b="0" i="0" dirty="0">
                <a:solidFill>
                  <a:srgbClr val="333333"/>
                </a:solidFill>
                <a:effectLst/>
                <a:latin typeface="Lato" panose="020F0502020204030203" pitchFamily="34" charset="0"/>
              </a:rPr>
              <a:t>Execute cross-grain fact queries</a:t>
            </a:r>
          </a:p>
          <a:p>
            <a:r>
              <a:rPr lang="en-US" b="0" i="0" dirty="0">
                <a:solidFill>
                  <a:srgbClr val="333333"/>
                </a:solidFill>
                <a:effectLst/>
                <a:latin typeface="Lato" panose="020F0502020204030203" pitchFamily="34" charset="0"/>
              </a:rPr>
              <a:t>Build simple or complex calculations and filters</a:t>
            </a:r>
          </a:p>
          <a:p>
            <a:r>
              <a:rPr lang="en-US" b="0" i="0" dirty="0">
                <a:solidFill>
                  <a:srgbClr val="333333"/>
                </a:solidFill>
                <a:effectLst/>
                <a:latin typeface="Lato" panose="020F0502020204030203" pitchFamily="34" charset="0"/>
              </a:rPr>
              <a:t>Build alias, view, union and join </a:t>
            </a:r>
            <a:r>
              <a:rPr lang="en-US" b="0" i="0" u="none" strike="noStrike" dirty="0">
                <a:solidFill>
                  <a:srgbClr val="333333"/>
                </a:solidFill>
                <a:effectLst/>
                <a:latin typeface="Lato" panose="020F0502020204030203" pitchFamily="34" charset="0"/>
                <a:hlinkClick r:id="rId2"/>
              </a:rPr>
              <a:t>virtual</a:t>
            </a:r>
            <a:r>
              <a:rPr lang="en-US" b="0" i="0" dirty="0">
                <a:solidFill>
                  <a:srgbClr val="333333"/>
                </a:solidFill>
                <a:effectLst/>
                <a:latin typeface="Lato" panose="020F0502020204030203" pitchFamily="34" charset="0"/>
              </a:rPr>
              <a:t> tables</a:t>
            </a:r>
          </a:p>
          <a:p>
            <a:r>
              <a:rPr lang="en-US" b="0" i="0" dirty="0">
                <a:solidFill>
                  <a:srgbClr val="333333"/>
                </a:solidFill>
                <a:effectLst/>
                <a:latin typeface="Lato" panose="020F0502020204030203" pitchFamily="34" charset="0"/>
              </a:rPr>
              <a:t>Secure tables by groups, roles and data elements</a:t>
            </a:r>
          </a:p>
          <a:p>
            <a:r>
              <a:rPr lang="en-US" b="0" i="0" dirty="0">
                <a:solidFill>
                  <a:srgbClr val="333333"/>
                </a:solidFill>
                <a:effectLst/>
                <a:latin typeface="Lato" panose="020F0502020204030203" pitchFamily="34" charset="0"/>
              </a:rPr>
              <a:t>Create OLAP-like dimensional hierarchies</a:t>
            </a:r>
          </a:p>
        </p:txBody>
      </p:sp>
      <p:sp>
        <p:nvSpPr>
          <p:cNvPr id="5" name="Title 4">
            <a:extLst>
              <a:ext uri="{FF2B5EF4-FFF2-40B4-BE49-F238E27FC236}">
                <a16:creationId xmlns:a16="http://schemas.microsoft.com/office/drawing/2014/main" id="{0C502A14-C642-AA8F-FCD3-46A032B5E42A}"/>
              </a:ext>
            </a:extLst>
          </p:cNvPr>
          <p:cNvSpPr>
            <a:spLocks noGrp="1"/>
          </p:cNvSpPr>
          <p:nvPr>
            <p:ph type="title"/>
          </p:nvPr>
        </p:nvSpPr>
        <p:spPr/>
        <p:txBody>
          <a:bodyPr/>
          <a:lstStyle/>
          <a:p>
            <a:r>
              <a:rPr lang="en-US" b="1" i="0" dirty="0">
                <a:solidFill>
                  <a:srgbClr val="333333"/>
                </a:solidFill>
                <a:effectLst/>
                <a:latin typeface="Lato" panose="020F0502020204030203" pitchFamily="34" charset="0"/>
              </a:rPr>
              <a:t>Data Module Features</a:t>
            </a:r>
          </a:p>
        </p:txBody>
      </p:sp>
    </p:spTree>
    <p:extLst>
      <p:ext uri="{BB962C8B-B14F-4D97-AF65-F5344CB8AC3E}">
        <p14:creationId xmlns:p14="http://schemas.microsoft.com/office/powerpoint/2010/main" val="2819063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What is data module in Cognos Analytics?  </vt:lpstr>
      <vt:lpstr>How to Create a Data Module using Cognos Analytics </vt:lpstr>
      <vt:lpstr>What are Cognos Data Modules? </vt:lpstr>
      <vt:lpstr>Who are Data Modules for?</vt:lpstr>
      <vt:lpstr>Data Module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rmanimozhi02@gmail.com</dc:creator>
  <cp:lastModifiedBy>rmanimozhi02@gmail.com</cp:lastModifiedBy>
  <cp:revision>1</cp:revision>
  <dcterms:created xsi:type="dcterms:W3CDTF">2023-11-06T09:16:16Z</dcterms:created>
  <dcterms:modified xsi:type="dcterms:W3CDTF">2023-11-06T09:31:12Z</dcterms:modified>
</cp:coreProperties>
</file>