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1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11"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12"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4/23/2024</a:t>
            </a:fld>
            <a:endParaRPr altLang="en-US" sz="1200" lang="zh-CN">
              <a:latin typeface="Calibri" pitchFamily="0" charset="0"/>
              <a:ea typeface="等线" pitchFamily="0" charset="0"/>
              <a:cs typeface="Calibri" pitchFamily="0" charset="0"/>
            </a:endParaRPr>
          </a:p>
        </p:txBody>
      </p:sp>
      <p:sp>
        <p:nvSpPr>
          <p:cNvPr id="1048713"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14"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15"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文本框"/>
          <p:cNvSpPr>
            <a:spLocks noGrp="1"/>
          </p:cNvSpPr>
          <p:nvPr>
            <p:ph type="sldImg"/>
          </p:nvPr>
        </p:nvSpPr>
        <p:spPr/>
      </p:sp>
      <p:sp>
        <p:nvSpPr>
          <p:cNvPr id="1048596" name="文本框"/>
          <p:cNvSpPr>
            <a:spLocks noGrp="1"/>
          </p:cNvSpPr>
          <p:nvPr>
            <p:ph type="body" idx="1"/>
          </p:nvPr>
        </p:nvSpPr>
        <p:spPr/>
        <p:txBody>
          <a:bodyPr/>
          <a:p>
            <a:endParaRPr altLang="en-US" lang="zh-CN"/>
          </a:p>
        </p:txBody>
      </p:sp>
      <p:sp>
        <p:nvSpPr>
          <p:cNvPr id="104859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3" name="文本框"/>
          <p:cNvSpPr>
            <a:spLocks noGrp="1"/>
          </p:cNvSpPr>
          <p:nvPr>
            <p:ph type="sldImg"/>
          </p:nvPr>
        </p:nvSpPr>
        <p:spPr/>
      </p:sp>
      <p:sp>
        <p:nvSpPr>
          <p:cNvPr id="1048654" name="文本框"/>
          <p:cNvSpPr>
            <a:spLocks noGrp="1"/>
          </p:cNvSpPr>
          <p:nvPr>
            <p:ph type="body" idx="1"/>
          </p:nvPr>
        </p:nvSpPr>
        <p:spPr/>
        <p:txBody>
          <a:bodyPr/>
          <a:p>
            <a:endParaRPr altLang="en-US" lang="zh-CN"/>
          </a:p>
        </p:txBody>
      </p:sp>
      <p:sp>
        <p:nvSpPr>
          <p:cNvPr id="104865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4" name="文本框"/>
          <p:cNvSpPr>
            <a:spLocks noGrp="1"/>
          </p:cNvSpPr>
          <p:nvPr>
            <p:ph type="sldImg"/>
          </p:nvPr>
        </p:nvSpPr>
        <p:spPr/>
      </p:sp>
      <p:sp>
        <p:nvSpPr>
          <p:cNvPr id="1048665" name="文本框"/>
          <p:cNvSpPr>
            <a:spLocks noGrp="1"/>
          </p:cNvSpPr>
          <p:nvPr>
            <p:ph type="body" idx="1"/>
          </p:nvPr>
        </p:nvSpPr>
        <p:spPr/>
        <p:txBody>
          <a:bodyPr/>
          <a:p>
            <a:endParaRPr altLang="en-US" lang="zh-CN"/>
          </a:p>
        </p:txBody>
      </p:sp>
      <p:sp>
        <p:nvSpPr>
          <p:cNvPr id="104866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文本框"/>
          <p:cNvSpPr>
            <a:spLocks noGrp="1"/>
          </p:cNvSpPr>
          <p:nvPr>
            <p:ph type="sldImg"/>
          </p:nvPr>
        </p:nvSpPr>
        <p:spPr/>
      </p:sp>
      <p:sp>
        <p:nvSpPr>
          <p:cNvPr id="1048607" name="文本框"/>
          <p:cNvSpPr>
            <a:spLocks noGrp="1"/>
          </p:cNvSpPr>
          <p:nvPr>
            <p:ph type="body" idx="1"/>
          </p:nvPr>
        </p:nvSpPr>
        <p:spPr/>
        <p:txBody>
          <a:bodyPr/>
          <a:p>
            <a:endParaRPr altLang="en-US" lang="zh-CN"/>
          </a:p>
        </p:txBody>
      </p:sp>
      <p:sp>
        <p:nvSpPr>
          <p:cNvPr id="104860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文本框"/>
          <p:cNvSpPr>
            <a:spLocks noGrp="1"/>
          </p:cNvSpPr>
          <p:nvPr>
            <p:ph type="sldImg"/>
          </p:nvPr>
        </p:nvSpPr>
        <p:spPr/>
      </p:sp>
      <p:sp>
        <p:nvSpPr>
          <p:cNvPr id="1048612" name="文本框"/>
          <p:cNvSpPr>
            <a:spLocks noGrp="1"/>
          </p:cNvSpPr>
          <p:nvPr>
            <p:ph type="body" idx="1"/>
          </p:nvPr>
        </p:nvSpPr>
        <p:spPr/>
        <p:txBody>
          <a:bodyPr/>
          <a:p>
            <a:endParaRPr altLang="en-US" lang="zh-CN"/>
          </a:p>
        </p:txBody>
      </p:sp>
      <p:sp>
        <p:nvSpPr>
          <p:cNvPr id="104861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文本框"/>
          <p:cNvSpPr>
            <a:spLocks noGrp="1"/>
          </p:cNvSpPr>
          <p:nvPr>
            <p:ph type="sldImg"/>
          </p:nvPr>
        </p:nvSpPr>
        <p:spPr/>
      </p:sp>
      <p:sp>
        <p:nvSpPr>
          <p:cNvPr id="1048624" name="文本框"/>
          <p:cNvSpPr>
            <a:spLocks noGrp="1"/>
          </p:cNvSpPr>
          <p:nvPr>
            <p:ph type="body" idx="1"/>
          </p:nvPr>
        </p:nvSpPr>
        <p:spPr/>
        <p:txBody>
          <a:bodyPr/>
          <a:p>
            <a:endParaRPr altLang="en-US" lang="zh-CN"/>
          </a:p>
        </p:txBody>
      </p:sp>
      <p:sp>
        <p:nvSpPr>
          <p:cNvPr id="104862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文本框"/>
          <p:cNvSpPr>
            <a:spLocks noGrp="1"/>
          </p:cNvSpPr>
          <p:nvPr>
            <p:ph type="sldImg"/>
          </p:nvPr>
        </p:nvSpPr>
        <p:spPr/>
      </p:sp>
      <p:sp>
        <p:nvSpPr>
          <p:cNvPr id="1048630" name="文本框"/>
          <p:cNvSpPr>
            <a:spLocks noGrp="1"/>
          </p:cNvSpPr>
          <p:nvPr>
            <p:ph type="body" idx="1"/>
          </p:nvPr>
        </p:nvSpPr>
        <p:spPr/>
        <p:txBody>
          <a:bodyPr/>
          <a:p>
            <a:endParaRPr altLang="en-US" lang="zh-CN"/>
          </a:p>
        </p:txBody>
      </p:sp>
      <p:sp>
        <p:nvSpPr>
          <p:cNvPr id="1048631"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5" name="文本框"/>
          <p:cNvSpPr>
            <a:spLocks noGrp="1"/>
          </p:cNvSpPr>
          <p:nvPr>
            <p:ph type="sldImg"/>
          </p:nvPr>
        </p:nvSpPr>
        <p:spPr/>
      </p:sp>
      <p:sp>
        <p:nvSpPr>
          <p:cNvPr id="1048636" name="文本框"/>
          <p:cNvSpPr>
            <a:spLocks noGrp="1"/>
          </p:cNvSpPr>
          <p:nvPr>
            <p:ph type="body" idx="1"/>
          </p:nvPr>
        </p:nvSpPr>
        <p:spPr/>
        <p:txBody>
          <a:bodyPr/>
          <a:p>
            <a:endParaRPr altLang="en-US" lang="zh-CN"/>
          </a:p>
        </p:txBody>
      </p:sp>
      <p:sp>
        <p:nvSpPr>
          <p:cNvPr id="104863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1" name="文本框"/>
          <p:cNvSpPr>
            <a:spLocks noGrp="1"/>
          </p:cNvSpPr>
          <p:nvPr>
            <p:ph type="sldImg"/>
          </p:nvPr>
        </p:nvSpPr>
        <p:spPr/>
      </p:sp>
      <p:sp>
        <p:nvSpPr>
          <p:cNvPr id="1048642" name="文本框"/>
          <p:cNvSpPr>
            <a:spLocks noGrp="1"/>
          </p:cNvSpPr>
          <p:nvPr>
            <p:ph type="body" idx="1"/>
          </p:nvPr>
        </p:nvSpPr>
        <p:spPr/>
        <p:txBody>
          <a:bodyPr/>
          <a:p>
            <a:endParaRPr altLang="en-US" lang="zh-CN"/>
          </a:p>
        </p:txBody>
      </p:sp>
      <p:sp>
        <p:nvSpPr>
          <p:cNvPr id="104864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矩形"/>
          <p:cNvSpPr/>
          <p:nvPr/>
        </p:nvSpPr>
        <p:spPr>
          <a:xfrm rot="0">
            <a:off x="446534" y="3085764"/>
            <a:ext cx="11298933" cy="3338149"/>
          </a:xfrm>
          <a:prstGeom prst="rect"/>
          <a:solidFill>
            <a:srgbClr val="465359"/>
          </a:solidFill>
          <a:ln w="12700" cap="flat" cmpd="sng">
            <a:noFill/>
            <a:prstDash val="solid"/>
            <a:round/>
          </a:ln>
        </p:spPr>
      </p:sp>
      <p:sp>
        <p:nvSpPr>
          <p:cNvPr id="1048587"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588"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589"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4/23/2024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590"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591"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0" name=""/>
        <p:cNvGrpSpPr/>
        <p:nvPr/>
      </p:nvGrpSpPr>
      <p:grpSpPr>
        <a:xfrm>
          <a:off x="0" y="0"/>
          <a:ext cx="0" cy="0"/>
          <a:chOff x="0" y="0"/>
          <a:chExt cx="0" cy="0"/>
        </a:xfrm>
      </p:grpSpPr>
      <p:sp>
        <p:nvSpPr>
          <p:cNvPr id="1048696" name="文本框"/>
          <p:cNvSpPr>
            <a:spLocks noGrp="1"/>
          </p:cNvSpPr>
          <p:nvPr>
            <p:ph type="title"/>
          </p:nvPr>
        </p:nvSpPr>
        <p:spPr/>
        <p:txBody>
          <a:bodyPr/>
          <a:p>
            <a:r>
              <a:rPr altLang="en-US" lang="zh-CN" smtClean="0"/>
              <a:t>单击此处编辑母版标题样式</a:t>
            </a:r>
            <a:endParaRPr altLang="en-US" lang="zh-CN"/>
          </a:p>
        </p:txBody>
      </p:sp>
      <p:sp>
        <p:nvSpPr>
          <p:cNvPr id="104869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4" name=""/>
        <p:cNvGrpSpPr/>
        <p:nvPr/>
      </p:nvGrpSpPr>
      <p:grpSpPr>
        <a:xfrm>
          <a:off x="0" y="0"/>
          <a:ext cx="0" cy="0"/>
          <a:chOff x="0" y="0"/>
          <a:chExt cx="0" cy="0"/>
        </a:xfrm>
      </p:grpSpPr>
      <p:sp>
        <p:nvSpPr>
          <p:cNvPr id="104867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7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98" name="矩形"/>
          <p:cNvSpPr/>
          <p:nvPr/>
        </p:nvSpPr>
        <p:spPr>
          <a:xfrm rot="0">
            <a:off x="446534" y="457200"/>
            <a:ext cx="3703319" cy="94997"/>
          </a:xfrm>
          <a:prstGeom prst="rect"/>
          <a:solidFill>
            <a:srgbClr val="465359"/>
          </a:solidFill>
          <a:ln w="12700" cap="flat" cmpd="sng">
            <a:noFill/>
            <a:prstDash val="solid"/>
            <a:round/>
          </a:ln>
        </p:spPr>
      </p:sp>
      <p:sp>
        <p:nvSpPr>
          <p:cNvPr id="1048599" name="矩形"/>
          <p:cNvSpPr/>
          <p:nvPr/>
        </p:nvSpPr>
        <p:spPr>
          <a:xfrm rot="0">
            <a:off x="8042147" y="453643"/>
            <a:ext cx="3703319" cy="98554"/>
          </a:xfrm>
          <a:prstGeom prst="rect"/>
          <a:solidFill>
            <a:srgbClr val="969FA7"/>
          </a:solidFill>
          <a:ln w="12700" cap="flat" cmpd="sng">
            <a:noFill/>
            <a:prstDash val="solid"/>
            <a:round/>
          </a:ln>
        </p:spPr>
      </p:sp>
      <p:sp>
        <p:nvSpPr>
          <p:cNvPr id="1048600"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0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0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59" name=""/>
        <p:cNvGrpSpPr/>
        <p:nvPr/>
      </p:nvGrpSpPr>
      <p:grpSpPr>
        <a:xfrm>
          <a:off x="0" y="0"/>
          <a:ext cx="0" cy="0"/>
          <a:chOff x="0" y="0"/>
          <a:chExt cx="0" cy="0"/>
        </a:xfrm>
      </p:grpSpPr>
      <p:sp>
        <p:nvSpPr>
          <p:cNvPr id="1048656" name="矩形"/>
          <p:cNvSpPr/>
          <p:nvPr/>
        </p:nvSpPr>
        <p:spPr>
          <a:xfrm rot="0">
            <a:off x="446534" y="457200"/>
            <a:ext cx="3703319" cy="94997"/>
          </a:xfrm>
          <a:prstGeom prst="rect"/>
          <a:solidFill>
            <a:srgbClr val="465359"/>
          </a:solidFill>
          <a:ln w="12700" cap="flat" cmpd="sng">
            <a:noFill/>
            <a:prstDash val="solid"/>
            <a:round/>
          </a:ln>
        </p:spPr>
      </p:sp>
      <p:sp>
        <p:nvSpPr>
          <p:cNvPr id="1048657" name="矩形"/>
          <p:cNvSpPr/>
          <p:nvPr/>
        </p:nvSpPr>
        <p:spPr>
          <a:xfrm rot="0">
            <a:off x="8042147" y="453643"/>
            <a:ext cx="3703319" cy="98554"/>
          </a:xfrm>
          <a:prstGeom prst="rect"/>
          <a:solidFill>
            <a:srgbClr val="969FA7"/>
          </a:solidFill>
          <a:ln w="12700" cap="flat" cmpd="sng">
            <a:noFill/>
            <a:prstDash val="solid"/>
            <a:round/>
          </a:ln>
        </p:spPr>
      </p:sp>
      <p:sp>
        <p:nvSpPr>
          <p:cNvPr id="1048658" name="矩形"/>
          <p:cNvSpPr/>
          <p:nvPr/>
        </p:nvSpPr>
        <p:spPr>
          <a:xfrm rot="0">
            <a:off x="4241830" y="457200"/>
            <a:ext cx="3703319" cy="91440"/>
          </a:xfrm>
          <a:prstGeom prst="rect"/>
          <a:solidFill>
            <a:schemeClr val="accent1"/>
          </a:solidFill>
          <a:ln w="12700" cap="flat" cmpd="sng">
            <a:noFill/>
            <a:prstDash val="solid"/>
            <a:round/>
          </a:ln>
        </p:spPr>
      </p:sp>
      <p:pic>
        <p:nvPicPr>
          <p:cNvPr id="2097155"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59"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60"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61"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62"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9" name=""/>
        <p:cNvGrpSpPr/>
        <p:nvPr/>
      </p:nvGrpSpPr>
      <p:grpSpPr>
        <a:xfrm>
          <a:off x="0" y="0"/>
          <a:ext cx="0" cy="0"/>
          <a:chOff x="0" y="0"/>
          <a:chExt cx="0" cy="0"/>
        </a:xfrm>
      </p:grpSpPr>
      <p:sp>
        <p:nvSpPr>
          <p:cNvPr id="1048692" name="文本框"/>
          <p:cNvSpPr>
            <a:spLocks noGrp="1"/>
          </p:cNvSpPr>
          <p:nvPr>
            <p:ph type="title"/>
          </p:nvPr>
        </p:nvSpPr>
        <p:spPr/>
        <p:txBody>
          <a:bodyPr/>
          <a:p>
            <a:r>
              <a:rPr altLang="en-US" lang="zh-CN" smtClean="0"/>
              <a:t>单击此处编辑母版标题样式</a:t>
            </a:r>
            <a:endParaRPr altLang="en-US" lang="zh-CN"/>
          </a:p>
        </p:txBody>
      </p:sp>
      <p:sp>
        <p:nvSpPr>
          <p:cNvPr id="104869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6" name=""/>
        <p:cNvGrpSpPr/>
        <p:nvPr/>
      </p:nvGrpSpPr>
      <p:grpSpPr>
        <a:xfrm>
          <a:off x="0" y="0"/>
          <a:ext cx="0" cy="0"/>
          <a:chOff x="0" y="0"/>
          <a:chExt cx="0" cy="0"/>
        </a:xfrm>
      </p:grpSpPr>
      <p:sp>
        <p:nvSpPr>
          <p:cNvPr id="10486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700" name="文本框"/>
          <p:cNvSpPr>
            <a:spLocks noGrp="1"/>
          </p:cNvSpPr>
          <p:nvPr>
            <p:ph type="title"/>
          </p:nvPr>
        </p:nvSpPr>
        <p:spPr/>
        <p:txBody>
          <a:bodyPr/>
          <a:p>
            <a:r>
              <a:rPr altLang="en-US" lang="zh-CN" smtClean="0"/>
              <a:t>单击此处编辑母版标题样式</a:t>
            </a:r>
            <a:endParaRPr altLang="en-US" lang="zh-CN"/>
          </a:p>
        </p:txBody>
      </p:sp>
      <p:sp>
        <p:nvSpPr>
          <p:cNvPr id="104870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683" name="文本框"/>
          <p:cNvSpPr>
            <a:spLocks noGrp="1"/>
          </p:cNvSpPr>
          <p:nvPr>
            <p:ph type="title"/>
          </p:nvPr>
        </p:nvSpPr>
        <p:spPr/>
        <p:txBody>
          <a:bodyPr/>
          <a:p>
            <a:r>
              <a:rPr altLang="en-US" lang="zh-CN" smtClean="0"/>
              <a:t>单击此处编辑母版标题样式</a:t>
            </a:r>
            <a:endParaRPr altLang="en-US" lang="zh-CN"/>
          </a:p>
        </p:txBody>
      </p:sp>
      <p:sp>
        <p:nvSpPr>
          <p:cNvPr id="104868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3" name=""/>
        <p:cNvGrpSpPr/>
        <p:nvPr/>
      </p:nvGrpSpPr>
      <p:grpSpPr>
        <a:xfrm>
          <a:off x="0" y="0"/>
          <a:ext cx="0" cy="0"/>
          <a:chOff x="0" y="0"/>
          <a:chExt cx="0" cy="0"/>
        </a:xfrm>
      </p:grpSpPr>
      <p:sp>
        <p:nvSpPr>
          <p:cNvPr id="1048667" name="文本框"/>
          <p:cNvSpPr>
            <a:spLocks noGrp="1"/>
          </p:cNvSpPr>
          <p:nvPr>
            <p:ph type="title"/>
          </p:nvPr>
        </p:nvSpPr>
        <p:spPr/>
        <p:txBody>
          <a:bodyPr/>
          <a:p>
            <a:r>
              <a:rPr altLang="en-US" lang="zh-CN" smtClean="0"/>
              <a:t>单击此处编辑母版标题样式</a:t>
            </a:r>
            <a:endParaRPr altLang="en-US" lang="zh-CN"/>
          </a:p>
        </p:txBody>
      </p:sp>
      <p:sp>
        <p:nvSpPr>
          <p:cNvPr id="10486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8" name=""/>
        <p:cNvGrpSpPr/>
        <p:nvPr/>
      </p:nvGrpSpPr>
      <p:grpSpPr>
        <a:xfrm>
          <a:off x="0" y="0"/>
          <a:ext cx="0" cy="0"/>
          <a:chOff x="0" y="0"/>
          <a:chExt cx="0" cy="0"/>
        </a:xfrm>
      </p:grpSpPr>
      <p:sp>
        <p:nvSpPr>
          <p:cNvPr id="10486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2" name=""/>
        <p:cNvGrpSpPr/>
        <p:nvPr/>
      </p:nvGrpSpPr>
      <p:grpSpPr>
        <a:xfrm>
          <a:off x="0" y="0"/>
          <a:ext cx="0" cy="0"/>
          <a:chOff x="0" y="0"/>
          <a:chExt cx="0" cy="0"/>
        </a:xfrm>
      </p:grpSpPr>
      <p:sp>
        <p:nvSpPr>
          <p:cNvPr id="104870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0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5" name=""/>
        <p:cNvGrpSpPr/>
        <p:nvPr/>
      </p:nvGrpSpPr>
      <p:grpSpPr>
        <a:xfrm>
          <a:off x="0" y="0"/>
          <a:ext cx="0" cy="0"/>
          <a:chOff x="0" y="0"/>
          <a:chExt cx="0" cy="0"/>
        </a:xfrm>
      </p:grpSpPr>
      <p:sp>
        <p:nvSpPr>
          <p:cNvPr id="104867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7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文本框"/>
          <p:cNvSpPr>
            <a:spLocks noGrp="1"/>
          </p:cNvSpPr>
          <p:nvPr>
            <p:ph type="ctrTitle"/>
          </p:nvPr>
        </p:nvSpPr>
        <p:spPr>
          <a:xfrm rot="0">
            <a:off x="273274" y="1774010"/>
            <a:ext cx="9144000" cy="977778"/>
          </a:xfrm>
          <a:prstGeom prst="rect"/>
          <a:noFill/>
          <a:ln w="12700" cap="flat" cmpd="sng">
            <a:noFill/>
            <a:prstDash val="solid"/>
            <a:miter/>
          </a:ln>
        </p:spPr>
        <p:txBody>
          <a:bodyPr anchor="b" anchorCtr="0" bIns="45720" lIns="91440" rIns="91440" tIns="45720" vert="horz" wrap="square">
            <a:prstTxWarp prst="textNoShape"/>
          </a:bodyPr>
          <a:p>
            <a:pPr algn="l" indent="0" marL="320040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WORLD HAPPINESS REPORT </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593" name="矩形"/>
          <p:cNvSpPr/>
          <p:nvPr/>
        </p:nvSpPr>
        <p:spPr>
          <a:xfrm rot="0">
            <a:off x="-329782" y="1034320"/>
            <a:ext cx="12726648" cy="6248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594" name="矩形"/>
          <p:cNvSpPr/>
          <p:nvPr/>
        </p:nvSpPr>
        <p:spPr>
          <a:xfrm rot="0">
            <a:off x="822039" y="4453017"/>
            <a:ext cx="10718457" cy="1272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Presented By:</a:t>
            </a:r>
            <a:endParaRPr altLang="zh-CN" baseline="0" b="1" cap="none" sz="2400" i="0" kern="1200" lang="en-US" spc="0" strike="noStrike" u="none">
              <a:solidFill>
                <a:srgbClr val="1481AC"/>
              </a:solidFill>
              <a:latin typeface="Arial" pitchFamily="34" charset="0"/>
              <a:ea typeface="华文中宋" pitchFamily="0" charset="0"/>
              <a:cs typeface="Arial" pitchFamily="34" charset="0"/>
            </a:endParaRPr>
          </a:p>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1.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T</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H</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R</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Y</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D</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E</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E</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N</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Scad college of engineering and technology - EEE III YEAR </a:t>
            </a:r>
            <a:endParaRPr altLang="en-US" baseline="0" b="1" cap="none" sz="2400" i="0" kern="1200" lang="zh-CN" spc="0" strike="noStrike" u="none">
              <a:solidFill>
                <a:srgbClr val="1481AC"/>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0"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5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52" name="文本框"/>
          <p:cNvSpPr txBox="1"/>
          <p:nvPr/>
        </p:nvSpPr>
        <p:spPr>
          <a:xfrm rot="0">
            <a:off x="771513" y="2543136"/>
            <a:ext cx="10430623" cy="34918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[1] World Happiness Report (https://worldhappiness.report/)</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[2] Diener, E., &amp; Seligman, M. E. (2004). Beyond money: Toward an economy of well-being. Psychological science in the public interest, 5(1), 1-31.</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[3] Kahneman, D., &amp; Krueger, A. B. (2006). Developments in the measurement of subjective well-being. Journal of economic perspectives, 20(1), 3-24.</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663"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4"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5" name="文本框"/>
          <p:cNvSpPr>
            <a:spLocks noGrp="1"/>
          </p:cNvSpPr>
          <p:nvPr>
            <p:ph type="body" idx="1"/>
          </p:nvPr>
        </p:nvSpPr>
        <p:spPr>
          <a:xfrm rot="0">
            <a:off x="647702" y="1428440"/>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0" name="文本框"/>
          <p:cNvSpPr>
            <a:spLocks noGrp="1"/>
          </p:cNvSpPr>
          <p:nvPr>
            <p:ph type="body" idx="1"/>
          </p:nvPr>
        </p:nvSpPr>
        <p:spPr>
          <a:xfrm rot="0">
            <a:off x="233331" y="2513962"/>
            <a:ext cx="10468071" cy="2832202"/>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3300" i="0" kern="1200" lang="en-US" spc="0" strike="noStrike" u="none">
                <a:solidFill>
                  <a:srgbClr val="000000"/>
                </a:solidFill>
                <a:latin typeface="Franklin Gothic Book" pitchFamily="0" charset="0"/>
                <a:ea typeface="华文中宋" pitchFamily="0" charset="0"/>
                <a:cs typeface="Lucida Sans"/>
              </a:rPr>
              <a:t>The World Happiness Report aims to assess subjective well-being worldwide, examining factors like income, social support, freedom, and more. A problem statement for it might be: "To understand and address the complex interplay of socio-economic, environmental, and psychological factors influencing global happiness levels, thus promoting policies and practices that enhance overall well-being."</a:t>
            </a:r>
            <a:endParaRPr altLang="en-US" baseline="0" b="0" cap="none" sz="17600" i="0" kern="1200" lang="zh-CN" spc="0" strike="noStrike" u="none">
              <a:solidFill>
                <a:srgbClr val="000000"/>
              </a:solidFill>
              <a:latin typeface="Franklin Gothic Book" pitchFamily="0" charset="0"/>
              <a:ea typeface="华文中宋"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1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body" idx="1"/>
          </p:nvPr>
        </p:nvSpPr>
        <p:spPr>
          <a:xfrm rot="0">
            <a:off x="441671" y="108737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16" name="文本框"/>
          <p:cNvSpPr txBox="1"/>
          <p:nvPr/>
        </p:nvSpPr>
        <p:spPr>
          <a:xfrm rot="0">
            <a:off x="598705" y="2028794"/>
            <a:ext cx="10642891" cy="5463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To address this challenge, we propose the development of an enhanced World Happiness Report system that integrates advanced data analytics, machine learning algorithms, and real-time sentiment analysis techniques. This system will provide a more nuanced and accurate assessment of happiness levels worldwide, enabling policymakers and stakeholders to make informed decisions and interventions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20"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2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
        <p:nvSpPr>
          <p:cNvPr id="1048622" name="文本框"/>
          <p:cNvSpPr txBox="1"/>
          <p:nvPr/>
        </p:nvSpPr>
        <p:spPr>
          <a:xfrm rot="0">
            <a:off x="524320" y="2238341"/>
            <a:ext cx="10132632" cy="4269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development will follow an iterative approach, starting with requirements gathering and analysis, followed by design, implementation, testing, and deployment phases. Continuous feedback loops will ensure adaptability and responsiveness to evolving needs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26"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7"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28" name="文本框"/>
          <p:cNvSpPr txBox="1"/>
          <p:nvPr/>
        </p:nvSpPr>
        <p:spPr>
          <a:xfrm rot="0">
            <a:off x="542916" y="2181191"/>
            <a:ext cx="9646409" cy="4269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will employ various algorithms for data analysis, including regression analysis, clustering algorithms, and natural language processing for sentiment analysis. Deployment will involve cloud-based infrastructure to ensure scalability, reliability, and accessibility.</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32"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3"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34" name="文本框"/>
          <p:cNvSpPr txBox="1"/>
          <p:nvPr/>
        </p:nvSpPr>
        <p:spPr>
          <a:xfrm rot="0">
            <a:off x="581016" y="2438362"/>
            <a:ext cx="10878745" cy="2520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Upon implementation, the system will generate comprehensive reports and visualizations, providing insights into global happiness trends, regional disparities, and influential factors. These insights will facilitate evidence-based policy-making and targeted interventions to improve overall well-being.</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8"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9" name="文本框"/>
          <p:cNvSpPr>
            <a:spLocks noGrp="1"/>
          </p:cNvSpPr>
          <p:nvPr>
            <p:ph type="body" idx="1"/>
          </p:nvPr>
        </p:nvSpPr>
        <p:spPr>
          <a:xfrm rot="0">
            <a:off x="476418" y="1130578"/>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
        <p:nvSpPr>
          <p:cNvPr id="1048640" name="文本框"/>
          <p:cNvSpPr txBox="1"/>
          <p:nvPr/>
        </p:nvSpPr>
        <p:spPr>
          <a:xfrm rot="0">
            <a:off x="638165" y="2514561"/>
            <a:ext cx="10668744" cy="30060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The proposed enhanced World Happiness Report system offers a promising approach to address existing limitations and enhance the accuracy and relevance of happiness assessments worldwide. By leveraging advanced analytics and technology, it empowers stakeholders to foster positive societal outcomes and enhance quality of life on a global scale.</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44"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zh-CN" baseline="0" b="1" cap="none" sz="20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5"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
        <p:nvSpPr>
          <p:cNvPr id="1048646" name="文本框"/>
          <p:cNvSpPr txBox="1"/>
          <p:nvPr/>
        </p:nvSpPr>
        <p:spPr>
          <a:xfrm rot="0">
            <a:off x="257171" y="2990804"/>
            <a:ext cx="11420755" cy="3348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Future enhancements may include the integration of additional data sources, such as social media analytics and wearable device data, to capture a more holistic view of well-being. Moreover, ongoing refinement of algorithms and methodologies will ensure the continued relevance and effectiveness of the system in the face of evolving societal dynamics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2021-05-26T05:50:10Z</dcterms:created>
  <dcterms:modified xsi:type="dcterms:W3CDTF">2024-04-23T04:32:37Z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76fad0c371224a328ff60d72c4c0b57e</vt:lpwstr>
  </property>
</Properties>
</file>