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2"/>
  </p:normalViewPr>
  <p:slideViewPr>
    <p:cSldViewPr snapToGrid="0">
      <p:cViewPr varScale="1">
        <p:scale>
          <a:sx n="102" d="100"/>
          <a:sy n="102" d="100"/>
        </p:scale>
        <p:origin x="4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FFD1AE-E4A7-134D-9314-96C7AA6BF139}" type="datetimeFigureOut">
              <a:rPr lang="en-US" smtClean="0"/>
              <a:t>11/30/24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E173174-71DE-0140-922E-993ECD0EBF5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6642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FD1AE-E4A7-134D-9314-96C7AA6BF139}" type="datetimeFigureOut">
              <a:rPr lang="en-US" smtClean="0"/>
              <a:t>11/30/24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73174-71DE-0140-922E-993ECD0EBF5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255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FD1AE-E4A7-134D-9314-96C7AA6BF139}" type="datetimeFigureOut">
              <a:rPr lang="en-US" smtClean="0"/>
              <a:t>11/30/24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73174-71DE-0140-922E-993ECD0EBF5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510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FD1AE-E4A7-134D-9314-96C7AA6BF139}" type="datetimeFigureOut">
              <a:rPr lang="en-US" smtClean="0"/>
              <a:t>11/30/24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73174-71DE-0140-922E-993ECD0EBF5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45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FD1AE-E4A7-134D-9314-96C7AA6BF139}" type="datetimeFigureOut">
              <a:rPr lang="en-US" smtClean="0"/>
              <a:t>11/30/24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73174-71DE-0140-922E-993ECD0EBF5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51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FFD1AE-E4A7-134D-9314-96C7AA6BF139}" type="datetimeFigureOut">
              <a:rPr lang="en-US" smtClean="0"/>
              <a:t>11/30/24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73174-71DE-0140-922E-993ECD0EBF5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5242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FFD1AE-E4A7-134D-9314-96C7AA6BF139}" type="datetimeFigureOut">
              <a:rPr lang="en-US" smtClean="0"/>
              <a:t>11/30/24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73174-71DE-0140-922E-993ECD0EBF5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502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FFD1AE-E4A7-134D-9314-96C7AA6BF139}" type="datetimeFigureOut">
              <a:rPr lang="en-US" smtClean="0"/>
              <a:t>11/30/24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73174-71DE-0140-922E-993ECD0EBF5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793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FD1AE-E4A7-134D-9314-96C7AA6BF139}" type="datetimeFigureOut">
              <a:rPr lang="en-US" smtClean="0"/>
              <a:t>11/30/24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73174-71DE-0140-922E-993ECD0EBF5A}" type="slidenum">
              <a:rPr lang="en-US" smtClean="0"/>
              <a:t>‹#›</a:t>
            </a:fld>
            <a:endParaRPr lang="en-US"/>
          </a:p>
        </p:txBody>
      </p:sp>
    </p:spTree>
    <p:extLst>
      <p:ext uri="{BB962C8B-B14F-4D97-AF65-F5344CB8AC3E}">
        <p14:creationId xmlns:p14="http://schemas.microsoft.com/office/powerpoint/2010/main" val="309541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FFD1AE-E4A7-134D-9314-96C7AA6BF139}" type="datetimeFigureOut">
              <a:rPr lang="en-US" smtClean="0"/>
              <a:t>11/30/24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73174-71DE-0140-922E-993ECD0EBF5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663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FFFD1AE-E4A7-134D-9314-96C7AA6BF139}" type="datetimeFigureOut">
              <a:rPr lang="en-US" smtClean="0"/>
              <a:t>11/30/24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E173174-71DE-0140-922E-993ECD0EBF5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6606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FFFD1AE-E4A7-134D-9314-96C7AA6BF139}" type="datetimeFigureOut">
              <a:rPr lang="en-US" smtClean="0"/>
              <a:t>11/30/24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E173174-71DE-0140-922E-993ECD0EBF5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1319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E2CE-5762-D605-7961-4F235CBD3903}"/>
              </a:ext>
            </a:extLst>
          </p:cNvPr>
          <p:cNvSpPr>
            <a:spLocks noGrp="1"/>
          </p:cNvSpPr>
          <p:nvPr>
            <p:ph type="ctrTitle"/>
          </p:nvPr>
        </p:nvSpPr>
        <p:spPr/>
        <p:txBody>
          <a:bodyPr>
            <a:normAutofit/>
          </a:bodyPr>
          <a:lstStyle/>
          <a:p>
            <a:r>
              <a:rPr lang="en-US" sz="3200" kern="1400" spc="-50" dirty="0">
                <a:effectLst/>
                <a:latin typeface="Calibri" panose="020F0502020204030204" pitchFamily="34" charset="0"/>
                <a:ea typeface="Times New Roman" panose="02020603050405020304" pitchFamily="18" charset="0"/>
                <a:cs typeface="Times New Roman" panose="02020603050405020304" pitchFamily="18" charset="0"/>
              </a:rPr>
              <a:t>Predictive Modeling of Student Dropout and Academic Achievement Using Machine Learning Algorithms</a:t>
            </a:r>
            <a:br>
              <a:rPr lang="en-US" sz="1800" kern="1400" spc="-50" dirty="0">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F281527-156C-123B-C650-1076D334ABA8}"/>
              </a:ext>
            </a:extLst>
          </p:cNvPr>
          <p:cNvSpPr>
            <a:spLocks noGrp="1"/>
          </p:cNvSpPr>
          <p:nvPr>
            <p:ph type="subTitle" idx="1"/>
          </p:nvPr>
        </p:nvSpPr>
        <p:spPr/>
        <p:txBody>
          <a:bodyPr/>
          <a:lstStyle/>
          <a:p>
            <a:r>
              <a:rPr lang="en-US" dirty="0"/>
              <a:t>Argo Learners: Ruchith Chippari</a:t>
            </a:r>
          </a:p>
          <a:p>
            <a:r>
              <a:rPr lang="en-US" dirty="0"/>
              <a:t>                              </a:t>
            </a:r>
            <a:r>
              <a:rPr lang="en-US" dirty="0" err="1"/>
              <a:t>Mathari</a:t>
            </a:r>
            <a:r>
              <a:rPr lang="en-US" dirty="0"/>
              <a:t> Pavani</a:t>
            </a:r>
          </a:p>
        </p:txBody>
      </p:sp>
    </p:spTree>
    <p:extLst>
      <p:ext uri="{BB962C8B-B14F-4D97-AF65-F5344CB8AC3E}">
        <p14:creationId xmlns:p14="http://schemas.microsoft.com/office/powerpoint/2010/main" val="2894369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7F85-F820-CE4A-BD90-EA5F0D99B455}"/>
              </a:ext>
            </a:extLst>
          </p:cNvPr>
          <p:cNvSpPr>
            <a:spLocks noGrp="1"/>
          </p:cNvSpPr>
          <p:nvPr>
            <p:ph type="title"/>
          </p:nvPr>
        </p:nvSpPr>
        <p:spPr/>
        <p:txBody>
          <a:bodyPr/>
          <a:lstStyle/>
          <a:p>
            <a:r>
              <a:rPr lang="en-US" b="0" i="0" u="none" strike="noStrike" dirty="0">
                <a:solidFill>
                  <a:srgbClr val="000000"/>
                </a:solidFill>
                <a:effectLst/>
                <a:latin typeface="-webkit-standard"/>
              </a:rPr>
              <a:t>Comparison &amp; Analysis</a:t>
            </a:r>
            <a:endParaRPr lang="en-US" dirty="0"/>
          </a:p>
        </p:txBody>
      </p:sp>
      <p:sp>
        <p:nvSpPr>
          <p:cNvPr id="3" name="Content Placeholder 2">
            <a:extLst>
              <a:ext uri="{FF2B5EF4-FFF2-40B4-BE49-F238E27FC236}">
                <a16:creationId xmlns:a16="http://schemas.microsoft.com/office/drawing/2014/main" id="{FB8986FF-8A53-C298-E8F0-0752B2BC62A7}"/>
              </a:ext>
            </a:extLst>
          </p:cNvPr>
          <p:cNvSpPr>
            <a:spLocks noGrp="1"/>
          </p:cNvSpPr>
          <p:nvPr>
            <p:ph idx="1"/>
          </p:nvPr>
        </p:nvSpPr>
        <p:spPr/>
        <p:txBody>
          <a:bodyPr>
            <a:normAutofit fontScale="92500" lnSpcReduction="10000"/>
          </a:bodyPr>
          <a:lstStyle/>
          <a:p>
            <a:r>
              <a:rPr lang="en-US" dirty="0"/>
              <a:t>The overall accuracy and F1-score of the Logistic Regression model were marginally higher than those of the KNN. The increased accuracy implies that Logistic Regression was more successful in capturing the linear correlations between variables and dropout risk.</a:t>
            </a:r>
          </a:p>
          <a:p>
            <a:r>
              <a:rPr lang="en-US" dirty="0"/>
              <a:t>KNN showed minor drawbacks because of its sensitivity to hyperparameter selections, including the number of neighbors (K) and distance metrics, even if it helped manage more complicated data distributions.</a:t>
            </a:r>
          </a:p>
          <a:p>
            <a:r>
              <a:rPr lang="en-US" dirty="0"/>
              <a:t>Both models have advantages, but the algorithm to choose will rely on the type of data and the institution's particular requirements, such as managing intricate relationships versus making the model interpretable.</a:t>
            </a:r>
          </a:p>
          <a:p>
            <a:endParaRPr lang="en-US" dirty="0"/>
          </a:p>
        </p:txBody>
      </p:sp>
    </p:spTree>
    <p:extLst>
      <p:ext uri="{BB962C8B-B14F-4D97-AF65-F5344CB8AC3E}">
        <p14:creationId xmlns:p14="http://schemas.microsoft.com/office/powerpoint/2010/main" val="26885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BD38-A8B6-8FA5-99A4-23DEF4FE37D3}"/>
              </a:ext>
            </a:extLst>
          </p:cNvPr>
          <p:cNvSpPr>
            <a:spLocks noGrp="1"/>
          </p:cNvSpPr>
          <p:nvPr>
            <p:ph type="title"/>
          </p:nvPr>
        </p:nvSpPr>
        <p:spPr/>
        <p:txBody>
          <a:bodyPr/>
          <a:lstStyle/>
          <a:p>
            <a:r>
              <a:rPr lang="en-US" b="0" i="0" u="none" strike="noStrike" dirty="0">
                <a:solidFill>
                  <a:srgbClr val="000000"/>
                </a:solidFill>
                <a:effectLst/>
                <a:latin typeface="-webkit-standard"/>
              </a:rPr>
              <a:t>Conclusion &amp; Future Directions</a:t>
            </a:r>
            <a:endParaRPr lang="en-US" dirty="0"/>
          </a:p>
        </p:txBody>
      </p:sp>
      <p:sp>
        <p:nvSpPr>
          <p:cNvPr id="3" name="Content Placeholder 2">
            <a:extLst>
              <a:ext uri="{FF2B5EF4-FFF2-40B4-BE49-F238E27FC236}">
                <a16:creationId xmlns:a16="http://schemas.microsoft.com/office/drawing/2014/main" id="{EA713E6F-94E3-2197-96D5-C80C52E8B67F}"/>
              </a:ext>
            </a:extLst>
          </p:cNvPr>
          <p:cNvSpPr>
            <a:spLocks noGrp="1"/>
          </p:cNvSpPr>
          <p:nvPr>
            <p:ph idx="1"/>
          </p:nvPr>
        </p:nvSpPr>
        <p:spPr/>
        <p:txBody>
          <a:bodyPr>
            <a:normAutofit fontScale="92500"/>
          </a:bodyPr>
          <a:lstStyle/>
          <a:p>
            <a:r>
              <a:rPr lang="en-US" dirty="0"/>
              <a:t>According to the study's findings, student dropout can be predicted more accurately and interpretably using logistic regression. This model has a good chance of being used in educational settings.</a:t>
            </a:r>
          </a:p>
          <a:p>
            <a:r>
              <a:rPr lang="en-US" dirty="0"/>
              <a:t>To improve predicted performance, future research could investigate incorporating further elements like psychological tests, internet interaction data, or mental health markers.</a:t>
            </a:r>
          </a:p>
          <a:p>
            <a:r>
              <a:rPr lang="en-US" dirty="0"/>
              <a:t>Additionally, methods like the Synthetic Minority Over-sampling Technique (SMOTE) could be used to address class imbalance, in which the proportion of dropouts may be much lower than that of non-dropouts. Furthermore, investigating more sophisticated algorithms like Random Forests or Neural Networks may enhance prediction accuracy even more.</a:t>
            </a:r>
          </a:p>
        </p:txBody>
      </p:sp>
    </p:spTree>
    <p:extLst>
      <p:ext uri="{BB962C8B-B14F-4D97-AF65-F5344CB8AC3E}">
        <p14:creationId xmlns:p14="http://schemas.microsoft.com/office/powerpoint/2010/main" val="2634679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3B38-B33E-6B1E-1661-8FD742CD53E6}"/>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F8A1459D-C2C8-3D44-6E63-B24A129FC7E5}"/>
              </a:ext>
            </a:extLst>
          </p:cNvPr>
          <p:cNvSpPr>
            <a:spLocks noGrp="1"/>
          </p:cNvSpPr>
          <p:nvPr>
            <p:ph idx="1"/>
          </p:nvPr>
        </p:nvSpPr>
        <p:spPr/>
        <p:txBody>
          <a:bodyPr/>
          <a:lstStyle/>
          <a:p>
            <a:r>
              <a:rPr lang="en-US" b="1" dirty="0"/>
              <a:t>Title</a:t>
            </a:r>
            <a:r>
              <a:rPr lang="en-US" dirty="0"/>
              <a:t>: Predictive Modeling of Student Dropout and Academic Achievement Using Machine Learning Algorithms</a:t>
            </a:r>
          </a:p>
          <a:p>
            <a:r>
              <a:rPr lang="en-US" b="1" dirty="0"/>
              <a:t>Course: </a:t>
            </a:r>
            <a:r>
              <a:rPr lang="en-US" dirty="0"/>
              <a:t>Machine Learning</a:t>
            </a:r>
            <a:endParaRPr lang="en-US" b="1" dirty="0"/>
          </a:p>
          <a:p>
            <a:r>
              <a:rPr lang="en-US" dirty="0"/>
              <a:t>Argo Learners – Ruchith Chippari, </a:t>
            </a:r>
            <a:r>
              <a:rPr lang="en-US" dirty="0" err="1"/>
              <a:t>Mathari</a:t>
            </a:r>
            <a:r>
              <a:rPr lang="en-US" dirty="0"/>
              <a:t> Pavani</a:t>
            </a:r>
          </a:p>
          <a:p>
            <a:r>
              <a:rPr lang="en-US" b="1" dirty="0"/>
              <a:t>Institution</a:t>
            </a:r>
            <a:r>
              <a:rPr lang="en-US" dirty="0"/>
              <a:t>: University of West Florida</a:t>
            </a:r>
          </a:p>
          <a:p>
            <a:r>
              <a:rPr lang="en-US" b="1" dirty="0"/>
              <a:t>Date</a:t>
            </a:r>
            <a:r>
              <a:rPr lang="en-US" dirty="0"/>
              <a:t>: November 30, 2024</a:t>
            </a:r>
          </a:p>
          <a:p>
            <a:pPr marL="0" indent="0">
              <a:buNone/>
            </a:pPr>
            <a:endParaRPr lang="en-US" dirty="0"/>
          </a:p>
        </p:txBody>
      </p:sp>
    </p:spTree>
    <p:extLst>
      <p:ext uri="{BB962C8B-B14F-4D97-AF65-F5344CB8AC3E}">
        <p14:creationId xmlns:p14="http://schemas.microsoft.com/office/powerpoint/2010/main" val="160663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FC40-3375-41EC-A773-A710ECB51FDC}"/>
              </a:ext>
            </a:extLst>
          </p:cNvPr>
          <p:cNvSpPr>
            <a:spLocks noGrp="1"/>
          </p:cNvSpPr>
          <p:nvPr>
            <p:ph type="title"/>
          </p:nvPr>
        </p:nvSpPr>
        <p:spPr/>
        <p:txBody>
          <a:bodyPr/>
          <a:lstStyle/>
          <a:p>
            <a:r>
              <a:rPr lang="en-US" b="0" i="0" u="none" strike="noStrike" dirty="0">
                <a:solidFill>
                  <a:srgbClr val="000000"/>
                </a:solidFill>
                <a:effectLst/>
                <a:latin typeface="-webkit-standard"/>
              </a:rPr>
              <a:t>Introduction</a:t>
            </a:r>
            <a:endParaRPr lang="en-US" dirty="0"/>
          </a:p>
        </p:txBody>
      </p:sp>
      <p:sp>
        <p:nvSpPr>
          <p:cNvPr id="3" name="Content Placeholder 2">
            <a:extLst>
              <a:ext uri="{FF2B5EF4-FFF2-40B4-BE49-F238E27FC236}">
                <a16:creationId xmlns:a16="http://schemas.microsoft.com/office/drawing/2014/main" id="{39324489-7C9D-8BD2-0827-69D00C26828F}"/>
              </a:ext>
            </a:extLst>
          </p:cNvPr>
          <p:cNvSpPr>
            <a:spLocks noGrp="1"/>
          </p:cNvSpPr>
          <p:nvPr>
            <p:ph idx="1"/>
          </p:nvPr>
        </p:nvSpPr>
        <p:spPr/>
        <p:txBody>
          <a:bodyPr>
            <a:normAutofit lnSpcReduction="10000"/>
          </a:bodyPr>
          <a:lstStyle/>
          <a:p>
            <a:r>
              <a:rPr lang="en-US" dirty="0"/>
              <a:t>Academic achievement and student dropout rates are important concerns in the educational field. Institutions can identify at-risk students and implement the required treatments by using dropout risk prediction.</a:t>
            </a:r>
          </a:p>
          <a:p>
            <a:r>
              <a:rPr lang="en-US" dirty="0"/>
              <a:t>Conventional dropout prediction techniques have drawbacks because they frequently rely on arbitrary judgments or insufficient information. K-Nearest </a:t>
            </a:r>
            <a:r>
              <a:rPr lang="en-US" dirty="0" err="1"/>
              <a:t>Neighbours</a:t>
            </a:r>
            <a:r>
              <a:rPr lang="en-US" dirty="0"/>
              <a:t> (KNN) and Logistic Regression are two examples of machine learning approaches that provide an objective, data-driven method.</a:t>
            </a:r>
          </a:p>
          <a:p>
            <a:r>
              <a:rPr lang="en-US" dirty="0"/>
              <a:t>This study's goal is to create predictive models that accurately predict academic performance and student dropout rates using these algorithms.</a:t>
            </a:r>
          </a:p>
        </p:txBody>
      </p:sp>
    </p:spTree>
    <p:extLst>
      <p:ext uri="{BB962C8B-B14F-4D97-AF65-F5344CB8AC3E}">
        <p14:creationId xmlns:p14="http://schemas.microsoft.com/office/powerpoint/2010/main" val="1179484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9D284-7427-C156-BCB4-4137688999B1}"/>
              </a:ext>
            </a:extLst>
          </p:cNvPr>
          <p:cNvSpPr>
            <a:spLocks noGrp="1"/>
          </p:cNvSpPr>
          <p:nvPr>
            <p:ph type="title"/>
          </p:nvPr>
        </p:nvSpPr>
        <p:spPr/>
        <p:txBody>
          <a:bodyPr/>
          <a:lstStyle/>
          <a:p>
            <a:r>
              <a:rPr lang="en-US" b="0" i="0" u="none" strike="noStrike" dirty="0">
                <a:solidFill>
                  <a:srgbClr val="000000"/>
                </a:solidFill>
                <a:effectLst/>
                <a:latin typeface="-webkit-standard"/>
              </a:rPr>
              <a:t>Problem Statement</a:t>
            </a:r>
            <a:endParaRPr lang="en-US" dirty="0"/>
          </a:p>
        </p:txBody>
      </p:sp>
      <p:sp>
        <p:nvSpPr>
          <p:cNvPr id="3" name="Content Placeholder 2">
            <a:extLst>
              <a:ext uri="{FF2B5EF4-FFF2-40B4-BE49-F238E27FC236}">
                <a16:creationId xmlns:a16="http://schemas.microsoft.com/office/drawing/2014/main" id="{56B6D95C-ADAD-04D7-4E87-2D198B40B2AD}"/>
              </a:ext>
            </a:extLst>
          </p:cNvPr>
          <p:cNvSpPr>
            <a:spLocks noGrp="1"/>
          </p:cNvSpPr>
          <p:nvPr>
            <p:ph idx="1"/>
          </p:nvPr>
        </p:nvSpPr>
        <p:spPr/>
        <p:txBody>
          <a:bodyPr/>
          <a:lstStyle/>
          <a:p>
            <a:r>
              <a:rPr lang="en-US" dirty="0"/>
              <a:t>High dropout rates lead to financial and academic challenges for educational institutions, impacting their overall success and the prospects of students.</a:t>
            </a:r>
          </a:p>
          <a:p>
            <a:r>
              <a:rPr lang="en-US" dirty="0"/>
              <a:t>There is a need for effective early-warning systems that can help institutions predict which students are at risk of dropping out before it happens.</a:t>
            </a:r>
          </a:p>
          <a:p>
            <a:r>
              <a:rPr lang="en-US" dirty="0"/>
              <a:t>The goal of this research is to use machine learning techniques to create predictive models capable of accurately identifying students at risk of dropping out or struggling academically.</a:t>
            </a:r>
          </a:p>
        </p:txBody>
      </p:sp>
    </p:spTree>
    <p:extLst>
      <p:ext uri="{BB962C8B-B14F-4D97-AF65-F5344CB8AC3E}">
        <p14:creationId xmlns:p14="http://schemas.microsoft.com/office/powerpoint/2010/main" val="2059811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2E3A-C33A-646F-B60C-5ACF330BF4AB}"/>
              </a:ext>
            </a:extLst>
          </p:cNvPr>
          <p:cNvSpPr>
            <a:spLocks noGrp="1"/>
          </p:cNvSpPr>
          <p:nvPr>
            <p:ph type="title"/>
          </p:nvPr>
        </p:nvSpPr>
        <p:spPr/>
        <p:txBody>
          <a:bodyPr/>
          <a:lstStyle/>
          <a:p>
            <a:r>
              <a:rPr lang="en-US" b="0" i="0" u="none" strike="noStrike" dirty="0">
                <a:solidFill>
                  <a:srgbClr val="000000"/>
                </a:solidFill>
                <a:effectLst/>
                <a:latin typeface="-webkit-standard"/>
              </a:rPr>
              <a:t>Methodology Overview</a:t>
            </a:r>
            <a:endParaRPr lang="en-US" dirty="0"/>
          </a:p>
        </p:txBody>
      </p:sp>
      <p:sp>
        <p:nvSpPr>
          <p:cNvPr id="3" name="Content Placeholder 2">
            <a:extLst>
              <a:ext uri="{FF2B5EF4-FFF2-40B4-BE49-F238E27FC236}">
                <a16:creationId xmlns:a16="http://schemas.microsoft.com/office/drawing/2014/main" id="{31DEE398-E5CD-A27F-EB09-CB329ABA1DCF}"/>
              </a:ext>
            </a:extLst>
          </p:cNvPr>
          <p:cNvSpPr>
            <a:spLocks noGrp="1"/>
          </p:cNvSpPr>
          <p:nvPr>
            <p:ph idx="1"/>
          </p:nvPr>
        </p:nvSpPr>
        <p:spPr/>
        <p:txBody>
          <a:bodyPr>
            <a:normAutofit fontScale="85000" lnSpcReduction="20000"/>
          </a:bodyPr>
          <a:lstStyle/>
          <a:p>
            <a:r>
              <a:rPr lang="en-US" dirty="0"/>
              <a:t>There is a need for effective early-warning systems that can help institutions predict which students are at risk of dropping out before it happens.</a:t>
            </a:r>
          </a:p>
          <a:p>
            <a:r>
              <a:rPr lang="en-US" dirty="0"/>
              <a:t>The goal of this research is to use machine learning techniques to create predictive models capable of accurately identifying students at risk of dropping out or struggling academically.</a:t>
            </a:r>
          </a:p>
          <a:p>
            <a:r>
              <a:rPr lang="en-US" dirty="0"/>
              <a:t>K-nearest neighbors (KNN) and Logistic Regression are the two machine-learning techniques used in this study. These models were selected because of their interpretability and efficiency in classification tasks.</a:t>
            </a:r>
          </a:p>
          <a:p>
            <a:r>
              <a:rPr lang="en-US" dirty="0"/>
              <a:t>Numerous student characteristics are included in the dataset, including grades, attendance, socioeconomic status, and parental education all of which have a significant impact on student outcomes.</a:t>
            </a:r>
          </a:p>
          <a:p>
            <a:r>
              <a:rPr lang="en-US" dirty="0"/>
              <a:t>Based on these crucial characteristics, the main goal is to forecast student success or dropout status, which can help with data-driven decision-making in educational administration.</a:t>
            </a:r>
          </a:p>
          <a:p>
            <a:endParaRPr lang="en-US" dirty="0"/>
          </a:p>
        </p:txBody>
      </p:sp>
    </p:spTree>
    <p:extLst>
      <p:ext uri="{BB962C8B-B14F-4D97-AF65-F5344CB8AC3E}">
        <p14:creationId xmlns:p14="http://schemas.microsoft.com/office/powerpoint/2010/main" val="308762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10CA-F2E8-274B-B5DE-7DD756B619B2}"/>
              </a:ext>
            </a:extLst>
          </p:cNvPr>
          <p:cNvSpPr>
            <a:spLocks noGrp="1"/>
          </p:cNvSpPr>
          <p:nvPr>
            <p:ph type="title"/>
          </p:nvPr>
        </p:nvSpPr>
        <p:spPr/>
        <p:txBody>
          <a:bodyPr/>
          <a:lstStyle/>
          <a:p>
            <a:r>
              <a:rPr lang="en-US" b="0" i="0" u="none" strike="noStrike" dirty="0">
                <a:solidFill>
                  <a:srgbClr val="000000"/>
                </a:solidFill>
                <a:effectLst/>
                <a:latin typeface="-webkit-standard"/>
              </a:rPr>
              <a:t>Data Collection</a:t>
            </a:r>
            <a:endParaRPr lang="en-US" dirty="0"/>
          </a:p>
        </p:txBody>
      </p:sp>
      <p:sp>
        <p:nvSpPr>
          <p:cNvPr id="3" name="Content Placeholder 2">
            <a:extLst>
              <a:ext uri="{FF2B5EF4-FFF2-40B4-BE49-F238E27FC236}">
                <a16:creationId xmlns:a16="http://schemas.microsoft.com/office/drawing/2014/main" id="{6C9C4FDE-998C-8621-2DAD-FFA22553A279}"/>
              </a:ext>
            </a:extLst>
          </p:cNvPr>
          <p:cNvSpPr>
            <a:spLocks noGrp="1"/>
          </p:cNvSpPr>
          <p:nvPr>
            <p:ph idx="1"/>
          </p:nvPr>
        </p:nvSpPr>
        <p:spPr/>
        <p:txBody>
          <a:bodyPr>
            <a:normAutofit lnSpcReduction="10000"/>
          </a:bodyPr>
          <a:lstStyle/>
          <a:p>
            <a:r>
              <a:rPr lang="en-US" dirty="0"/>
              <a:t>The dataset used in this study is from Kaggle, titled "Predict Student’s Dropout and Academic Success." It includes records of various students along with their personal, academic, and socioeconomic information.</a:t>
            </a:r>
          </a:p>
          <a:p>
            <a:r>
              <a:rPr lang="en-US" dirty="0"/>
              <a:t>Key features in the dataset include marital status, application mode, course enrollment, attendance, parental education, and overall academic performance. These features were selected based on their relevance to student success and dropout risk.</a:t>
            </a:r>
          </a:p>
          <a:p>
            <a:r>
              <a:rPr lang="en-US" dirty="0"/>
              <a:t>Data preprocessing steps included handling missing values, encoding categorical variables (e.g., marital status), and normalizing numerical data (e.g., attendance rates) to ensure accuracy and consistency across the dataset.</a:t>
            </a:r>
          </a:p>
        </p:txBody>
      </p:sp>
    </p:spTree>
    <p:extLst>
      <p:ext uri="{BB962C8B-B14F-4D97-AF65-F5344CB8AC3E}">
        <p14:creationId xmlns:p14="http://schemas.microsoft.com/office/powerpoint/2010/main" val="138535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E4C6-000A-3A0F-1427-6AB550361595}"/>
              </a:ext>
            </a:extLst>
          </p:cNvPr>
          <p:cNvSpPr>
            <a:spLocks noGrp="1"/>
          </p:cNvSpPr>
          <p:nvPr>
            <p:ph type="title"/>
          </p:nvPr>
        </p:nvSpPr>
        <p:spPr/>
        <p:txBody>
          <a:bodyPr/>
          <a:lstStyle/>
          <a:p>
            <a:r>
              <a:rPr lang="en-US" b="0" i="0" u="none" strike="noStrike" dirty="0">
                <a:solidFill>
                  <a:srgbClr val="000000"/>
                </a:solidFill>
                <a:effectLst/>
                <a:latin typeface="-webkit-standard"/>
              </a:rPr>
              <a:t>Logistic Regression Model</a:t>
            </a:r>
            <a:endParaRPr lang="en-US" dirty="0"/>
          </a:p>
        </p:txBody>
      </p:sp>
      <p:sp>
        <p:nvSpPr>
          <p:cNvPr id="3" name="Content Placeholder 2">
            <a:extLst>
              <a:ext uri="{FF2B5EF4-FFF2-40B4-BE49-F238E27FC236}">
                <a16:creationId xmlns:a16="http://schemas.microsoft.com/office/drawing/2014/main" id="{474335DC-1119-454C-DF49-F0D164D68C67}"/>
              </a:ext>
            </a:extLst>
          </p:cNvPr>
          <p:cNvSpPr>
            <a:spLocks noGrp="1"/>
          </p:cNvSpPr>
          <p:nvPr>
            <p:ph idx="1"/>
          </p:nvPr>
        </p:nvSpPr>
        <p:spPr/>
        <p:txBody>
          <a:bodyPr>
            <a:normAutofit fontScale="77500" lnSpcReduction="20000"/>
          </a:bodyPr>
          <a:lstStyle/>
          <a:p>
            <a:r>
              <a:rPr lang="en-US" dirty="0"/>
              <a:t>There is a need for effective early-warning systems that can help institutions predict which students are at risk of dropping out before it happens.</a:t>
            </a:r>
          </a:p>
          <a:p>
            <a:r>
              <a:rPr lang="en-US" dirty="0"/>
              <a:t>The goal of this research is to use machine learning techniques to create predictive models capable of accurately identifying students at risk of dropping out or struggling academically.</a:t>
            </a:r>
          </a:p>
          <a:p>
            <a:r>
              <a:rPr lang="en-US" dirty="0"/>
              <a:t>A binary classification approach called logistic regression is used to forecast one of two outcomes, in this case, the likelihood that a student will drop out. It operates by calculating the likelihood that a certain event will transpire.</a:t>
            </a:r>
          </a:p>
          <a:p>
            <a:r>
              <a:rPr lang="en-US" dirty="0"/>
              <a:t>By calculating a logistic function and producing a probability score between 0 and 1, the model makes it simple to divide students into two groups according to a threshold (for example, predict dropout if probability &gt; 0.5).</a:t>
            </a:r>
          </a:p>
          <a:p>
            <a:r>
              <a:rPr lang="en-US" dirty="0"/>
              <a:t>Because of its great interpretability, logistic regression can be used to examine how various characteristics, including parental education or attendance, affect a student's risk of dropping out.</a:t>
            </a:r>
          </a:p>
          <a:p>
            <a:endParaRPr lang="en-US" dirty="0"/>
          </a:p>
        </p:txBody>
      </p:sp>
    </p:spTree>
    <p:extLst>
      <p:ext uri="{BB962C8B-B14F-4D97-AF65-F5344CB8AC3E}">
        <p14:creationId xmlns:p14="http://schemas.microsoft.com/office/powerpoint/2010/main" val="127391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EF52-9611-6833-6912-CDFEDF8411B6}"/>
              </a:ext>
            </a:extLst>
          </p:cNvPr>
          <p:cNvSpPr>
            <a:spLocks noGrp="1"/>
          </p:cNvSpPr>
          <p:nvPr>
            <p:ph type="title"/>
          </p:nvPr>
        </p:nvSpPr>
        <p:spPr/>
        <p:txBody>
          <a:bodyPr/>
          <a:lstStyle/>
          <a:p>
            <a:r>
              <a:rPr lang="en-US" b="0" i="0" u="none" strike="noStrike" dirty="0">
                <a:solidFill>
                  <a:srgbClr val="000000"/>
                </a:solidFill>
                <a:effectLst/>
                <a:latin typeface="-webkit-standard"/>
              </a:rPr>
              <a:t>K-Nearest Neighbors (KNN) Model</a:t>
            </a:r>
            <a:endParaRPr lang="en-US" dirty="0"/>
          </a:p>
        </p:txBody>
      </p:sp>
      <p:sp>
        <p:nvSpPr>
          <p:cNvPr id="3" name="Content Placeholder 2">
            <a:extLst>
              <a:ext uri="{FF2B5EF4-FFF2-40B4-BE49-F238E27FC236}">
                <a16:creationId xmlns:a16="http://schemas.microsoft.com/office/drawing/2014/main" id="{62D4D009-0E50-C43C-A518-FBED04493628}"/>
              </a:ext>
            </a:extLst>
          </p:cNvPr>
          <p:cNvSpPr>
            <a:spLocks noGrp="1"/>
          </p:cNvSpPr>
          <p:nvPr>
            <p:ph idx="1"/>
          </p:nvPr>
        </p:nvSpPr>
        <p:spPr/>
        <p:txBody>
          <a:bodyPr>
            <a:normAutofit fontScale="92500" lnSpcReduction="10000"/>
          </a:bodyPr>
          <a:lstStyle/>
          <a:p>
            <a:r>
              <a:rPr lang="en-US" dirty="0"/>
              <a:t>KNN also shows effective early-warning systems that can help institutions predict which students are at risk of dropping out before it happens.</a:t>
            </a:r>
          </a:p>
          <a:p>
            <a:r>
              <a:rPr lang="en-US" dirty="0"/>
              <a:t>Using the nearest data points (neighbors) in the feature space as a basis, the non-parametric, instance-based learning method K-Nearest Neighbors (KNN) generates predictions.</a:t>
            </a:r>
          </a:p>
          <a:p>
            <a:r>
              <a:rPr lang="en-US" dirty="0"/>
              <a:t>A new instance's distance from every other instance in the training set is calculated, the K nearest neighbors are chosen, and the student's status is then classified by majority vote.</a:t>
            </a:r>
          </a:p>
          <a:p>
            <a:r>
              <a:rPr lang="en-US" dirty="0"/>
              <a:t>Handling non-linear data distributions is one of KNN's main advantages. To accurately forecast student results, it necessitates careful adjustment of the distance measures and number of neighbors (K).</a:t>
            </a:r>
          </a:p>
        </p:txBody>
      </p:sp>
    </p:spTree>
    <p:extLst>
      <p:ext uri="{BB962C8B-B14F-4D97-AF65-F5344CB8AC3E}">
        <p14:creationId xmlns:p14="http://schemas.microsoft.com/office/powerpoint/2010/main" val="828583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83A6-5239-EF77-3FFB-BF9DACCC2880}"/>
              </a:ext>
            </a:extLst>
          </p:cNvPr>
          <p:cNvSpPr>
            <a:spLocks noGrp="1"/>
          </p:cNvSpPr>
          <p:nvPr>
            <p:ph type="title"/>
          </p:nvPr>
        </p:nvSpPr>
        <p:spPr/>
        <p:txBody>
          <a:bodyPr/>
          <a:lstStyle/>
          <a:p>
            <a:r>
              <a:rPr lang="en-US" b="0" i="0" u="none" strike="noStrike" dirty="0">
                <a:solidFill>
                  <a:srgbClr val="000000"/>
                </a:solidFill>
                <a:effectLst/>
                <a:latin typeface="-webkit-standard"/>
              </a:rPr>
              <a:t>Experimental Setup &amp; Results</a:t>
            </a:r>
            <a:endParaRPr lang="en-US" dirty="0"/>
          </a:p>
        </p:txBody>
      </p:sp>
      <p:sp>
        <p:nvSpPr>
          <p:cNvPr id="3" name="Content Placeholder 2">
            <a:extLst>
              <a:ext uri="{FF2B5EF4-FFF2-40B4-BE49-F238E27FC236}">
                <a16:creationId xmlns:a16="http://schemas.microsoft.com/office/drawing/2014/main" id="{7458911A-31E2-5ABA-FDE1-38D17ADAEA38}"/>
              </a:ext>
            </a:extLst>
          </p:cNvPr>
          <p:cNvSpPr>
            <a:spLocks noGrp="1"/>
          </p:cNvSpPr>
          <p:nvPr>
            <p:ph idx="1"/>
          </p:nvPr>
        </p:nvSpPr>
        <p:spPr/>
        <p:txBody>
          <a:bodyPr>
            <a:normAutofit fontScale="92500" lnSpcReduction="20000"/>
          </a:bodyPr>
          <a:lstStyle/>
          <a:p>
            <a:r>
              <a:rPr lang="en-US" dirty="0"/>
              <a:t>To assess the models' performance, the dataset was divided into a training set (70%) and a test set (30%). To avoid overfitting, this guarantees that the models are evaluated on a different set of data after being trained on one.</a:t>
            </a:r>
          </a:p>
          <a:p>
            <a:r>
              <a:rPr lang="en-US" dirty="0"/>
              <a:t>Both models were assessed using several performance metrics, including accuracy (the frequency with which the model makes the right prediction), precision (the proportion of predicted dropouts that occur), recall (the proportion of actual dropouts that were anticipated), and F1-score (a balance between precision and recall).</a:t>
            </a:r>
          </a:p>
          <a:p>
            <a:r>
              <a:rPr lang="en-US" dirty="0"/>
              <a:t>With 85% accuracy, 80% precision, 75% recall, and an F1-score of 0.77, the Logistic Regression model demonstrated strong performance. The KNN model obtained an F1-score of 0.75, accuracy of 83%, precision of 78%, and recall of 72%.</a:t>
            </a:r>
          </a:p>
        </p:txBody>
      </p:sp>
    </p:spTree>
    <p:extLst>
      <p:ext uri="{BB962C8B-B14F-4D97-AF65-F5344CB8AC3E}">
        <p14:creationId xmlns:p14="http://schemas.microsoft.com/office/powerpoint/2010/main" val="32082586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TotalTime>
  <Words>1172</Words>
  <Application>Microsoft Macintosh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-webkit-standard</vt:lpstr>
      <vt:lpstr>Aptos Display</vt:lpstr>
      <vt:lpstr>Arial</vt:lpstr>
      <vt:lpstr>Calibri</vt:lpstr>
      <vt:lpstr>Gill Sans MT</vt:lpstr>
      <vt:lpstr>Gallery</vt:lpstr>
      <vt:lpstr>Predictive Modeling of Student Dropout and Academic Achievement Using Machine Learning Algorithms </vt:lpstr>
      <vt:lpstr>Project</vt:lpstr>
      <vt:lpstr>Introduction</vt:lpstr>
      <vt:lpstr>Problem Statement</vt:lpstr>
      <vt:lpstr>Methodology Overview</vt:lpstr>
      <vt:lpstr>Data Collection</vt:lpstr>
      <vt:lpstr>Logistic Regression Model</vt:lpstr>
      <vt:lpstr>K-Nearest Neighbors (KNN) Model</vt:lpstr>
      <vt:lpstr>Experimental Setup &amp; Results</vt:lpstr>
      <vt:lpstr>Comparison &amp; Analysis</vt:lpstr>
      <vt:lpstr>Conclusion &amp;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Ruchith Chippari</dc:creator>
  <cp:lastModifiedBy>Ruchith Chippari</cp:lastModifiedBy>
  <cp:revision>1</cp:revision>
  <dcterms:created xsi:type="dcterms:W3CDTF">2024-12-01T02:03:09Z</dcterms:created>
  <dcterms:modified xsi:type="dcterms:W3CDTF">2024-12-01T02:43:39Z</dcterms:modified>
</cp:coreProperties>
</file>