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Helvetica Neue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lAS3ePBv5UoG8mQtlpPWx6lCk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9B068-7905-4967-8BF5-8407AF9AF7F0}">
  <a:tblStyle styleId="{5959B068-7905-4967-8BF5-8407AF9AF7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Ligh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HelveticaNeueLight-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6acbd18a_17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6acbd18a_17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d66acbd18a_17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66acbd18a_17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66acbd18a_17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d66acbd18a_17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66aade0e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d66aade0e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2d66aade0e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66acbd18a_4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66acbd18a_4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d66acbd18a_4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66aade0e2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d66aade0e2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d66aade0e2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66acbd18a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66acbd18a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66acbd18a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66acbd18a_4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66acbd18a_4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d66acbd18a_4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64b2e67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d664b2e67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d664b2e67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66aade0e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2d66aade0e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2d66aade0e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66aade0e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d66aade0e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g2d66aade0e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66aade0e2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d66aade0e2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2d66aade0e2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66aade0e2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d66aade0e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d66aade0e2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6aade0e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2d66aade0e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d66aade0e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66aade0e2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2d66aade0e2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g2d66aade0e2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66dc7d43e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d66dc7d43e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d66dc7d43e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66aade0e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d66aade0e2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2d66aade0e2_1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66aade0e2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2d66aade0e2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2d66aade0e2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664b2e67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d664b2e67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d664b2e67e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66acbd18a_17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66acbd18a_17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d66acbd18a_17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664b2e67e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d664b2e67e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2d664b2e67e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66acbd18a_17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66acbd18a_17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d66acbd18a_17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66aade0e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d66aade0e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d66aade0e2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9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21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 rot="5400000">
            <a:off x="3872485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1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?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?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?"/>
              <a:defRPr sz="1600"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0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-1" l="0" r="52444" t="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4509"/>
            </a:srgbClr>
          </a:solidFill>
          <a:ln>
            <a:noFill/>
          </a:ln>
          <a:effectLst>
            <a:outerShdw blurRad="50800" rotWithShape="0" algn="ctr" dir="5400000" dist="12700">
              <a:srgbClr val="000000">
                <a:alpha val="4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1"/>
          <p:cNvSpPr txBox="1"/>
          <p:nvPr>
            <p:ph type="ctrTitle"/>
          </p:nvPr>
        </p:nvSpPr>
        <p:spPr>
          <a:xfrm>
            <a:off x="4293567" y="3176726"/>
            <a:ext cx="7501651" cy="10796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wentieth Century"/>
              <a:buNone/>
            </a:pPr>
            <a:r>
              <a:rPr lang="en-US" sz="4000">
                <a:solidFill>
                  <a:srgbClr val="FFFFFF"/>
                </a:solidFill>
              </a:rPr>
              <a:t>YOU ONLY LOOK ONCE: UNIFIED, REAL-TIME OBJECT DETECTION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4309349" y="4852582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Presented by: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Kavya Reddy Maale, Folarin John Madandola, Pavani Mathari, Sai Kumar Miryala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2" name="Google Shape;102;p1"/>
          <p:cNvCxnSpPr/>
          <p:nvPr/>
        </p:nvCxnSpPr>
        <p:spPr>
          <a:xfrm>
            <a:off x="4309349" y="4666480"/>
            <a:ext cx="6832499" cy="0"/>
          </a:xfrm>
          <a:prstGeom prst="straightConnector1">
            <a:avLst/>
          </a:prstGeom>
          <a:noFill/>
          <a:ln cap="flat" cmpd="sng" w="22225">
            <a:solidFill>
              <a:srgbClr val="4AC4E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12700">
              <a:srgbClr val="000000">
                <a:alpha val="49411"/>
              </a:srgbClr>
            </a:outerShdw>
          </a:effectLst>
        </p:spPr>
      </p:cxnSp>
      <p:sp>
        <p:nvSpPr>
          <p:cNvPr id="103" name="Google Shape;103;p1"/>
          <p:cNvSpPr txBox="1"/>
          <p:nvPr/>
        </p:nvSpPr>
        <p:spPr>
          <a:xfrm>
            <a:off x="4309349" y="4244716"/>
            <a:ext cx="7501650" cy="514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wentieth Century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Fall 2024: IDC 6146 Deep Learning for Data Science | Prof.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66acbd18a_17_30"/>
          <p:cNvSpPr txBox="1"/>
          <p:nvPr>
            <p:ph type="title"/>
          </p:nvPr>
        </p:nvSpPr>
        <p:spPr>
          <a:xfrm>
            <a:off x="1024125" y="585225"/>
            <a:ext cx="9720000" cy="113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HISTORY OF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																	….cont</a:t>
            </a:r>
            <a:endParaRPr sz="2800"/>
          </a:p>
        </p:txBody>
      </p:sp>
      <p:sp>
        <p:nvSpPr>
          <p:cNvPr id="194" name="Google Shape;194;g2d66acbd18a_17_30"/>
          <p:cNvSpPr txBox="1"/>
          <p:nvPr>
            <p:ph idx="1" type="body"/>
          </p:nvPr>
        </p:nvSpPr>
        <p:spPr>
          <a:xfrm>
            <a:off x="1024125" y="2005900"/>
            <a:ext cx="9720000" cy="4303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3. YOLO: Revolutionizing Object Detection (2016 - present)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/>
              <a:t>YOLOv1 (2016):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Introduced by Joseph Redmon.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Revolutionized the detection pipeline by predicting bounding boxes and class probabilities in a single pass.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Allowed real-time detection (45 frames per second) but struggled with small object detection.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/>
              <a:t>YOLOv2 (2017):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Introduced improvements in speed and accuracy, using a better backbone (Darknet-19).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Capable of detecting objects at high resolution and better handling of small objects.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/>
              <a:t>YOLOv3 (2018):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Introduced Darknet-53 backbone for better feature extraction.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Added multi-scale prediction for detecting objects of different sizes.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/>
              <a:t>Achieved even faster speeds (60 FPS) with improved accuracy.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66acbd18a_17_36"/>
          <p:cNvSpPr txBox="1"/>
          <p:nvPr>
            <p:ph type="title"/>
          </p:nvPr>
        </p:nvSpPr>
        <p:spPr>
          <a:xfrm>
            <a:off x="1024125" y="585225"/>
            <a:ext cx="9720000" cy="110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HISTORY OF OBJECT DETECTION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																	….cont</a:t>
            </a:r>
            <a:endParaRPr/>
          </a:p>
        </p:txBody>
      </p:sp>
      <p:sp>
        <p:nvSpPr>
          <p:cNvPr id="201" name="Google Shape;201;g2d66acbd18a_17_36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4. YOLOv5 (2020 - present):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33"/>
              <a:t>Enhanced Performance and Optimization:</a:t>
            </a:r>
            <a:endParaRPr b="1" sz="2133"/>
          </a:p>
          <a:p>
            <a:pPr indent="-343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2133"/>
              <a:t>Achieved a balance between speed and accuracy with smaller, more efficient models suitable for real-time applications.</a:t>
            </a:r>
            <a:endParaRPr sz="21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33"/>
              <a:t>Flexibility and Customization:</a:t>
            </a:r>
            <a:endParaRPr b="1" sz="2133"/>
          </a:p>
          <a:p>
            <a:pPr indent="-343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2133"/>
              <a:t>Offers various model sizes (small, medium, large) and is highly customizable for specific detection tasks, with pre-trained models for rapid deployment.</a:t>
            </a:r>
            <a:endParaRPr sz="21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33"/>
              <a:t>Real-World Application Support:</a:t>
            </a:r>
            <a:endParaRPr b="1" sz="2133"/>
          </a:p>
          <a:p>
            <a:pPr indent="-3437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2133"/>
              <a:t>Widely used across industries in surveillance, autonomous vehicles, and robotics due to its ease of use, compatibility with multiple frameworks, and improved detection capabilities.</a:t>
            </a:r>
            <a:endParaRPr sz="213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66aade0e2_1_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WHY YOLO?</a:t>
            </a:r>
            <a:endParaRPr/>
          </a:p>
        </p:txBody>
      </p:sp>
      <p:sp>
        <p:nvSpPr>
          <p:cNvPr id="208" name="Google Shape;208;g2d66aade0e2_1_0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 other detection systems repurpose classifiers to perform detection.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 Example: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 • DPM (deformable parts model): uses sliding window approach where classifier is run at evenly spaced locations over the entire image.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R- CNN uses region proposal methods to generate bounding boxes then run a classifier on these proposed boxes.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In yolo object detection is reframed as a single regression problem 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Image pixel bounding box coordinate and class probabilities.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• Helps to answer the where and what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66acbd18a_4_21"/>
          <p:cNvSpPr txBox="1"/>
          <p:nvPr>
            <p:ph type="title"/>
          </p:nvPr>
        </p:nvSpPr>
        <p:spPr>
          <a:xfrm>
            <a:off x="1024125" y="585222"/>
            <a:ext cx="9720000" cy="108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YOLOv5</a:t>
            </a:r>
            <a:endParaRPr/>
          </a:p>
        </p:txBody>
      </p:sp>
      <p:sp>
        <p:nvSpPr>
          <p:cNvPr id="215" name="Google Shape;215;g2d66acbd18a_4_21"/>
          <p:cNvSpPr txBox="1"/>
          <p:nvPr>
            <p:ph idx="1" type="body"/>
          </p:nvPr>
        </p:nvSpPr>
        <p:spPr>
          <a:xfrm>
            <a:off x="1024125" y="1802600"/>
            <a:ext cx="9720000" cy="4506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25"/>
              <a:t>Better Performance and Optimization: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YOLOv5 focuses on efficiency with smaller models (suitable for real-time applications) and better performance for both speed and accuracy.</a:t>
            </a:r>
            <a:endParaRPr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Offers flexibility in terms of model size (small, medium, large variants), which can be tuned for various applications.</a:t>
            </a:r>
            <a:endParaRPr sz="18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825"/>
              <a:t>Pre-trained Models and Easy Deployment: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YOLOv5 is available in PyTorch and comes with pre-trained models for easy deployment across different platforms.</a:t>
            </a:r>
            <a:endParaRPr sz="18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825"/>
              <a:t>Improved Anchor Boxes: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YOLOv5 optimizes anchor boxes for more accurate detection, especially for small and large objects.</a:t>
            </a:r>
            <a:endParaRPr sz="18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825"/>
              <a:t>Support for Multiple Frameworks: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Works well with frameworks like TensorFlow, PyTorch, and OpenCV.</a:t>
            </a:r>
            <a:endParaRPr sz="18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825"/>
              <a:t>Extended Post-Processing: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Better non-max suppression (NMS) methods for handling overlapping objects, improving overall detection accuracy.</a:t>
            </a:r>
            <a:endParaRPr sz="182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825"/>
              <a:t>Real-World Applications:</a:t>
            </a:r>
            <a:endParaRPr b="1" sz="1825"/>
          </a:p>
          <a:p>
            <a:pPr indent="-34448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Font typeface="Twentieth Century"/>
              <a:buChar char="●"/>
            </a:pPr>
            <a:r>
              <a:rPr lang="en-US" sz="1825"/>
              <a:t>Used widely in industries for applications like surveillance, autonomous vehicles, and robotics.</a:t>
            </a:r>
            <a:endParaRPr sz="1825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221" name="Google Shape;221;p5"/>
          <p:cNvSpPr txBox="1"/>
          <p:nvPr/>
        </p:nvSpPr>
        <p:spPr>
          <a:xfrm>
            <a:off x="1440275" y="2479238"/>
            <a:ext cx="37318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 Architecture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Unified detection network: predicts all bounding boxes and classes simultaneously.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Grid-based division of the image (e.g., 7x7 grid for S=7).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Outputs include bounding box parameters, confidence scores, and class probabilities.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6751320" y="2420945"/>
            <a:ext cx="399288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Features of YOLO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Speed: Real-time detection with over 45 FPS; Fast YOLO reaches 155 FPS.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Simplicity: Single-pass, end-to-end training.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Generalization: Performs well across diverse datasets, including non-natural images.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66aade0e2_1_14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TECHNICAL FEATURES</a:t>
            </a:r>
            <a:endParaRPr/>
          </a:p>
        </p:txBody>
      </p:sp>
      <p:sp>
        <p:nvSpPr>
          <p:cNvPr id="229" name="Google Shape;229;g2d66aade0e2_1_14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8335"/>
              <a:t>CSP Backbone</a:t>
            </a:r>
            <a:endParaRPr b="1" sz="8335"/>
          </a:p>
          <a:p>
            <a:pPr indent="-3609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8335"/>
              <a:t>Efficient feature extraction for high accuracy.</a:t>
            </a:r>
            <a:endParaRPr sz="83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8335"/>
              <a:t>PAN (Path Aggregation Network)</a:t>
            </a:r>
            <a:endParaRPr b="1" sz="8335"/>
          </a:p>
          <a:p>
            <a:pPr indent="-3609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8335"/>
              <a:t>Combines features from different layers for better detection.</a:t>
            </a:r>
            <a:endParaRPr sz="83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8335"/>
              <a:t>Mosaic Augmentation</a:t>
            </a:r>
            <a:endParaRPr b="1" sz="8335"/>
          </a:p>
          <a:p>
            <a:pPr indent="-3609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8335"/>
              <a:t>Enhances training data by merging multiple images.</a:t>
            </a:r>
            <a:endParaRPr sz="83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8335"/>
              <a:t>AutoAnchor</a:t>
            </a:r>
            <a:endParaRPr b="1" sz="8335"/>
          </a:p>
          <a:p>
            <a:pPr indent="-3609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8335"/>
              <a:t>Automatically selects the best anchor boxes for different objects.</a:t>
            </a:r>
            <a:endParaRPr sz="833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8335"/>
              <a:t>Scalable Architecture</a:t>
            </a:r>
            <a:endParaRPr b="1" sz="8335"/>
          </a:p>
          <a:p>
            <a:pPr indent="-36093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lang="en-US" sz="8335"/>
              <a:t>Multiple versions (YOLOv5s, YOLOv5m, etc.) for different use cases.</a:t>
            </a:r>
            <a:endParaRPr sz="8335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66acbd18a_4_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</a:t>
            </a:r>
            <a:endParaRPr/>
          </a:p>
        </p:txBody>
      </p:sp>
      <p:sp>
        <p:nvSpPr>
          <p:cNvPr id="236" name="Google Shape;236;g2d66acbd18a_4_1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r>
              <a:rPr lang="en-US"/>
              <a:t>Divides image in to an SXS grid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2.If a center of an object falls on a cell then its responsible for detecting the object 3.Each grid predicts bounding boxes and confidence score. =Confidence score = pr(object) * IOU(intersection over union) • If the object doesn’t exist confidence 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Bounding box consists of 5 predictions : x, y, w, h, C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Confidence(C) can be predicted as intersection over union between predict box over ground truth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• ( x, y) = represent coordinates relative to grid cells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Each grid also predicts the conditional class probabilities pr(classi/object) • It only predicts for one set of class probabilities per grid cell regardless of the number of boxes.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66acbd18a_4_11"/>
          <p:cNvSpPr txBox="1"/>
          <p:nvPr>
            <p:ph idx="1" type="body"/>
          </p:nvPr>
        </p:nvSpPr>
        <p:spPr>
          <a:xfrm>
            <a:off x="879153" y="1417350"/>
            <a:ext cx="9720000" cy="40233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Conditional class probabilities x individual box confidence = class specific confidence score for each box • Pr(classi/object)* pr(object) *IOU = pr(classi)*iou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g2d66acbd18a_4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775" y="2050150"/>
            <a:ext cx="9023850" cy="4476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REVIEW</a:t>
            </a:r>
            <a:endParaRPr/>
          </a:p>
        </p:txBody>
      </p:sp>
      <p:graphicFrame>
        <p:nvGraphicFramePr>
          <p:cNvPr id="249" name="Google Shape;249;p4"/>
          <p:cNvGraphicFramePr/>
          <p:nvPr/>
        </p:nvGraphicFramePr>
        <p:xfrm>
          <a:off x="1653778" y="1799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21100"/>
                <a:gridCol w="2221100"/>
                <a:gridCol w="2221100"/>
                <a:gridCol w="2221100"/>
              </a:tblGrid>
              <a:tr h="31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 Version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Key Features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Performance Improvements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Limitations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6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4"/>
          <p:cNvGraphicFramePr/>
          <p:nvPr/>
        </p:nvGraphicFramePr>
        <p:xfrm>
          <a:off x="1638301" y="2314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21100"/>
                <a:gridCol w="2221100"/>
                <a:gridCol w="2221100"/>
                <a:gridCol w="2221100"/>
              </a:tblGrid>
              <a:tr h="76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YOLOv1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Unified detection as regression, single network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Fast, single-stage pipeline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Localization errors, struggles with small objects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4"/>
          <p:cNvGraphicFramePr/>
          <p:nvPr/>
        </p:nvGraphicFramePr>
        <p:xfrm>
          <a:off x="1638301" y="3039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21100"/>
                <a:gridCol w="2221100"/>
                <a:gridCol w="2221100"/>
                <a:gridCol w="2221100"/>
              </a:tblGrid>
              <a:tr h="70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YOLOv2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Anchor boxes, batch normalization, multi-scale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Improved accuracy, handles more classes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Issues with small objects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2" name="Google Shape;252;p4"/>
          <p:cNvGraphicFramePr/>
          <p:nvPr/>
        </p:nvGraphicFramePr>
        <p:xfrm>
          <a:off x="1638301" y="36797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21100"/>
                <a:gridCol w="2221100"/>
                <a:gridCol w="2221100"/>
                <a:gridCol w="2221100"/>
              </a:tblGrid>
              <a:tr h="727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YOLOv3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Feature pyramid network, Darknet-53 backbone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Multi-scale detection, better backbone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Increased complexity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4"/>
          <p:cNvGraphicFramePr/>
          <p:nvPr/>
        </p:nvGraphicFramePr>
        <p:xfrm>
          <a:off x="1638301" y="44520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21100"/>
                <a:gridCol w="2221100"/>
                <a:gridCol w="2221100"/>
                <a:gridCol w="2221100"/>
              </a:tblGrid>
              <a:tr h="56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YOLOv4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CSPNet, PAN, mosaic augmentation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Better feature extraction, enhanced speed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Resource-intensive training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4" name="Google Shape;254;p4"/>
          <p:cNvGraphicFramePr/>
          <p:nvPr/>
        </p:nvGraphicFramePr>
        <p:xfrm>
          <a:off x="1638301" y="49661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{5959B068-7905-4967-8BF5-8407AF9AF7F0}</a:tableStyleId>
              </a:tblPr>
              <a:tblGrid>
                <a:gridCol w="2206575"/>
                <a:gridCol w="2247450"/>
                <a:gridCol w="2237275"/>
                <a:gridCol w="2193125"/>
              </a:tblGrid>
              <a:tr h="8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YOLOv5</a:t>
                      </a:r>
                      <a:endParaRPr sz="16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Lightweight design, scalable architecture sizes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Fast training, modular, deployment ease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Twentieth Century"/>
                          <a:ea typeface="Twentieth Century"/>
                          <a:cs typeface="Twentieth Century"/>
                          <a:sym typeface="Twentieth Century"/>
                        </a:rPr>
                        <a:t>Not official by original authors</a:t>
                      </a:r>
                      <a:endParaRPr sz="1400" u="none" cap="none" strike="noStrike">
                        <a:latin typeface="Twentieth Century"/>
                        <a:ea typeface="Twentieth Century"/>
                        <a:cs typeface="Twentieth Century"/>
                        <a:sym typeface="Twentieth Century"/>
                      </a:endParaRPr>
                    </a:p>
                  </a:txBody>
                  <a:tcPr marT="41800" marB="41800" marR="83575" marL="83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260" name="Google Shape;260;p6"/>
          <p:cNvSpPr txBox="1"/>
          <p:nvPr/>
        </p:nvSpPr>
        <p:spPr>
          <a:xfrm>
            <a:off x="2089392" y="2965159"/>
            <a:ext cx="333985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Dataset: COCO (80 categories, 150k+ labeled images).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Preprocessing: Image resizing, normalization, and data augmentation.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6792246" y="2425068"/>
            <a:ext cx="423954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YOLOv5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CSP backbone, PAN for feature fusion, Mosaic Augmentation, AutoAnchor.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Scalable architecture (e.g., YOLOv5s, YOLOv5m).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Benefits: Efficient, modular, and highly accurate.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6"/>
          <p:cNvCxnSpPr/>
          <p:nvPr/>
        </p:nvCxnSpPr>
        <p:spPr>
          <a:xfrm>
            <a:off x="6110748" y="1952096"/>
            <a:ext cx="0" cy="39525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664b2e67e_0_6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0" name="Google Shape;110;g2d664b2e67e_0_6"/>
          <p:cNvSpPr txBox="1"/>
          <p:nvPr>
            <p:ph idx="1" type="body"/>
          </p:nvPr>
        </p:nvSpPr>
        <p:spPr>
          <a:xfrm>
            <a:off x="1024128" y="2286000"/>
            <a:ext cx="9720000" cy="4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YOLO is a cutting-edge, real-time object detection algorithm that processes images in a single pass through a neural network.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Why it matters: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YOLO's high speed and accuracy make it ideal for applications requiring immediate decision-making, such as: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/>
              <a:t>Autonomous Driving: Detects vehicles, pedestrians, and traffic signs in real-time for safe navigation.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/>
              <a:t>Surveillance: Identifies and tracks individuals or objects for security purposes.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lang="en-US" sz="1800"/>
              <a:t>Robotics: Enables robotic arms and drones to interact with dynamic environments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66aade0e2_0_1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CONFIGURATION</a:t>
            </a:r>
            <a:endParaRPr/>
          </a:p>
        </p:txBody>
      </p:sp>
      <p:sp>
        <p:nvSpPr>
          <p:cNvPr id="269" name="Google Shape;269;g2d66aade0e2_0_1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HYPERPARAMETER TUNING: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•	Learning Rate: An adaptive learning rate schedule was implemented, starting at 0.01 and decaying over epochs for stable convergence.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•	Momentum: Set at 0.937 to stabilize updates and reduce oscillations.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	•	Batch Size: A batch size of 16 was used, optimized for the available GPU memory.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r>
              <a:rPr b="1" lang="en-US"/>
              <a:t>TRAINING FRAMEWORK: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•	 The implementation was carried out using PyTorch, leveraging its dynamic computation graph for ease of debugging and customization.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66aade0e2_0_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CONT…</a:t>
            </a:r>
            <a:endParaRPr/>
          </a:p>
        </p:txBody>
      </p:sp>
      <p:sp>
        <p:nvSpPr>
          <p:cNvPr id="276" name="Google Shape;276;g2d66aade0e2_0_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900"/>
              <a:t>VALIDATION:</a:t>
            </a:r>
            <a:endParaRPr b="1"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CADE4"/>
                </a:solidFill>
              </a:rPr>
              <a:t> </a:t>
            </a:r>
            <a:endParaRPr sz="1900">
              <a:solidFill>
                <a:srgbClr val="1CADE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CADE4"/>
                </a:solidFill>
              </a:rPr>
              <a:t> </a:t>
            </a:r>
            <a:r>
              <a:rPr lang="en-US" sz="1900"/>
              <a:t>• The validation set comprised 5,000 images to evaluate the model’s performance at each epoch, ensuring no overfitting.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CADE4"/>
                </a:solidFill>
              </a:rPr>
              <a:t> </a:t>
            </a:r>
            <a:endParaRPr sz="1900">
              <a:solidFill>
                <a:srgbClr val="1CADE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CADE4"/>
                </a:solidFill>
              </a:rPr>
              <a:t> </a:t>
            </a:r>
            <a:r>
              <a:rPr b="1" lang="en-US" sz="1900"/>
              <a:t>HARDWARE SETUP:</a:t>
            </a:r>
            <a:endParaRPr b="1" sz="19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CADE4"/>
                </a:solidFill>
              </a:rPr>
              <a:t> </a:t>
            </a:r>
            <a:endParaRPr sz="1900">
              <a:solidFill>
                <a:srgbClr val="1CADE4"/>
              </a:solidFill>
            </a:endParaRPr>
          </a:p>
          <a:p>
            <a:pPr indent="0" lvl="0" marL="177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11111"/>
                </a:solidFill>
              </a:rPr>
              <a:t>  •  Training was performed on a Tesla T4 GPU with 16GB VRAM, enabling accelerated computation and reduced training time.</a:t>
            </a:r>
            <a:endParaRPr sz="1900">
              <a:solidFill>
                <a:srgbClr val="111111"/>
              </a:solidFill>
            </a:endParaRPr>
          </a:p>
          <a:p>
            <a:pPr indent="0" lvl="0" marL="177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11111"/>
                </a:solidFill>
              </a:rPr>
              <a:t>  •  Mixed-precision training was employed to balance computational speed and memory usage.</a:t>
            </a:r>
            <a:endParaRPr sz="19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2118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66aade0e2_0_13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EXPERIMENTATION</a:t>
            </a:r>
            <a:endParaRPr/>
          </a:p>
        </p:txBody>
      </p:sp>
      <p:sp>
        <p:nvSpPr>
          <p:cNvPr id="283" name="Google Shape;283;g2d66aade0e2_0_13"/>
          <p:cNvSpPr txBox="1"/>
          <p:nvPr>
            <p:ph idx="1" type="body"/>
          </p:nvPr>
        </p:nvSpPr>
        <p:spPr>
          <a:xfrm>
            <a:off x="931925" y="1923575"/>
            <a:ext cx="9812100" cy="45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32500" lnSpcReduction="20000"/>
          </a:bodyPr>
          <a:lstStyle/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-US" sz="55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500">
                <a:solidFill>
                  <a:srgbClr val="111111"/>
                </a:solidFill>
              </a:rPr>
              <a:t> •  </a:t>
            </a:r>
            <a:r>
              <a:rPr b="1" lang="en-US" sz="5500">
                <a:solidFill>
                  <a:srgbClr val="111111"/>
                </a:solidFill>
              </a:rPr>
              <a:t>Data Subset for Rapid Prototyping</a:t>
            </a:r>
            <a:r>
              <a:rPr lang="en-US" sz="5500">
                <a:solidFill>
                  <a:srgbClr val="111111"/>
                </a:solidFill>
              </a:rPr>
              <a:t>:</a:t>
            </a:r>
            <a:endParaRPr sz="5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-US" sz="5500">
                <a:solidFill>
                  <a:srgbClr val="111111"/>
                </a:solidFill>
              </a:rPr>
              <a:t>  •  A subset of 3,000 training images, 500 validation images, and 500 test images was created to expedite experimentation</a:t>
            </a:r>
            <a:r>
              <a:rPr lang="en-US" sz="4500">
                <a:solidFill>
                  <a:srgbClr val="111111"/>
                </a:solidFill>
              </a:rPr>
              <a:t>.</a:t>
            </a:r>
            <a:endParaRPr sz="4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3750">
                <a:solidFill>
                  <a:srgbClr val="111111"/>
                </a:solidFill>
              </a:rPr>
              <a:t> </a:t>
            </a:r>
            <a:r>
              <a:rPr lang="en-US" sz="5500">
                <a:solidFill>
                  <a:srgbClr val="111111"/>
                </a:solidFill>
              </a:rPr>
              <a:t> •  </a:t>
            </a:r>
            <a:r>
              <a:rPr b="1" lang="en-US" sz="5500">
                <a:solidFill>
                  <a:srgbClr val="111111"/>
                </a:solidFill>
              </a:rPr>
              <a:t>Comparative Analysis</a:t>
            </a:r>
            <a:r>
              <a:rPr lang="en-US" sz="5500">
                <a:solidFill>
                  <a:srgbClr val="111111"/>
                </a:solidFill>
              </a:rPr>
              <a:t>:</a:t>
            </a:r>
            <a:endParaRPr sz="5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-US" sz="5500">
                <a:solidFill>
                  <a:srgbClr val="111111"/>
                </a:solidFill>
              </a:rPr>
              <a:t>  •  Baselines were established using YOLOv5 pre-trained models, including YOLOv5n, YOLOv5m, and YOLOv5x, to assess trade-offs between inference speed and detection accuracy.</a:t>
            </a:r>
            <a:endParaRPr sz="5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-US" sz="3750">
                <a:solidFill>
                  <a:srgbClr val="111111"/>
                </a:solidFill>
              </a:rPr>
              <a:t>  </a:t>
            </a:r>
            <a:r>
              <a:rPr lang="en-US" sz="5500">
                <a:solidFill>
                  <a:srgbClr val="111111"/>
                </a:solidFill>
              </a:rPr>
              <a:t>•  </a:t>
            </a:r>
            <a:r>
              <a:rPr b="1" lang="en-US" sz="5500">
                <a:solidFill>
                  <a:srgbClr val="111111"/>
                </a:solidFill>
              </a:rPr>
              <a:t>Model Variants</a:t>
            </a:r>
            <a:r>
              <a:rPr lang="en-US" sz="5500">
                <a:solidFill>
                  <a:srgbClr val="111111"/>
                </a:solidFill>
              </a:rPr>
              <a:t>:</a:t>
            </a:r>
            <a:endParaRPr sz="5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-US" sz="5500">
                <a:solidFill>
                  <a:srgbClr val="111111"/>
                </a:solidFill>
              </a:rPr>
              <a:t>  •  YOLOv5s was fine-tuned to balance computational efficiency and accuracy.</a:t>
            </a:r>
            <a:endParaRPr sz="55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7"/>
              <a:buFont typeface="Arial"/>
              <a:buNone/>
            </a:pPr>
            <a:r>
              <a:rPr lang="en-US" sz="5500">
                <a:solidFill>
                  <a:srgbClr val="111111"/>
                </a:solidFill>
              </a:rPr>
              <a:t>  •  Experiments included varying image resolutions (320x320, 640x640) to analyze the impact on detection performance.</a:t>
            </a:r>
            <a:endParaRPr sz="55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42228"/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66aade0e2_0_19"/>
          <p:cNvSpPr txBox="1"/>
          <p:nvPr>
            <p:ph type="title"/>
          </p:nvPr>
        </p:nvSpPr>
        <p:spPr>
          <a:xfrm>
            <a:off x="896075" y="286752"/>
            <a:ext cx="98481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EVALUATION METRICS</a:t>
            </a:r>
            <a:endParaRPr/>
          </a:p>
        </p:txBody>
      </p:sp>
      <p:sp>
        <p:nvSpPr>
          <p:cNvPr id="290" name="Google Shape;290;g2d66aade0e2_0_19"/>
          <p:cNvSpPr txBox="1"/>
          <p:nvPr>
            <p:ph idx="1" type="body"/>
          </p:nvPr>
        </p:nvSpPr>
        <p:spPr>
          <a:xfrm>
            <a:off x="967775" y="1911650"/>
            <a:ext cx="9776400" cy="43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</a:rPr>
              <a:t>Performance Metrics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Mean Average Precision (mAP)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Calculated at IoU thresholds ranging from 0.5 to 0.95 (mAP@0.5:0.95) to evaluate the precision-recall trade-off.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Precision and Recall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Precision was used to measure the fraction of correctly identified objects among detections.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Recall measured the fraction of actual objects correctly identified by the model.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F1-Score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-12700" lvl="0" marL="5080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Combined precision and recall to provide a single performance measure</a:t>
            </a:r>
            <a:r>
              <a:rPr lang="en-U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2323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66aade0e2_0_25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CONT..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7" name="Google Shape;297;g2d66aade0e2_0_25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rgbClr val="111111"/>
                </a:solidFill>
              </a:rPr>
              <a:t>Frames Per Second (FPS)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Evaluated real-time capability by calculating the number of frames processed per second during inference.</a:t>
            </a:r>
            <a:endParaRPr sz="1800">
              <a:solidFill>
                <a:srgbClr val="111111"/>
              </a:solidFill>
            </a:endParaRPr>
          </a:p>
          <a:p>
            <a:pPr indent="0" lvl="0" marL="4191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Validation Process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rPr lang="en-US" sz="1800">
                <a:solidFill>
                  <a:srgbClr val="111111"/>
                </a:solidFill>
              </a:rPr>
              <a:t>  •  Metrics were calculated after each epoch on the validation set to monitor model performance improvements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66aade0e2_0_31"/>
          <p:cNvSpPr txBox="1"/>
          <p:nvPr>
            <p:ph type="title"/>
          </p:nvPr>
        </p:nvSpPr>
        <p:spPr>
          <a:xfrm>
            <a:off x="836350" y="286752"/>
            <a:ext cx="9907800" cy="17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INFERENCE AND DEPLOYMENT</a:t>
            </a:r>
            <a:endParaRPr/>
          </a:p>
        </p:txBody>
      </p:sp>
      <p:sp>
        <p:nvSpPr>
          <p:cNvPr id="304" name="Google Shape;304;g2d66aade0e2_0_31"/>
          <p:cNvSpPr txBox="1"/>
          <p:nvPr>
            <p:ph idx="1" type="body"/>
          </p:nvPr>
        </p:nvSpPr>
        <p:spPr>
          <a:xfrm>
            <a:off x="919975" y="1851900"/>
            <a:ext cx="9824100" cy="47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•  </a:t>
            </a:r>
            <a:r>
              <a:rPr b="1" lang="en-US" sz="1800">
                <a:solidFill>
                  <a:srgbClr val="111111"/>
                </a:solidFill>
              </a:rPr>
              <a:t>Inference Pipeline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Input images were resized and preprocessed to match the model requirements.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The </a:t>
            </a:r>
            <a:r>
              <a:rPr lang="en-US" sz="1800">
                <a:solidFill>
                  <a:srgbClr val="111111"/>
                </a:solidFill>
              </a:rPr>
              <a:t>YOLO v5</a:t>
            </a:r>
            <a:r>
              <a:rPr lang="en-US" sz="1800">
                <a:solidFill>
                  <a:srgbClr val="111111"/>
                </a:solidFill>
              </a:rPr>
              <a:t> model performed a forward pass to detect objects in a single stage, outputting bounding boxes, confidence scores, and class predictions.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Visualization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Detection results were overlaid on images with labeled bounding boxes and confidence scores for interpretation.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</a:t>
            </a:r>
            <a:r>
              <a:rPr b="1" lang="en-US" sz="1800">
                <a:solidFill>
                  <a:srgbClr val="111111"/>
                </a:solidFill>
              </a:rPr>
              <a:t>Real-Time Performance</a:t>
            </a:r>
            <a:r>
              <a:rPr lang="en-US" sz="1800">
                <a:solidFill>
                  <a:srgbClr val="111111"/>
                </a:solidFill>
              </a:rPr>
              <a:t>:</a:t>
            </a:r>
            <a:endParaRPr sz="1800">
              <a:solidFill>
                <a:srgbClr val="111111"/>
              </a:solidFill>
            </a:endParaRPr>
          </a:p>
          <a:p>
            <a:pPr indent="0" lvl="0" marL="304800" rtl="0" algn="l">
              <a:lnSpc>
                <a:spcPct val="13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1111"/>
                </a:solidFill>
              </a:rPr>
              <a:t>  •  The model achieved a significant FPS, ensuring suitability for applications requiring real-time detection</a:t>
            </a:r>
            <a:r>
              <a:rPr lang="en-U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"/>
          <p:cNvSpPr txBox="1"/>
          <p:nvPr>
            <p:ph type="title"/>
          </p:nvPr>
        </p:nvSpPr>
        <p:spPr>
          <a:xfrm>
            <a:off x="1024128" y="585216"/>
            <a:ext cx="9720072" cy="112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10" name="Google Shape;310;p7"/>
          <p:cNvSpPr txBox="1"/>
          <p:nvPr/>
        </p:nvSpPr>
        <p:spPr>
          <a:xfrm>
            <a:off x="9247244" y="2741203"/>
            <a:ext cx="250722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Performance and Challenges</a:t>
            </a:r>
            <a:endParaRPr b="0" i="0" sz="18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Strengths: High-speed detection and robust generalization.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Limitations: Struggles with small or densely packed objects.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Future improvements: Accuracy in cluttered/occluded scenes, application-specific optimizations.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9299585" y="2148947"/>
            <a:ext cx="28206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mAP (Validation)	 63.4%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mAP (Test) 		62.8%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Image Gallery" id="312" name="Google Shape;312;p7"/>
          <p:cNvGrpSpPr/>
          <p:nvPr/>
        </p:nvGrpSpPr>
        <p:grpSpPr>
          <a:xfrm>
            <a:off x="238165" y="1961536"/>
            <a:ext cx="9009079" cy="5186905"/>
            <a:chOff x="185730" y="-457572"/>
            <a:chExt cx="6626503" cy="3815021"/>
          </a:xfrm>
        </p:grpSpPr>
        <p:pic>
          <p:nvPicPr>
            <p:cNvPr id="313" name="Google Shape;313;p7"/>
            <p:cNvPicPr preferRelativeResize="0"/>
            <p:nvPr/>
          </p:nvPicPr>
          <p:blipFill rotWithShape="1">
            <a:blip r:embed="rId3">
              <a:alphaModFix/>
            </a:blip>
            <a:srcRect b="798" l="1196" r="515" t="2174"/>
            <a:stretch/>
          </p:blipFill>
          <p:spPr>
            <a:xfrm>
              <a:off x="242563" y="-457572"/>
              <a:ext cx="6512837" cy="3230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7"/>
            <p:cNvSpPr/>
            <p:nvPr/>
          </p:nvSpPr>
          <p:spPr>
            <a:xfrm>
              <a:off x="185730" y="3018969"/>
              <a:ext cx="6626503" cy="338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sng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315" name="Google Shape;315;p7"/>
          <p:cNvSpPr txBox="1"/>
          <p:nvPr/>
        </p:nvSpPr>
        <p:spPr>
          <a:xfrm>
            <a:off x="9288155" y="1841874"/>
            <a:ext cx="2820650" cy="369332"/>
          </a:xfrm>
          <a:prstGeom prst="rect">
            <a:avLst/>
          </a:prstGeom>
          <a:solidFill>
            <a:srgbClr val="D0EEF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	 		yolo5s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66dc7d43e_0_6"/>
          <p:cNvSpPr txBox="1"/>
          <p:nvPr>
            <p:ph type="title"/>
          </p:nvPr>
        </p:nvSpPr>
        <p:spPr>
          <a:xfrm>
            <a:off x="1024125" y="585221"/>
            <a:ext cx="9720000" cy="7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Output</a:t>
            </a:r>
            <a:endParaRPr/>
          </a:p>
        </p:txBody>
      </p:sp>
      <p:pic>
        <p:nvPicPr>
          <p:cNvPr id="322" name="Google Shape;322;g2d66dc7d43e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125" y="1325200"/>
            <a:ext cx="10505424" cy="5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66aade0e2_1_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Weakness and Area of </a:t>
            </a:r>
            <a:r>
              <a:rPr lang="en-US"/>
              <a:t>improvement</a:t>
            </a:r>
            <a:endParaRPr/>
          </a:p>
        </p:txBody>
      </p:sp>
      <p:sp>
        <p:nvSpPr>
          <p:cNvPr id="329" name="Google Shape;329;g2d66aade0e2_1_29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683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arenR"/>
            </a:pPr>
            <a:r>
              <a:rPr lang="en-US" sz="2600"/>
              <a:t>Weaknesses: </a:t>
            </a:r>
            <a:endParaRPr sz="26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lang="en-US" sz="2200"/>
              <a:t>Performance is lower than state-of-art 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lang="en-US" sz="2200"/>
              <a:t>Makes more localization errors</a:t>
            </a:r>
            <a:endParaRPr sz="2200"/>
          </a:p>
          <a:p>
            <a:pPr indent="0" lvl="0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AutoNum type="arabicParenR"/>
            </a:pPr>
            <a:r>
              <a:rPr lang="en-US" sz="2400"/>
              <a:t>Area of improvement:</a:t>
            </a:r>
            <a:endParaRPr sz="24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Difficulty identifying small objects in crowded or cluttered scenes.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Struggles with detecting objects that are partially hidden.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Challenging to balance speed and accuracy on devices with limited resources.</a:t>
            </a:r>
            <a:endParaRPr sz="2200"/>
          </a:p>
          <a:p>
            <a:pPr indent="-3683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R"/>
            </a:pPr>
            <a:r>
              <a:rPr lang="en-US" sz="2200"/>
              <a:t>Difficulty detecting underrepresented classes.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d66aade0e2_1_22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LIMITATIONS AND STRENGTHS</a:t>
            </a:r>
            <a:endParaRPr/>
          </a:p>
        </p:txBody>
      </p:sp>
      <p:sp>
        <p:nvSpPr>
          <p:cNvPr id="336" name="Google Shape;336;g2d66aade0e2_1_22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/>
              <a:t>Loss of Accuracy caused by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Strong constraints on the bounding boxes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Downsampling</a:t>
            </a:r>
            <a:r>
              <a:rPr lang="en-US"/>
              <a:t> images to lower resolution Hard to recognize small objects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Hard to recognize groups of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Strengths :</a:t>
            </a:r>
            <a:endParaRPr/>
          </a:p>
          <a:p>
            <a:pPr indent="-368300" lvl="0" marL="4572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Quick images process</a:t>
            </a:r>
            <a:endParaRPr/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/>
              <a:t>Competitive detection accuracy.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PROBLEM STATEMENT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1815068" y="2571748"/>
            <a:ext cx="5843032" cy="2657474"/>
            <a:chOff x="0" y="0"/>
            <a:chExt cx="5843032" cy="2657474"/>
          </a:xfrm>
        </p:grpSpPr>
        <p:sp>
          <p:nvSpPr>
            <p:cNvPr id="117" name="Google Shape;117;p2"/>
            <p:cNvSpPr/>
            <p:nvPr/>
          </p:nvSpPr>
          <p:spPr>
            <a:xfrm>
              <a:off x="0" y="797242"/>
              <a:ext cx="5843032" cy="106299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2383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" y="0"/>
              <a:ext cx="2565170" cy="106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4" y="0"/>
              <a:ext cx="2565170" cy="106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Object detection involves identifying objects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49775" y="1195863"/>
              <a:ext cx="265747" cy="26574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693493" y="1594484"/>
              <a:ext cx="2565170" cy="106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2693493" y="1594484"/>
              <a:ext cx="2565170" cy="1062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Twentieth Century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Localizing objects in images (bounding box)</a:t>
              </a:r>
              <a:endPara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43205" y="1195863"/>
              <a:ext cx="265747" cy="265747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8519557" y="3023323"/>
            <a:ext cx="185737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Balancing speed and accuracy for real-time applications like autonomous driving.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819326" y="2447375"/>
            <a:ext cx="10072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this project highlights YOLO’s effectiveness as a unified and practical solution for object detection. By leveraging its strengths and addressing its weaknesses, future advancements can expand YOLO’s utility across a wide range of domains, pushing the boundaries of real-time object detection and its applications in intelligent systems.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43" name="Google Shape;343;p8"/>
          <p:cNvCxnSpPr/>
          <p:nvPr/>
        </p:nvCxnSpPr>
        <p:spPr>
          <a:xfrm>
            <a:off x="1395300" y="2084825"/>
            <a:ext cx="700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8"/>
          <p:cNvCxnSpPr/>
          <p:nvPr/>
        </p:nvCxnSpPr>
        <p:spPr>
          <a:xfrm>
            <a:off x="1743275" y="6104462"/>
            <a:ext cx="7005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"/>
          <p:cNvSpPr txBox="1"/>
          <p:nvPr>
            <p:ph type="title"/>
          </p:nvPr>
        </p:nvSpPr>
        <p:spPr>
          <a:xfrm>
            <a:off x="4770894" y="1513486"/>
            <a:ext cx="2650211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50" name="Google Shape;350;p9"/>
          <p:cNvSpPr txBox="1"/>
          <p:nvPr/>
        </p:nvSpPr>
        <p:spPr>
          <a:xfrm>
            <a:off x="3008672" y="3670898"/>
            <a:ext cx="68432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https://github.com/kavya-maale/Deep-Learning-project/blob/main/Object_Detection_YOLO_V5s_COCO.ipynb</a:t>
            </a:r>
            <a:endParaRPr b="0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51" name="Google Shape;351;p9"/>
          <p:cNvCxnSpPr/>
          <p:nvPr/>
        </p:nvCxnSpPr>
        <p:spPr>
          <a:xfrm>
            <a:off x="2772700" y="3016821"/>
            <a:ext cx="70054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9"/>
          <p:cNvCxnSpPr/>
          <p:nvPr/>
        </p:nvCxnSpPr>
        <p:spPr>
          <a:xfrm>
            <a:off x="2772700" y="4815583"/>
            <a:ext cx="7005483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3" name="Google Shape;353;p9"/>
          <p:cNvSpPr txBox="1"/>
          <p:nvPr/>
        </p:nvSpPr>
        <p:spPr>
          <a:xfrm>
            <a:off x="3008672" y="3379824"/>
            <a:ext cx="6843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to code:</a:t>
            </a:r>
            <a:endParaRPr b="1" i="0" sz="18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US"/>
              <a:t>OBJECTIVE &amp; SCOPE</a:t>
            </a: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4810724" y="2023323"/>
            <a:ext cx="7357454" cy="2911906"/>
            <a:chOff x="-2016487" y="-312506"/>
            <a:chExt cx="7357454" cy="2410518"/>
          </a:xfrm>
        </p:grpSpPr>
        <p:sp>
          <p:nvSpPr>
            <p:cNvPr id="131" name="Google Shape;131;p3"/>
            <p:cNvSpPr/>
            <p:nvPr/>
          </p:nvSpPr>
          <p:spPr>
            <a:xfrm>
              <a:off x="-2016487" y="-312506"/>
              <a:ext cx="2410518" cy="2410518"/>
            </a:xfrm>
            <a:prstGeom prst="blockArc">
              <a:avLst>
                <a:gd fmla="val 18900000" name="adj1"/>
                <a:gd fmla="val 2700000" name="adj2"/>
                <a:gd fmla="val 896" name="adj3"/>
              </a:avLst>
            </a:prstGeom>
            <a:noFill/>
            <a:ln cap="flat" cmpd="sng" w="15875">
              <a:solidFill>
                <a:srgbClr val="1B66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53267" y="178550"/>
              <a:ext cx="5087552" cy="35710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253267" y="178550"/>
              <a:ext cx="5087552" cy="35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283425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Simplifies object detection by treating it as a regression problem.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079" y="133912"/>
              <a:ext cx="446376" cy="44637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83074" y="714202"/>
              <a:ext cx="4957746" cy="35710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383074" y="714202"/>
              <a:ext cx="4957746" cy="357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283425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Eliminates region proposals and multi-pass processing.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59885" y="669564"/>
              <a:ext cx="446376" cy="44637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53267" y="1249853"/>
              <a:ext cx="5087552" cy="35710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253267" y="1249853"/>
              <a:ext cx="5087700" cy="3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283425" spcFirstLastPara="1" rIns="35550" wrap="square" tIns="355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Enables real-time detection without sacrificing accuracy.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0079" y="1205215"/>
              <a:ext cx="446376" cy="446376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-1414423" y="2023322"/>
            <a:ext cx="8211647" cy="2911899"/>
            <a:chOff x="-2438551" y="-376671"/>
            <a:chExt cx="8211647" cy="2911899"/>
          </a:xfrm>
        </p:grpSpPr>
        <p:sp>
          <p:nvSpPr>
            <p:cNvPr id="142" name="Google Shape;142;p3"/>
            <p:cNvSpPr/>
            <p:nvPr/>
          </p:nvSpPr>
          <p:spPr>
            <a:xfrm>
              <a:off x="-2438551" y="-376671"/>
              <a:ext cx="2911899" cy="2911899"/>
            </a:xfrm>
            <a:prstGeom prst="blockArc">
              <a:avLst>
                <a:gd fmla="val 18900000" name="adj1"/>
                <a:gd fmla="val 2700000" name="adj2"/>
                <a:gd fmla="val 742" name="adj3"/>
              </a:avLst>
            </a:prstGeom>
            <a:noFill/>
            <a:ln cap="flat" cmpd="sng" w="15875">
              <a:solidFill>
                <a:srgbClr val="1B66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04303" y="215855"/>
              <a:ext cx="5468793" cy="43171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304303" y="215855"/>
              <a:ext cx="5468793" cy="431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34265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Understand YOLO’s architecture and principles.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4484" y="161891"/>
              <a:ext cx="539639" cy="53963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61230" y="863422"/>
              <a:ext cx="5311866" cy="43171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461230" y="863422"/>
              <a:ext cx="5311866" cy="431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34265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wentieth Century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Compare YOLO with traditional methods.</a:t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91411" y="809458"/>
              <a:ext cx="539639" cy="53963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04303" y="1510989"/>
              <a:ext cx="5468793" cy="431711"/>
            </a:xfrm>
            <a:prstGeom prst="rect">
              <a:avLst/>
            </a:prstGeom>
            <a:solidFill>
              <a:schemeClr val="lt1"/>
            </a:solidFill>
            <a:ln cap="flat" cmpd="sng" w="15875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304303" y="1510989"/>
              <a:ext cx="5468793" cy="4317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34265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wentieth Century"/>
                <a:buNone/>
              </a:pPr>
              <a:r>
                <a:rPr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To implement YOLO and evaluate its performance on real-world datasets.</a:t>
              </a:r>
              <a:endParaRPr i="0" sz="2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4484" y="1457025"/>
              <a:ext cx="539639" cy="539639"/>
            </a:xfrm>
            <a:prstGeom prst="ellipse">
              <a:avLst/>
            </a:prstGeom>
            <a:solidFill>
              <a:schemeClr val="lt1"/>
            </a:solidFill>
            <a:ln cap="flat" cmpd="sng" w="15875">
              <a:solidFill>
                <a:srgbClr val="2383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64b2e67e_0_14"/>
          <p:cNvSpPr txBox="1"/>
          <p:nvPr/>
        </p:nvSpPr>
        <p:spPr>
          <a:xfrm>
            <a:off x="1046825" y="1078725"/>
            <a:ext cx="835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EXPANDED OBJECTIVES</a:t>
            </a:r>
            <a:endParaRPr b="0" i="0" sz="5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g2d664b2e67e_0_14"/>
          <p:cNvSpPr txBox="1"/>
          <p:nvPr/>
        </p:nvSpPr>
        <p:spPr>
          <a:xfrm>
            <a:off x="1246900" y="2290525"/>
            <a:ext cx="10680000" cy="4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aren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Understanding Architecture and Principals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Explore how YOLO’s grid-based approach works for object detection.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 how the model predicts bounding boxes and class probabilities simultaneously.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Study the trade-offs between YOLO’s speed and accuracy.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aren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Comparing YOLO with Traditional Methods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Highlight the differences between YOLO and region-based methods like Faster R-CNN.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Analyze computational efficiency and detection accuracy of YOLO versus multi-stage algorithms.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Examine the impact of YOLO's single-pass processing on real-time applications.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wentieth Century"/>
              <a:buAutoNum type="arabicParen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Simplifying Object Detection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Demonstrate how YOLO treats detection as a regression problem instead of classification and localization.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Understand how eliminating region proposals reduces computational complexity.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6acbd18a_17_10"/>
          <p:cNvSpPr txBox="1"/>
          <p:nvPr/>
        </p:nvSpPr>
        <p:spPr>
          <a:xfrm>
            <a:off x="420150" y="691225"/>
            <a:ext cx="78204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EXPANDED OBJECTIVES</a:t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g2d66acbd18a_17_10"/>
          <p:cNvSpPr txBox="1"/>
          <p:nvPr/>
        </p:nvSpPr>
        <p:spPr>
          <a:xfrm>
            <a:off x="8687700" y="1124925"/>
            <a:ext cx="32394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…. Cont</a:t>
            </a:r>
            <a:endParaRPr sz="3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g2d66acbd18a_17_10"/>
          <p:cNvSpPr txBox="1"/>
          <p:nvPr/>
        </p:nvSpPr>
        <p:spPr>
          <a:xfrm>
            <a:off x="921625" y="2304075"/>
            <a:ext cx="105987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Showcase how YOLO achieves a balance between simplicity and performance.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4) 	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Enabling Real-Time Detection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 on YOLO’s ability to process images at high FPS (frames per second).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Evaluate the suitability of YOLO for time-sensitive tasks like autonomous driving and robotics.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Highlight improvements in real-time detection from YOLOv1 to YOLOv5+.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5) 	Implementation and Performance Evaluation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Apply YOLO to a dataset to detect and localize objects.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Measure performance metrics like mAP (mean Average Precision), IoU (Intersection over Union), and FPS.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wentieth Century"/>
              <a:buChar char="●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Investigate the effect of hyperparameters like anchor boxes, learning rate, and batch size.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664b2e67e_0_22"/>
          <p:cNvSpPr txBox="1"/>
          <p:nvPr/>
        </p:nvSpPr>
        <p:spPr>
          <a:xfrm>
            <a:off x="772550" y="486625"/>
            <a:ext cx="1099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</a:t>
            </a:r>
            <a: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ACKGROUND AND LITERATURE REVIEW</a:t>
            </a:r>
            <a:endParaRPr b="0" i="0" sz="5000" u="none" cap="none" strike="noStrike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g2d664b2e67e_0_22"/>
          <p:cNvSpPr txBox="1"/>
          <p:nvPr/>
        </p:nvSpPr>
        <p:spPr>
          <a:xfrm>
            <a:off x="921625" y="1667050"/>
            <a:ext cx="105039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Background: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Object Detection Evolution: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Earlier methods like HOG (Histogram of Oriented Gradients) and SIFT (Scale-Invariant Feature Transform) relied on hand-crafted features.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Transition to deep learning models like R-CNN and Faster R-CNN brought significant improvements in accuracy and versatility.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 (You Only Look Once) introduced in 2016 revolutionized object detection by combining speed and accuracy through a single-pass CNN model.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Key Concepts in YOLO: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Divides the image into a grid for simultaneous detection and localization.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Predicts bounding boxes and class probabilities directly, eliminating multi-stage pipelines.</a:t>
            </a:r>
            <a:endParaRPr sz="29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66acbd18a_17_21"/>
          <p:cNvSpPr txBox="1"/>
          <p:nvPr/>
        </p:nvSpPr>
        <p:spPr>
          <a:xfrm>
            <a:off x="759000" y="894525"/>
            <a:ext cx="11005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BACKGROUND AND LITERATURE REVIEW</a:t>
            </a:r>
            <a:br>
              <a:rPr lang="en-US" sz="5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																….cont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g2d66acbd18a_17_21"/>
          <p:cNvSpPr txBox="1"/>
          <p:nvPr/>
        </p:nvSpPr>
        <p:spPr>
          <a:xfrm>
            <a:off x="975850" y="2507375"/>
            <a:ext cx="108426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Literature Review: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YOLOv1 (2016):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Introduced by Joseph Redmon. Simplified object detection into a regression task.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Pros: Real-time detection. Cons: Struggled with small objects.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YOLOv3 (2018):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Enhanced feature extraction using Darknet-53 backbone.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Introduced multi-scale detection to handle objects of different sizes.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●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YOLOv5 (2020):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Further improved efficiency and flexibility with better optimization techniques.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Char char="○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Widely used in practical applications due to ease of use and deployment.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66aade0e2_0_39"/>
          <p:cNvSpPr txBox="1"/>
          <p:nvPr>
            <p:ph type="title"/>
          </p:nvPr>
        </p:nvSpPr>
        <p:spPr>
          <a:xfrm>
            <a:off x="1024125" y="585223"/>
            <a:ext cx="97200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HISTORY OF OBJECT DETECTION</a:t>
            </a:r>
            <a:endParaRPr/>
          </a:p>
        </p:txBody>
      </p:sp>
      <p:sp>
        <p:nvSpPr>
          <p:cNvPr id="187" name="Google Shape;187;g2d66aade0e2_0_39"/>
          <p:cNvSpPr txBox="1"/>
          <p:nvPr>
            <p:ph idx="1" type="body"/>
          </p:nvPr>
        </p:nvSpPr>
        <p:spPr>
          <a:xfrm>
            <a:off x="1024125" y="1856800"/>
            <a:ext cx="97200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7200"/>
              <a:t>1. Early Methods:</a:t>
            </a:r>
            <a:endParaRPr b="1" sz="72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b="1" lang="en-US" sz="7200"/>
              <a:t>HOG (Histogram of Oriented Gradients) and SIFT (Scale-Invariant Feature Transform):</a:t>
            </a:r>
            <a:endParaRPr b="1"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Traditional feature extraction methods used for object detection.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Relied on hand-crafted features, limiting flexibility and accuracy.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Struggled with varying lighting conditions and object orientations.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7200"/>
              <a:t>2. The Shift to Deep Learning:</a:t>
            </a:r>
            <a:endParaRPr b="1" sz="72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b="1" lang="en-US" sz="7200"/>
              <a:t>R-CNN (Regions with CNN features):</a:t>
            </a:r>
            <a:endParaRPr b="1"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Proposed by Ross B. Girshick in 2014, combining region proposals with CNNs for more accurate detection.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Significant improvement in accuracy but was slow due to multi-step processing.</a:t>
            </a:r>
            <a:endParaRPr sz="7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●"/>
            </a:pPr>
            <a:r>
              <a:rPr b="1" lang="en-US" sz="7200"/>
              <a:t>Faster R-CNN (2015):</a:t>
            </a:r>
            <a:endParaRPr b="1"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Introduced a Region Proposal Network (RPN) for faster and more efficient object detection.</a:t>
            </a:r>
            <a:endParaRPr sz="7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wentieth Century"/>
              <a:buChar char="○"/>
            </a:pPr>
            <a:r>
              <a:rPr lang="en-US" sz="7200"/>
              <a:t>Addressed some of R-CNN's computational inefficiencies but still had speed limitations.</a:t>
            </a:r>
            <a:endParaRPr sz="7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681"/>
              <a:buFont typeface="Arial"/>
              <a:buNone/>
            </a:pPr>
            <a:r>
              <a:t/>
            </a:r>
            <a:endParaRPr b="1" sz="2518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81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2024-11-23T07:02:36Z</dcterms:created>
  <dc:creator>Folarin Madandola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