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035"/>
    <a:srgbClr val="224D40"/>
    <a:srgbClr val="54AF94"/>
    <a:srgbClr val="4FA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24"/>
  </p:normalViewPr>
  <p:slideViewPr>
    <p:cSldViewPr snapToGrid="0" snapToObjects="1" showGuides="1">
      <p:cViewPr>
        <p:scale>
          <a:sx n="111" d="100"/>
          <a:sy n="111" d="100"/>
        </p:scale>
        <p:origin x="1184" y="11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6631D-9F5B-0146-A767-A1F08ABFD77E}" type="doc">
      <dgm:prSet loTypeId="urn:microsoft.com/office/officeart/2005/8/layout/radial3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F1E4B7C-C3C5-9547-838C-7D586F01B1B0}">
      <dgm:prSet phldrT="[Text]" custT="1"/>
      <dgm:spPr/>
      <dgm:t>
        <a:bodyPr/>
        <a:lstStyle/>
        <a:p>
          <a:r>
            <a:rPr lang="en-US" sz="2800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Why</a:t>
          </a:r>
          <a:r>
            <a:rPr lang="en-US" sz="4100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4000" b="1" cap="none" spc="0" dirty="0" err="1" smtClean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charset="0"/>
              <a:ea typeface="Consolas" charset="0"/>
              <a:cs typeface="Consolas" charset="0"/>
            </a:rPr>
            <a:t>simrel</a:t>
          </a:r>
          <a:endParaRPr lang="en-US" sz="4000" b="1" dirty="0">
            <a:latin typeface="Consolas" charset="0"/>
            <a:ea typeface="Consolas" charset="0"/>
            <a:cs typeface="Consolas" charset="0"/>
          </a:endParaRPr>
        </a:p>
      </dgm:t>
    </dgm:pt>
    <dgm:pt modelId="{D2733A01-61BD-B64A-8184-3100F9653351}" type="parTrans" cxnId="{DC8A969C-8A0C-044D-BF4D-B03933CC67AC}">
      <dgm:prSet/>
      <dgm:spPr/>
      <dgm:t>
        <a:bodyPr/>
        <a:lstStyle/>
        <a:p>
          <a:endParaRPr lang="en-US"/>
        </a:p>
      </dgm:t>
    </dgm:pt>
    <dgm:pt modelId="{E94E19CD-BA94-3645-8ED8-6809FA7EBFEA}" type="sibTrans" cxnId="{DC8A969C-8A0C-044D-BF4D-B03933CC67AC}">
      <dgm:prSet/>
      <dgm:spPr/>
      <dgm:t>
        <a:bodyPr/>
        <a:lstStyle/>
        <a:p>
          <a:endParaRPr lang="en-US"/>
        </a:p>
      </dgm:t>
    </dgm:pt>
    <dgm:pt modelId="{380E7F29-7857-BF42-91A3-21F9D5BD3E71}">
      <dgm:prSet phldrT="[Text]" custT="1"/>
      <dgm:spPr/>
      <dgm:t>
        <a:bodyPr/>
        <a:lstStyle/>
        <a:p>
          <a:r>
            <a:rPr lang="en-US" sz="1600" dirty="0" smtClean="0">
              <a:ln/>
            </a:rPr>
            <a:t>Latent relevant spaces for both X and Y</a:t>
          </a:r>
          <a:endParaRPr lang="en-US" sz="1600" dirty="0">
            <a:ln/>
          </a:endParaRPr>
        </a:p>
      </dgm:t>
    </dgm:pt>
    <dgm:pt modelId="{0DA694D2-56E4-B048-A029-AF12C49F2410}" type="parTrans" cxnId="{EC97885D-623F-8F4C-A34E-8220957073F9}">
      <dgm:prSet/>
      <dgm:spPr/>
      <dgm:t>
        <a:bodyPr/>
        <a:lstStyle/>
        <a:p>
          <a:endParaRPr lang="en-US"/>
        </a:p>
      </dgm:t>
    </dgm:pt>
    <dgm:pt modelId="{4A1FEDDF-FC7F-7A45-BFD4-59D7A1C5C8A3}" type="sibTrans" cxnId="{EC97885D-623F-8F4C-A34E-8220957073F9}">
      <dgm:prSet/>
      <dgm:spPr/>
      <dgm:t>
        <a:bodyPr/>
        <a:lstStyle/>
        <a:p>
          <a:endParaRPr lang="en-US"/>
        </a:p>
      </dgm:t>
    </dgm:pt>
    <dgm:pt modelId="{9F5D97F3-E6FA-6B43-9FF9-BE3DF704BCEB}">
      <dgm:prSet phldrT="[Text]" custT="1"/>
      <dgm:spPr/>
      <dgm:t>
        <a:bodyPr/>
        <a:lstStyle/>
        <a:p>
          <a:r>
            <a:rPr lang="en-US" sz="1600" dirty="0" smtClean="0">
              <a:ln/>
            </a:rPr>
            <a:t>Relevant and irrelevant predictors</a:t>
          </a:r>
          <a:endParaRPr lang="en-US" sz="1600" dirty="0">
            <a:ln/>
          </a:endParaRPr>
        </a:p>
      </dgm:t>
    </dgm:pt>
    <dgm:pt modelId="{311CB133-8277-484F-A530-87B1C31C76CE}" type="parTrans" cxnId="{9F4ABCB9-6E8E-1F4E-B29E-329BCD020BF7}">
      <dgm:prSet/>
      <dgm:spPr/>
      <dgm:t>
        <a:bodyPr/>
        <a:lstStyle/>
        <a:p>
          <a:endParaRPr lang="en-US"/>
        </a:p>
      </dgm:t>
    </dgm:pt>
    <dgm:pt modelId="{E4A0D93D-2B66-BD4F-AB6E-9160DF0C0C3E}" type="sibTrans" cxnId="{9F4ABCB9-6E8E-1F4E-B29E-329BCD020BF7}">
      <dgm:prSet/>
      <dgm:spPr/>
      <dgm:t>
        <a:bodyPr/>
        <a:lstStyle/>
        <a:p>
          <a:endParaRPr lang="en-US"/>
        </a:p>
      </dgm:t>
    </dgm:pt>
    <dgm:pt modelId="{2D024D4B-7C84-AF44-AF59-6315D9BDDA1B}">
      <dgm:prSet phldrT="[Text]" custT="1"/>
      <dgm:spPr/>
      <dgm:t>
        <a:bodyPr/>
        <a:lstStyle/>
        <a:p>
          <a:r>
            <a:rPr lang="en-US" sz="1600" dirty="0" smtClean="0">
              <a:ln/>
            </a:rPr>
            <a:t>Complex data structures controlled by few parameters</a:t>
          </a:r>
          <a:endParaRPr lang="en-US" sz="1600" dirty="0">
            <a:ln/>
          </a:endParaRPr>
        </a:p>
      </dgm:t>
    </dgm:pt>
    <dgm:pt modelId="{8F5B8C37-5215-9D41-9FE0-8FF4266210BE}" type="parTrans" cxnId="{D330B487-796E-BB4B-A7AD-CC0B24A50F67}">
      <dgm:prSet/>
      <dgm:spPr/>
      <dgm:t>
        <a:bodyPr/>
        <a:lstStyle/>
        <a:p>
          <a:endParaRPr lang="en-US"/>
        </a:p>
      </dgm:t>
    </dgm:pt>
    <dgm:pt modelId="{67A56EFE-4EAE-AD4D-9F28-8B2C3E0DACBD}" type="sibTrans" cxnId="{D330B487-796E-BB4B-A7AD-CC0B24A50F67}">
      <dgm:prSet/>
      <dgm:spPr/>
      <dgm:t>
        <a:bodyPr/>
        <a:lstStyle/>
        <a:p>
          <a:endParaRPr lang="en-US"/>
        </a:p>
      </dgm:t>
    </dgm:pt>
    <dgm:pt modelId="{EB79F964-76D1-F947-8E7D-0C5D72BA1168}">
      <dgm:prSet custT="1"/>
      <dgm:spPr/>
      <dgm:t>
        <a:bodyPr/>
        <a:lstStyle/>
        <a:p>
          <a:r>
            <a:rPr lang="en-US" sz="1600" dirty="0" smtClean="0"/>
            <a:t>Handy tool for model and method comparison</a:t>
          </a:r>
          <a:endParaRPr lang="en-US" sz="1600" dirty="0"/>
        </a:p>
      </dgm:t>
    </dgm:pt>
    <dgm:pt modelId="{B682839F-D9B4-C94A-A3FF-2E0B73A85349}" type="parTrans" cxnId="{BAEC0A21-8769-D14D-BB3D-C721ED02F91C}">
      <dgm:prSet/>
      <dgm:spPr/>
      <dgm:t>
        <a:bodyPr/>
        <a:lstStyle/>
        <a:p>
          <a:endParaRPr lang="en-US"/>
        </a:p>
      </dgm:t>
    </dgm:pt>
    <dgm:pt modelId="{601FB786-779C-7F4E-BAE9-A06EC51F9846}" type="sibTrans" cxnId="{BAEC0A21-8769-D14D-BB3D-C721ED02F91C}">
      <dgm:prSet/>
      <dgm:spPr/>
      <dgm:t>
        <a:bodyPr/>
        <a:lstStyle/>
        <a:p>
          <a:endParaRPr lang="en-US"/>
        </a:p>
      </dgm:t>
    </dgm:pt>
    <dgm:pt modelId="{08CBC06A-89A0-D841-A3AF-FFEA32ACE7AC}">
      <dgm:prSet custT="1"/>
      <dgm:spPr/>
      <dgm:t>
        <a:bodyPr/>
        <a:lstStyle/>
        <a:p>
          <a:r>
            <a:rPr lang="en-US" sz="1600" dirty="0" smtClean="0"/>
            <a:t>Easy design generation for computer experiments</a:t>
          </a:r>
          <a:endParaRPr lang="en-US" sz="1600" dirty="0"/>
        </a:p>
      </dgm:t>
    </dgm:pt>
    <dgm:pt modelId="{9807E395-D4B4-F34C-B2A0-1D14590FEAEE}" type="parTrans" cxnId="{6BF7C3B0-0520-7F4F-B43F-D48190354E11}">
      <dgm:prSet/>
      <dgm:spPr/>
      <dgm:t>
        <a:bodyPr/>
        <a:lstStyle/>
        <a:p>
          <a:endParaRPr lang="en-US"/>
        </a:p>
      </dgm:t>
    </dgm:pt>
    <dgm:pt modelId="{60CADBA7-919B-2A41-B3FC-A34B56672E97}" type="sibTrans" cxnId="{6BF7C3B0-0520-7F4F-B43F-D48190354E11}">
      <dgm:prSet/>
      <dgm:spPr/>
      <dgm:t>
        <a:bodyPr/>
        <a:lstStyle/>
        <a:p>
          <a:endParaRPr lang="en-US"/>
        </a:p>
      </dgm:t>
    </dgm:pt>
    <dgm:pt modelId="{F8753B2C-3F77-B04C-BEBB-807B927FFCEE}">
      <dgm:prSet custT="1"/>
      <dgm:spPr/>
      <dgm:t>
        <a:bodyPr/>
        <a:lstStyle/>
        <a:p>
          <a:r>
            <a:rPr lang="en-US" sz="1600" dirty="0" smtClean="0"/>
            <a:t>Simulate data from multi-response random regression model</a:t>
          </a:r>
          <a:endParaRPr lang="en-US" sz="1600" dirty="0"/>
        </a:p>
      </dgm:t>
    </dgm:pt>
    <dgm:pt modelId="{8E25B856-E0CB-D140-8D4B-378BA78F5C86}" type="parTrans" cxnId="{BD57F1E1-69B4-164C-8574-DFDDAE65D0E5}">
      <dgm:prSet/>
      <dgm:spPr/>
      <dgm:t>
        <a:bodyPr/>
        <a:lstStyle/>
        <a:p>
          <a:endParaRPr lang="en-US"/>
        </a:p>
      </dgm:t>
    </dgm:pt>
    <dgm:pt modelId="{DF99018C-3363-F84F-BFCC-348A5741F316}" type="sibTrans" cxnId="{BD57F1E1-69B4-164C-8574-DFDDAE65D0E5}">
      <dgm:prSet/>
      <dgm:spPr/>
      <dgm:t>
        <a:bodyPr/>
        <a:lstStyle/>
        <a:p>
          <a:endParaRPr lang="en-US"/>
        </a:p>
      </dgm:t>
    </dgm:pt>
    <dgm:pt modelId="{803FE713-0BD1-4746-BEF3-DC0CDF44E13B}" type="pres">
      <dgm:prSet presAssocID="{FC06631D-9F5B-0146-A767-A1F08ABFD77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CD0BC7-2E83-704A-B095-7C57888873ED}" type="pres">
      <dgm:prSet presAssocID="{FC06631D-9F5B-0146-A767-A1F08ABFD77E}" presName="radial" presStyleCnt="0">
        <dgm:presLayoutVars>
          <dgm:animLvl val="ctr"/>
        </dgm:presLayoutVars>
      </dgm:prSet>
      <dgm:spPr/>
    </dgm:pt>
    <dgm:pt modelId="{C01FD499-F761-314B-8E19-1742B9BBA2DF}" type="pres">
      <dgm:prSet presAssocID="{9F1E4B7C-C3C5-9547-838C-7D586F01B1B0}" presName="centerShape" presStyleLbl="vennNode1" presStyleIdx="0" presStyleCnt="7" custScaleX="74134" custScaleY="74134" custLinFactNeighborX="-1145" custLinFactNeighborY="687"/>
      <dgm:spPr/>
      <dgm:t>
        <a:bodyPr/>
        <a:lstStyle/>
        <a:p>
          <a:endParaRPr lang="en-US"/>
        </a:p>
      </dgm:t>
    </dgm:pt>
    <dgm:pt modelId="{56BE4AF3-8158-0A44-B300-0E66F5A552D0}" type="pres">
      <dgm:prSet presAssocID="{F8753B2C-3F77-B04C-BEBB-807B927FFCEE}" presName="node" presStyleLbl="vennNode1" presStyleIdx="1" presStyleCnt="7" custScaleX="135583" custScaleY="135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DED8A-0D29-2A48-BD75-1F64DC085093}" type="pres">
      <dgm:prSet presAssocID="{380E7F29-7857-BF42-91A3-21F9D5BD3E71}" presName="node" presStyleLbl="vennNode1" presStyleIdx="2" presStyleCnt="7" custScaleX="135583" custScaleY="135583" custRadScaleRad="91383" custRadScaleInc="2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0D3CD-85E0-1544-9CD5-EE920A5771EF}" type="pres">
      <dgm:prSet presAssocID="{9F5D97F3-E6FA-6B43-9FF9-BE3DF704BCEB}" presName="node" presStyleLbl="vennNode1" presStyleIdx="3" presStyleCnt="7" custScaleX="135583" custScaleY="135583" custRadScaleRad="108083" custRadScaleInc="-1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96393-1AA1-B340-83FA-CA854266F0AF}" type="pres">
      <dgm:prSet presAssocID="{2D024D4B-7C84-AF44-AF59-6315D9BDDA1B}" presName="node" presStyleLbl="vennNode1" presStyleIdx="4" presStyleCnt="7" custScaleX="135583" custScaleY="135583" custRadScaleRad="104514" custRadScaleInc="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ADEAB-820F-3849-88D8-5C317D0EAD28}" type="pres">
      <dgm:prSet presAssocID="{EB79F964-76D1-F947-8E7D-0C5D72BA1168}" presName="node" presStyleLbl="vennNode1" presStyleIdx="5" presStyleCnt="7" custScaleX="135583" custScaleY="135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0CCC2-705B-2044-92E7-EE359655B44D}" type="pres">
      <dgm:prSet presAssocID="{08CBC06A-89A0-D841-A3AF-FFEA32ACE7AC}" presName="node" presStyleLbl="vennNode1" presStyleIdx="6" presStyleCnt="7" custScaleX="135583" custScaleY="135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682BEF-8BEA-0444-8E63-3FD13FCAB2E4}" type="presOf" srcId="{2D024D4B-7C84-AF44-AF59-6315D9BDDA1B}" destId="{D6596393-1AA1-B340-83FA-CA854266F0AF}" srcOrd="0" destOrd="0" presId="urn:microsoft.com/office/officeart/2005/8/layout/radial3"/>
    <dgm:cxn modelId="{46CF2A78-C99C-CA45-B29F-DEE9C7344E25}" type="presOf" srcId="{9F5D97F3-E6FA-6B43-9FF9-BE3DF704BCEB}" destId="{8940D3CD-85E0-1544-9CD5-EE920A5771EF}" srcOrd="0" destOrd="0" presId="urn:microsoft.com/office/officeart/2005/8/layout/radial3"/>
    <dgm:cxn modelId="{6BF7C3B0-0520-7F4F-B43F-D48190354E11}" srcId="{9F1E4B7C-C3C5-9547-838C-7D586F01B1B0}" destId="{08CBC06A-89A0-D841-A3AF-FFEA32ACE7AC}" srcOrd="5" destOrd="0" parTransId="{9807E395-D4B4-F34C-B2A0-1D14590FEAEE}" sibTransId="{60CADBA7-919B-2A41-B3FC-A34B56672E97}"/>
    <dgm:cxn modelId="{42E715D2-2D9D-894D-9ABF-DFB9A2F6C400}" type="presOf" srcId="{9F1E4B7C-C3C5-9547-838C-7D586F01B1B0}" destId="{C01FD499-F761-314B-8E19-1742B9BBA2DF}" srcOrd="0" destOrd="0" presId="urn:microsoft.com/office/officeart/2005/8/layout/radial3"/>
    <dgm:cxn modelId="{B072CBA5-16C4-B14A-9B11-E7FECD8FDFCD}" type="presOf" srcId="{F8753B2C-3F77-B04C-BEBB-807B927FFCEE}" destId="{56BE4AF3-8158-0A44-B300-0E66F5A552D0}" srcOrd="0" destOrd="0" presId="urn:microsoft.com/office/officeart/2005/8/layout/radial3"/>
    <dgm:cxn modelId="{DC8A969C-8A0C-044D-BF4D-B03933CC67AC}" srcId="{FC06631D-9F5B-0146-A767-A1F08ABFD77E}" destId="{9F1E4B7C-C3C5-9547-838C-7D586F01B1B0}" srcOrd="0" destOrd="0" parTransId="{D2733A01-61BD-B64A-8184-3100F9653351}" sibTransId="{E94E19CD-BA94-3645-8ED8-6809FA7EBFEA}"/>
    <dgm:cxn modelId="{BAEC0A21-8769-D14D-BB3D-C721ED02F91C}" srcId="{9F1E4B7C-C3C5-9547-838C-7D586F01B1B0}" destId="{EB79F964-76D1-F947-8E7D-0C5D72BA1168}" srcOrd="4" destOrd="0" parTransId="{B682839F-D9B4-C94A-A3FF-2E0B73A85349}" sibTransId="{601FB786-779C-7F4E-BAE9-A06EC51F9846}"/>
    <dgm:cxn modelId="{8B9BD17B-75DA-A644-8B2A-C643DDE051DA}" type="presOf" srcId="{380E7F29-7857-BF42-91A3-21F9D5BD3E71}" destId="{308DED8A-0D29-2A48-BD75-1F64DC085093}" srcOrd="0" destOrd="0" presId="urn:microsoft.com/office/officeart/2005/8/layout/radial3"/>
    <dgm:cxn modelId="{9F4ABCB9-6E8E-1F4E-B29E-329BCD020BF7}" srcId="{9F1E4B7C-C3C5-9547-838C-7D586F01B1B0}" destId="{9F5D97F3-E6FA-6B43-9FF9-BE3DF704BCEB}" srcOrd="2" destOrd="0" parTransId="{311CB133-8277-484F-A530-87B1C31C76CE}" sibTransId="{E4A0D93D-2B66-BD4F-AB6E-9160DF0C0C3E}"/>
    <dgm:cxn modelId="{B190F247-8508-9D41-AA37-37822F41B64C}" type="presOf" srcId="{FC06631D-9F5B-0146-A767-A1F08ABFD77E}" destId="{803FE713-0BD1-4746-BEF3-DC0CDF44E13B}" srcOrd="0" destOrd="0" presId="urn:microsoft.com/office/officeart/2005/8/layout/radial3"/>
    <dgm:cxn modelId="{F911390B-6A8B-D94F-966A-8DD609C88EA6}" type="presOf" srcId="{08CBC06A-89A0-D841-A3AF-FFEA32ACE7AC}" destId="{F500CCC2-705B-2044-92E7-EE359655B44D}" srcOrd="0" destOrd="0" presId="urn:microsoft.com/office/officeart/2005/8/layout/radial3"/>
    <dgm:cxn modelId="{FB2C4CAF-64FC-784F-894B-B1E08CF718C3}" type="presOf" srcId="{EB79F964-76D1-F947-8E7D-0C5D72BA1168}" destId="{838ADEAB-820F-3849-88D8-5C317D0EAD28}" srcOrd="0" destOrd="0" presId="urn:microsoft.com/office/officeart/2005/8/layout/radial3"/>
    <dgm:cxn modelId="{BD57F1E1-69B4-164C-8574-DFDDAE65D0E5}" srcId="{9F1E4B7C-C3C5-9547-838C-7D586F01B1B0}" destId="{F8753B2C-3F77-B04C-BEBB-807B927FFCEE}" srcOrd="0" destOrd="0" parTransId="{8E25B856-E0CB-D140-8D4B-378BA78F5C86}" sibTransId="{DF99018C-3363-F84F-BFCC-348A5741F316}"/>
    <dgm:cxn modelId="{D330B487-796E-BB4B-A7AD-CC0B24A50F67}" srcId="{9F1E4B7C-C3C5-9547-838C-7D586F01B1B0}" destId="{2D024D4B-7C84-AF44-AF59-6315D9BDDA1B}" srcOrd="3" destOrd="0" parTransId="{8F5B8C37-5215-9D41-9FE0-8FF4266210BE}" sibTransId="{67A56EFE-4EAE-AD4D-9F28-8B2C3E0DACBD}"/>
    <dgm:cxn modelId="{EC97885D-623F-8F4C-A34E-8220957073F9}" srcId="{9F1E4B7C-C3C5-9547-838C-7D586F01B1B0}" destId="{380E7F29-7857-BF42-91A3-21F9D5BD3E71}" srcOrd="1" destOrd="0" parTransId="{0DA694D2-56E4-B048-A029-AF12C49F2410}" sibTransId="{4A1FEDDF-FC7F-7A45-BFD4-59D7A1C5C8A3}"/>
    <dgm:cxn modelId="{7A2AE587-591E-014F-A8B7-6AF470AAD6D2}" type="presParOf" srcId="{803FE713-0BD1-4746-BEF3-DC0CDF44E13B}" destId="{D3CD0BC7-2E83-704A-B095-7C57888873ED}" srcOrd="0" destOrd="0" presId="urn:microsoft.com/office/officeart/2005/8/layout/radial3"/>
    <dgm:cxn modelId="{EDCB9E6D-1632-0645-8CD7-F24D8C75909E}" type="presParOf" srcId="{D3CD0BC7-2E83-704A-B095-7C57888873ED}" destId="{C01FD499-F761-314B-8E19-1742B9BBA2DF}" srcOrd="0" destOrd="0" presId="urn:microsoft.com/office/officeart/2005/8/layout/radial3"/>
    <dgm:cxn modelId="{B720BE93-1697-3C47-B69C-D1662CCE8D1F}" type="presParOf" srcId="{D3CD0BC7-2E83-704A-B095-7C57888873ED}" destId="{56BE4AF3-8158-0A44-B300-0E66F5A552D0}" srcOrd="1" destOrd="0" presId="urn:microsoft.com/office/officeart/2005/8/layout/radial3"/>
    <dgm:cxn modelId="{85E4F8D9-D8F7-1E46-B4E4-61BB358F993E}" type="presParOf" srcId="{D3CD0BC7-2E83-704A-B095-7C57888873ED}" destId="{308DED8A-0D29-2A48-BD75-1F64DC085093}" srcOrd="2" destOrd="0" presId="urn:microsoft.com/office/officeart/2005/8/layout/radial3"/>
    <dgm:cxn modelId="{934BA0DD-DAF6-B343-8A46-356838EA0457}" type="presParOf" srcId="{D3CD0BC7-2E83-704A-B095-7C57888873ED}" destId="{8940D3CD-85E0-1544-9CD5-EE920A5771EF}" srcOrd="3" destOrd="0" presId="urn:microsoft.com/office/officeart/2005/8/layout/radial3"/>
    <dgm:cxn modelId="{3EDD5AC0-1CC9-3449-9EB2-62495BF026A3}" type="presParOf" srcId="{D3CD0BC7-2E83-704A-B095-7C57888873ED}" destId="{D6596393-1AA1-B340-83FA-CA854266F0AF}" srcOrd="4" destOrd="0" presId="urn:microsoft.com/office/officeart/2005/8/layout/radial3"/>
    <dgm:cxn modelId="{61F20558-AF9E-664D-AA84-C9EC1EDD46D6}" type="presParOf" srcId="{D3CD0BC7-2E83-704A-B095-7C57888873ED}" destId="{838ADEAB-820F-3849-88D8-5C317D0EAD28}" srcOrd="5" destOrd="0" presId="urn:microsoft.com/office/officeart/2005/8/layout/radial3"/>
    <dgm:cxn modelId="{CAD6087C-7D3B-8F43-80B2-34CE577C4FC2}" type="presParOf" srcId="{D3CD0BC7-2E83-704A-B095-7C57888873ED}" destId="{F500CCC2-705B-2044-92E7-EE359655B44D}" srcOrd="6" destOrd="0" presId="urn:microsoft.com/office/officeart/2005/8/layout/radial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FD499-F761-314B-8E19-1742B9BBA2DF}">
      <dsp:nvSpPr>
        <dsp:cNvPr id="0" name=""/>
        <dsp:cNvSpPr/>
      </dsp:nvSpPr>
      <dsp:spPr>
        <a:xfrm>
          <a:off x="3307610" y="1834520"/>
          <a:ext cx="2519988" cy="251998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Why</a:t>
          </a:r>
          <a:r>
            <a:rPr lang="en-US" sz="41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4000" b="1" kern="1200" cap="none" spc="0" dirty="0" err="1" smtClean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charset="0"/>
              <a:ea typeface="Consolas" charset="0"/>
              <a:cs typeface="Consolas" charset="0"/>
            </a:rPr>
            <a:t>simrel</a:t>
          </a:r>
          <a:endParaRPr lang="en-US" sz="4000" b="1" kern="1200" dirty="0">
            <a:latin typeface="Consolas" charset="0"/>
            <a:ea typeface="Consolas" charset="0"/>
            <a:cs typeface="Consolas" charset="0"/>
          </a:endParaRPr>
        </a:p>
      </dsp:txBody>
      <dsp:txXfrm>
        <a:off x="3676654" y="2203564"/>
        <a:ext cx="1781900" cy="1781900"/>
      </dsp:txXfrm>
    </dsp:sp>
    <dsp:sp modelId="{56BE4AF3-8158-0A44-B300-0E66F5A552D0}">
      <dsp:nvSpPr>
        <dsp:cNvPr id="0" name=""/>
        <dsp:cNvSpPr/>
      </dsp:nvSpPr>
      <dsp:spPr>
        <a:xfrm>
          <a:off x="3466102" y="-301780"/>
          <a:ext cx="2304392" cy="23043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Simulate data from multi-response random regression model</a:t>
          </a:r>
          <a:endParaRPr lang="en-US" sz="1600" kern="1200" dirty="0"/>
        </a:p>
      </dsp:txBody>
      <dsp:txXfrm>
        <a:off x="3803572" y="35690"/>
        <a:ext cx="1629452" cy="1629452"/>
      </dsp:txXfrm>
    </dsp:sp>
    <dsp:sp modelId="{308DED8A-0D29-2A48-BD75-1F64DC085093}">
      <dsp:nvSpPr>
        <dsp:cNvPr id="0" name=""/>
        <dsp:cNvSpPr/>
      </dsp:nvSpPr>
      <dsp:spPr>
        <a:xfrm>
          <a:off x="5239064" y="937812"/>
          <a:ext cx="2304392" cy="23043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n/>
            </a:rPr>
            <a:t>Latent relevant spaces for both X and Y</a:t>
          </a:r>
          <a:endParaRPr lang="en-US" sz="1600" kern="1200" dirty="0">
            <a:ln/>
          </a:endParaRPr>
        </a:p>
      </dsp:txBody>
      <dsp:txXfrm>
        <a:off x="5576534" y="1275282"/>
        <a:ext cx="1629452" cy="1629452"/>
      </dsp:txXfrm>
    </dsp:sp>
    <dsp:sp modelId="{8940D3CD-85E0-1544-9CD5-EE920A5771EF}">
      <dsp:nvSpPr>
        <dsp:cNvPr id="0" name=""/>
        <dsp:cNvSpPr/>
      </dsp:nvSpPr>
      <dsp:spPr>
        <a:xfrm>
          <a:off x="5552056" y="3083826"/>
          <a:ext cx="2304392" cy="23043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n/>
            </a:rPr>
            <a:t>Relevant and irrelevant predictors</a:t>
          </a:r>
          <a:endParaRPr lang="en-US" sz="1600" kern="1200" dirty="0">
            <a:ln/>
          </a:endParaRPr>
        </a:p>
      </dsp:txBody>
      <dsp:txXfrm>
        <a:off x="5889526" y="3421296"/>
        <a:ext cx="1629452" cy="1629452"/>
      </dsp:txXfrm>
    </dsp:sp>
    <dsp:sp modelId="{D6596393-1AA1-B340-83FA-CA854266F0AF}">
      <dsp:nvSpPr>
        <dsp:cNvPr id="0" name=""/>
        <dsp:cNvSpPr/>
      </dsp:nvSpPr>
      <dsp:spPr>
        <a:xfrm>
          <a:off x="3449045" y="4125586"/>
          <a:ext cx="2304392" cy="23043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n/>
            </a:rPr>
            <a:t>Complex data structures controlled by few parameters</a:t>
          </a:r>
          <a:endParaRPr lang="en-US" sz="1600" kern="1200" dirty="0">
            <a:ln/>
          </a:endParaRPr>
        </a:p>
      </dsp:txBody>
      <dsp:txXfrm>
        <a:off x="3786515" y="4463056"/>
        <a:ext cx="1629452" cy="1629452"/>
      </dsp:txXfrm>
    </dsp:sp>
    <dsp:sp modelId="{838ADEAB-820F-3849-88D8-5C317D0EAD28}">
      <dsp:nvSpPr>
        <dsp:cNvPr id="0" name=""/>
        <dsp:cNvSpPr/>
      </dsp:nvSpPr>
      <dsp:spPr>
        <a:xfrm>
          <a:off x="1548996" y="3018744"/>
          <a:ext cx="2304392" cy="23043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Handy tool for model and method comparison</a:t>
          </a:r>
          <a:endParaRPr lang="en-US" sz="1600" kern="1200" dirty="0"/>
        </a:p>
      </dsp:txBody>
      <dsp:txXfrm>
        <a:off x="1886466" y="3356214"/>
        <a:ext cx="1629452" cy="1629452"/>
      </dsp:txXfrm>
    </dsp:sp>
    <dsp:sp modelId="{F500CCC2-705B-2044-92E7-EE359655B44D}">
      <dsp:nvSpPr>
        <dsp:cNvPr id="0" name=""/>
        <dsp:cNvSpPr/>
      </dsp:nvSpPr>
      <dsp:spPr>
        <a:xfrm>
          <a:off x="1548996" y="805061"/>
          <a:ext cx="2304392" cy="23043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Easy design generation for computer experiments</a:t>
          </a:r>
          <a:endParaRPr lang="en-US" sz="1600" kern="1200" dirty="0"/>
        </a:p>
      </dsp:txBody>
      <dsp:txXfrm>
        <a:off x="1886466" y="1142531"/>
        <a:ext cx="1629452" cy="162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A80E5-3265-9447-98AB-DE78A7815A2A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8B4A1-756A-094C-B622-32D6B65F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8B4A1-756A-094C-B622-32D6B65F25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8B4A1-756A-094C-B622-32D6B65F25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284" y="2514601"/>
            <a:ext cx="715048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284" y="4777381"/>
            <a:ext cx="715048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4362" y="4321159"/>
            <a:ext cx="1511762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8612" y="4529542"/>
            <a:ext cx="633726" cy="365125"/>
          </a:xfrm>
        </p:spPr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6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609600"/>
            <a:ext cx="7141317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4354046"/>
            <a:ext cx="714131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467" y="609600"/>
            <a:ext cx="661871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17303" y="3505200"/>
            <a:ext cx="612504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4354046"/>
            <a:ext cx="714131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59010" y="648005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328" y="290530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51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2438402"/>
            <a:ext cx="7141317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181600"/>
            <a:ext cx="7141317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370467" y="609600"/>
            <a:ext cx="661871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4283" y="4343400"/>
            <a:ext cx="72456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3" y="5181600"/>
            <a:ext cx="72456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59010" y="648005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0328" y="290530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26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627407"/>
            <a:ext cx="7141316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4284" y="4343400"/>
            <a:ext cx="714131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181600"/>
            <a:ext cx="7141317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6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1746" y="627407"/>
            <a:ext cx="1794143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84" y="627407"/>
            <a:ext cx="5109377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302" y="624110"/>
            <a:ext cx="71382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84" y="2133600"/>
            <a:ext cx="7141317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2074562"/>
            <a:ext cx="714131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3581400"/>
            <a:ext cx="714131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85" y="2136707"/>
            <a:ext cx="3463992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083" y="2136707"/>
            <a:ext cx="3463517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787784"/>
            <a:ext cx="633726" cy="365125"/>
          </a:xfrm>
        </p:spPr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7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131" y="2226626"/>
            <a:ext cx="311414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4283" y="2802889"/>
            <a:ext cx="3463993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7501" y="2223398"/>
            <a:ext cx="31126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8191" y="2799661"/>
            <a:ext cx="3461987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787784"/>
            <a:ext cx="633726" cy="365125"/>
          </a:xfrm>
        </p:spPr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300" y="624110"/>
            <a:ext cx="71383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3" y="446088"/>
            <a:ext cx="2848716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785" y="446090"/>
            <a:ext cx="4106815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3" y="1598613"/>
            <a:ext cx="284871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4800600"/>
            <a:ext cx="714131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4284" y="634965"/>
            <a:ext cx="7141317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367338"/>
            <a:ext cx="714131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21463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123" y="285"/>
            <a:ext cx="2114961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9812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7300" y="624110"/>
            <a:ext cx="71383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2133600"/>
            <a:ext cx="7141317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0100" y="6135090"/>
            <a:ext cx="830245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68AB-DF69-374D-9ACE-1BFA67B253C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4283" y="6135810"/>
            <a:ext cx="6192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53830" y="787784"/>
            <a:ext cx="633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FB50C1-DDD7-6E4B-A113-D271E37E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65003832"/>
              </p:ext>
            </p:extLst>
          </p:nvPr>
        </p:nvGraphicFramePr>
        <p:xfrm>
          <a:off x="451413" y="335666"/>
          <a:ext cx="9236597" cy="612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8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71640" y="5"/>
            <a:ext cx="7599682" cy="6667697"/>
            <a:chOff x="2814640" y="0"/>
            <a:chExt cx="7599682" cy="6667697"/>
          </a:xfrm>
        </p:grpSpPr>
        <p:sp>
          <p:nvSpPr>
            <p:cNvPr id="6" name="Freeform 5"/>
            <p:cNvSpPr/>
            <p:nvPr/>
          </p:nvSpPr>
          <p:spPr>
            <a:xfrm>
              <a:off x="4105246" y="0"/>
              <a:ext cx="6309076" cy="1234759"/>
            </a:xfrm>
            <a:custGeom>
              <a:avLst/>
              <a:gdLst>
                <a:gd name="connsiteX0" fmla="*/ 0 w 5353066"/>
                <a:gd name="connsiteY0" fmla="*/ 154345 h 1234759"/>
                <a:gd name="connsiteX1" fmla="*/ 4735687 w 5353066"/>
                <a:gd name="connsiteY1" fmla="*/ 154345 h 1234759"/>
                <a:gd name="connsiteX2" fmla="*/ 4735687 w 5353066"/>
                <a:gd name="connsiteY2" fmla="*/ 0 h 1234759"/>
                <a:gd name="connsiteX3" fmla="*/ 5353066 w 5353066"/>
                <a:gd name="connsiteY3" fmla="*/ 617380 h 1234759"/>
                <a:gd name="connsiteX4" fmla="*/ 4735687 w 5353066"/>
                <a:gd name="connsiteY4" fmla="*/ 1234759 h 1234759"/>
                <a:gd name="connsiteX5" fmla="*/ 4735687 w 5353066"/>
                <a:gd name="connsiteY5" fmla="*/ 1080414 h 1234759"/>
                <a:gd name="connsiteX6" fmla="*/ 0 w 5353066"/>
                <a:gd name="connsiteY6" fmla="*/ 1080414 h 1234759"/>
                <a:gd name="connsiteX7" fmla="*/ 0 w 5353066"/>
                <a:gd name="connsiteY7" fmla="*/ 154345 h 123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066" h="1234759">
                  <a:moveTo>
                    <a:pt x="0" y="154345"/>
                  </a:moveTo>
                  <a:lnTo>
                    <a:pt x="4735687" y="154345"/>
                  </a:lnTo>
                  <a:lnTo>
                    <a:pt x="4735687" y="0"/>
                  </a:lnTo>
                  <a:lnTo>
                    <a:pt x="5353066" y="617380"/>
                  </a:lnTo>
                  <a:lnTo>
                    <a:pt x="4735687" y="1234759"/>
                  </a:lnTo>
                  <a:lnTo>
                    <a:pt x="4735687" y="1080414"/>
                  </a:lnTo>
                  <a:lnTo>
                    <a:pt x="0" y="1080414"/>
                  </a:lnTo>
                  <a:lnTo>
                    <a:pt x="0" y="154345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8000" tIns="216000" rIns="864000" bIns="108000" numCol="1" spcCol="1270" anchor="ctr" anchorCtr="0">
              <a:noAutofit/>
            </a:bodyPr>
            <a:lstStyle/>
            <a:p>
              <a:pPr marL="0" lvl="1" defTabSz="933419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100" dirty="0">
                  <a:solidFill>
                    <a:schemeClr val="bg1"/>
                  </a:solidFill>
                </a:rPr>
                <a:t>Relevant X components and their positions</a:t>
              </a: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>
            <a:xfrm>
              <a:off x="2814640" y="193113"/>
              <a:ext cx="931271" cy="972000"/>
            </a:xfrm>
            <a:custGeom>
              <a:avLst/>
              <a:gdLst>
                <a:gd name="connsiteX0" fmla="*/ 0 w 1183017"/>
                <a:gd name="connsiteY0" fmla="*/ 197173 h 1234759"/>
                <a:gd name="connsiteX1" fmla="*/ 197173 w 1183017"/>
                <a:gd name="connsiteY1" fmla="*/ 0 h 1234759"/>
                <a:gd name="connsiteX2" fmla="*/ 985844 w 1183017"/>
                <a:gd name="connsiteY2" fmla="*/ 0 h 1234759"/>
                <a:gd name="connsiteX3" fmla="*/ 1183017 w 1183017"/>
                <a:gd name="connsiteY3" fmla="*/ 197173 h 1234759"/>
                <a:gd name="connsiteX4" fmla="*/ 1183017 w 1183017"/>
                <a:gd name="connsiteY4" fmla="*/ 1037586 h 1234759"/>
                <a:gd name="connsiteX5" fmla="*/ 985844 w 1183017"/>
                <a:gd name="connsiteY5" fmla="*/ 1234759 h 1234759"/>
                <a:gd name="connsiteX6" fmla="*/ 197173 w 1183017"/>
                <a:gd name="connsiteY6" fmla="*/ 1234759 h 1234759"/>
                <a:gd name="connsiteX7" fmla="*/ 0 w 1183017"/>
                <a:gd name="connsiteY7" fmla="*/ 1037586 h 1234759"/>
                <a:gd name="connsiteX8" fmla="*/ 0 w 1183017"/>
                <a:gd name="connsiteY8" fmla="*/ 197173 h 123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017" h="1234759">
                  <a:moveTo>
                    <a:pt x="0" y="197173"/>
                  </a:moveTo>
                  <a:cubicBezTo>
                    <a:pt x="0" y="88277"/>
                    <a:pt x="88277" y="0"/>
                    <a:pt x="197173" y="0"/>
                  </a:cubicBezTo>
                  <a:lnTo>
                    <a:pt x="985844" y="0"/>
                  </a:lnTo>
                  <a:cubicBezTo>
                    <a:pt x="1094740" y="0"/>
                    <a:pt x="1183017" y="88277"/>
                    <a:pt x="1183017" y="197173"/>
                  </a:cubicBezTo>
                  <a:lnTo>
                    <a:pt x="1183017" y="1037586"/>
                  </a:lnTo>
                  <a:cubicBezTo>
                    <a:pt x="1183017" y="1146482"/>
                    <a:pt x="1094740" y="1234759"/>
                    <a:pt x="985844" y="1234759"/>
                  </a:cubicBezTo>
                  <a:lnTo>
                    <a:pt x="197173" y="1234759"/>
                  </a:lnTo>
                  <a:cubicBezTo>
                    <a:pt x="88277" y="1234759"/>
                    <a:pt x="0" y="1146482"/>
                    <a:pt x="0" y="1037586"/>
                  </a:cubicBezTo>
                  <a:lnTo>
                    <a:pt x="0" y="197173"/>
                  </a:lnTo>
                  <a:close/>
                </a:path>
              </a:pathLst>
            </a:custGeom>
            <a:blipFill>
              <a:blip r:embed="rId2"/>
              <a:stretch>
                <a:fillRect l="-5000" t="-5000" r="-7000" b="-8000"/>
              </a:stretch>
            </a:blip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97780" tIns="177765" rIns="297780" bIns="177765" numCol="1" spcCol="1270" anchor="ctr" anchorCtr="0">
              <a:noAutofit/>
            </a:bodyPr>
            <a:lstStyle/>
            <a:p>
              <a:pPr algn="ctr" defTabSz="280025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300" dirty="0"/>
                <a:t> 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105246" y="1358231"/>
              <a:ext cx="6309076" cy="1234759"/>
            </a:xfrm>
            <a:custGeom>
              <a:avLst/>
              <a:gdLst>
                <a:gd name="connsiteX0" fmla="*/ 0 w 5353066"/>
                <a:gd name="connsiteY0" fmla="*/ 154345 h 1234759"/>
                <a:gd name="connsiteX1" fmla="*/ 4735687 w 5353066"/>
                <a:gd name="connsiteY1" fmla="*/ 154345 h 1234759"/>
                <a:gd name="connsiteX2" fmla="*/ 4735687 w 5353066"/>
                <a:gd name="connsiteY2" fmla="*/ 0 h 1234759"/>
                <a:gd name="connsiteX3" fmla="*/ 5353066 w 5353066"/>
                <a:gd name="connsiteY3" fmla="*/ 617380 h 1234759"/>
                <a:gd name="connsiteX4" fmla="*/ 4735687 w 5353066"/>
                <a:gd name="connsiteY4" fmla="*/ 1234759 h 1234759"/>
                <a:gd name="connsiteX5" fmla="*/ 4735687 w 5353066"/>
                <a:gd name="connsiteY5" fmla="*/ 1080414 h 1234759"/>
                <a:gd name="connsiteX6" fmla="*/ 0 w 5353066"/>
                <a:gd name="connsiteY6" fmla="*/ 1080414 h 1234759"/>
                <a:gd name="connsiteX7" fmla="*/ 0 w 5353066"/>
                <a:gd name="connsiteY7" fmla="*/ 154345 h 123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066" h="1234759">
                  <a:moveTo>
                    <a:pt x="0" y="154345"/>
                  </a:moveTo>
                  <a:lnTo>
                    <a:pt x="4735687" y="154345"/>
                  </a:lnTo>
                  <a:lnTo>
                    <a:pt x="4735687" y="0"/>
                  </a:lnTo>
                  <a:lnTo>
                    <a:pt x="5353066" y="617380"/>
                  </a:lnTo>
                  <a:lnTo>
                    <a:pt x="4735687" y="1234759"/>
                  </a:lnTo>
                  <a:lnTo>
                    <a:pt x="4735687" y="1080414"/>
                  </a:lnTo>
                  <a:lnTo>
                    <a:pt x="0" y="1080414"/>
                  </a:lnTo>
                  <a:lnTo>
                    <a:pt x="0" y="154345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8000" tIns="216000" rIns="864000" bIns="108000" numCol="1" spcCol="1270" anchor="ctr" anchorCtr="0">
              <a:noAutofit/>
            </a:bodyPr>
            <a:lstStyle/>
            <a:p>
              <a:pPr marL="0" lvl="1" defTabSz="933419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100" dirty="0">
                  <a:solidFill>
                    <a:schemeClr val="bg1"/>
                  </a:solidFill>
                </a:rPr>
                <a:t>Coefficient of Determination for latent structure of Y</a:t>
              </a: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2814640" y="1454790"/>
              <a:ext cx="931271" cy="972000"/>
            </a:xfrm>
            <a:custGeom>
              <a:avLst/>
              <a:gdLst>
                <a:gd name="connsiteX0" fmla="*/ 0 w 1183017"/>
                <a:gd name="connsiteY0" fmla="*/ 197173 h 1234759"/>
                <a:gd name="connsiteX1" fmla="*/ 197173 w 1183017"/>
                <a:gd name="connsiteY1" fmla="*/ 0 h 1234759"/>
                <a:gd name="connsiteX2" fmla="*/ 985844 w 1183017"/>
                <a:gd name="connsiteY2" fmla="*/ 0 h 1234759"/>
                <a:gd name="connsiteX3" fmla="*/ 1183017 w 1183017"/>
                <a:gd name="connsiteY3" fmla="*/ 197173 h 1234759"/>
                <a:gd name="connsiteX4" fmla="*/ 1183017 w 1183017"/>
                <a:gd name="connsiteY4" fmla="*/ 1037586 h 1234759"/>
                <a:gd name="connsiteX5" fmla="*/ 985844 w 1183017"/>
                <a:gd name="connsiteY5" fmla="*/ 1234759 h 1234759"/>
                <a:gd name="connsiteX6" fmla="*/ 197173 w 1183017"/>
                <a:gd name="connsiteY6" fmla="*/ 1234759 h 1234759"/>
                <a:gd name="connsiteX7" fmla="*/ 0 w 1183017"/>
                <a:gd name="connsiteY7" fmla="*/ 1037586 h 1234759"/>
                <a:gd name="connsiteX8" fmla="*/ 0 w 1183017"/>
                <a:gd name="connsiteY8" fmla="*/ 197173 h 123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017" h="1234759">
                  <a:moveTo>
                    <a:pt x="0" y="197173"/>
                  </a:moveTo>
                  <a:cubicBezTo>
                    <a:pt x="0" y="88277"/>
                    <a:pt x="88277" y="0"/>
                    <a:pt x="197173" y="0"/>
                  </a:cubicBezTo>
                  <a:lnTo>
                    <a:pt x="985844" y="0"/>
                  </a:lnTo>
                  <a:cubicBezTo>
                    <a:pt x="1094740" y="0"/>
                    <a:pt x="1183017" y="88277"/>
                    <a:pt x="1183017" y="197173"/>
                  </a:cubicBezTo>
                  <a:lnTo>
                    <a:pt x="1183017" y="1037586"/>
                  </a:lnTo>
                  <a:cubicBezTo>
                    <a:pt x="1183017" y="1146482"/>
                    <a:pt x="1094740" y="1234759"/>
                    <a:pt x="985844" y="1234759"/>
                  </a:cubicBezTo>
                  <a:lnTo>
                    <a:pt x="197173" y="1234759"/>
                  </a:lnTo>
                  <a:cubicBezTo>
                    <a:pt x="88277" y="1234759"/>
                    <a:pt x="0" y="1146482"/>
                    <a:pt x="0" y="1037586"/>
                  </a:cubicBezTo>
                  <a:lnTo>
                    <a:pt x="0" y="197173"/>
                  </a:lnTo>
                  <a:close/>
                </a:path>
              </a:pathLst>
            </a:custGeom>
            <a:blipFill>
              <a:blip r:embed="rId2"/>
              <a:stretch>
                <a:fillRect l="-5000" t="-5000" r="-7000" b="-8000"/>
              </a:stretch>
            </a:blip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97780" tIns="177765" rIns="297780" bIns="177765" numCol="1" spcCol="1270" anchor="ctr" anchorCtr="0">
              <a:noAutofit/>
            </a:bodyPr>
            <a:lstStyle/>
            <a:p>
              <a:pPr algn="ctr" defTabSz="280025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3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105246" y="2716467"/>
              <a:ext cx="6309076" cy="1234759"/>
            </a:xfrm>
            <a:custGeom>
              <a:avLst/>
              <a:gdLst>
                <a:gd name="connsiteX0" fmla="*/ 0 w 5353066"/>
                <a:gd name="connsiteY0" fmla="*/ 154345 h 1234759"/>
                <a:gd name="connsiteX1" fmla="*/ 4735687 w 5353066"/>
                <a:gd name="connsiteY1" fmla="*/ 154345 h 1234759"/>
                <a:gd name="connsiteX2" fmla="*/ 4735687 w 5353066"/>
                <a:gd name="connsiteY2" fmla="*/ 0 h 1234759"/>
                <a:gd name="connsiteX3" fmla="*/ 5353066 w 5353066"/>
                <a:gd name="connsiteY3" fmla="*/ 617380 h 1234759"/>
                <a:gd name="connsiteX4" fmla="*/ 4735687 w 5353066"/>
                <a:gd name="connsiteY4" fmla="*/ 1234759 h 1234759"/>
                <a:gd name="connsiteX5" fmla="*/ 4735687 w 5353066"/>
                <a:gd name="connsiteY5" fmla="*/ 1080414 h 1234759"/>
                <a:gd name="connsiteX6" fmla="*/ 0 w 5353066"/>
                <a:gd name="connsiteY6" fmla="*/ 1080414 h 1234759"/>
                <a:gd name="connsiteX7" fmla="*/ 0 w 5353066"/>
                <a:gd name="connsiteY7" fmla="*/ 154345 h 123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066" h="1234759">
                  <a:moveTo>
                    <a:pt x="0" y="154345"/>
                  </a:moveTo>
                  <a:lnTo>
                    <a:pt x="4735687" y="154345"/>
                  </a:lnTo>
                  <a:lnTo>
                    <a:pt x="4735687" y="0"/>
                  </a:lnTo>
                  <a:lnTo>
                    <a:pt x="5353066" y="617380"/>
                  </a:lnTo>
                  <a:lnTo>
                    <a:pt x="4735687" y="1234759"/>
                  </a:lnTo>
                  <a:lnTo>
                    <a:pt x="4735687" y="1080414"/>
                  </a:lnTo>
                  <a:lnTo>
                    <a:pt x="0" y="1080414"/>
                  </a:lnTo>
                  <a:lnTo>
                    <a:pt x="0" y="154345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8000" tIns="216000" rIns="864000" bIns="108000" numCol="1" spcCol="1270" anchor="ctr" anchorCtr="0">
              <a:noAutofit/>
            </a:bodyPr>
            <a:lstStyle/>
            <a:p>
              <a:pPr marL="0" lvl="1" defTabSz="933419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100" dirty="0">
                  <a:solidFill>
                    <a:schemeClr val="bg1"/>
                  </a:solidFill>
                </a:rPr>
                <a:t>Correlation between latent components of Y with and without given X</a:t>
              </a:r>
            </a:p>
          </p:txBody>
        </p:sp>
        <p:sp>
          <p:nvSpPr>
            <p:cNvPr id="11" name="Freeform 10"/>
            <p:cNvSpPr>
              <a:spLocks noChangeAspect="1"/>
            </p:cNvSpPr>
            <p:nvPr/>
          </p:nvSpPr>
          <p:spPr>
            <a:xfrm>
              <a:off x="2814640" y="2813025"/>
              <a:ext cx="931271" cy="972000"/>
            </a:xfrm>
            <a:custGeom>
              <a:avLst/>
              <a:gdLst>
                <a:gd name="connsiteX0" fmla="*/ 0 w 1183017"/>
                <a:gd name="connsiteY0" fmla="*/ 197173 h 1234759"/>
                <a:gd name="connsiteX1" fmla="*/ 197173 w 1183017"/>
                <a:gd name="connsiteY1" fmla="*/ 0 h 1234759"/>
                <a:gd name="connsiteX2" fmla="*/ 985844 w 1183017"/>
                <a:gd name="connsiteY2" fmla="*/ 0 h 1234759"/>
                <a:gd name="connsiteX3" fmla="*/ 1183017 w 1183017"/>
                <a:gd name="connsiteY3" fmla="*/ 197173 h 1234759"/>
                <a:gd name="connsiteX4" fmla="*/ 1183017 w 1183017"/>
                <a:gd name="connsiteY4" fmla="*/ 1037586 h 1234759"/>
                <a:gd name="connsiteX5" fmla="*/ 985844 w 1183017"/>
                <a:gd name="connsiteY5" fmla="*/ 1234759 h 1234759"/>
                <a:gd name="connsiteX6" fmla="*/ 197173 w 1183017"/>
                <a:gd name="connsiteY6" fmla="*/ 1234759 h 1234759"/>
                <a:gd name="connsiteX7" fmla="*/ 0 w 1183017"/>
                <a:gd name="connsiteY7" fmla="*/ 1037586 h 1234759"/>
                <a:gd name="connsiteX8" fmla="*/ 0 w 1183017"/>
                <a:gd name="connsiteY8" fmla="*/ 197173 h 123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017" h="1234759">
                  <a:moveTo>
                    <a:pt x="0" y="197173"/>
                  </a:moveTo>
                  <a:cubicBezTo>
                    <a:pt x="0" y="88277"/>
                    <a:pt x="88277" y="0"/>
                    <a:pt x="197173" y="0"/>
                  </a:cubicBezTo>
                  <a:lnTo>
                    <a:pt x="985844" y="0"/>
                  </a:lnTo>
                  <a:cubicBezTo>
                    <a:pt x="1094740" y="0"/>
                    <a:pt x="1183017" y="88277"/>
                    <a:pt x="1183017" y="197173"/>
                  </a:cubicBezTo>
                  <a:lnTo>
                    <a:pt x="1183017" y="1037586"/>
                  </a:lnTo>
                  <a:cubicBezTo>
                    <a:pt x="1183017" y="1146482"/>
                    <a:pt x="1094740" y="1234759"/>
                    <a:pt x="985844" y="1234759"/>
                  </a:cubicBezTo>
                  <a:lnTo>
                    <a:pt x="197173" y="1234759"/>
                  </a:lnTo>
                  <a:cubicBezTo>
                    <a:pt x="88277" y="1234759"/>
                    <a:pt x="0" y="1146482"/>
                    <a:pt x="0" y="1037586"/>
                  </a:cubicBezTo>
                  <a:lnTo>
                    <a:pt x="0" y="197173"/>
                  </a:lnTo>
                  <a:close/>
                </a:path>
              </a:pathLst>
            </a:custGeom>
            <a:blipFill>
              <a:blip r:embed="rId2"/>
              <a:stretch>
                <a:fillRect l="-5000" t="-5000" r="-7000" b="-8000"/>
              </a:stretch>
            </a:blip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97780" tIns="177765" rIns="297780" bIns="177765" numCol="1" spcCol="1270" anchor="ctr" anchorCtr="0">
              <a:noAutofit/>
            </a:bodyPr>
            <a:lstStyle/>
            <a:p>
              <a:pPr algn="ctr" defTabSz="280025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3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05246" y="4074702"/>
              <a:ext cx="6309076" cy="1234759"/>
            </a:xfrm>
            <a:custGeom>
              <a:avLst/>
              <a:gdLst>
                <a:gd name="connsiteX0" fmla="*/ 0 w 5353066"/>
                <a:gd name="connsiteY0" fmla="*/ 154345 h 1234759"/>
                <a:gd name="connsiteX1" fmla="*/ 4735687 w 5353066"/>
                <a:gd name="connsiteY1" fmla="*/ 154345 h 1234759"/>
                <a:gd name="connsiteX2" fmla="*/ 4735687 w 5353066"/>
                <a:gd name="connsiteY2" fmla="*/ 0 h 1234759"/>
                <a:gd name="connsiteX3" fmla="*/ 5353066 w 5353066"/>
                <a:gd name="connsiteY3" fmla="*/ 617380 h 1234759"/>
                <a:gd name="connsiteX4" fmla="*/ 4735687 w 5353066"/>
                <a:gd name="connsiteY4" fmla="*/ 1234759 h 1234759"/>
                <a:gd name="connsiteX5" fmla="*/ 4735687 w 5353066"/>
                <a:gd name="connsiteY5" fmla="*/ 1080414 h 1234759"/>
                <a:gd name="connsiteX6" fmla="*/ 0 w 5353066"/>
                <a:gd name="connsiteY6" fmla="*/ 1080414 h 1234759"/>
                <a:gd name="connsiteX7" fmla="*/ 0 w 5353066"/>
                <a:gd name="connsiteY7" fmla="*/ 154345 h 123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066" h="1234759">
                  <a:moveTo>
                    <a:pt x="0" y="154345"/>
                  </a:moveTo>
                  <a:lnTo>
                    <a:pt x="4735687" y="154345"/>
                  </a:lnTo>
                  <a:lnTo>
                    <a:pt x="4735687" y="0"/>
                  </a:lnTo>
                  <a:lnTo>
                    <a:pt x="5353066" y="617380"/>
                  </a:lnTo>
                  <a:lnTo>
                    <a:pt x="4735687" y="1234759"/>
                  </a:lnTo>
                  <a:lnTo>
                    <a:pt x="4735687" y="1080414"/>
                  </a:lnTo>
                  <a:lnTo>
                    <a:pt x="0" y="1080414"/>
                  </a:lnTo>
                  <a:lnTo>
                    <a:pt x="0" y="154345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8000" tIns="216000" rIns="864000" bIns="108000" numCol="1" spcCol="1270" anchor="ctr" anchorCtr="0">
              <a:noAutofit/>
            </a:bodyPr>
            <a:lstStyle/>
            <a:p>
              <a:pPr marL="0" lvl="1" defTabSz="933419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100" dirty="0">
                  <a:solidFill>
                    <a:schemeClr val="bg1"/>
                  </a:solidFill>
                </a:rPr>
                <a:t>Number of relevant predictor variable for two latent components of Y</a:t>
              </a: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>
            <a:xfrm>
              <a:off x="2814640" y="4171260"/>
              <a:ext cx="931271" cy="972000"/>
            </a:xfrm>
            <a:custGeom>
              <a:avLst/>
              <a:gdLst>
                <a:gd name="connsiteX0" fmla="*/ 0 w 1183017"/>
                <a:gd name="connsiteY0" fmla="*/ 197173 h 1234759"/>
                <a:gd name="connsiteX1" fmla="*/ 197173 w 1183017"/>
                <a:gd name="connsiteY1" fmla="*/ 0 h 1234759"/>
                <a:gd name="connsiteX2" fmla="*/ 985844 w 1183017"/>
                <a:gd name="connsiteY2" fmla="*/ 0 h 1234759"/>
                <a:gd name="connsiteX3" fmla="*/ 1183017 w 1183017"/>
                <a:gd name="connsiteY3" fmla="*/ 197173 h 1234759"/>
                <a:gd name="connsiteX4" fmla="*/ 1183017 w 1183017"/>
                <a:gd name="connsiteY4" fmla="*/ 1037586 h 1234759"/>
                <a:gd name="connsiteX5" fmla="*/ 985844 w 1183017"/>
                <a:gd name="connsiteY5" fmla="*/ 1234759 h 1234759"/>
                <a:gd name="connsiteX6" fmla="*/ 197173 w 1183017"/>
                <a:gd name="connsiteY6" fmla="*/ 1234759 h 1234759"/>
                <a:gd name="connsiteX7" fmla="*/ 0 w 1183017"/>
                <a:gd name="connsiteY7" fmla="*/ 1037586 h 1234759"/>
                <a:gd name="connsiteX8" fmla="*/ 0 w 1183017"/>
                <a:gd name="connsiteY8" fmla="*/ 197173 h 123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017" h="1234759">
                  <a:moveTo>
                    <a:pt x="0" y="197173"/>
                  </a:moveTo>
                  <a:cubicBezTo>
                    <a:pt x="0" y="88277"/>
                    <a:pt x="88277" y="0"/>
                    <a:pt x="197173" y="0"/>
                  </a:cubicBezTo>
                  <a:lnTo>
                    <a:pt x="985844" y="0"/>
                  </a:lnTo>
                  <a:cubicBezTo>
                    <a:pt x="1094740" y="0"/>
                    <a:pt x="1183017" y="88277"/>
                    <a:pt x="1183017" y="197173"/>
                  </a:cubicBezTo>
                  <a:lnTo>
                    <a:pt x="1183017" y="1037586"/>
                  </a:lnTo>
                  <a:cubicBezTo>
                    <a:pt x="1183017" y="1146482"/>
                    <a:pt x="1094740" y="1234759"/>
                    <a:pt x="985844" y="1234759"/>
                  </a:cubicBezTo>
                  <a:lnTo>
                    <a:pt x="197173" y="1234759"/>
                  </a:lnTo>
                  <a:cubicBezTo>
                    <a:pt x="88277" y="1234759"/>
                    <a:pt x="0" y="1146482"/>
                    <a:pt x="0" y="1037586"/>
                  </a:cubicBezTo>
                  <a:lnTo>
                    <a:pt x="0" y="197173"/>
                  </a:lnTo>
                  <a:close/>
                </a:path>
              </a:pathLst>
            </a:custGeom>
            <a:blipFill>
              <a:blip r:embed="rId2"/>
              <a:stretch>
                <a:fillRect l="-5000" t="-5000" r="-7000" b="-8000"/>
              </a:stretch>
            </a:blip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97780" tIns="177765" rIns="297780" bIns="177765" numCol="1" spcCol="1270" anchor="ctr" anchorCtr="0">
              <a:noAutofit/>
            </a:bodyPr>
            <a:lstStyle/>
            <a:p>
              <a:pPr algn="ctr" defTabSz="280025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300" dirty="0"/>
                <a:t> 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05246" y="5432938"/>
              <a:ext cx="6309076" cy="1234759"/>
            </a:xfrm>
            <a:custGeom>
              <a:avLst/>
              <a:gdLst>
                <a:gd name="connsiteX0" fmla="*/ 0 w 5353066"/>
                <a:gd name="connsiteY0" fmla="*/ 154345 h 1234759"/>
                <a:gd name="connsiteX1" fmla="*/ 4735687 w 5353066"/>
                <a:gd name="connsiteY1" fmla="*/ 154345 h 1234759"/>
                <a:gd name="connsiteX2" fmla="*/ 4735687 w 5353066"/>
                <a:gd name="connsiteY2" fmla="*/ 0 h 1234759"/>
                <a:gd name="connsiteX3" fmla="*/ 5353066 w 5353066"/>
                <a:gd name="connsiteY3" fmla="*/ 617380 h 1234759"/>
                <a:gd name="connsiteX4" fmla="*/ 4735687 w 5353066"/>
                <a:gd name="connsiteY4" fmla="*/ 1234759 h 1234759"/>
                <a:gd name="connsiteX5" fmla="*/ 4735687 w 5353066"/>
                <a:gd name="connsiteY5" fmla="*/ 1080414 h 1234759"/>
                <a:gd name="connsiteX6" fmla="*/ 0 w 5353066"/>
                <a:gd name="connsiteY6" fmla="*/ 1080414 h 1234759"/>
                <a:gd name="connsiteX7" fmla="*/ 0 w 5353066"/>
                <a:gd name="connsiteY7" fmla="*/ 154345 h 123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066" h="1234759">
                  <a:moveTo>
                    <a:pt x="0" y="154345"/>
                  </a:moveTo>
                  <a:lnTo>
                    <a:pt x="4735687" y="154345"/>
                  </a:lnTo>
                  <a:lnTo>
                    <a:pt x="4735687" y="0"/>
                  </a:lnTo>
                  <a:lnTo>
                    <a:pt x="5353066" y="617380"/>
                  </a:lnTo>
                  <a:lnTo>
                    <a:pt x="4735687" y="1234759"/>
                  </a:lnTo>
                  <a:lnTo>
                    <a:pt x="4735687" y="1080414"/>
                  </a:lnTo>
                  <a:lnTo>
                    <a:pt x="0" y="1080414"/>
                  </a:lnTo>
                  <a:lnTo>
                    <a:pt x="0" y="154345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8000" tIns="216000" rIns="864000" bIns="108000" numCol="1" spcCol="1270" anchor="ctr" anchorCtr="0">
              <a:noAutofit/>
            </a:bodyPr>
            <a:lstStyle/>
            <a:p>
              <a:pPr marL="0" lvl="1" defTabSz="933419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100" dirty="0">
                  <a:solidFill>
                    <a:schemeClr val="bg1"/>
                  </a:solidFill>
                </a:rPr>
                <a:t>Reduction rate of eigenvalues of X</a:t>
              </a:r>
            </a:p>
          </p:txBody>
        </p:sp>
        <p:sp>
          <p:nvSpPr>
            <p:cNvPr id="15" name="Freeform 14"/>
            <p:cNvSpPr>
              <a:spLocks noChangeAspect="1"/>
            </p:cNvSpPr>
            <p:nvPr/>
          </p:nvSpPr>
          <p:spPr>
            <a:xfrm>
              <a:off x="2814640" y="5529495"/>
              <a:ext cx="931271" cy="972000"/>
            </a:xfrm>
            <a:custGeom>
              <a:avLst/>
              <a:gdLst>
                <a:gd name="connsiteX0" fmla="*/ 0 w 1183017"/>
                <a:gd name="connsiteY0" fmla="*/ 197173 h 1234759"/>
                <a:gd name="connsiteX1" fmla="*/ 197173 w 1183017"/>
                <a:gd name="connsiteY1" fmla="*/ 0 h 1234759"/>
                <a:gd name="connsiteX2" fmla="*/ 985844 w 1183017"/>
                <a:gd name="connsiteY2" fmla="*/ 0 h 1234759"/>
                <a:gd name="connsiteX3" fmla="*/ 1183017 w 1183017"/>
                <a:gd name="connsiteY3" fmla="*/ 197173 h 1234759"/>
                <a:gd name="connsiteX4" fmla="*/ 1183017 w 1183017"/>
                <a:gd name="connsiteY4" fmla="*/ 1037586 h 1234759"/>
                <a:gd name="connsiteX5" fmla="*/ 985844 w 1183017"/>
                <a:gd name="connsiteY5" fmla="*/ 1234759 h 1234759"/>
                <a:gd name="connsiteX6" fmla="*/ 197173 w 1183017"/>
                <a:gd name="connsiteY6" fmla="*/ 1234759 h 1234759"/>
                <a:gd name="connsiteX7" fmla="*/ 0 w 1183017"/>
                <a:gd name="connsiteY7" fmla="*/ 1037586 h 1234759"/>
                <a:gd name="connsiteX8" fmla="*/ 0 w 1183017"/>
                <a:gd name="connsiteY8" fmla="*/ 197173 h 123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017" h="1234759">
                  <a:moveTo>
                    <a:pt x="0" y="197173"/>
                  </a:moveTo>
                  <a:cubicBezTo>
                    <a:pt x="0" y="88277"/>
                    <a:pt x="88277" y="0"/>
                    <a:pt x="197173" y="0"/>
                  </a:cubicBezTo>
                  <a:lnTo>
                    <a:pt x="985844" y="0"/>
                  </a:lnTo>
                  <a:cubicBezTo>
                    <a:pt x="1094740" y="0"/>
                    <a:pt x="1183017" y="88277"/>
                    <a:pt x="1183017" y="197173"/>
                  </a:cubicBezTo>
                  <a:lnTo>
                    <a:pt x="1183017" y="1037586"/>
                  </a:lnTo>
                  <a:cubicBezTo>
                    <a:pt x="1183017" y="1146482"/>
                    <a:pt x="1094740" y="1234759"/>
                    <a:pt x="985844" y="1234759"/>
                  </a:cubicBezTo>
                  <a:lnTo>
                    <a:pt x="197173" y="1234759"/>
                  </a:lnTo>
                  <a:cubicBezTo>
                    <a:pt x="88277" y="1234759"/>
                    <a:pt x="0" y="1146482"/>
                    <a:pt x="0" y="1037586"/>
                  </a:cubicBezTo>
                  <a:lnTo>
                    <a:pt x="0" y="197173"/>
                  </a:lnTo>
                  <a:close/>
                </a:path>
              </a:pathLst>
            </a:custGeom>
            <a:blipFill>
              <a:blip r:embed="rId2"/>
              <a:stretch>
                <a:fillRect l="-5000" t="-5000" r="-7000" b="-8000"/>
              </a:stretch>
            </a:blip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97780" tIns="177765" rIns="297780" bIns="177765" numCol="1" spcCol="1270" anchor="ctr" anchorCtr="0">
              <a:noAutofit/>
            </a:bodyPr>
            <a:lstStyle/>
            <a:p>
              <a:pPr algn="ctr" defTabSz="280025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0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482599" y="1920352"/>
            <a:ext cx="9330319" cy="3161192"/>
            <a:chOff x="-482599" y="1920352"/>
            <a:chExt cx="9330319" cy="3161192"/>
          </a:xfrm>
        </p:grpSpPr>
        <p:grpSp>
          <p:nvGrpSpPr>
            <p:cNvPr id="13" name="Group 12"/>
            <p:cNvGrpSpPr/>
            <p:nvPr/>
          </p:nvGrpSpPr>
          <p:grpSpPr>
            <a:xfrm>
              <a:off x="-482599" y="1920352"/>
              <a:ext cx="9330319" cy="3161192"/>
              <a:chOff x="-482599" y="1920352"/>
              <a:chExt cx="9330319" cy="316119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-482599" y="1920352"/>
                <a:ext cx="4064001" cy="3017299"/>
                <a:chOff x="2031999" y="1598617"/>
                <a:chExt cx="4064001" cy="3017298"/>
              </a:xfrm>
              <a:effectLst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031999" y="1705505"/>
                  <a:ext cx="4064001" cy="2709334"/>
                </a:xfrm>
                <a:prstGeom prst="rect">
                  <a:avLst/>
                </a:prstGeom>
                <a:ln>
                  <a:noFill/>
                </a:ln>
              </p:spPr>
            </p:sp>
            <p:sp>
              <p:nvSpPr>
                <p:cNvPr id="6" name="Freeform 5"/>
                <p:cNvSpPr/>
                <p:nvPr/>
              </p:nvSpPr>
              <p:spPr>
                <a:xfrm>
                  <a:off x="3928532" y="2924705"/>
                  <a:ext cx="1490133" cy="1490133"/>
                </a:xfrm>
                <a:custGeom>
                  <a:avLst/>
                  <a:gdLst>
                    <a:gd name="connsiteX0" fmla="*/ 1057703 w 1490133"/>
                    <a:gd name="connsiteY0" fmla="*/ 237585 h 1490133"/>
                    <a:gd name="connsiteX1" fmla="*/ 1173611 w 1490133"/>
                    <a:gd name="connsiteY1" fmla="*/ 140320 h 1490133"/>
                    <a:gd name="connsiteX2" fmla="*/ 1266209 w 1490133"/>
                    <a:gd name="connsiteY2" fmla="*/ 218019 h 1490133"/>
                    <a:gd name="connsiteX3" fmla="*/ 1190550 w 1490133"/>
                    <a:gd name="connsiteY3" fmla="*/ 349057 h 1490133"/>
                    <a:gd name="connsiteX4" fmla="*/ 1310763 w 1490133"/>
                    <a:gd name="connsiteY4" fmla="*/ 557272 h 1490133"/>
                    <a:gd name="connsiteX5" fmla="*/ 1462074 w 1490133"/>
                    <a:gd name="connsiteY5" fmla="*/ 557268 h 1490133"/>
                    <a:gd name="connsiteX6" fmla="*/ 1483064 w 1490133"/>
                    <a:gd name="connsiteY6" fmla="*/ 676309 h 1490133"/>
                    <a:gd name="connsiteX7" fmla="*/ 1340877 w 1490133"/>
                    <a:gd name="connsiteY7" fmla="*/ 728057 h 1490133"/>
                    <a:gd name="connsiteX8" fmla="*/ 1299128 w 1490133"/>
                    <a:gd name="connsiteY8" fmla="*/ 964830 h 1490133"/>
                    <a:gd name="connsiteX9" fmla="*/ 1415041 w 1490133"/>
                    <a:gd name="connsiteY9" fmla="*/ 1062088 h 1490133"/>
                    <a:gd name="connsiteX10" fmla="*/ 1354602 w 1490133"/>
                    <a:gd name="connsiteY10" fmla="*/ 1166771 h 1490133"/>
                    <a:gd name="connsiteX11" fmla="*/ 1212418 w 1490133"/>
                    <a:gd name="connsiteY11" fmla="*/ 1115016 h 1490133"/>
                    <a:gd name="connsiteX12" fmla="*/ 1028241 w 1490133"/>
                    <a:gd name="connsiteY12" fmla="*/ 1269559 h 1490133"/>
                    <a:gd name="connsiteX13" fmla="*/ 1054519 w 1490133"/>
                    <a:gd name="connsiteY13" fmla="*/ 1418570 h 1490133"/>
                    <a:gd name="connsiteX14" fmla="*/ 940932 w 1490133"/>
                    <a:gd name="connsiteY14" fmla="*/ 1459913 h 1490133"/>
                    <a:gd name="connsiteX15" fmla="*/ 865279 w 1490133"/>
                    <a:gd name="connsiteY15" fmla="*/ 1328871 h 1490133"/>
                    <a:gd name="connsiteX16" fmla="*/ 624853 w 1490133"/>
                    <a:gd name="connsiteY16" fmla="*/ 1328871 h 1490133"/>
                    <a:gd name="connsiteX17" fmla="*/ 549201 w 1490133"/>
                    <a:gd name="connsiteY17" fmla="*/ 1459913 h 1490133"/>
                    <a:gd name="connsiteX18" fmla="*/ 435614 w 1490133"/>
                    <a:gd name="connsiteY18" fmla="*/ 1418570 h 1490133"/>
                    <a:gd name="connsiteX19" fmla="*/ 461892 w 1490133"/>
                    <a:gd name="connsiteY19" fmla="*/ 1269558 h 1490133"/>
                    <a:gd name="connsiteX20" fmla="*/ 277715 w 1490133"/>
                    <a:gd name="connsiteY20" fmla="*/ 1115015 h 1490133"/>
                    <a:gd name="connsiteX21" fmla="*/ 135531 w 1490133"/>
                    <a:gd name="connsiteY21" fmla="*/ 1166771 h 1490133"/>
                    <a:gd name="connsiteX22" fmla="*/ 75092 w 1490133"/>
                    <a:gd name="connsiteY22" fmla="*/ 1062088 h 1490133"/>
                    <a:gd name="connsiteX23" fmla="*/ 191006 w 1490133"/>
                    <a:gd name="connsiteY23" fmla="*/ 964830 h 1490133"/>
                    <a:gd name="connsiteX24" fmla="*/ 149256 w 1490133"/>
                    <a:gd name="connsiteY24" fmla="*/ 728057 h 1490133"/>
                    <a:gd name="connsiteX25" fmla="*/ 7069 w 1490133"/>
                    <a:gd name="connsiteY25" fmla="*/ 676309 h 1490133"/>
                    <a:gd name="connsiteX26" fmla="*/ 28059 w 1490133"/>
                    <a:gd name="connsiteY26" fmla="*/ 557268 h 1490133"/>
                    <a:gd name="connsiteX27" fmla="*/ 179370 w 1490133"/>
                    <a:gd name="connsiteY27" fmla="*/ 557271 h 1490133"/>
                    <a:gd name="connsiteX28" fmla="*/ 299583 w 1490133"/>
                    <a:gd name="connsiteY28" fmla="*/ 349056 h 1490133"/>
                    <a:gd name="connsiteX29" fmla="*/ 223924 w 1490133"/>
                    <a:gd name="connsiteY29" fmla="*/ 218019 h 1490133"/>
                    <a:gd name="connsiteX30" fmla="*/ 316522 w 1490133"/>
                    <a:gd name="connsiteY30" fmla="*/ 140320 h 1490133"/>
                    <a:gd name="connsiteX31" fmla="*/ 432430 w 1490133"/>
                    <a:gd name="connsiteY31" fmla="*/ 237585 h 1490133"/>
                    <a:gd name="connsiteX32" fmla="*/ 658356 w 1490133"/>
                    <a:gd name="connsiteY32" fmla="*/ 155355 h 1490133"/>
                    <a:gd name="connsiteX33" fmla="*/ 684628 w 1490133"/>
                    <a:gd name="connsiteY33" fmla="*/ 6341 h 1490133"/>
                    <a:gd name="connsiteX34" fmla="*/ 805505 w 1490133"/>
                    <a:gd name="connsiteY34" fmla="*/ 6341 h 1490133"/>
                    <a:gd name="connsiteX35" fmla="*/ 831776 w 1490133"/>
                    <a:gd name="connsiteY35" fmla="*/ 155354 h 1490133"/>
                    <a:gd name="connsiteX36" fmla="*/ 1057702 w 1490133"/>
                    <a:gd name="connsiteY36" fmla="*/ 237584 h 1490133"/>
                    <a:gd name="connsiteX37" fmla="*/ 1057703 w 1490133"/>
                    <a:gd name="connsiteY37" fmla="*/ 237585 h 1490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490133" h="1490133">
                      <a:moveTo>
                        <a:pt x="1057703" y="237585"/>
                      </a:moveTo>
                      <a:lnTo>
                        <a:pt x="1173611" y="140320"/>
                      </a:lnTo>
                      <a:lnTo>
                        <a:pt x="1266209" y="218019"/>
                      </a:lnTo>
                      <a:lnTo>
                        <a:pt x="1190550" y="349057"/>
                      </a:lnTo>
                      <a:cubicBezTo>
                        <a:pt x="1244348" y="409576"/>
                        <a:pt x="1285251" y="480422"/>
                        <a:pt x="1310763" y="557272"/>
                      </a:cubicBezTo>
                      <a:lnTo>
                        <a:pt x="1462074" y="557268"/>
                      </a:lnTo>
                      <a:lnTo>
                        <a:pt x="1483064" y="676309"/>
                      </a:lnTo>
                      <a:lnTo>
                        <a:pt x="1340877" y="728057"/>
                      </a:lnTo>
                      <a:cubicBezTo>
                        <a:pt x="1343188" y="808998"/>
                        <a:pt x="1328982" y="889561"/>
                        <a:pt x="1299128" y="964830"/>
                      </a:cubicBezTo>
                      <a:lnTo>
                        <a:pt x="1415041" y="1062088"/>
                      </a:lnTo>
                      <a:lnTo>
                        <a:pt x="1354602" y="1166771"/>
                      </a:lnTo>
                      <a:lnTo>
                        <a:pt x="1212418" y="1115016"/>
                      </a:lnTo>
                      <a:cubicBezTo>
                        <a:pt x="1162160" y="1178506"/>
                        <a:pt x="1099493" y="1231089"/>
                        <a:pt x="1028241" y="1269559"/>
                      </a:cubicBezTo>
                      <a:lnTo>
                        <a:pt x="1054519" y="1418570"/>
                      </a:lnTo>
                      <a:lnTo>
                        <a:pt x="940932" y="1459913"/>
                      </a:lnTo>
                      <a:lnTo>
                        <a:pt x="865279" y="1328871"/>
                      </a:lnTo>
                      <a:cubicBezTo>
                        <a:pt x="785969" y="1345202"/>
                        <a:pt x="704163" y="1345202"/>
                        <a:pt x="624853" y="1328871"/>
                      </a:cubicBezTo>
                      <a:lnTo>
                        <a:pt x="549201" y="1459913"/>
                      </a:lnTo>
                      <a:lnTo>
                        <a:pt x="435614" y="1418570"/>
                      </a:lnTo>
                      <a:lnTo>
                        <a:pt x="461892" y="1269558"/>
                      </a:lnTo>
                      <a:cubicBezTo>
                        <a:pt x="390640" y="1231089"/>
                        <a:pt x="327973" y="1178505"/>
                        <a:pt x="277715" y="1115015"/>
                      </a:cubicBezTo>
                      <a:lnTo>
                        <a:pt x="135531" y="1166771"/>
                      </a:lnTo>
                      <a:lnTo>
                        <a:pt x="75092" y="1062088"/>
                      </a:lnTo>
                      <a:lnTo>
                        <a:pt x="191006" y="964830"/>
                      </a:lnTo>
                      <a:cubicBezTo>
                        <a:pt x="161151" y="889561"/>
                        <a:pt x="146946" y="808998"/>
                        <a:pt x="149256" y="728057"/>
                      </a:cubicBezTo>
                      <a:lnTo>
                        <a:pt x="7069" y="676309"/>
                      </a:lnTo>
                      <a:lnTo>
                        <a:pt x="28059" y="557268"/>
                      </a:lnTo>
                      <a:lnTo>
                        <a:pt x="179370" y="557271"/>
                      </a:lnTo>
                      <a:cubicBezTo>
                        <a:pt x="204882" y="480421"/>
                        <a:pt x="245785" y="409575"/>
                        <a:pt x="299583" y="349056"/>
                      </a:cubicBezTo>
                      <a:lnTo>
                        <a:pt x="223924" y="218019"/>
                      </a:lnTo>
                      <a:lnTo>
                        <a:pt x="316522" y="140320"/>
                      </a:lnTo>
                      <a:lnTo>
                        <a:pt x="432430" y="237585"/>
                      </a:lnTo>
                      <a:cubicBezTo>
                        <a:pt x="501371" y="195113"/>
                        <a:pt x="578244" y="167134"/>
                        <a:pt x="658356" y="155355"/>
                      </a:cubicBezTo>
                      <a:lnTo>
                        <a:pt x="684628" y="6341"/>
                      </a:lnTo>
                      <a:lnTo>
                        <a:pt x="805505" y="6341"/>
                      </a:lnTo>
                      <a:lnTo>
                        <a:pt x="831776" y="155354"/>
                      </a:lnTo>
                      <a:cubicBezTo>
                        <a:pt x="911889" y="167134"/>
                        <a:pt x="988761" y="195113"/>
                        <a:pt x="1057702" y="237584"/>
                      </a:cubicBezTo>
                      <a:lnTo>
                        <a:pt x="1057703" y="237585"/>
                      </a:lnTo>
                      <a:close/>
                    </a:path>
                  </a:pathLst>
                </a:custGeom>
                <a:solidFill>
                  <a:schemeClr val="accent3">
                    <a:shade val="50000"/>
                    <a:hueOff val="0"/>
                    <a:satOff val="0"/>
                    <a:lumOff val="0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rgbClr r="0" g="0" b="0"/>
                </a:lnRef>
                <a:fillRef idx="2">
                  <a:schemeClr val="accent3">
                    <a:shade val="50000"/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3">
                    <a:shade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359273" tIns="408747" rIns="359273" bIns="434807" numCol="1" spcCol="1270" anchor="ctr" anchorCtr="0">
                  <a:noAutofit/>
                </a:bodyPr>
                <a:lstStyle/>
                <a:p>
                  <a:pPr algn="ctr" defTabSz="208907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4700" dirty="0">
                    <a:solidFill>
                      <a:srgbClr val="224D40"/>
                    </a:solidFill>
                  </a:endParaRPr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3061545" y="2572491"/>
                  <a:ext cx="1083733" cy="1083733"/>
                </a:xfrm>
                <a:custGeom>
                  <a:avLst/>
                  <a:gdLst>
                    <a:gd name="connsiteX0" fmla="*/ 810900 w 1083733"/>
                    <a:gd name="connsiteY0" fmla="*/ 274482 h 1083733"/>
                    <a:gd name="connsiteX1" fmla="*/ 970787 w 1083733"/>
                    <a:gd name="connsiteY1" fmla="*/ 226295 h 1083733"/>
                    <a:gd name="connsiteX2" fmla="*/ 1029620 w 1083733"/>
                    <a:gd name="connsiteY2" fmla="*/ 328196 h 1083733"/>
                    <a:gd name="connsiteX3" fmla="*/ 907945 w 1083733"/>
                    <a:gd name="connsiteY3" fmla="*/ 442569 h 1083733"/>
                    <a:gd name="connsiteX4" fmla="*/ 907945 w 1083733"/>
                    <a:gd name="connsiteY4" fmla="*/ 641164 h 1083733"/>
                    <a:gd name="connsiteX5" fmla="*/ 1029620 w 1083733"/>
                    <a:gd name="connsiteY5" fmla="*/ 755537 h 1083733"/>
                    <a:gd name="connsiteX6" fmla="*/ 970787 w 1083733"/>
                    <a:gd name="connsiteY6" fmla="*/ 857438 h 1083733"/>
                    <a:gd name="connsiteX7" fmla="*/ 810900 w 1083733"/>
                    <a:gd name="connsiteY7" fmla="*/ 809251 h 1083733"/>
                    <a:gd name="connsiteX8" fmla="*/ 638911 w 1083733"/>
                    <a:gd name="connsiteY8" fmla="*/ 908549 h 1083733"/>
                    <a:gd name="connsiteX9" fmla="*/ 600699 w 1083733"/>
                    <a:gd name="connsiteY9" fmla="*/ 1071108 h 1083733"/>
                    <a:gd name="connsiteX10" fmla="*/ 483034 w 1083733"/>
                    <a:gd name="connsiteY10" fmla="*/ 1071108 h 1083733"/>
                    <a:gd name="connsiteX11" fmla="*/ 444821 w 1083733"/>
                    <a:gd name="connsiteY11" fmla="*/ 908549 h 1083733"/>
                    <a:gd name="connsiteX12" fmla="*/ 272832 w 1083733"/>
                    <a:gd name="connsiteY12" fmla="*/ 809251 h 1083733"/>
                    <a:gd name="connsiteX13" fmla="*/ 112946 w 1083733"/>
                    <a:gd name="connsiteY13" fmla="*/ 857438 h 1083733"/>
                    <a:gd name="connsiteX14" fmla="*/ 54113 w 1083733"/>
                    <a:gd name="connsiteY14" fmla="*/ 755537 h 1083733"/>
                    <a:gd name="connsiteX15" fmla="*/ 175788 w 1083733"/>
                    <a:gd name="connsiteY15" fmla="*/ 641164 h 1083733"/>
                    <a:gd name="connsiteX16" fmla="*/ 175788 w 1083733"/>
                    <a:gd name="connsiteY16" fmla="*/ 442569 h 1083733"/>
                    <a:gd name="connsiteX17" fmla="*/ 54113 w 1083733"/>
                    <a:gd name="connsiteY17" fmla="*/ 328196 h 1083733"/>
                    <a:gd name="connsiteX18" fmla="*/ 112946 w 1083733"/>
                    <a:gd name="connsiteY18" fmla="*/ 226295 h 1083733"/>
                    <a:gd name="connsiteX19" fmla="*/ 272833 w 1083733"/>
                    <a:gd name="connsiteY19" fmla="*/ 274482 h 1083733"/>
                    <a:gd name="connsiteX20" fmla="*/ 444822 w 1083733"/>
                    <a:gd name="connsiteY20" fmla="*/ 175184 h 1083733"/>
                    <a:gd name="connsiteX21" fmla="*/ 483034 w 1083733"/>
                    <a:gd name="connsiteY21" fmla="*/ 12625 h 1083733"/>
                    <a:gd name="connsiteX22" fmla="*/ 600699 w 1083733"/>
                    <a:gd name="connsiteY22" fmla="*/ 12625 h 1083733"/>
                    <a:gd name="connsiteX23" fmla="*/ 638912 w 1083733"/>
                    <a:gd name="connsiteY23" fmla="*/ 175184 h 1083733"/>
                    <a:gd name="connsiteX24" fmla="*/ 810901 w 1083733"/>
                    <a:gd name="connsiteY24" fmla="*/ 274482 h 1083733"/>
                    <a:gd name="connsiteX25" fmla="*/ 810900 w 1083733"/>
                    <a:gd name="connsiteY25" fmla="*/ 274482 h 1083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83733" h="1083733">
                      <a:moveTo>
                        <a:pt x="810900" y="274482"/>
                      </a:moveTo>
                      <a:lnTo>
                        <a:pt x="970787" y="226295"/>
                      </a:lnTo>
                      <a:lnTo>
                        <a:pt x="1029620" y="328196"/>
                      </a:lnTo>
                      <a:lnTo>
                        <a:pt x="907945" y="442569"/>
                      </a:lnTo>
                      <a:cubicBezTo>
                        <a:pt x="925582" y="507593"/>
                        <a:pt x="925582" y="576141"/>
                        <a:pt x="907945" y="641164"/>
                      </a:cubicBezTo>
                      <a:lnTo>
                        <a:pt x="1029620" y="755537"/>
                      </a:lnTo>
                      <a:lnTo>
                        <a:pt x="970787" y="857438"/>
                      </a:lnTo>
                      <a:lnTo>
                        <a:pt x="810900" y="809251"/>
                      </a:lnTo>
                      <a:cubicBezTo>
                        <a:pt x="763407" y="857037"/>
                        <a:pt x="704042" y="891311"/>
                        <a:pt x="638911" y="908549"/>
                      </a:cubicBezTo>
                      <a:lnTo>
                        <a:pt x="600699" y="1071108"/>
                      </a:lnTo>
                      <a:lnTo>
                        <a:pt x="483034" y="1071108"/>
                      </a:lnTo>
                      <a:lnTo>
                        <a:pt x="444821" y="908549"/>
                      </a:lnTo>
                      <a:cubicBezTo>
                        <a:pt x="379690" y="891312"/>
                        <a:pt x="320326" y="857038"/>
                        <a:pt x="272832" y="809251"/>
                      </a:cubicBezTo>
                      <a:lnTo>
                        <a:pt x="112946" y="857438"/>
                      </a:lnTo>
                      <a:lnTo>
                        <a:pt x="54113" y="755537"/>
                      </a:lnTo>
                      <a:lnTo>
                        <a:pt x="175788" y="641164"/>
                      </a:lnTo>
                      <a:cubicBezTo>
                        <a:pt x="158151" y="576140"/>
                        <a:pt x="158151" y="507592"/>
                        <a:pt x="175788" y="442569"/>
                      </a:cubicBezTo>
                      <a:lnTo>
                        <a:pt x="54113" y="328196"/>
                      </a:lnTo>
                      <a:lnTo>
                        <a:pt x="112946" y="226295"/>
                      </a:lnTo>
                      <a:lnTo>
                        <a:pt x="272833" y="274482"/>
                      </a:lnTo>
                      <a:cubicBezTo>
                        <a:pt x="320326" y="226696"/>
                        <a:pt x="379691" y="192422"/>
                        <a:pt x="444822" y="175184"/>
                      </a:cubicBezTo>
                      <a:lnTo>
                        <a:pt x="483034" y="12625"/>
                      </a:lnTo>
                      <a:lnTo>
                        <a:pt x="600699" y="12625"/>
                      </a:lnTo>
                      <a:lnTo>
                        <a:pt x="638912" y="175184"/>
                      </a:lnTo>
                      <a:cubicBezTo>
                        <a:pt x="704043" y="192421"/>
                        <a:pt x="763407" y="226695"/>
                        <a:pt x="810901" y="274482"/>
                      </a:cubicBezTo>
                      <a:lnTo>
                        <a:pt x="810900" y="274482"/>
                      </a:lnTo>
                      <a:close/>
                    </a:path>
                  </a:pathLst>
                </a:custGeom>
                <a:solidFill>
                  <a:schemeClr val="accent3">
                    <a:shade val="50000"/>
                    <a:hueOff val="-108605"/>
                    <a:satOff val="2928"/>
                    <a:lumOff val="25497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rgbClr r="0" g="0" b="0"/>
                </a:lnRef>
                <a:fillRef idx="2">
                  <a:schemeClr val="accent3">
                    <a:shade val="50000"/>
                    <a:hueOff val="-108605"/>
                    <a:satOff val="2928"/>
                    <a:lumOff val="25497"/>
                    <a:alphaOff val="0"/>
                  </a:schemeClr>
                </a:fillRef>
                <a:effectRef idx="1">
                  <a:schemeClr val="accent3">
                    <a:shade val="50000"/>
                    <a:hueOff val="-108605"/>
                    <a:satOff val="2928"/>
                    <a:lumOff val="25497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313473" tIns="315123" rIns="313473" bIns="315123" numCol="1" spcCol="1270" anchor="ctr" anchorCtr="0">
                  <a:noAutofit/>
                </a:bodyPr>
                <a:lstStyle/>
                <a:p>
                  <a:pPr algn="ctr" defTabSz="142235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200" dirty="0">
                    <a:solidFill>
                      <a:srgbClr val="224D40"/>
                    </a:solidFill>
                  </a:endParaRPr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3549225" y="1705504"/>
                  <a:ext cx="1300481" cy="1300481"/>
                </a:xfrm>
                <a:custGeom>
                  <a:avLst/>
                  <a:gdLst>
                    <a:gd name="connsiteX0" fmla="*/ 794516 w 1061837"/>
                    <a:gd name="connsiteY0" fmla="*/ 268936 h 1061837"/>
                    <a:gd name="connsiteX1" fmla="*/ 951173 w 1061837"/>
                    <a:gd name="connsiteY1" fmla="*/ 221723 h 1061837"/>
                    <a:gd name="connsiteX2" fmla="*/ 1008817 w 1061837"/>
                    <a:gd name="connsiteY2" fmla="*/ 321565 h 1061837"/>
                    <a:gd name="connsiteX3" fmla="*/ 889601 w 1061837"/>
                    <a:gd name="connsiteY3" fmla="*/ 433627 h 1061837"/>
                    <a:gd name="connsiteX4" fmla="*/ 889601 w 1061837"/>
                    <a:gd name="connsiteY4" fmla="*/ 628210 h 1061837"/>
                    <a:gd name="connsiteX5" fmla="*/ 1008817 w 1061837"/>
                    <a:gd name="connsiteY5" fmla="*/ 740272 h 1061837"/>
                    <a:gd name="connsiteX6" fmla="*/ 951173 w 1061837"/>
                    <a:gd name="connsiteY6" fmla="*/ 840114 h 1061837"/>
                    <a:gd name="connsiteX7" fmla="*/ 794516 w 1061837"/>
                    <a:gd name="connsiteY7" fmla="*/ 792901 h 1061837"/>
                    <a:gd name="connsiteX8" fmla="*/ 626002 w 1061837"/>
                    <a:gd name="connsiteY8" fmla="*/ 890192 h 1061837"/>
                    <a:gd name="connsiteX9" fmla="*/ 588562 w 1061837"/>
                    <a:gd name="connsiteY9" fmla="*/ 1049468 h 1061837"/>
                    <a:gd name="connsiteX10" fmla="*/ 473275 w 1061837"/>
                    <a:gd name="connsiteY10" fmla="*/ 1049468 h 1061837"/>
                    <a:gd name="connsiteX11" fmla="*/ 435834 w 1061837"/>
                    <a:gd name="connsiteY11" fmla="*/ 890192 h 1061837"/>
                    <a:gd name="connsiteX12" fmla="*/ 267320 w 1061837"/>
                    <a:gd name="connsiteY12" fmla="*/ 792901 h 1061837"/>
                    <a:gd name="connsiteX13" fmla="*/ 110664 w 1061837"/>
                    <a:gd name="connsiteY13" fmla="*/ 840114 h 1061837"/>
                    <a:gd name="connsiteX14" fmla="*/ 53020 w 1061837"/>
                    <a:gd name="connsiteY14" fmla="*/ 740272 h 1061837"/>
                    <a:gd name="connsiteX15" fmla="*/ 172236 w 1061837"/>
                    <a:gd name="connsiteY15" fmla="*/ 628210 h 1061837"/>
                    <a:gd name="connsiteX16" fmla="*/ 172236 w 1061837"/>
                    <a:gd name="connsiteY16" fmla="*/ 433627 h 1061837"/>
                    <a:gd name="connsiteX17" fmla="*/ 53020 w 1061837"/>
                    <a:gd name="connsiteY17" fmla="*/ 321565 h 1061837"/>
                    <a:gd name="connsiteX18" fmla="*/ 110664 w 1061837"/>
                    <a:gd name="connsiteY18" fmla="*/ 221723 h 1061837"/>
                    <a:gd name="connsiteX19" fmla="*/ 267321 w 1061837"/>
                    <a:gd name="connsiteY19" fmla="*/ 268936 h 1061837"/>
                    <a:gd name="connsiteX20" fmla="*/ 435835 w 1061837"/>
                    <a:gd name="connsiteY20" fmla="*/ 171645 h 1061837"/>
                    <a:gd name="connsiteX21" fmla="*/ 473275 w 1061837"/>
                    <a:gd name="connsiteY21" fmla="*/ 12369 h 1061837"/>
                    <a:gd name="connsiteX22" fmla="*/ 588562 w 1061837"/>
                    <a:gd name="connsiteY22" fmla="*/ 12369 h 1061837"/>
                    <a:gd name="connsiteX23" fmla="*/ 626003 w 1061837"/>
                    <a:gd name="connsiteY23" fmla="*/ 171645 h 1061837"/>
                    <a:gd name="connsiteX24" fmla="*/ 794517 w 1061837"/>
                    <a:gd name="connsiteY24" fmla="*/ 268936 h 1061837"/>
                    <a:gd name="connsiteX25" fmla="*/ 794516 w 1061837"/>
                    <a:gd name="connsiteY25" fmla="*/ 268936 h 106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61837" h="1061837">
                      <a:moveTo>
                        <a:pt x="683448" y="268595"/>
                      </a:moveTo>
                      <a:lnTo>
                        <a:pt x="797022" y="198254"/>
                      </a:lnTo>
                      <a:lnTo>
                        <a:pt x="863583" y="264815"/>
                      </a:lnTo>
                      <a:lnTo>
                        <a:pt x="793242" y="378389"/>
                      </a:lnTo>
                      <a:cubicBezTo>
                        <a:pt x="820335" y="424983"/>
                        <a:pt x="834528" y="477953"/>
                        <a:pt x="834362" y="531851"/>
                      </a:cubicBezTo>
                      <a:lnTo>
                        <a:pt x="952066" y="595038"/>
                      </a:lnTo>
                      <a:lnTo>
                        <a:pt x="927703" y="685963"/>
                      </a:lnTo>
                      <a:lnTo>
                        <a:pt x="794174" y="681833"/>
                      </a:lnTo>
                      <a:cubicBezTo>
                        <a:pt x="767369" y="728593"/>
                        <a:pt x="728592" y="767369"/>
                        <a:pt x="681832" y="794175"/>
                      </a:cubicBezTo>
                      <a:lnTo>
                        <a:pt x="685963" y="927704"/>
                      </a:lnTo>
                      <a:lnTo>
                        <a:pt x="595039" y="952067"/>
                      </a:lnTo>
                      <a:lnTo>
                        <a:pt x="531851" y="834362"/>
                      </a:lnTo>
                      <a:cubicBezTo>
                        <a:pt x="477953" y="834528"/>
                        <a:pt x="424983" y="820334"/>
                        <a:pt x="378389" y="793242"/>
                      </a:cubicBezTo>
                      <a:lnTo>
                        <a:pt x="264815" y="863583"/>
                      </a:lnTo>
                      <a:lnTo>
                        <a:pt x="198254" y="797022"/>
                      </a:lnTo>
                      <a:lnTo>
                        <a:pt x="268595" y="683448"/>
                      </a:lnTo>
                      <a:cubicBezTo>
                        <a:pt x="241502" y="636854"/>
                        <a:pt x="227309" y="583884"/>
                        <a:pt x="227475" y="529986"/>
                      </a:cubicBezTo>
                      <a:lnTo>
                        <a:pt x="109771" y="466799"/>
                      </a:lnTo>
                      <a:lnTo>
                        <a:pt x="134134" y="375874"/>
                      </a:lnTo>
                      <a:lnTo>
                        <a:pt x="267663" y="380004"/>
                      </a:lnTo>
                      <a:cubicBezTo>
                        <a:pt x="294468" y="333244"/>
                        <a:pt x="333245" y="294468"/>
                        <a:pt x="380005" y="267662"/>
                      </a:cubicBezTo>
                      <a:lnTo>
                        <a:pt x="375874" y="134133"/>
                      </a:lnTo>
                      <a:lnTo>
                        <a:pt x="466798" y="109770"/>
                      </a:lnTo>
                      <a:lnTo>
                        <a:pt x="529986" y="227475"/>
                      </a:lnTo>
                      <a:cubicBezTo>
                        <a:pt x="583884" y="227309"/>
                        <a:pt x="636854" y="241503"/>
                        <a:pt x="683448" y="268595"/>
                      </a:cubicBezTo>
                      <a:lnTo>
                        <a:pt x="683448" y="268595"/>
                      </a:lnTo>
                      <a:close/>
                    </a:path>
                  </a:pathLst>
                </a:custGeom>
                <a:solidFill>
                  <a:schemeClr val="accent3">
                    <a:shade val="50000"/>
                    <a:hueOff val="-108605"/>
                    <a:satOff val="2928"/>
                    <a:lumOff val="25497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rgbClr r="0" g="0" b="0"/>
                </a:lnRef>
                <a:fillRef idx="2">
                  <a:schemeClr val="accent3">
                    <a:shade val="50000"/>
                    <a:hueOff val="-108605"/>
                    <a:satOff val="2928"/>
                    <a:lumOff val="25497"/>
                    <a:alphaOff val="0"/>
                  </a:schemeClr>
                </a:fillRef>
                <a:effectRef idx="1">
                  <a:schemeClr val="accent3">
                    <a:shade val="50000"/>
                    <a:hueOff val="-108605"/>
                    <a:satOff val="2928"/>
                    <a:lumOff val="25497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397935" tIns="397935" rIns="397935" bIns="397935" numCol="1" spcCol="1270" anchor="ctr" anchorCtr="0">
                  <a:noAutofit/>
                </a:bodyPr>
                <a:lstStyle/>
                <a:p>
                  <a:pPr algn="ctr" defTabSz="160014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600" dirty="0">
                    <a:solidFill>
                      <a:srgbClr val="224D40"/>
                    </a:solidFill>
                  </a:endParaRPr>
                </a:p>
              </p:txBody>
            </p:sp>
            <p:sp>
              <p:nvSpPr>
                <p:cNvPr id="9" name="Circular Arrow 8"/>
                <p:cNvSpPr/>
                <p:nvPr/>
              </p:nvSpPr>
              <p:spPr>
                <a:xfrm>
                  <a:off x="3798413" y="2708544"/>
                  <a:ext cx="1907371" cy="1907371"/>
                </a:xfrm>
                <a:prstGeom prst="circularArrow">
                  <a:avLst>
                    <a:gd name="adj1" fmla="val 4688"/>
                    <a:gd name="adj2" fmla="val 299029"/>
                    <a:gd name="adj3" fmla="val 2465550"/>
                    <a:gd name="adj4" fmla="val 15974971"/>
                    <a:gd name="adj5" fmla="val 5469"/>
                  </a:avLst>
                </a:prstGeom>
                <a:solidFill>
                  <a:schemeClr val="accent3">
                    <a:shade val="90000"/>
                    <a:hueOff val="0"/>
                    <a:satOff val="0"/>
                    <a:lumOff val="0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2">
                  <a:schemeClr val="accent3">
                    <a:shade val="90000"/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3">
                    <a:shade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</p:sp>
            <p:sp>
              <p:nvSpPr>
                <p:cNvPr id="10" name="Shape 9"/>
                <p:cNvSpPr/>
                <p:nvPr/>
              </p:nvSpPr>
              <p:spPr>
                <a:xfrm>
                  <a:off x="2869618" y="2339075"/>
                  <a:ext cx="1385824" cy="1385824"/>
                </a:xfrm>
                <a:prstGeom prst="leftCircularArrow">
                  <a:avLst>
                    <a:gd name="adj1" fmla="val 6452"/>
                    <a:gd name="adj2" fmla="val 429999"/>
                    <a:gd name="adj3" fmla="val 10489124"/>
                    <a:gd name="adj4" fmla="val 14837806"/>
                    <a:gd name="adj5" fmla="val 7527"/>
                  </a:avLst>
                </a:prstGeom>
                <a:solidFill>
                  <a:schemeClr val="accent3">
                    <a:shade val="90000"/>
                    <a:hueOff val="-114896"/>
                    <a:satOff val="-2214"/>
                    <a:lumOff val="17685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2">
                  <a:schemeClr val="accent3">
                    <a:shade val="90000"/>
                    <a:hueOff val="-114896"/>
                    <a:satOff val="-2214"/>
                    <a:lumOff val="17685"/>
                    <a:alphaOff val="0"/>
                  </a:schemeClr>
                </a:fillRef>
                <a:effectRef idx="1">
                  <a:schemeClr val="accent3">
                    <a:shade val="90000"/>
                    <a:hueOff val="-114896"/>
                    <a:satOff val="-2214"/>
                    <a:lumOff val="17685"/>
                    <a:alphaOff val="0"/>
                  </a:schemeClr>
                </a:effectRef>
                <a:fontRef idx="minor">
                  <a:schemeClr val="dk1"/>
                </a:fontRef>
              </p:style>
            </p:sp>
            <p:sp>
              <p:nvSpPr>
                <p:cNvPr id="11" name="Circular Arrow 10"/>
                <p:cNvSpPr/>
                <p:nvPr/>
              </p:nvSpPr>
              <p:spPr>
                <a:xfrm>
                  <a:off x="3422933" y="1598617"/>
                  <a:ext cx="1494197" cy="1494197"/>
                </a:xfrm>
                <a:prstGeom prst="circularArrow">
                  <a:avLst>
                    <a:gd name="adj1" fmla="val 5984"/>
                    <a:gd name="adj2" fmla="val 394124"/>
                    <a:gd name="adj3" fmla="val 13313824"/>
                    <a:gd name="adj4" fmla="val 10508221"/>
                    <a:gd name="adj5" fmla="val 6981"/>
                  </a:avLst>
                </a:prstGeom>
                <a:solidFill>
                  <a:schemeClr val="accent3">
                    <a:shade val="90000"/>
                    <a:hueOff val="-114896"/>
                    <a:satOff val="-2214"/>
                    <a:lumOff val="17685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2">
                  <a:schemeClr val="accent3">
                    <a:shade val="90000"/>
                    <a:hueOff val="-114896"/>
                    <a:satOff val="-2214"/>
                    <a:lumOff val="17685"/>
                    <a:alphaOff val="0"/>
                  </a:schemeClr>
                </a:fillRef>
                <a:effectRef idx="1">
                  <a:schemeClr val="accent3">
                    <a:shade val="90000"/>
                    <a:hueOff val="-114896"/>
                    <a:satOff val="-2214"/>
                    <a:lumOff val="17685"/>
                    <a:alphaOff val="0"/>
                  </a:schemeClr>
                </a:effectRef>
                <a:fontRef idx="minor">
                  <a:schemeClr val="dk1"/>
                </a:fontRef>
              </p:style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1630680" y="2865553"/>
                <a:ext cx="7217040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b="1" dirty="0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Gill Sans" charset="0"/>
                    <a:ea typeface="Gill Sans" charset="0"/>
                    <a:cs typeface="Gill Sans" charset="0"/>
                  </a:rPr>
                  <a:t>SIMREL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070176" y="2837106"/>
              <a:ext cx="5777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cap="small" dirty="0" smtClean="0"/>
                <a:t>simple tool for complex structure</a:t>
              </a:r>
              <a:endParaRPr lang="en-US" sz="2800" cap="small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161493" y="3390355"/>
              <a:ext cx="496369" cy="3714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0">
              <a:normAutofit fontScale="92500"/>
            </a:bodyPr>
            <a:lstStyle/>
            <a:p>
              <a:r>
                <a:rPr lang="en-US" b="1" smtClean="0"/>
                <a:t>2.0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6626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06997" y="279402"/>
            <a:ext cx="8067554" cy="5971808"/>
            <a:chOff x="1744885" y="279402"/>
            <a:chExt cx="7329666" cy="5971808"/>
          </a:xfrm>
        </p:grpSpPr>
        <p:grpSp>
          <p:nvGrpSpPr>
            <p:cNvPr id="4" name="Group 3"/>
            <p:cNvGrpSpPr/>
            <p:nvPr/>
          </p:nvGrpSpPr>
          <p:grpSpPr>
            <a:xfrm>
              <a:off x="1744886" y="279402"/>
              <a:ext cx="7329665" cy="3674959"/>
              <a:chOff x="1652289" y="1228526"/>
              <a:chExt cx="6601420" cy="4400946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1652289" y="1228526"/>
                <a:ext cx="2750591" cy="1650355"/>
              </a:xfrm>
              <a:custGeom>
                <a:avLst/>
                <a:gdLst>
                  <a:gd name="connsiteX0" fmla="*/ 275065 w 2750591"/>
                  <a:gd name="connsiteY0" fmla="*/ 0 h 1650355"/>
                  <a:gd name="connsiteX1" fmla="*/ 2750591 w 2750591"/>
                  <a:gd name="connsiteY1" fmla="*/ 0 h 1650355"/>
                  <a:gd name="connsiteX2" fmla="*/ 2750591 w 2750591"/>
                  <a:gd name="connsiteY2" fmla="*/ 0 h 1650355"/>
                  <a:gd name="connsiteX3" fmla="*/ 2750591 w 2750591"/>
                  <a:gd name="connsiteY3" fmla="*/ 1375290 h 1650355"/>
                  <a:gd name="connsiteX4" fmla="*/ 2475526 w 2750591"/>
                  <a:gd name="connsiteY4" fmla="*/ 1650355 h 1650355"/>
                  <a:gd name="connsiteX5" fmla="*/ 0 w 2750591"/>
                  <a:gd name="connsiteY5" fmla="*/ 1650355 h 1650355"/>
                  <a:gd name="connsiteX6" fmla="*/ 0 w 2750591"/>
                  <a:gd name="connsiteY6" fmla="*/ 1650355 h 1650355"/>
                  <a:gd name="connsiteX7" fmla="*/ 0 w 2750591"/>
                  <a:gd name="connsiteY7" fmla="*/ 275065 h 1650355"/>
                  <a:gd name="connsiteX8" fmla="*/ 275065 w 2750591"/>
                  <a:gd name="connsiteY8" fmla="*/ 0 h 165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0591" h="1650355">
                    <a:moveTo>
                      <a:pt x="275065" y="0"/>
                    </a:moveTo>
                    <a:lnTo>
                      <a:pt x="2750591" y="0"/>
                    </a:lnTo>
                    <a:lnTo>
                      <a:pt x="2750591" y="0"/>
                    </a:lnTo>
                    <a:lnTo>
                      <a:pt x="2750591" y="1375290"/>
                    </a:lnTo>
                    <a:cubicBezTo>
                      <a:pt x="2750591" y="1527204"/>
                      <a:pt x="2627440" y="1650355"/>
                      <a:pt x="2475526" y="1650355"/>
                    </a:cubicBezTo>
                    <a:lnTo>
                      <a:pt x="0" y="1650355"/>
                    </a:lnTo>
                    <a:lnTo>
                      <a:pt x="0" y="1650355"/>
                    </a:lnTo>
                    <a:lnTo>
                      <a:pt x="0" y="275065"/>
                    </a:lnTo>
                    <a:cubicBezTo>
                      <a:pt x="0" y="123151"/>
                      <a:pt x="123151" y="0"/>
                      <a:pt x="275065" y="0"/>
                    </a:cubicBez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2004" tIns="172004" rIns="172004" bIns="172004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Inputs</a:t>
                </a:r>
                <a:endParaRPr lang="en-US" sz="2400" kern="1200" dirty="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644934" y="1712629"/>
                <a:ext cx="460229" cy="682146"/>
              </a:xfrm>
              <a:custGeom>
                <a:avLst/>
                <a:gdLst>
                  <a:gd name="connsiteX0" fmla="*/ 0 w 583125"/>
                  <a:gd name="connsiteY0" fmla="*/ 136429 h 682146"/>
                  <a:gd name="connsiteX1" fmla="*/ 291563 w 583125"/>
                  <a:gd name="connsiteY1" fmla="*/ 136429 h 682146"/>
                  <a:gd name="connsiteX2" fmla="*/ 291563 w 583125"/>
                  <a:gd name="connsiteY2" fmla="*/ 0 h 682146"/>
                  <a:gd name="connsiteX3" fmla="*/ 583125 w 583125"/>
                  <a:gd name="connsiteY3" fmla="*/ 341073 h 682146"/>
                  <a:gd name="connsiteX4" fmla="*/ 291563 w 583125"/>
                  <a:gd name="connsiteY4" fmla="*/ 682146 h 682146"/>
                  <a:gd name="connsiteX5" fmla="*/ 291563 w 583125"/>
                  <a:gd name="connsiteY5" fmla="*/ 545717 h 682146"/>
                  <a:gd name="connsiteX6" fmla="*/ 0 w 583125"/>
                  <a:gd name="connsiteY6" fmla="*/ 545717 h 682146"/>
                  <a:gd name="connsiteX7" fmla="*/ 0 w 583125"/>
                  <a:gd name="connsiteY7" fmla="*/ 136429 h 682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125" h="682146">
                    <a:moveTo>
                      <a:pt x="0" y="136429"/>
                    </a:moveTo>
                    <a:lnTo>
                      <a:pt x="291563" y="136429"/>
                    </a:lnTo>
                    <a:lnTo>
                      <a:pt x="291563" y="0"/>
                    </a:lnTo>
                    <a:lnTo>
                      <a:pt x="583125" y="341073"/>
                    </a:lnTo>
                    <a:lnTo>
                      <a:pt x="291563" y="682146"/>
                    </a:lnTo>
                    <a:lnTo>
                      <a:pt x="291563" y="545717"/>
                    </a:lnTo>
                    <a:lnTo>
                      <a:pt x="0" y="545717"/>
                    </a:lnTo>
                    <a:lnTo>
                      <a:pt x="0" y="136429"/>
                    </a:lnTo>
                    <a:close/>
                  </a:path>
                </a:pathLst>
              </a:cu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36429" rIns="174937" bIns="136429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Freeform 6"/>
                  <p:cNvSpPr/>
                  <p:nvPr/>
                </p:nvSpPr>
                <p:spPr>
                  <a:xfrm>
                    <a:off x="5503118" y="1228526"/>
                    <a:ext cx="2750591" cy="1650355"/>
                  </a:xfrm>
                  <a:custGeom>
                    <a:avLst/>
                    <a:gdLst>
                      <a:gd name="connsiteX0" fmla="*/ 0 w 2750591"/>
                      <a:gd name="connsiteY0" fmla="*/ 165036 h 1650355"/>
                      <a:gd name="connsiteX1" fmla="*/ 165036 w 2750591"/>
                      <a:gd name="connsiteY1" fmla="*/ 0 h 1650355"/>
                      <a:gd name="connsiteX2" fmla="*/ 2585556 w 2750591"/>
                      <a:gd name="connsiteY2" fmla="*/ 0 h 1650355"/>
                      <a:gd name="connsiteX3" fmla="*/ 2750592 w 2750591"/>
                      <a:gd name="connsiteY3" fmla="*/ 165036 h 1650355"/>
                      <a:gd name="connsiteX4" fmla="*/ 2750591 w 2750591"/>
                      <a:gd name="connsiteY4" fmla="*/ 1485320 h 1650355"/>
                      <a:gd name="connsiteX5" fmla="*/ 2585555 w 2750591"/>
                      <a:gd name="connsiteY5" fmla="*/ 1650356 h 1650355"/>
                      <a:gd name="connsiteX6" fmla="*/ 165036 w 2750591"/>
                      <a:gd name="connsiteY6" fmla="*/ 1650355 h 1650355"/>
                      <a:gd name="connsiteX7" fmla="*/ 0 w 2750591"/>
                      <a:gd name="connsiteY7" fmla="*/ 1485319 h 1650355"/>
                      <a:gd name="connsiteX8" fmla="*/ 0 w 2750591"/>
                      <a:gd name="connsiteY8" fmla="*/ 165036 h 1650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0591" h="1650355">
                        <a:moveTo>
                          <a:pt x="0" y="165036"/>
                        </a:moveTo>
                        <a:cubicBezTo>
                          <a:pt x="0" y="73889"/>
                          <a:pt x="73889" y="0"/>
                          <a:pt x="165036" y="0"/>
                        </a:cubicBezTo>
                        <a:lnTo>
                          <a:pt x="2585556" y="0"/>
                        </a:lnTo>
                        <a:cubicBezTo>
                          <a:pt x="2676703" y="0"/>
                          <a:pt x="2750592" y="73889"/>
                          <a:pt x="2750592" y="165036"/>
                        </a:cubicBezTo>
                        <a:cubicBezTo>
                          <a:pt x="2750592" y="605131"/>
                          <a:pt x="2750591" y="1045225"/>
                          <a:pt x="2750591" y="1485320"/>
                        </a:cubicBezTo>
                        <a:cubicBezTo>
                          <a:pt x="2750591" y="1576467"/>
                          <a:pt x="2676702" y="1650356"/>
                          <a:pt x="2585555" y="1650356"/>
                        </a:cubicBezTo>
                        <a:lnTo>
                          <a:pt x="165036" y="1650355"/>
                        </a:lnTo>
                        <a:cubicBezTo>
                          <a:pt x="73889" y="1650355"/>
                          <a:pt x="0" y="1576466"/>
                          <a:pt x="0" y="1485319"/>
                        </a:cubicBezTo>
                        <a:lnTo>
                          <a:pt x="0" y="165036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6">
                      <a:hueOff val="0"/>
                      <a:satOff val="0"/>
                      <a:lumOff val="0"/>
                      <a:alphaOff val="0"/>
                    </a:schemeClr>
                  </a:fillRef>
                  <a:effectRef idx="3">
                    <a:schemeClr val="accent6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39777" tIns="139777" rIns="139777" bIns="139777" numCol="1" spcCol="1270" anchor="ctr" anchorCtr="0">
                    <a:noAutofit/>
                  </a:bodyPr>
                  <a:lstStyle/>
                  <a:p>
                    <a:pPr lvl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400" kern="1200" dirty="0" smtClean="0">
                        <a:solidFill>
                          <a:schemeClr val="bg1"/>
                        </a:solidFill>
                      </a:rPr>
                      <a:t>Construct</a:t>
                    </a:r>
                    <a:r>
                      <a:rPr lang="en-US" sz="2400" kern="1200" baseline="0" dirty="0" smtClean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2400" b="0" i="0" kern="1200" baseline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Σ</m:t>
                        </m:r>
                      </m:oMath>
                    </a14:m>
                    <a:endParaRPr lang="en-US" sz="2400" kern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Freeform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3118" y="1228526"/>
                    <a:ext cx="2750591" cy="1650355"/>
                  </a:xfrm>
                  <a:custGeom>
                    <a:avLst/>
                    <a:gdLst>
                      <a:gd name="connsiteX0" fmla="*/ 0 w 2750591"/>
                      <a:gd name="connsiteY0" fmla="*/ 165036 h 1650355"/>
                      <a:gd name="connsiteX1" fmla="*/ 165036 w 2750591"/>
                      <a:gd name="connsiteY1" fmla="*/ 0 h 1650355"/>
                      <a:gd name="connsiteX2" fmla="*/ 2585556 w 2750591"/>
                      <a:gd name="connsiteY2" fmla="*/ 0 h 1650355"/>
                      <a:gd name="connsiteX3" fmla="*/ 2750592 w 2750591"/>
                      <a:gd name="connsiteY3" fmla="*/ 165036 h 1650355"/>
                      <a:gd name="connsiteX4" fmla="*/ 2750591 w 2750591"/>
                      <a:gd name="connsiteY4" fmla="*/ 1485320 h 1650355"/>
                      <a:gd name="connsiteX5" fmla="*/ 2585555 w 2750591"/>
                      <a:gd name="connsiteY5" fmla="*/ 1650356 h 1650355"/>
                      <a:gd name="connsiteX6" fmla="*/ 165036 w 2750591"/>
                      <a:gd name="connsiteY6" fmla="*/ 1650355 h 1650355"/>
                      <a:gd name="connsiteX7" fmla="*/ 0 w 2750591"/>
                      <a:gd name="connsiteY7" fmla="*/ 1485319 h 1650355"/>
                      <a:gd name="connsiteX8" fmla="*/ 0 w 2750591"/>
                      <a:gd name="connsiteY8" fmla="*/ 165036 h 1650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0591" h="1650355">
                        <a:moveTo>
                          <a:pt x="0" y="165036"/>
                        </a:moveTo>
                        <a:cubicBezTo>
                          <a:pt x="0" y="73889"/>
                          <a:pt x="73889" y="0"/>
                          <a:pt x="165036" y="0"/>
                        </a:cubicBezTo>
                        <a:lnTo>
                          <a:pt x="2585556" y="0"/>
                        </a:lnTo>
                        <a:cubicBezTo>
                          <a:pt x="2676703" y="0"/>
                          <a:pt x="2750592" y="73889"/>
                          <a:pt x="2750592" y="165036"/>
                        </a:cubicBezTo>
                        <a:cubicBezTo>
                          <a:pt x="2750592" y="605131"/>
                          <a:pt x="2750591" y="1045225"/>
                          <a:pt x="2750591" y="1485320"/>
                        </a:cubicBezTo>
                        <a:cubicBezTo>
                          <a:pt x="2750591" y="1576467"/>
                          <a:pt x="2676702" y="1650356"/>
                          <a:pt x="2585555" y="1650356"/>
                        </a:cubicBezTo>
                        <a:lnTo>
                          <a:pt x="165036" y="1650355"/>
                        </a:lnTo>
                        <a:cubicBezTo>
                          <a:pt x="73889" y="1650355"/>
                          <a:pt x="0" y="1576466"/>
                          <a:pt x="0" y="1485319"/>
                        </a:cubicBezTo>
                        <a:lnTo>
                          <a:pt x="0" y="165036"/>
                        </a:lnTo>
                        <a:close/>
                      </a:path>
                    </a:pathLst>
                  </a:cu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7"/>
              <p:cNvSpPr/>
              <p:nvPr/>
            </p:nvSpPr>
            <p:spPr>
              <a:xfrm>
                <a:off x="6537340" y="3120932"/>
                <a:ext cx="538383" cy="583126"/>
              </a:xfrm>
              <a:custGeom>
                <a:avLst/>
                <a:gdLst>
                  <a:gd name="connsiteX0" fmla="*/ 0 w 583125"/>
                  <a:gd name="connsiteY0" fmla="*/ 136429 h 682146"/>
                  <a:gd name="connsiteX1" fmla="*/ 291563 w 583125"/>
                  <a:gd name="connsiteY1" fmla="*/ 136429 h 682146"/>
                  <a:gd name="connsiteX2" fmla="*/ 291563 w 583125"/>
                  <a:gd name="connsiteY2" fmla="*/ 0 h 682146"/>
                  <a:gd name="connsiteX3" fmla="*/ 583125 w 583125"/>
                  <a:gd name="connsiteY3" fmla="*/ 341073 h 682146"/>
                  <a:gd name="connsiteX4" fmla="*/ 291563 w 583125"/>
                  <a:gd name="connsiteY4" fmla="*/ 682146 h 682146"/>
                  <a:gd name="connsiteX5" fmla="*/ 291563 w 583125"/>
                  <a:gd name="connsiteY5" fmla="*/ 545717 h 682146"/>
                  <a:gd name="connsiteX6" fmla="*/ 0 w 583125"/>
                  <a:gd name="connsiteY6" fmla="*/ 545717 h 682146"/>
                  <a:gd name="connsiteX7" fmla="*/ 0 w 583125"/>
                  <a:gd name="connsiteY7" fmla="*/ 136429 h 682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125" h="682146">
                    <a:moveTo>
                      <a:pt x="466500" y="1"/>
                    </a:moveTo>
                    <a:lnTo>
                      <a:pt x="466500" y="341074"/>
                    </a:lnTo>
                    <a:lnTo>
                      <a:pt x="583125" y="341074"/>
                    </a:lnTo>
                    <a:lnTo>
                      <a:pt x="291563" y="682145"/>
                    </a:lnTo>
                    <a:lnTo>
                      <a:pt x="0" y="341074"/>
                    </a:lnTo>
                    <a:lnTo>
                      <a:pt x="116625" y="341074"/>
                    </a:lnTo>
                    <a:lnTo>
                      <a:pt x="116625" y="1"/>
                    </a:lnTo>
                    <a:lnTo>
                      <a:pt x="466500" y="1"/>
                    </a:lnTo>
                    <a:close/>
                  </a:path>
                </a:pathLst>
              </a:cu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6430" tIns="1" rIns="136429" bIns="174937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503118" y="3979117"/>
                <a:ext cx="2750591" cy="1650355"/>
              </a:xfrm>
              <a:custGeom>
                <a:avLst/>
                <a:gdLst>
                  <a:gd name="connsiteX0" fmla="*/ 0 w 2750591"/>
                  <a:gd name="connsiteY0" fmla="*/ 165036 h 1650355"/>
                  <a:gd name="connsiteX1" fmla="*/ 165036 w 2750591"/>
                  <a:gd name="connsiteY1" fmla="*/ 0 h 1650355"/>
                  <a:gd name="connsiteX2" fmla="*/ 2585556 w 2750591"/>
                  <a:gd name="connsiteY2" fmla="*/ 0 h 1650355"/>
                  <a:gd name="connsiteX3" fmla="*/ 2750592 w 2750591"/>
                  <a:gd name="connsiteY3" fmla="*/ 165036 h 1650355"/>
                  <a:gd name="connsiteX4" fmla="*/ 2750591 w 2750591"/>
                  <a:gd name="connsiteY4" fmla="*/ 1485320 h 1650355"/>
                  <a:gd name="connsiteX5" fmla="*/ 2585555 w 2750591"/>
                  <a:gd name="connsiteY5" fmla="*/ 1650356 h 1650355"/>
                  <a:gd name="connsiteX6" fmla="*/ 165036 w 2750591"/>
                  <a:gd name="connsiteY6" fmla="*/ 1650355 h 1650355"/>
                  <a:gd name="connsiteX7" fmla="*/ 0 w 2750591"/>
                  <a:gd name="connsiteY7" fmla="*/ 1485319 h 1650355"/>
                  <a:gd name="connsiteX8" fmla="*/ 0 w 2750591"/>
                  <a:gd name="connsiteY8" fmla="*/ 165036 h 165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0591" h="1650355">
                    <a:moveTo>
                      <a:pt x="0" y="165036"/>
                    </a:moveTo>
                    <a:cubicBezTo>
                      <a:pt x="0" y="73889"/>
                      <a:pt x="73889" y="0"/>
                      <a:pt x="165036" y="0"/>
                    </a:cubicBezTo>
                    <a:lnTo>
                      <a:pt x="2585556" y="0"/>
                    </a:lnTo>
                    <a:cubicBezTo>
                      <a:pt x="2676703" y="0"/>
                      <a:pt x="2750592" y="73889"/>
                      <a:pt x="2750592" y="165036"/>
                    </a:cubicBezTo>
                    <a:cubicBezTo>
                      <a:pt x="2750592" y="605131"/>
                      <a:pt x="2750591" y="1045225"/>
                      <a:pt x="2750591" y="1485320"/>
                    </a:cubicBezTo>
                    <a:cubicBezTo>
                      <a:pt x="2750591" y="1576467"/>
                      <a:pt x="2676702" y="1650356"/>
                      <a:pt x="2585555" y="1650356"/>
                    </a:cubicBezTo>
                    <a:lnTo>
                      <a:pt x="165036" y="1650355"/>
                    </a:lnTo>
                    <a:cubicBezTo>
                      <a:pt x="73889" y="1650355"/>
                      <a:pt x="0" y="1576466"/>
                      <a:pt x="0" y="1485319"/>
                    </a:cubicBezTo>
                    <a:lnTo>
                      <a:pt x="0" y="165036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9777" tIns="139777" rIns="139777" bIns="139777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>
                    <a:solidFill>
                      <a:schemeClr val="bg1"/>
                    </a:solidFill>
                  </a:rPr>
                  <a:t>Generate Components</a:t>
                </a:r>
                <a:endParaRPr lang="en-US" sz="2400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 rot="16200000">
                <a:off x="2499466" y="3159807"/>
                <a:ext cx="583126" cy="538383"/>
              </a:xfrm>
              <a:custGeom>
                <a:avLst/>
                <a:gdLst>
                  <a:gd name="connsiteX0" fmla="*/ 0 w 583125"/>
                  <a:gd name="connsiteY0" fmla="*/ 136429 h 682146"/>
                  <a:gd name="connsiteX1" fmla="*/ 291563 w 583125"/>
                  <a:gd name="connsiteY1" fmla="*/ 136429 h 682146"/>
                  <a:gd name="connsiteX2" fmla="*/ 291563 w 583125"/>
                  <a:gd name="connsiteY2" fmla="*/ 0 h 682146"/>
                  <a:gd name="connsiteX3" fmla="*/ 583125 w 583125"/>
                  <a:gd name="connsiteY3" fmla="*/ 341073 h 682146"/>
                  <a:gd name="connsiteX4" fmla="*/ 291563 w 583125"/>
                  <a:gd name="connsiteY4" fmla="*/ 682146 h 682146"/>
                  <a:gd name="connsiteX5" fmla="*/ 291563 w 583125"/>
                  <a:gd name="connsiteY5" fmla="*/ 545717 h 682146"/>
                  <a:gd name="connsiteX6" fmla="*/ 0 w 583125"/>
                  <a:gd name="connsiteY6" fmla="*/ 545717 h 682146"/>
                  <a:gd name="connsiteX7" fmla="*/ 0 w 583125"/>
                  <a:gd name="connsiteY7" fmla="*/ 136429 h 682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125" h="682146">
                    <a:moveTo>
                      <a:pt x="583125" y="545717"/>
                    </a:moveTo>
                    <a:lnTo>
                      <a:pt x="291562" y="545717"/>
                    </a:lnTo>
                    <a:lnTo>
                      <a:pt x="291562" y="682146"/>
                    </a:lnTo>
                    <a:lnTo>
                      <a:pt x="0" y="341073"/>
                    </a:lnTo>
                    <a:lnTo>
                      <a:pt x="291562" y="0"/>
                    </a:lnTo>
                    <a:lnTo>
                      <a:pt x="291562" y="136429"/>
                    </a:lnTo>
                    <a:lnTo>
                      <a:pt x="583125" y="136429"/>
                    </a:lnTo>
                    <a:lnTo>
                      <a:pt x="583125" y="545717"/>
                    </a:lnTo>
                    <a:close/>
                  </a:path>
                </a:pathLst>
              </a:cu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4936" tIns="136428" rIns="1" bIns="136429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Freeform 10"/>
                  <p:cNvSpPr/>
                  <p:nvPr/>
                </p:nvSpPr>
                <p:spPr>
                  <a:xfrm>
                    <a:off x="1652289" y="3979117"/>
                    <a:ext cx="2750591" cy="1650355"/>
                  </a:xfrm>
                  <a:custGeom>
                    <a:avLst/>
                    <a:gdLst>
                      <a:gd name="connsiteX0" fmla="*/ 0 w 2750591"/>
                      <a:gd name="connsiteY0" fmla="*/ 165036 h 1650355"/>
                      <a:gd name="connsiteX1" fmla="*/ 165036 w 2750591"/>
                      <a:gd name="connsiteY1" fmla="*/ 0 h 1650355"/>
                      <a:gd name="connsiteX2" fmla="*/ 2585556 w 2750591"/>
                      <a:gd name="connsiteY2" fmla="*/ 0 h 1650355"/>
                      <a:gd name="connsiteX3" fmla="*/ 2750592 w 2750591"/>
                      <a:gd name="connsiteY3" fmla="*/ 165036 h 1650355"/>
                      <a:gd name="connsiteX4" fmla="*/ 2750591 w 2750591"/>
                      <a:gd name="connsiteY4" fmla="*/ 1485320 h 1650355"/>
                      <a:gd name="connsiteX5" fmla="*/ 2585555 w 2750591"/>
                      <a:gd name="connsiteY5" fmla="*/ 1650356 h 1650355"/>
                      <a:gd name="connsiteX6" fmla="*/ 165036 w 2750591"/>
                      <a:gd name="connsiteY6" fmla="*/ 1650355 h 1650355"/>
                      <a:gd name="connsiteX7" fmla="*/ 0 w 2750591"/>
                      <a:gd name="connsiteY7" fmla="*/ 1485319 h 1650355"/>
                      <a:gd name="connsiteX8" fmla="*/ 0 w 2750591"/>
                      <a:gd name="connsiteY8" fmla="*/ 165036 h 1650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0591" h="1650355">
                        <a:moveTo>
                          <a:pt x="0" y="165036"/>
                        </a:moveTo>
                        <a:cubicBezTo>
                          <a:pt x="0" y="73889"/>
                          <a:pt x="73889" y="0"/>
                          <a:pt x="165036" y="0"/>
                        </a:cubicBezTo>
                        <a:lnTo>
                          <a:pt x="2585556" y="0"/>
                        </a:lnTo>
                        <a:cubicBezTo>
                          <a:pt x="2676703" y="0"/>
                          <a:pt x="2750592" y="73889"/>
                          <a:pt x="2750592" y="165036"/>
                        </a:cubicBezTo>
                        <a:cubicBezTo>
                          <a:pt x="2750592" y="605131"/>
                          <a:pt x="2750591" y="1045225"/>
                          <a:pt x="2750591" y="1485320"/>
                        </a:cubicBezTo>
                        <a:cubicBezTo>
                          <a:pt x="2750591" y="1576467"/>
                          <a:pt x="2676702" y="1650356"/>
                          <a:pt x="2585555" y="1650356"/>
                        </a:cubicBezTo>
                        <a:lnTo>
                          <a:pt x="165036" y="1650355"/>
                        </a:lnTo>
                        <a:cubicBezTo>
                          <a:pt x="73889" y="1650355"/>
                          <a:pt x="0" y="1576466"/>
                          <a:pt x="0" y="1485319"/>
                        </a:cubicBezTo>
                        <a:lnTo>
                          <a:pt x="0" y="165036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6">
                      <a:hueOff val="0"/>
                      <a:satOff val="0"/>
                      <a:lumOff val="0"/>
                      <a:alphaOff val="0"/>
                    </a:schemeClr>
                  </a:fillRef>
                  <a:effectRef idx="3">
                    <a:schemeClr val="accent6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39777" tIns="139777" rIns="139777" bIns="139777" numCol="1" spcCol="1270" anchor="ctr" anchorCtr="0">
                    <a:noAutofit/>
                  </a:bodyPr>
                  <a:lstStyle/>
                  <a:p>
                    <a:pPr lvl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400" kern="1200" dirty="0" smtClean="0">
                        <a:solidFill>
                          <a:schemeClr val="bg1"/>
                        </a:solidFill>
                      </a:rPr>
                      <a:t>Construct</a:t>
                    </a:r>
                    <a:r>
                      <a:rPr lang="en-US" sz="2400" kern="1200" baseline="0" dirty="0" smtClean="0">
                        <a:solidFill>
                          <a:schemeClr val="bg1"/>
                        </a:solidFill>
                      </a:rPr>
                      <a:t> Rotation Matrix for latent space of </a:t>
                    </a:r>
                    <a14:m>
                      <m:oMath xmlns:m="http://schemas.openxmlformats.org/officeDocument/2006/math">
                        <m:r>
                          <a:rPr lang="en-US" sz="2400" i="1" kern="1200" baseline="0" dirty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𝑋</m:t>
                        </m:r>
                      </m:oMath>
                    </a14:m>
                    <a:r>
                      <a:rPr lang="en-US" sz="2400" kern="1200" baseline="0" dirty="0" smtClean="0">
                        <a:solidFill>
                          <a:schemeClr val="bg1"/>
                        </a:solidFill>
                      </a:rPr>
                      <a:t> and </a:t>
                    </a:r>
                    <a14:m>
                      <m:oMath xmlns:m="http://schemas.openxmlformats.org/officeDocument/2006/math">
                        <m:r>
                          <a:rPr lang="en-US" sz="2400" i="1" kern="1200" baseline="0" dirty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𝑌</m:t>
                        </m:r>
                      </m:oMath>
                    </a14:m>
                    <a:endParaRPr lang="en-US" sz="2400" kern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Freeform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89" y="3979117"/>
                    <a:ext cx="2750591" cy="1650355"/>
                  </a:xfrm>
                  <a:custGeom>
                    <a:avLst/>
                    <a:gdLst>
                      <a:gd name="connsiteX0" fmla="*/ 0 w 2750591"/>
                      <a:gd name="connsiteY0" fmla="*/ 165036 h 1650355"/>
                      <a:gd name="connsiteX1" fmla="*/ 165036 w 2750591"/>
                      <a:gd name="connsiteY1" fmla="*/ 0 h 1650355"/>
                      <a:gd name="connsiteX2" fmla="*/ 2585556 w 2750591"/>
                      <a:gd name="connsiteY2" fmla="*/ 0 h 1650355"/>
                      <a:gd name="connsiteX3" fmla="*/ 2750592 w 2750591"/>
                      <a:gd name="connsiteY3" fmla="*/ 165036 h 1650355"/>
                      <a:gd name="connsiteX4" fmla="*/ 2750591 w 2750591"/>
                      <a:gd name="connsiteY4" fmla="*/ 1485320 h 1650355"/>
                      <a:gd name="connsiteX5" fmla="*/ 2585555 w 2750591"/>
                      <a:gd name="connsiteY5" fmla="*/ 1650356 h 1650355"/>
                      <a:gd name="connsiteX6" fmla="*/ 165036 w 2750591"/>
                      <a:gd name="connsiteY6" fmla="*/ 1650355 h 1650355"/>
                      <a:gd name="connsiteX7" fmla="*/ 0 w 2750591"/>
                      <a:gd name="connsiteY7" fmla="*/ 1485319 h 1650355"/>
                      <a:gd name="connsiteX8" fmla="*/ 0 w 2750591"/>
                      <a:gd name="connsiteY8" fmla="*/ 165036 h 1650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0591" h="1650355">
                        <a:moveTo>
                          <a:pt x="0" y="165036"/>
                        </a:moveTo>
                        <a:cubicBezTo>
                          <a:pt x="0" y="73889"/>
                          <a:pt x="73889" y="0"/>
                          <a:pt x="165036" y="0"/>
                        </a:cubicBezTo>
                        <a:lnTo>
                          <a:pt x="2585556" y="0"/>
                        </a:lnTo>
                        <a:cubicBezTo>
                          <a:pt x="2676703" y="0"/>
                          <a:pt x="2750592" y="73889"/>
                          <a:pt x="2750592" y="165036"/>
                        </a:cubicBezTo>
                        <a:cubicBezTo>
                          <a:pt x="2750592" y="605131"/>
                          <a:pt x="2750591" y="1045225"/>
                          <a:pt x="2750591" y="1485320"/>
                        </a:cubicBezTo>
                        <a:cubicBezTo>
                          <a:pt x="2750591" y="1576467"/>
                          <a:pt x="2676702" y="1650356"/>
                          <a:pt x="2585555" y="1650356"/>
                        </a:cubicBezTo>
                        <a:lnTo>
                          <a:pt x="165036" y="1650355"/>
                        </a:lnTo>
                        <a:cubicBezTo>
                          <a:pt x="73889" y="1650355"/>
                          <a:pt x="0" y="1576466"/>
                          <a:pt x="0" y="1485319"/>
                        </a:cubicBezTo>
                        <a:lnTo>
                          <a:pt x="0" y="165036"/>
                        </a:lnTo>
                        <a:close/>
                      </a:path>
                    </a:pathLst>
                  </a:cu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Freeform 11"/>
            <p:cNvSpPr/>
            <p:nvPr/>
          </p:nvSpPr>
          <p:spPr>
            <a:xfrm>
              <a:off x="1744885" y="4873100"/>
              <a:ext cx="7329665" cy="1378110"/>
            </a:xfrm>
            <a:custGeom>
              <a:avLst/>
              <a:gdLst>
                <a:gd name="connsiteX0" fmla="*/ 0 w 2750591"/>
                <a:gd name="connsiteY0" fmla="*/ 165036 h 1650355"/>
                <a:gd name="connsiteX1" fmla="*/ 165036 w 2750591"/>
                <a:gd name="connsiteY1" fmla="*/ 0 h 1650355"/>
                <a:gd name="connsiteX2" fmla="*/ 2585556 w 2750591"/>
                <a:gd name="connsiteY2" fmla="*/ 0 h 1650355"/>
                <a:gd name="connsiteX3" fmla="*/ 2750592 w 2750591"/>
                <a:gd name="connsiteY3" fmla="*/ 165036 h 1650355"/>
                <a:gd name="connsiteX4" fmla="*/ 2750591 w 2750591"/>
                <a:gd name="connsiteY4" fmla="*/ 1485320 h 1650355"/>
                <a:gd name="connsiteX5" fmla="*/ 2585555 w 2750591"/>
                <a:gd name="connsiteY5" fmla="*/ 1650356 h 1650355"/>
                <a:gd name="connsiteX6" fmla="*/ 165036 w 2750591"/>
                <a:gd name="connsiteY6" fmla="*/ 1650355 h 1650355"/>
                <a:gd name="connsiteX7" fmla="*/ 0 w 2750591"/>
                <a:gd name="connsiteY7" fmla="*/ 1485319 h 1650355"/>
                <a:gd name="connsiteX8" fmla="*/ 0 w 2750591"/>
                <a:gd name="connsiteY8" fmla="*/ 165036 h 165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591" h="1650355">
                  <a:moveTo>
                    <a:pt x="0" y="165036"/>
                  </a:moveTo>
                  <a:cubicBezTo>
                    <a:pt x="0" y="73889"/>
                    <a:pt x="73889" y="0"/>
                    <a:pt x="165036" y="0"/>
                  </a:cubicBezTo>
                  <a:lnTo>
                    <a:pt x="2585556" y="0"/>
                  </a:lnTo>
                  <a:cubicBezTo>
                    <a:pt x="2676703" y="0"/>
                    <a:pt x="2750592" y="73889"/>
                    <a:pt x="2750592" y="165036"/>
                  </a:cubicBezTo>
                  <a:cubicBezTo>
                    <a:pt x="2750592" y="605131"/>
                    <a:pt x="2750591" y="1045225"/>
                    <a:pt x="2750591" y="1485320"/>
                  </a:cubicBezTo>
                  <a:cubicBezTo>
                    <a:pt x="2750591" y="1576467"/>
                    <a:pt x="2676702" y="1650356"/>
                    <a:pt x="2585555" y="1650356"/>
                  </a:cubicBezTo>
                  <a:lnTo>
                    <a:pt x="165036" y="1650355"/>
                  </a:lnTo>
                  <a:cubicBezTo>
                    <a:pt x="73889" y="1650355"/>
                    <a:pt x="0" y="1576466"/>
                    <a:pt x="0" y="1485319"/>
                  </a:cubicBezTo>
                  <a:lnTo>
                    <a:pt x="0" y="16503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77" tIns="139777" rIns="139777" bIns="13977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Simulate Data rotating the components using Rotation Matrix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68838" y="4163374"/>
              <a:ext cx="597775" cy="486933"/>
            </a:xfrm>
            <a:custGeom>
              <a:avLst/>
              <a:gdLst>
                <a:gd name="connsiteX0" fmla="*/ 0 w 583125"/>
                <a:gd name="connsiteY0" fmla="*/ 136429 h 682146"/>
                <a:gd name="connsiteX1" fmla="*/ 291563 w 583125"/>
                <a:gd name="connsiteY1" fmla="*/ 136429 h 682146"/>
                <a:gd name="connsiteX2" fmla="*/ 291563 w 583125"/>
                <a:gd name="connsiteY2" fmla="*/ 0 h 682146"/>
                <a:gd name="connsiteX3" fmla="*/ 583125 w 583125"/>
                <a:gd name="connsiteY3" fmla="*/ 341073 h 682146"/>
                <a:gd name="connsiteX4" fmla="*/ 291563 w 583125"/>
                <a:gd name="connsiteY4" fmla="*/ 682146 h 682146"/>
                <a:gd name="connsiteX5" fmla="*/ 291563 w 583125"/>
                <a:gd name="connsiteY5" fmla="*/ 545717 h 682146"/>
                <a:gd name="connsiteX6" fmla="*/ 0 w 583125"/>
                <a:gd name="connsiteY6" fmla="*/ 545717 h 682146"/>
                <a:gd name="connsiteX7" fmla="*/ 0 w 583125"/>
                <a:gd name="connsiteY7" fmla="*/ 136429 h 68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125" h="682146">
                  <a:moveTo>
                    <a:pt x="466500" y="1"/>
                  </a:moveTo>
                  <a:lnTo>
                    <a:pt x="466500" y="341074"/>
                  </a:lnTo>
                  <a:lnTo>
                    <a:pt x="583125" y="341074"/>
                  </a:lnTo>
                  <a:lnTo>
                    <a:pt x="291563" y="682145"/>
                  </a:lnTo>
                  <a:lnTo>
                    <a:pt x="0" y="341074"/>
                  </a:lnTo>
                  <a:lnTo>
                    <a:pt x="116625" y="341074"/>
                  </a:lnTo>
                  <a:lnTo>
                    <a:pt x="116625" y="1"/>
                  </a:lnTo>
                  <a:lnTo>
                    <a:pt x="466500" y="1"/>
                  </a:lnTo>
                  <a:close/>
                </a:path>
              </a:pathLst>
            </a:cu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430" tIns="1" rIns="136429" bIns="17493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14" name="Freeform 13"/>
            <p:cNvSpPr/>
            <p:nvPr/>
          </p:nvSpPr>
          <p:spPr>
            <a:xfrm rot="16200000">
              <a:off x="2765781" y="4121733"/>
              <a:ext cx="486933" cy="597775"/>
            </a:xfrm>
            <a:custGeom>
              <a:avLst/>
              <a:gdLst>
                <a:gd name="connsiteX0" fmla="*/ 0 w 583125"/>
                <a:gd name="connsiteY0" fmla="*/ 136429 h 682146"/>
                <a:gd name="connsiteX1" fmla="*/ 291563 w 583125"/>
                <a:gd name="connsiteY1" fmla="*/ 136429 h 682146"/>
                <a:gd name="connsiteX2" fmla="*/ 291563 w 583125"/>
                <a:gd name="connsiteY2" fmla="*/ 0 h 682146"/>
                <a:gd name="connsiteX3" fmla="*/ 583125 w 583125"/>
                <a:gd name="connsiteY3" fmla="*/ 341073 h 682146"/>
                <a:gd name="connsiteX4" fmla="*/ 291563 w 583125"/>
                <a:gd name="connsiteY4" fmla="*/ 682146 h 682146"/>
                <a:gd name="connsiteX5" fmla="*/ 291563 w 583125"/>
                <a:gd name="connsiteY5" fmla="*/ 545717 h 682146"/>
                <a:gd name="connsiteX6" fmla="*/ 0 w 583125"/>
                <a:gd name="connsiteY6" fmla="*/ 545717 h 682146"/>
                <a:gd name="connsiteX7" fmla="*/ 0 w 583125"/>
                <a:gd name="connsiteY7" fmla="*/ 136429 h 68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125" h="682146">
                  <a:moveTo>
                    <a:pt x="583125" y="545717"/>
                  </a:moveTo>
                  <a:lnTo>
                    <a:pt x="291562" y="545717"/>
                  </a:lnTo>
                  <a:lnTo>
                    <a:pt x="291562" y="682146"/>
                  </a:lnTo>
                  <a:lnTo>
                    <a:pt x="0" y="341073"/>
                  </a:lnTo>
                  <a:lnTo>
                    <a:pt x="291562" y="0"/>
                  </a:lnTo>
                  <a:lnTo>
                    <a:pt x="291562" y="136429"/>
                  </a:lnTo>
                  <a:lnTo>
                    <a:pt x="583125" y="136429"/>
                  </a:lnTo>
                  <a:lnTo>
                    <a:pt x="583125" y="545717"/>
                  </a:lnTo>
                  <a:close/>
                </a:path>
              </a:pathLst>
            </a:cu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36" tIns="136428" rIns="1" bIns="136429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817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117</Words>
  <Application>Microsoft Macintosh PowerPoint</Application>
  <PresentationFormat>A4 Paper (210x297 mm)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Cambria Math</vt:lpstr>
      <vt:lpstr>Century Gothic</vt:lpstr>
      <vt:lpstr>Consolas</vt:lpstr>
      <vt:lpstr>Gill Sans</vt:lpstr>
      <vt:lpstr>Wingdings 3</vt:lpstr>
      <vt:lpstr>Arial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Rimal</dc:creator>
  <cp:lastModifiedBy>Raju Rimal</cp:lastModifiedBy>
  <cp:revision>18</cp:revision>
  <dcterms:created xsi:type="dcterms:W3CDTF">2016-06-10T09:23:47Z</dcterms:created>
  <dcterms:modified xsi:type="dcterms:W3CDTF">2016-06-14T12:24:03Z</dcterms:modified>
</cp:coreProperties>
</file>