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</p:sldIdLst>
  <p:sldSz cx="42803763" cy="30275213"/>
  <p:notesSz cx="6858000" cy="9144000"/>
  <p:defaultTextStyle>
    <a:defPPr>
      <a:defRPr lang="en-US"/>
    </a:defPPr>
    <a:lvl1pPr marL="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6" userDrawn="1">
          <p15:clr>
            <a:srgbClr val="A4A3A4"/>
          </p15:clr>
        </p15:guide>
        <p15:guide id="2" pos="1348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B987"/>
    <a:srgbClr val="F3E58F"/>
    <a:srgbClr val="568C7E"/>
    <a:srgbClr val="C6A153"/>
    <a:srgbClr val="027D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01"/>
    <p:restoredTop sz="94624"/>
  </p:normalViewPr>
  <p:slideViewPr>
    <p:cSldViewPr snapToGrid="0" snapToObjects="1" showGuides="1">
      <p:cViewPr>
        <p:scale>
          <a:sx n="48" d="100"/>
          <a:sy n="48" d="100"/>
        </p:scale>
        <p:origin x="336" y="-3592"/>
      </p:cViewPr>
      <p:guideLst>
        <p:guide orient="horz" pos="9536"/>
        <p:guide pos="134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>
      <p:bgPr>
        <a:gradFill rotWithShape="1">
          <a:gsLst>
            <a:gs pos="0">
              <a:schemeClr val="accent6">
                <a:alpha val="25000"/>
                <a:lumMod val="0"/>
                <a:lumOff val="100000"/>
              </a:schemeClr>
            </a:gs>
            <a:gs pos="100000">
              <a:schemeClr val="accent6">
                <a:alpha val="25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" y="28888501"/>
            <a:ext cx="42803763" cy="84394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lang="en-US" sz="4884"/>
          </a:p>
        </p:txBody>
      </p:sp>
      <p:sp>
        <p:nvSpPr>
          <p:cNvPr id="4" name="TextBox 3"/>
          <p:cNvSpPr txBox="1"/>
          <p:nvPr userDrawn="1"/>
        </p:nvSpPr>
        <p:spPr>
          <a:xfrm>
            <a:off x="2" y="28888501"/>
            <a:ext cx="42803763" cy="84394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lang="en-US" sz="4884"/>
          </a:p>
        </p:txBody>
      </p:sp>
      <p:sp>
        <p:nvSpPr>
          <p:cNvPr id="6" name="TextBox 5"/>
          <p:cNvSpPr txBox="1"/>
          <p:nvPr userDrawn="1"/>
        </p:nvSpPr>
        <p:spPr>
          <a:xfrm>
            <a:off x="-1" y="28475213"/>
            <a:ext cx="42803763" cy="1800000"/>
          </a:xfrm>
          <a:prstGeom prst="rect">
            <a:avLst/>
          </a:prstGeom>
          <a:solidFill>
            <a:srgbClr val="027D6B"/>
          </a:solidFill>
          <a:effectLst>
            <a:outerShdw blurRad="838200" dist="50800" dir="16200000" sx="99000" sy="99000" algn="t" rotWithShape="0">
              <a:prstClr val="black">
                <a:alpha val="35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US" sz="4884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0"/>
            <a:ext cx="42803763" cy="3600000"/>
          </a:xfrm>
          <a:prstGeom prst="rect">
            <a:avLst/>
          </a:prstGeom>
          <a:solidFill>
            <a:srgbClr val="027D6B"/>
          </a:solidFill>
          <a:effectLst>
            <a:outerShdw blurRad="838200" dist="50800" dir="5400000" sx="99000" sy="99000" algn="t" rotWithShape="0">
              <a:prstClr val="black">
                <a:alpha val="35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US" sz="4884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1165305" y="2286000"/>
            <a:ext cx="31011396" cy="10878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4800" b="1" cap="none" spc="0" baseline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defRPr>
            </a:lvl1pPr>
          </a:lstStyle>
          <a:p>
            <a:pPr lvl="0"/>
            <a:r>
              <a:rPr lang="en-US" dirty="0" smtClean="0"/>
              <a:t>Author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630236" y="28810062"/>
            <a:ext cx="24688800" cy="1130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Institution Name</a:t>
            </a:r>
            <a:endParaRPr lang="en-US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25949273" y="28810063"/>
            <a:ext cx="16227427" cy="11303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Contact and other Info</a:t>
            </a:r>
            <a:endParaRPr lang="en-US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11165305" y="447264"/>
            <a:ext cx="31011395" cy="1838736"/>
          </a:xfrm>
          <a:prstGeom prst="rect">
            <a:avLst/>
          </a:prstGeom>
        </p:spPr>
        <p:txBody>
          <a:bodyPr anchor="ctr"/>
          <a:lstStyle>
            <a:lvl1pPr algn="r">
              <a:defRPr sz="11500" b="1" cap="small" spc="-150" baseline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5" y="447263"/>
            <a:ext cx="9631707" cy="292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701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6">
                <a:lumMod val="20000"/>
                <a:lumOff val="80000"/>
              </a:schemeClr>
            </a:gs>
            <a:gs pos="100000">
              <a:schemeClr val="accent6"/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1" y="28951541"/>
            <a:ext cx="42803763" cy="843949"/>
          </a:xfrm>
          <a:prstGeom prst="rect">
            <a:avLst/>
          </a:prstGeom>
          <a:solidFill>
            <a:srgbClr val="027D6B"/>
          </a:solidFill>
          <a:effectLst>
            <a:outerShdw blurRad="838200" dist="50800" dir="16200000" sx="99000" sy="99000" algn="t" rotWithShape="0">
              <a:prstClr val="black">
                <a:alpha val="35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US" sz="4884"/>
          </a:p>
        </p:txBody>
      </p:sp>
      <p:sp>
        <p:nvSpPr>
          <p:cNvPr id="5" name="TextBox 4"/>
          <p:cNvSpPr txBox="1"/>
          <p:nvPr userDrawn="1"/>
        </p:nvSpPr>
        <p:spPr>
          <a:xfrm>
            <a:off x="-1" y="28475213"/>
            <a:ext cx="42803763" cy="1800000"/>
          </a:xfrm>
          <a:prstGeom prst="rect">
            <a:avLst/>
          </a:prstGeom>
          <a:solidFill>
            <a:srgbClr val="027D6B"/>
          </a:solidFill>
          <a:effectLst>
            <a:outerShdw blurRad="838200" dist="50800" dir="16200000" sx="99000" sy="99000" algn="t" rotWithShape="0">
              <a:prstClr val="black">
                <a:alpha val="35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US" sz="4884"/>
          </a:p>
        </p:txBody>
      </p:sp>
      <p:sp>
        <p:nvSpPr>
          <p:cNvPr id="6" name="TextBox 5"/>
          <p:cNvSpPr txBox="1"/>
          <p:nvPr userDrawn="1"/>
        </p:nvSpPr>
        <p:spPr>
          <a:xfrm>
            <a:off x="0" y="0"/>
            <a:ext cx="42803763" cy="3600000"/>
          </a:xfrm>
          <a:prstGeom prst="rect">
            <a:avLst/>
          </a:prstGeom>
          <a:solidFill>
            <a:srgbClr val="027D6B"/>
          </a:solidFill>
          <a:effectLst>
            <a:outerShdw blurRad="838200" dist="50800" dir="5400000" sx="99000" sy="99000" algn="t" rotWithShape="0">
              <a:prstClr val="black">
                <a:alpha val="35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US" sz="4884"/>
          </a:p>
        </p:txBody>
      </p:sp>
    </p:spTree>
    <p:extLst>
      <p:ext uri="{BB962C8B-B14F-4D97-AF65-F5344CB8AC3E}">
        <p14:creationId xmlns:p14="http://schemas.microsoft.com/office/powerpoint/2010/main" val="2118459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1070650" rtl="0" eaLnBrk="1" latinLnBrk="0" hangingPunct="1">
        <a:spcBef>
          <a:spcPct val="0"/>
        </a:spcBef>
        <a:buNone/>
        <a:defRPr sz="843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802988" indent="-802988" algn="l" defTabSz="1070650" rtl="0" eaLnBrk="1" latinLnBrk="0" hangingPunct="1">
        <a:spcBef>
          <a:spcPts val="2342"/>
        </a:spcBef>
        <a:spcAft>
          <a:spcPts val="0"/>
        </a:spcAft>
        <a:buClr>
          <a:schemeClr val="accent1"/>
        </a:buClr>
        <a:buFont typeface="Wingdings 3" charset="2"/>
        <a:buChar char=""/>
        <a:defRPr sz="421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739807" indent="-669157" algn="l" defTabSz="1070650" rtl="0" eaLnBrk="1" latinLnBrk="0" hangingPunct="1">
        <a:spcBef>
          <a:spcPts val="2342"/>
        </a:spcBef>
        <a:spcAft>
          <a:spcPts val="0"/>
        </a:spcAft>
        <a:buClr>
          <a:schemeClr val="accent1"/>
        </a:buClr>
        <a:buFont typeface="Wingdings 3" charset="2"/>
        <a:buChar char=""/>
        <a:defRPr sz="374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2676625" indent="-535326" algn="l" defTabSz="1070650" rtl="0" eaLnBrk="1" latinLnBrk="0" hangingPunct="1">
        <a:spcBef>
          <a:spcPts val="2342"/>
        </a:spcBef>
        <a:spcAft>
          <a:spcPts val="0"/>
        </a:spcAft>
        <a:buClr>
          <a:schemeClr val="accent1"/>
        </a:buClr>
        <a:buFont typeface="Wingdings 3" charset="2"/>
        <a:buChar char=""/>
        <a:defRPr sz="327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3747275" indent="-535326" algn="l" defTabSz="1070650" rtl="0" eaLnBrk="1" latinLnBrk="0" hangingPunct="1">
        <a:spcBef>
          <a:spcPts val="2342"/>
        </a:spcBef>
        <a:spcAft>
          <a:spcPts val="0"/>
        </a:spcAft>
        <a:buClr>
          <a:schemeClr val="accent1"/>
        </a:buClr>
        <a:buFont typeface="Wingdings 3" charset="2"/>
        <a:buChar char=""/>
        <a:defRPr sz="281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4817926" indent="-535326" algn="l" defTabSz="1070650" rtl="0" eaLnBrk="1" latinLnBrk="0" hangingPunct="1">
        <a:spcBef>
          <a:spcPts val="2342"/>
        </a:spcBef>
        <a:spcAft>
          <a:spcPts val="0"/>
        </a:spcAft>
        <a:buClr>
          <a:schemeClr val="accent1"/>
        </a:buClr>
        <a:buFont typeface="Wingdings 3" charset="2"/>
        <a:buChar char=""/>
        <a:defRPr sz="281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5888576" indent="-535326" algn="l" defTabSz="1070650" rtl="0" eaLnBrk="1" latinLnBrk="0" hangingPunct="1">
        <a:spcBef>
          <a:spcPts val="2342"/>
        </a:spcBef>
        <a:spcAft>
          <a:spcPts val="0"/>
        </a:spcAft>
        <a:buClr>
          <a:schemeClr val="accent1"/>
        </a:buClr>
        <a:buFont typeface="Wingdings 3" charset="2"/>
        <a:buChar char=""/>
        <a:defRPr sz="281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6959226" indent="-535326" algn="l" defTabSz="1070650" rtl="0" eaLnBrk="1" latinLnBrk="0" hangingPunct="1">
        <a:spcBef>
          <a:spcPts val="2342"/>
        </a:spcBef>
        <a:spcAft>
          <a:spcPts val="0"/>
        </a:spcAft>
        <a:buClr>
          <a:schemeClr val="accent1"/>
        </a:buClr>
        <a:buFont typeface="Wingdings 3" charset="2"/>
        <a:buChar char=""/>
        <a:defRPr sz="281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8029876" indent="-535326" algn="l" defTabSz="1070650" rtl="0" eaLnBrk="1" latinLnBrk="0" hangingPunct="1">
        <a:spcBef>
          <a:spcPts val="2342"/>
        </a:spcBef>
        <a:spcAft>
          <a:spcPts val="0"/>
        </a:spcAft>
        <a:buClr>
          <a:schemeClr val="accent1"/>
        </a:buClr>
        <a:buFont typeface="Wingdings 3" charset="2"/>
        <a:buChar char=""/>
        <a:defRPr sz="281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9100526" indent="-535326" algn="l" defTabSz="1070650" rtl="0" eaLnBrk="1" latinLnBrk="0" hangingPunct="1">
        <a:spcBef>
          <a:spcPts val="2342"/>
        </a:spcBef>
        <a:spcAft>
          <a:spcPts val="0"/>
        </a:spcAft>
        <a:buClr>
          <a:schemeClr val="accent1"/>
        </a:buClr>
        <a:buFont typeface="Wingdings 3" charset="2"/>
        <a:buChar char=""/>
        <a:defRPr sz="281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0650" rtl="0" eaLnBrk="1" latinLnBrk="0" hangingPunct="1">
        <a:defRPr sz="4216" kern="1200">
          <a:solidFill>
            <a:schemeClr val="tx1"/>
          </a:solidFill>
          <a:latin typeface="+mn-lt"/>
          <a:ea typeface="+mn-ea"/>
          <a:cs typeface="+mn-cs"/>
        </a:defRPr>
      </a:lvl1pPr>
      <a:lvl2pPr marL="1070650" algn="l" defTabSz="1070650" rtl="0" eaLnBrk="1" latinLnBrk="0" hangingPunct="1">
        <a:defRPr sz="4216" kern="1200">
          <a:solidFill>
            <a:schemeClr val="tx1"/>
          </a:solidFill>
          <a:latin typeface="+mn-lt"/>
          <a:ea typeface="+mn-ea"/>
          <a:cs typeface="+mn-cs"/>
        </a:defRPr>
      </a:lvl2pPr>
      <a:lvl3pPr marL="2141301" algn="l" defTabSz="1070650" rtl="0" eaLnBrk="1" latinLnBrk="0" hangingPunct="1">
        <a:defRPr sz="4216" kern="1200">
          <a:solidFill>
            <a:schemeClr val="tx1"/>
          </a:solidFill>
          <a:latin typeface="+mn-lt"/>
          <a:ea typeface="+mn-ea"/>
          <a:cs typeface="+mn-cs"/>
        </a:defRPr>
      </a:lvl3pPr>
      <a:lvl4pPr marL="3211950" algn="l" defTabSz="1070650" rtl="0" eaLnBrk="1" latinLnBrk="0" hangingPunct="1">
        <a:defRPr sz="4216" kern="1200">
          <a:solidFill>
            <a:schemeClr val="tx1"/>
          </a:solidFill>
          <a:latin typeface="+mn-lt"/>
          <a:ea typeface="+mn-ea"/>
          <a:cs typeface="+mn-cs"/>
        </a:defRPr>
      </a:lvl4pPr>
      <a:lvl5pPr marL="4282600" algn="l" defTabSz="1070650" rtl="0" eaLnBrk="1" latinLnBrk="0" hangingPunct="1">
        <a:defRPr sz="4216" kern="1200">
          <a:solidFill>
            <a:schemeClr val="tx1"/>
          </a:solidFill>
          <a:latin typeface="+mn-lt"/>
          <a:ea typeface="+mn-ea"/>
          <a:cs typeface="+mn-cs"/>
        </a:defRPr>
      </a:lvl5pPr>
      <a:lvl6pPr marL="5353250" algn="l" defTabSz="1070650" rtl="0" eaLnBrk="1" latinLnBrk="0" hangingPunct="1">
        <a:defRPr sz="4216" kern="1200">
          <a:solidFill>
            <a:schemeClr val="tx1"/>
          </a:solidFill>
          <a:latin typeface="+mn-lt"/>
          <a:ea typeface="+mn-ea"/>
          <a:cs typeface="+mn-cs"/>
        </a:defRPr>
      </a:lvl6pPr>
      <a:lvl7pPr marL="6423901" algn="l" defTabSz="1070650" rtl="0" eaLnBrk="1" latinLnBrk="0" hangingPunct="1">
        <a:defRPr sz="4216" kern="1200">
          <a:solidFill>
            <a:schemeClr val="tx1"/>
          </a:solidFill>
          <a:latin typeface="+mn-lt"/>
          <a:ea typeface="+mn-ea"/>
          <a:cs typeface="+mn-cs"/>
        </a:defRPr>
      </a:lvl7pPr>
      <a:lvl8pPr marL="7494551" algn="l" defTabSz="1070650" rtl="0" eaLnBrk="1" latinLnBrk="0" hangingPunct="1">
        <a:defRPr sz="4216" kern="1200">
          <a:solidFill>
            <a:schemeClr val="tx1"/>
          </a:solidFill>
          <a:latin typeface="+mn-lt"/>
          <a:ea typeface="+mn-ea"/>
          <a:cs typeface="+mn-cs"/>
        </a:defRPr>
      </a:lvl8pPr>
      <a:lvl9pPr marL="8565201" algn="l" defTabSz="1070650" rtl="0" eaLnBrk="1" latinLnBrk="0" hangingPunct="1">
        <a:defRPr sz="42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3" Type="http://schemas.openxmlformats.org/officeDocument/2006/relationships/image" Target="../media/image8.png"/><Relationship Id="rId14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15578357" y="4189299"/>
            <a:ext cx="13944654" cy="9188090"/>
            <a:chOff x="1744885" y="279402"/>
            <a:chExt cx="7329666" cy="5971808"/>
          </a:xfrm>
        </p:grpSpPr>
        <p:grpSp>
          <p:nvGrpSpPr>
            <p:cNvPr id="27" name="Group 26"/>
            <p:cNvGrpSpPr/>
            <p:nvPr/>
          </p:nvGrpSpPr>
          <p:grpSpPr>
            <a:xfrm>
              <a:off x="1744886" y="279402"/>
              <a:ext cx="7329665" cy="3674959"/>
              <a:chOff x="1652289" y="1228526"/>
              <a:chExt cx="6601420" cy="4400946"/>
            </a:xfrm>
          </p:grpSpPr>
          <p:sp>
            <p:nvSpPr>
              <p:cNvPr id="31" name="Freeform 30"/>
              <p:cNvSpPr/>
              <p:nvPr/>
            </p:nvSpPr>
            <p:spPr>
              <a:xfrm>
                <a:off x="1652289" y="1228526"/>
                <a:ext cx="2750591" cy="1650355"/>
              </a:xfrm>
              <a:custGeom>
                <a:avLst/>
                <a:gdLst>
                  <a:gd name="connsiteX0" fmla="*/ 275065 w 2750591"/>
                  <a:gd name="connsiteY0" fmla="*/ 0 h 1650355"/>
                  <a:gd name="connsiteX1" fmla="*/ 2750591 w 2750591"/>
                  <a:gd name="connsiteY1" fmla="*/ 0 h 1650355"/>
                  <a:gd name="connsiteX2" fmla="*/ 2750591 w 2750591"/>
                  <a:gd name="connsiteY2" fmla="*/ 0 h 1650355"/>
                  <a:gd name="connsiteX3" fmla="*/ 2750591 w 2750591"/>
                  <a:gd name="connsiteY3" fmla="*/ 1375290 h 1650355"/>
                  <a:gd name="connsiteX4" fmla="*/ 2475526 w 2750591"/>
                  <a:gd name="connsiteY4" fmla="*/ 1650355 h 1650355"/>
                  <a:gd name="connsiteX5" fmla="*/ 0 w 2750591"/>
                  <a:gd name="connsiteY5" fmla="*/ 1650355 h 1650355"/>
                  <a:gd name="connsiteX6" fmla="*/ 0 w 2750591"/>
                  <a:gd name="connsiteY6" fmla="*/ 1650355 h 1650355"/>
                  <a:gd name="connsiteX7" fmla="*/ 0 w 2750591"/>
                  <a:gd name="connsiteY7" fmla="*/ 275065 h 1650355"/>
                  <a:gd name="connsiteX8" fmla="*/ 275065 w 2750591"/>
                  <a:gd name="connsiteY8" fmla="*/ 0 h 1650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50591" h="1650355">
                    <a:moveTo>
                      <a:pt x="275065" y="0"/>
                    </a:moveTo>
                    <a:lnTo>
                      <a:pt x="2750591" y="0"/>
                    </a:lnTo>
                    <a:lnTo>
                      <a:pt x="2750591" y="0"/>
                    </a:lnTo>
                    <a:lnTo>
                      <a:pt x="2750591" y="1375290"/>
                    </a:lnTo>
                    <a:cubicBezTo>
                      <a:pt x="2750591" y="1527204"/>
                      <a:pt x="2627440" y="1650355"/>
                      <a:pt x="2475526" y="1650355"/>
                    </a:cubicBezTo>
                    <a:lnTo>
                      <a:pt x="0" y="1650355"/>
                    </a:lnTo>
                    <a:lnTo>
                      <a:pt x="0" y="1650355"/>
                    </a:lnTo>
                    <a:lnTo>
                      <a:pt x="0" y="275065"/>
                    </a:lnTo>
                    <a:cubicBezTo>
                      <a:pt x="0" y="123151"/>
                      <a:pt x="123151" y="0"/>
                      <a:pt x="275065" y="0"/>
                    </a:cubicBezTo>
                    <a:close/>
                  </a:path>
                </a:pathLst>
              </a:cu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6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6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72004" tIns="172004" rIns="172004" bIns="172004" numCol="1" spcCol="1270" anchor="ctr" anchorCtr="0">
                <a:noAutofit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4400" kern="1200" dirty="0" smtClean="0"/>
                  <a:t>Inputs</a:t>
                </a:r>
                <a:endParaRPr lang="en-US" sz="4400" kern="1200" dirty="0"/>
              </a:p>
            </p:txBody>
          </p:sp>
          <p:sp>
            <p:nvSpPr>
              <p:cNvPr id="32" name="Freeform 31"/>
              <p:cNvSpPr/>
              <p:nvPr/>
            </p:nvSpPr>
            <p:spPr>
              <a:xfrm>
                <a:off x="4644934" y="1712629"/>
                <a:ext cx="460229" cy="682146"/>
              </a:xfrm>
              <a:custGeom>
                <a:avLst/>
                <a:gdLst>
                  <a:gd name="connsiteX0" fmla="*/ 0 w 583125"/>
                  <a:gd name="connsiteY0" fmla="*/ 136429 h 682146"/>
                  <a:gd name="connsiteX1" fmla="*/ 291563 w 583125"/>
                  <a:gd name="connsiteY1" fmla="*/ 136429 h 682146"/>
                  <a:gd name="connsiteX2" fmla="*/ 291563 w 583125"/>
                  <a:gd name="connsiteY2" fmla="*/ 0 h 682146"/>
                  <a:gd name="connsiteX3" fmla="*/ 583125 w 583125"/>
                  <a:gd name="connsiteY3" fmla="*/ 341073 h 682146"/>
                  <a:gd name="connsiteX4" fmla="*/ 291563 w 583125"/>
                  <a:gd name="connsiteY4" fmla="*/ 682146 h 682146"/>
                  <a:gd name="connsiteX5" fmla="*/ 291563 w 583125"/>
                  <a:gd name="connsiteY5" fmla="*/ 545717 h 682146"/>
                  <a:gd name="connsiteX6" fmla="*/ 0 w 583125"/>
                  <a:gd name="connsiteY6" fmla="*/ 545717 h 682146"/>
                  <a:gd name="connsiteX7" fmla="*/ 0 w 583125"/>
                  <a:gd name="connsiteY7" fmla="*/ 136429 h 682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3125" h="682146">
                    <a:moveTo>
                      <a:pt x="0" y="136429"/>
                    </a:moveTo>
                    <a:lnTo>
                      <a:pt x="291563" y="136429"/>
                    </a:lnTo>
                    <a:lnTo>
                      <a:pt x="291563" y="0"/>
                    </a:lnTo>
                    <a:lnTo>
                      <a:pt x="583125" y="341073"/>
                    </a:lnTo>
                    <a:lnTo>
                      <a:pt x="291563" y="682146"/>
                    </a:lnTo>
                    <a:lnTo>
                      <a:pt x="291563" y="545717"/>
                    </a:lnTo>
                    <a:lnTo>
                      <a:pt x="0" y="545717"/>
                    </a:lnTo>
                    <a:lnTo>
                      <a:pt x="0" y="136429"/>
                    </a:lnTo>
                    <a:close/>
                  </a:path>
                </a:pathLst>
              </a:custGeom>
            </p:spPr>
            <p:style>
              <a:lnRef idx="0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0" tIns="136429" rIns="174937" bIns="136429" numCol="1" spcCol="1270" anchor="ctr" anchorCtr="0">
                <a:noAutofit/>
              </a:bodyPr>
              <a:lstStyle/>
              <a:p>
                <a:pPr lvl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4400" kern="12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Freeform 32"/>
                  <p:cNvSpPr/>
                  <p:nvPr/>
                </p:nvSpPr>
                <p:spPr>
                  <a:xfrm>
                    <a:off x="5503118" y="1228526"/>
                    <a:ext cx="2750591" cy="1650355"/>
                  </a:xfrm>
                  <a:custGeom>
                    <a:avLst/>
                    <a:gdLst>
                      <a:gd name="connsiteX0" fmla="*/ 0 w 2750591"/>
                      <a:gd name="connsiteY0" fmla="*/ 165036 h 1650355"/>
                      <a:gd name="connsiteX1" fmla="*/ 165036 w 2750591"/>
                      <a:gd name="connsiteY1" fmla="*/ 0 h 1650355"/>
                      <a:gd name="connsiteX2" fmla="*/ 2585556 w 2750591"/>
                      <a:gd name="connsiteY2" fmla="*/ 0 h 1650355"/>
                      <a:gd name="connsiteX3" fmla="*/ 2750592 w 2750591"/>
                      <a:gd name="connsiteY3" fmla="*/ 165036 h 1650355"/>
                      <a:gd name="connsiteX4" fmla="*/ 2750591 w 2750591"/>
                      <a:gd name="connsiteY4" fmla="*/ 1485320 h 1650355"/>
                      <a:gd name="connsiteX5" fmla="*/ 2585555 w 2750591"/>
                      <a:gd name="connsiteY5" fmla="*/ 1650356 h 1650355"/>
                      <a:gd name="connsiteX6" fmla="*/ 165036 w 2750591"/>
                      <a:gd name="connsiteY6" fmla="*/ 1650355 h 1650355"/>
                      <a:gd name="connsiteX7" fmla="*/ 0 w 2750591"/>
                      <a:gd name="connsiteY7" fmla="*/ 1485319 h 1650355"/>
                      <a:gd name="connsiteX8" fmla="*/ 0 w 2750591"/>
                      <a:gd name="connsiteY8" fmla="*/ 165036 h 16503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750591" h="1650355">
                        <a:moveTo>
                          <a:pt x="0" y="165036"/>
                        </a:moveTo>
                        <a:cubicBezTo>
                          <a:pt x="0" y="73889"/>
                          <a:pt x="73889" y="0"/>
                          <a:pt x="165036" y="0"/>
                        </a:cubicBezTo>
                        <a:lnTo>
                          <a:pt x="2585556" y="0"/>
                        </a:lnTo>
                        <a:cubicBezTo>
                          <a:pt x="2676703" y="0"/>
                          <a:pt x="2750592" y="73889"/>
                          <a:pt x="2750592" y="165036"/>
                        </a:cubicBezTo>
                        <a:cubicBezTo>
                          <a:pt x="2750592" y="605131"/>
                          <a:pt x="2750591" y="1045225"/>
                          <a:pt x="2750591" y="1485320"/>
                        </a:cubicBezTo>
                        <a:cubicBezTo>
                          <a:pt x="2750591" y="1576467"/>
                          <a:pt x="2676702" y="1650356"/>
                          <a:pt x="2585555" y="1650356"/>
                        </a:cubicBezTo>
                        <a:lnTo>
                          <a:pt x="165036" y="1650355"/>
                        </a:lnTo>
                        <a:cubicBezTo>
                          <a:pt x="73889" y="1650355"/>
                          <a:pt x="0" y="1576466"/>
                          <a:pt x="0" y="1485319"/>
                        </a:cubicBezTo>
                        <a:lnTo>
                          <a:pt x="0" y="165036"/>
                        </a:lnTo>
                        <a:close/>
                      </a:path>
                    </a:pathLst>
                  </a:custGeom>
                </p:spPr>
                <p:style>
                  <a:lnRef idx="0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3">
                    <a:schemeClr val="accent6">
                      <a:hueOff val="0"/>
                      <a:satOff val="0"/>
                      <a:lumOff val="0"/>
                      <a:alphaOff val="0"/>
                    </a:schemeClr>
                  </a:fillRef>
                  <a:effectRef idx="3">
                    <a:schemeClr val="accent6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139777" tIns="139777" rIns="139777" bIns="139777" numCol="1" spcCol="1270" anchor="ctr" anchorCtr="0">
                    <a:noAutofit/>
                  </a:bodyPr>
                  <a:lstStyle/>
                  <a:p>
                    <a:pPr lvl="0" algn="ctr" defTabSz="10668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4400" kern="1200" dirty="0" smtClean="0">
                        <a:solidFill>
                          <a:schemeClr val="bg1"/>
                        </a:solidFill>
                      </a:rPr>
                      <a:t>Construct</a:t>
                    </a:r>
                    <a:r>
                      <a:rPr lang="en-US" sz="4400" kern="1200" baseline="0" dirty="0" smtClean="0">
                        <a:solidFill>
                          <a:schemeClr val="bg1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nb-NO" sz="4400" b="0" i="0" kern="1200" baseline="0" smtClean="0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Σ</m:t>
                        </m:r>
                      </m:oMath>
                    </a14:m>
                    <a:r>
                      <a:rPr lang="nb-NO" sz="4400" b="0" i="0" kern="1200" baseline="0" dirty="0" smtClean="0">
                        <a:solidFill>
                          <a:schemeClr val="bg1"/>
                        </a:solidFill>
                        <a:latin typeface="+mj-lt"/>
                      </a:rPr>
                      <a:t>, i.e.,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nb-NO" sz="4400" b="0" i="0" kern="1200" baseline="0" smtClean="0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cov</m:t>
                        </m:r>
                        <m:d>
                          <m:dPr>
                            <m:ctrlPr>
                              <a:rPr lang="nb-NO" sz="4400" b="0" i="1" kern="1200" baseline="0" smtClean="0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nb-NO" sz="4400" b="0" i="0" kern="1200" baseline="0" smtClean="0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Y</m:t>
                            </m:r>
                            <m:r>
                              <a:rPr lang="nb-NO" sz="4400" b="0" i="0" kern="1200" baseline="0" smtClean="0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lang="nb-NO" sz="4400" b="0" i="0" kern="1200" baseline="0" smtClean="0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X</m:t>
                            </m:r>
                          </m:e>
                        </m:d>
                      </m:oMath>
                    </a14:m>
                    <a:endParaRPr lang="en-US" sz="4400" kern="12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Freeform 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03118" y="1228526"/>
                    <a:ext cx="2750591" cy="1650355"/>
                  </a:xfrm>
                  <a:custGeom>
                    <a:avLst/>
                    <a:gdLst>
                      <a:gd name="connsiteX0" fmla="*/ 0 w 2750591"/>
                      <a:gd name="connsiteY0" fmla="*/ 165036 h 1650355"/>
                      <a:gd name="connsiteX1" fmla="*/ 165036 w 2750591"/>
                      <a:gd name="connsiteY1" fmla="*/ 0 h 1650355"/>
                      <a:gd name="connsiteX2" fmla="*/ 2585556 w 2750591"/>
                      <a:gd name="connsiteY2" fmla="*/ 0 h 1650355"/>
                      <a:gd name="connsiteX3" fmla="*/ 2750592 w 2750591"/>
                      <a:gd name="connsiteY3" fmla="*/ 165036 h 1650355"/>
                      <a:gd name="connsiteX4" fmla="*/ 2750591 w 2750591"/>
                      <a:gd name="connsiteY4" fmla="*/ 1485320 h 1650355"/>
                      <a:gd name="connsiteX5" fmla="*/ 2585555 w 2750591"/>
                      <a:gd name="connsiteY5" fmla="*/ 1650356 h 1650355"/>
                      <a:gd name="connsiteX6" fmla="*/ 165036 w 2750591"/>
                      <a:gd name="connsiteY6" fmla="*/ 1650355 h 1650355"/>
                      <a:gd name="connsiteX7" fmla="*/ 0 w 2750591"/>
                      <a:gd name="connsiteY7" fmla="*/ 1485319 h 1650355"/>
                      <a:gd name="connsiteX8" fmla="*/ 0 w 2750591"/>
                      <a:gd name="connsiteY8" fmla="*/ 165036 h 16503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750591" h="1650355">
                        <a:moveTo>
                          <a:pt x="0" y="165036"/>
                        </a:moveTo>
                        <a:cubicBezTo>
                          <a:pt x="0" y="73889"/>
                          <a:pt x="73889" y="0"/>
                          <a:pt x="165036" y="0"/>
                        </a:cubicBezTo>
                        <a:lnTo>
                          <a:pt x="2585556" y="0"/>
                        </a:lnTo>
                        <a:cubicBezTo>
                          <a:pt x="2676703" y="0"/>
                          <a:pt x="2750592" y="73889"/>
                          <a:pt x="2750592" y="165036"/>
                        </a:cubicBezTo>
                        <a:cubicBezTo>
                          <a:pt x="2750592" y="605131"/>
                          <a:pt x="2750591" y="1045225"/>
                          <a:pt x="2750591" y="1485320"/>
                        </a:cubicBezTo>
                        <a:cubicBezTo>
                          <a:pt x="2750591" y="1576467"/>
                          <a:pt x="2676702" y="1650356"/>
                          <a:pt x="2585555" y="1650356"/>
                        </a:cubicBezTo>
                        <a:lnTo>
                          <a:pt x="165036" y="1650355"/>
                        </a:lnTo>
                        <a:cubicBezTo>
                          <a:pt x="73889" y="1650355"/>
                          <a:pt x="0" y="1576466"/>
                          <a:pt x="0" y="1485319"/>
                        </a:cubicBezTo>
                        <a:lnTo>
                          <a:pt x="0" y="165036"/>
                        </a:lnTo>
                        <a:close/>
                      </a:path>
                    </a:pathLst>
                  </a:cu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4" name="Freeform 33"/>
              <p:cNvSpPr/>
              <p:nvPr/>
            </p:nvSpPr>
            <p:spPr>
              <a:xfrm>
                <a:off x="6537340" y="3120932"/>
                <a:ext cx="538383" cy="583126"/>
              </a:xfrm>
              <a:custGeom>
                <a:avLst/>
                <a:gdLst>
                  <a:gd name="connsiteX0" fmla="*/ 0 w 583125"/>
                  <a:gd name="connsiteY0" fmla="*/ 136429 h 682146"/>
                  <a:gd name="connsiteX1" fmla="*/ 291563 w 583125"/>
                  <a:gd name="connsiteY1" fmla="*/ 136429 h 682146"/>
                  <a:gd name="connsiteX2" fmla="*/ 291563 w 583125"/>
                  <a:gd name="connsiteY2" fmla="*/ 0 h 682146"/>
                  <a:gd name="connsiteX3" fmla="*/ 583125 w 583125"/>
                  <a:gd name="connsiteY3" fmla="*/ 341073 h 682146"/>
                  <a:gd name="connsiteX4" fmla="*/ 291563 w 583125"/>
                  <a:gd name="connsiteY4" fmla="*/ 682146 h 682146"/>
                  <a:gd name="connsiteX5" fmla="*/ 291563 w 583125"/>
                  <a:gd name="connsiteY5" fmla="*/ 545717 h 682146"/>
                  <a:gd name="connsiteX6" fmla="*/ 0 w 583125"/>
                  <a:gd name="connsiteY6" fmla="*/ 545717 h 682146"/>
                  <a:gd name="connsiteX7" fmla="*/ 0 w 583125"/>
                  <a:gd name="connsiteY7" fmla="*/ 136429 h 682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3125" h="682146">
                    <a:moveTo>
                      <a:pt x="466500" y="1"/>
                    </a:moveTo>
                    <a:lnTo>
                      <a:pt x="466500" y="341074"/>
                    </a:lnTo>
                    <a:lnTo>
                      <a:pt x="583125" y="341074"/>
                    </a:lnTo>
                    <a:lnTo>
                      <a:pt x="291563" y="682145"/>
                    </a:lnTo>
                    <a:lnTo>
                      <a:pt x="0" y="341074"/>
                    </a:lnTo>
                    <a:lnTo>
                      <a:pt x="116625" y="341074"/>
                    </a:lnTo>
                    <a:lnTo>
                      <a:pt x="116625" y="1"/>
                    </a:lnTo>
                    <a:lnTo>
                      <a:pt x="466500" y="1"/>
                    </a:lnTo>
                    <a:close/>
                  </a:path>
                </a:pathLst>
              </a:custGeom>
            </p:spPr>
            <p:style>
              <a:lnRef idx="0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36430" tIns="1" rIns="136429" bIns="174937" numCol="1" spcCol="1270" anchor="ctr" anchorCtr="0">
                <a:noAutofit/>
              </a:bodyPr>
              <a:lstStyle/>
              <a:p>
                <a:pPr lvl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4400" kern="1200"/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5503118" y="3979117"/>
                <a:ext cx="2750591" cy="1650355"/>
              </a:xfrm>
              <a:custGeom>
                <a:avLst/>
                <a:gdLst>
                  <a:gd name="connsiteX0" fmla="*/ 0 w 2750591"/>
                  <a:gd name="connsiteY0" fmla="*/ 165036 h 1650355"/>
                  <a:gd name="connsiteX1" fmla="*/ 165036 w 2750591"/>
                  <a:gd name="connsiteY1" fmla="*/ 0 h 1650355"/>
                  <a:gd name="connsiteX2" fmla="*/ 2585556 w 2750591"/>
                  <a:gd name="connsiteY2" fmla="*/ 0 h 1650355"/>
                  <a:gd name="connsiteX3" fmla="*/ 2750592 w 2750591"/>
                  <a:gd name="connsiteY3" fmla="*/ 165036 h 1650355"/>
                  <a:gd name="connsiteX4" fmla="*/ 2750591 w 2750591"/>
                  <a:gd name="connsiteY4" fmla="*/ 1485320 h 1650355"/>
                  <a:gd name="connsiteX5" fmla="*/ 2585555 w 2750591"/>
                  <a:gd name="connsiteY5" fmla="*/ 1650356 h 1650355"/>
                  <a:gd name="connsiteX6" fmla="*/ 165036 w 2750591"/>
                  <a:gd name="connsiteY6" fmla="*/ 1650355 h 1650355"/>
                  <a:gd name="connsiteX7" fmla="*/ 0 w 2750591"/>
                  <a:gd name="connsiteY7" fmla="*/ 1485319 h 1650355"/>
                  <a:gd name="connsiteX8" fmla="*/ 0 w 2750591"/>
                  <a:gd name="connsiteY8" fmla="*/ 165036 h 1650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50591" h="1650355">
                    <a:moveTo>
                      <a:pt x="0" y="165036"/>
                    </a:moveTo>
                    <a:cubicBezTo>
                      <a:pt x="0" y="73889"/>
                      <a:pt x="73889" y="0"/>
                      <a:pt x="165036" y="0"/>
                    </a:cubicBezTo>
                    <a:lnTo>
                      <a:pt x="2585556" y="0"/>
                    </a:lnTo>
                    <a:cubicBezTo>
                      <a:pt x="2676703" y="0"/>
                      <a:pt x="2750592" y="73889"/>
                      <a:pt x="2750592" y="165036"/>
                    </a:cubicBezTo>
                    <a:cubicBezTo>
                      <a:pt x="2750592" y="605131"/>
                      <a:pt x="2750591" y="1045225"/>
                      <a:pt x="2750591" y="1485320"/>
                    </a:cubicBezTo>
                    <a:cubicBezTo>
                      <a:pt x="2750591" y="1576467"/>
                      <a:pt x="2676702" y="1650356"/>
                      <a:pt x="2585555" y="1650356"/>
                    </a:cubicBezTo>
                    <a:lnTo>
                      <a:pt x="165036" y="1650355"/>
                    </a:lnTo>
                    <a:cubicBezTo>
                      <a:pt x="73889" y="1650355"/>
                      <a:pt x="0" y="1576466"/>
                      <a:pt x="0" y="1485319"/>
                    </a:cubicBezTo>
                    <a:lnTo>
                      <a:pt x="0" y="165036"/>
                    </a:lnTo>
                    <a:close/>
                  </a:path>
                </a:pathLst>
              </a:cu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6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6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39777" tIns="139777" rIns="139777" bIns="139777" numCol="1" spcCol="1270" anchor="ctr" anchorCtr="0">
                <a:noAutofit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4400" kern="1200" dirty="0" smtClean="0">
                    <a:solidFill>
                      <a:schemeClr val="bg1"/>
                    </a:solidFill>
                  </a:rPr>
                  <a:t>Generate Latent Components</a:t>
                </a:r>
                <a:endParaRPr lang="en-US" sz="4400" kern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Freeform 35"/>
              <p:cNvSpPr/>
              <p:nvPr/>
            </p:nvSpPr>
            <p:spPr>
              <a:xfrm rot="16200000">
                <a:off x="2499466" y="3159807"/>
                <a:ext cx="583126" cy="538383"/>
              </a:xfrm>
              <a:custGeom>
                <a:avLst/>
                <a:gdLst>
                  <a:gd name="connsiteX0" fmla="*/ 0 w 583125"/>
                  <a:gd name="connsiteY0" fmla="*/ 136429 h 682146"/>
                  <a:gd name="connsiteX1" fmla="*/ 291563 w 583125"/>
                  <a:gd name="connsiteY1" fmla="*/ 136429 h 682146"/>
                  <a:gd name="connsiteX2" fmla="*/ 291563 w 583125"/>
                  <a:gd name="connsiteY2" fmla="*/ 0 h 682146"/>
                  <a:gd name="connsiteX3" fmla="*/ 583125 w 583125"/>
                  <a:gd name="connsiteY3" fmla="*/ 341073 h 682146"/>
                  <a:gd name="connsiteX4" fmla="*/ 291563 w 583125"/>
                  <a:gd name="connsiteY4" fmla="*/ 682146 h 682146"/>
                  <a:gd name="connsiteX5" fmla="*/ 291563 w 583125"/>
                  <a:gd name="connsiteY5" fmla="*/ 545717 h 682146"/>
                  <a:gd name="connsiteX6" fmla="*/ 0 w 583125"/>
                  <a:gd name="connsiteY6" fmla="*/ 545717 h 682146"/>
                  <a:gd name="connsiteX7" fmla="*/ 0 w 583125"/>
                  <a:gd name="connsiteY7" fmla="*/ 136429 h 682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3125" h="682146">
                    <a:moveTo>
                      <a:pt x="583125" y="545717"/>
                    </a:moveTo>
                    <a:lnTo>
                      <a:pt x="291562" y="545717"/>
                    </a:lnTo>
                    <a:lnTo>
                      <a:pt x="291562" y="682146"/>
                    </a:lnTo>
                    <a:lnTo>
                      <a:pt x="0" y="341073"/>
                    </a:lnTo>
                    <a:lnTo>
                      <a:pt x="291562" y="0"/>
                    </a:lnTo>
                    <a:lnTo>
                      <a:pt x="291562" y="136429"/>
                    </a:lnTo>
                    <a:lnTo>
                      <a:pt x="583125" y="136429"/>
                    </a:lnTo>
                    <a:lnTo>
                      <a:pt x="583125" y="545717"/>
                    </a:lnTo>
                    <a:close/>
                  </a:path>
                </a:pathLst>
              </a:custGeom>
            </p:spPr>
            <p:style>
              <a:lnRef idx="0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74936" tIns="136428" rIns="1" bIns="136429" numCol="1" spcCol="1270" anchor="ctr" anchorCtr="0">
                <a:noAutofit/>
              </a:bodyPr>
              <a:lstStyle/>
              <a:p>
                <a:pPr lvl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4400" kern="12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Freeform 36"/>
                  <p:cNvSpPr/>
                  <p:nvPr/>
                </p:nvSpPr>
                <p:spPr>
                  <a:xfrm>
                    <a:off x="1652289" y="3979117"/>
                    <a:ext cx="2750591" cy="1650355"/>
                  </a:xfrm>
                  <a:custGeom>
                    <a:avLst/>
                    <a:gdLst>
                      <a:gd name="connsiteX0" fmla="*/ 0 w 2750591"/>
                      <a:gd name="connsiteY0" fmla="*/ 165036 h 1650355"/>
                      <a:gd name="connsiteX1" fmla="*/ 165036 w 2750591"/>
                      <a:gd name="connsiteY1" fmla="*/ 0 h 1650355"/>
                      <a:gd name="connsiteX2" fmla="*/ 2585556 w 2750591"/>
                      <a:gd name="connsiteY2" fmla="*/ 0 h 1650355"/>
                      <a:gd name="connsiteX3" fmla="*/ 2750592 w 2750591"/>
                      <a:gd name="connsiteY3" fmla="*/ 165036 h 1650355"/>
                      <a:gd name="connsiteX4" fmla="*/ 2750591 w 2750591"/>
                      <a:gd name="connsiteY4" fmla="*/ 1485320 h 1650355"/>
                      <a:gd name="connsiteX5" fmla="*/ 2585555 w 2750591"/>
                      <a:gd name="connsiteY5" fmla="*/ 1650356 h 1650355"/>
                      <a:gd name="connsiteX6" fmla="*/ 165036 w 2750591"/>
                      <a:gd name="connsiteY6" fmla="*/ 1650355 h 1650355"/>
                      <a:gd name="connsiteX7" fmla="*/ 0 w 2750591"/>
                      <a:gd name="connsiteY7" fmla="*/ 1485319 h 1650355"/>
                      <a:gd name="connsiteX8" fmla="*/ 0 w 2750591"/>
                      <a:gd name="connsiteY8" fmla="*/ 165036 h 16503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750591" h="1650355">
                        <a:moveTo>
                          <a:pt x="0" y="165036"/>
                        </a:moveTo>
                        <a:cubicBezTo>
                          <a:pt x="0" y="73889"/>
                          <a:pt x="73889" y="0"/>
                          <a:pt x="165036" y="0"/>
                        </a:cubicBezTo>
                        <a:lnTo>
                          <a:pt x="2585556" y="0"/>
                        </a:lnTo>
                        <a:cubicBezTo>
                          <a:pt x="2676703" y="0"/>
                          <a:pt x="2750592" y="73889"/>
                          <a:pt x="2750592" y="165036"/>
                        </a:cubicBezTo>
                        <a:cubicBezTo>
                          <a:pt x="2750592" y="605131"/>
                          <a:pt x="2750591" y="1045225"/>
                          <a:pt x="2750591" y="1485320"/>
                        </a:cubicBezTo>
                        <a:cubicBezTo>
                          <a:pt x="2750591" y="1576467"/>
                          <a:pt x="2676702" y="1650356"/>
                          <a:pt x="2585555" y="1650356"/>
                        </a:cubicBezTo>
                        <a:lnTo>
                          <a:pt x="165036" y="1650355"/>
                        </a:lnTo>
                        <a:cubicBezTo>
                          <a:pt x="73889" y="1650355"/>
                          <a:pt x="0" y="1576466"/>
                          <a:pt x="0" y="1485319"/>
                        </a:cubicBezTo>
                        <a:lnTo>
                          <a:pt x="0" y="165036"/>
                        </a:lnTo>
                        <a:close/>
                      </a:path>
                    </a:pathLst>
                  </a:custGeom>
                </p:spPr>
                <p:style>
                  <a:lnRef idx="0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3">
                    <a:schemeClr val="accent6">
                      <a:hueOff val="0"/>
                      <a:satOff val="0"/>
                      <a:lumOff val="0"/>
                      <a:alphaOff val="0"/>
                    </a:schemeClr>
                  </a:fillRef>
                  <a:effectRef idx="3">
                    <a:schemeClr val="accent6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139777" tIns="139777" rIns="139777" bIns="139777" numCol="1" spcCol="1270" anchor="ctr" anchorCtr="0">
                    <a:noAutofit/>
                  </a:bodyPr>
                  <a:lstStyle/>
                  <a:p>
                    <a:pPr lvl="0" algn="ctr" defTabSz="10668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4400" kern="1200" dirty="0" smtClean="0">
                        <a:solidFill>
                          <a:schemeClr val="bg1"/>
                        </a:solidFill>
                      </a:rPr>
                      <a:t>Construct</a:t>
                    </a:r>
                    <a:r>
                      <a:rPr lang="en-US" sz="4400" kern="1200" baseline="0" dirty="0" smtClean="0">
                        <a:solidFill>
                          <a:schemeClr val="bg1"/>
                        </a:solidFill>
                      </a:rPr>
                      <a:t> Rotation Matrix for latent spaces of </a:t>
                    </a:r>
                    <a14:m>
                      <m:oMath xmlns:m="http://schemas.openxmlformats.org/officeDocument/2006/math">
                        <m:r>
                          <a:rPr lang="en-US" sz="4400" b="0" i="1" kern="1200" baseline="0" dirty="0" smtClean="0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𝑋</m:t>
                        </m:r>
                      </m:oMath>
                    </a14:m>
                    <a:r>
                      <a:rPr lang="en-US" sz="4400" kern="1200" baseline="0" dirty="0" smtClean="0">
                        <a:solidFill>
                          <a:schemeClr val="bg1"/>
                        </a:solidFill>
                      </a:rPr>
                      <a:t> and </a:t>
                    </a:r>
                    <a14:m>
                      <m:oMath xmlns:m="http://schemas.openxmlformats.org/officeDocument/2006/math">
                        <m:r>
                          <a:rPr lang="en-US" sz="4400" b="0" i="1" kern="1200" baseline="0" dirty="0" smtClean="0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𝑌</m:t>
                        </m:r>
                      </m:oMath>
                    </a14:m>
                    <a:endParaRPr lang="en-US" sz="4400" kern="12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7" name="Freeform 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52289" y="3979117"/>
                    <a:ext cx="2750591" cy="1650355"/>
                  </a:xfrm>
                  <a:custGeom>
                    <a:avLst/>
                    <a:gdLst>
                      <a:gd name="connsiteX0" fmla="*/ 0 w 2750591"/>
                      <a:gd name="connsiteY0" fmla="*/ 165036 h 1650355"/>
                      <a:gd name="connsiteX1" fmla="*/ 165036 w 2750591"/>
                      <a:gd name="connsiteY1" fmla="*/ 0 h 1650355"/>
                      <a:gd name="connsiteX2" fmla="*/ 2585556 w 2750591"/>
                      <a:gd name="connsiteY2" fmla="*/ 0 h 1650355"/>
                      <a:gd name="connsiteX3" fmla="*/ 2750592 w 2750591"/>
                      <a:gd name="connsiteY3" fmla="*/ 165036 h 1650355"/>
                      <a:gd name="connsiteX4" fmla="*/ 2750591 w 2750591"/>
                      <a:gd name="connsiteY4" fmla="*/ 1485320 h 1650355"/>
                      <a:gd name="connsiteX5" fmla="*/ 2585555 w 2750591"/>
                      <a:gd name="connsiteY5" fmla="*/ 1650356 h 1650355"/>
                      <a:gd name="connsiteX6" fmla="*/ 165036 w 2750591"/>
                      <a:gd name="connsiteY6" fmla="*/ 1650355 h 1650355"/>
                      <a:gd name="connsiteX7" fmla="*/ 0 w 2750591"/>
                      <a:gd name="connsiteY7" fmla="*/ 1485319 h 1650355"/>
                      <a:gd name="connsiteX8" fmla="*/ 0 w 2750591"/>
                      <a:gd name="connsiteY8" fmla="*/ 165036 h 16503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750591" h="1650355">
                        <a:moveTo>
                          <a:pt x="0" y="165036"/>
                        </a:moveTo>
                        <a:cubicBezTo>
                          <a:pt x="0" y="73889"/>
                          <a:pt x="73889" y="0"/>
                          <a:pt x="165036" y="0"/>
                        </a:cubicBezTo>
                        <a:lnTo>
                          <a:pt x="2585556" y="0"/>
                        </a:lnTo>
                        <a:cubicBezTo>
                          <a:pt x="2676703" y="0"/>
                          <a:pt x="2750592" y="73889"/>
                          <a:pt x="2750592" y="165036"/>
                        </a:cubicBezTo>
                        <a:cubicBezTo>
                          <a:pt x="2750592" y="605131"/>
                          <a:pt x="2750591" y="1045225"/>
                          <a:pt x="2750591" y="1485320"/>
                        </a:cubicBezTo>
                        <a:cubicBezTo>
                          <a:pt x="2750591" y="1576467"/>
                          <a:pt x="2676702" y="1650356"/>
                          <a:pt x="2585555" y="1650356"/>
                        </a:cubicBezTo>
                        <a:lnTo>
                          <a:pt x="165036" y="1650355"/>
                        </a:lnTo>
                        <a:cubicBezTo>
                          <a:pt x="73889" y="1650355"/>
                          <a:pt x="0" y="1576466"/>
                          <a:pt x="0" y="1485319"/>
                        </a:cubicBezTo>
                        <a:lnTo>
                          <a:pt x="0" y="165036"/>
                        </a:lnTo>
                        <a:close/>
                      </a:path>
                    </a:pathLst>
                  </a:cu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8" name="Freeform 27"/>
            <p:cNvSpPr/>
            <p:nvPr/>
          </p:nvSpPr>
          <p:spPr>
            <a:xfrm>
              <a:off x="1744885" y="4873100"/>
              <a:ext cx="7329665" cy="1378110"/>
            </a:xfrm>
            <a:custGeom>
              <a:avLst/>
              <a:gdLst>
                <a:gd name="connsiteX0" fmla="*/ 0 w 2750591"/>
                <a:gd name="connsiteY0" fmla="*/ 165036 h 1650355"/>
                <a:gd name="connsiteX1" fmla="*/ 165036 w 2750591"/>
                <a:gd name="connsiteY1" fmla="*/ 0 h 1650355"/>
                <a:gd name="connsiteX2" fmla="*/ 2585556 w 2750591"/>
                <a:gd name="connsiteY2" fmla="*/ 0 h 1650355"/>
                <a:gd name="connsiteX3" fmla="*/ 2750592 w 2750591"/>
                <a:gd name="connsiteY3" fmla="*/ 165036 h 1650355"/>
                <a:gd name="connsiteX4" fmla="*/ 2750591 w 2750591"/>
                <a:gd name="connsiteY4" fmla="*/ 1485320 h 1650355"/>
                <a:gd name="connsiteX5" fmla="*/ 2585555 w 2750591"/>
                <a:gd name="connsiteY5" fmla="*/ 1650356 h 1650355"/>
                <a:gd name="connsiteX6" fmla="*/ 165036 w 2750591"/>
                <a:gd name="connsiteY6" fmla="*/ 1650355 h 1650355"/>
                <a:gd name="connsiteX7" fmla="*/ 0 w 2750591"/>
                <a:gd name="connsiteY7" fmla="*/ 1485319 h 1650355"/>
                <a:gd name="connsiteX8" fmla="*/ 0 w 2750591"/>
                <a:gd name="connsiteY8" fmla="*/ 165036 h 1650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0591" h="1650355">
                  <a:moveTo>
                    <a:pt x="0" y="165036"/>
                  </a:moveTo>
                  <a:cubicBezTo>
                    <a:pt x="0" y="73889"/>
                    <a:pt x="73889" y="0"/>
                    <a:pt x="165036" y="0"/>
                  </a:cubicBezTo>
                  <a:lnTo>
                    <a:pt x="2585556" y="0"/>
                  </a:lnTo>
                  <a:cubicBezTo>
                    <a:pt x="2676703" y="0"/>
                    <a:pt x="2750592" y="73889"/>
                    <a:pt x="2750592" y="165036"/>
                  </a:cubicBezTo>
                  <a:cubicBezTo>
                    <a:pt x="2750592" y="605131"/>
                    <a:pt x="2750591" y="1045225"/>
                    <a:pt x="2750591" y="1485320"/>
                  </a:cubicBezTo>
                  <a:cubicBezTo>
                    <a:pt x="2750591" y="1576467"/>
                    <a:pt x="2676702" y="1650356"/>
                    <a:pt x="2585555" y="1650356"/>
                  </a:cubicBezTo>
                  <a:lnTo>
                    <a:pt x="165036" y="1650355"/>
                  </a:lnTo>
                  <a:cubicBezTo>
                    <a:pt x="73889" y="1650355"/>
                    <a:pt x="0" y="1576466"/>
                    <a:pt x="0" y="1485319"/>
                  </a:cubicBezTo>
                  <a:lnTo>
                    <a:pt x="0" y="165036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3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9777" tIns="139777" rIns="139777" bIns="139777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400" kern="1200" dirty="0" smtClean="0">
                  <a:solidFill>
                    <a:schemeClr val="bg1"/>
                  </a:solidFill>
                </a:rPr>
                <a:t>Simulate Data by random rotations of components</a:t>
              </a:r>
              <a:endParaRPr lang="en-US" sz="5400" kern="1200" dirty="0">
                <a:solidFill>
                  <a:schemeClr val="bg1"/>
                </a:solidFill>
              </a:endParaRPr>
            </a:p>
          </p:txBody>
        </p:sp>
        <p:sp>
          <p:nvSpPr>
            <p:cNvPr id="29" name="Freeform 28"/>
            <p:cNvSpPr/>
            <p:nvPr/>
          </p:nvSpPr>
          <p:spPr>
            <a:xfrm>
              <a:off x="7168838" y="4163374"/>
              <a:ext cx="597775" cy="486933"/>
            </a:xfrm>
            <a:custGeom>
              <a:avLst/>
              <a:gdLst>
                <a:gd name="connsiteX0" fmla="*/ 0 w 583125"/>
                <a:gd name="connsiteY0" fmla="*/ 136429 h 682146"/>
                <a:gd name="connsiteX1" fmla="*/ 291563 w 583125"/>
                <a:gd name="connsiteY1" fmla="*/ 136429 h 682146"/>
                <a:gd name="connsiteX2" fmla="*/ 291563 w 583125"/>
                <a:gd name="connsiteY2" fmla="*/ 0 h 682146"/>
                <a:gd name="connsiteX3" fmla="*/ 583125 w 583125"/>
                <a:gd name="connsiteY3" fmla="*/ 341073 h 682146"/>
                <a:gd name="connsiteX4" fmla="*/ 291563 w 583125"/>
                <a:gd name="connsiteY4" fmla="*/ 682146 h 682146"/>
                <a:gd name="connsiteX5" fmla="*/ 291563 w 583125"/>
                <a:gd name="connsiteY5" fmla="*/ 545717 h 682146"/>
                <a:gd name="connsiteX6" fmla="*/ 0 w 583125"/>
                <a:gd name="connsiteY6" fmla="*/ 545717 h 682146"/>
                <a:gd name="connsiteX7" fmla="*/ 0 w 583125"/>
                <a:gd name="connsiteY7" fmla="*/ 136429 h 682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3125" h="682146">
                  <a:moveTo>
                    <a:pt x="466500" y="1"/>
                  </a:moveTo>
                  <a:lnTo>
                    <a:pt x="466500" y="341074"/>
                  </a:lnTo>
                  <a:lnTo>
                    <a:pt x="583125" y="341074"/>
                  </a:lnTo>
                  <a:lnTo>
                    <a:pt x="291563" y="682145"/>
                  </a:lnTo>
                  <a:lnTo>
                    <a:pt x="0" y="341074"/>
                  </a:lnTo>
                  <a:lnTo>
                    <a:pt x="116625" y="341074"/>
                  </a:lnTo>
                  <a:lnTo>
                    <a:pt x="116625" y="1"/>
                  </a:lnTo>
                  <a:lnTo>
                    <a:pt x="466500" y="1"/>
                  </a:lnTo>
                  <a:close/>
                </a:path>
              </a:pathLst>
            </a:custGeom>
          </p:spPr>
          <p:style>
            <a:lnRef idx="0">
              <a:schemeClr val="accent6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6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6430" tIns="1" rIns="136429" bIns="174937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4400" kern="1200"/>
            </a:p>
          </p:txBody>
        </p:sp>
        <p:sp>
          <p:nvSpPr>
            <p:cNvPr id="30" name="Freeform 29"/>
            <p:cNvSpPr/>
            <p:nvPr/>
          </p:nvSpPr>
          <p:spPr>
            <a:xfrm rot="16200000">
              <a:off x="2765781" y="4121733"/>
              <a:ext cx="486933" cy="597775"/>
            </a:xfrm>
            <a:custGeom>
              <a:avLst/>
              <a:gdLst>
                <a:gd name="connsiteX0" fmla="*/ 0 w 583125"/>
                <a:gd name="connsiteY0" fmla="*/ 136429 h 682146"/>
                <a:gd name="connsiteX1" fmla="*/ 291563 w 583125"/>
                <a:gd name="connsiteY1" fmla="*/ 136429 h 682146"/>
                <a:gd name="connsiteX2" fmla="*/ 291563 w 583125"/>
                <a:gd name="connsiteY2" fmla="*/ 0 h 682146"/>
                <a:gd name="connsiteX3" fmla="*/ 583125 w 583125"/>
                <a:gd name="connsiteY3" fmla="*/ 341073 h 682146"/>
                <a:gd name="connsiteX4" fmla="*/ 291563 w 583125"/>
                <a:gd name="connsiteY4" fmla="*/ 682146 h 682146"/>
                <a:gd name="connsiteX5" fmla="*/ 291563 w 583125"/>
                <a:gd name="connsiteY5" fmla="*/ 545717 h 682146"/>
                <a:gd name="connsiteX6" fmla="*/ 0 w 583125"/>
                <a:gd name="connsiteY6" fmla="*/ 545717 h 682146"/>
                <a:gd name="connsiteX7" fmla="*/ 0 w 583125"/>
                <a:gd name="connsiteY7" fmla="*/ 136429 h 682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3125" h="682146">
                  <a:moveTo>
                    <a:pt x="583125" y="545717"/>
                  </a:moveTo>
                  <a:lnTo>
                    <a:pt x="291562" y="545717"/>
                  </a:lnTo>
                  <a:lnTo>
                    <a:pt x="291562" y="682146"/>
                  </a:lnTo>
                  <a:lnTo>
                    <a:pt x="0" y="341073"/>
                  </a:lnTo>
                  <a:lnTo>
                    <a:pt x="291562" y="0"/>
                  </a:lnTo>
                  <a:lnTo>
                    <a:pt x="291562" y="136429"/>
                  </a:lnTo>
                  <a:lnTo>
                    <a:pt x="583125" y="136429"/>
                  </a:lnTo>
                  <a:lnTo>
                    <a:pt x="583125" y="545717"/>
                  </a:lnTo>
                  <a:close/>
                </a:path>
              </a:pathLst>
            </a:custGeom>
          </p:spPr>
          <p:style>
            <a:lnRef idx="0">
              <a:schemeClr val="accent6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6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4936" tIns="136428" rIns="1" bIns="136429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4400" kern="1200"/>
            </a:p>
          </p:txBody>
        </p:sp>
      </p:grpSp>
      <p:sp>
        <p:nvSpPr>
          <p:cNvPr id="64" name="Text Placeholder 6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Raju Rimal, PhD Candidate ( Supervisors: Solve Sæbø, Trygve Almøy)</a:t>
            </a:r>
            <a:endParaRPr lang="en-US" dirty="0"/>
          </a:p>
        </p:txBody>
      </p:sp>
      <p:sp>
        <p:nvSpPr>
          <p:cNvPr id="66" name="Text Placeholder 6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Norwegian University of Life Sciences, </a:t>
            </a:r>
            <a:r>
              <a:rPr lang="en-US" dirty="0" err="1" smtClean="0"/>
              <a:t>Ås</a:t>
            </a:r>
            <a:r>
              <a:rPr lang="en-US" dirty="0" smtClean="0"/>
              <a:t>, Norway</a:t>
            </a:r>
            <a:endParaRPr lang="en-US" dirty="0"/>
          </a:p>
        </p:txBody>
      </p:sp>
      <p:sp>
        <p:nvSpPr>
          <p:cNvPr id="67" name="Text Placeholder 6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raju.rimal@nmbu.no |  NORDSTAT, 2016</a:t>
            </a:r>
            <a:endParaRPr lang="en-US" dirty="0"/>
          </a:p>
        </p:txBody>
      </p:sp>
      <p:sp>
        <p:nvSpPr>
          <p:cNvPr id="63" name="Title 6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9000" dirty="0" smtClean="0">
                <a:latin typeface="Consolas" charset="0"/>
                <a:ea typeface="Consolas" charset="0"/>
                <a:cs typeface="Consolas" charset="0"/>
              </a:rPr>
              <a:t>simrel-m</a:t>
            </a:r>
            <a:r>
              <a:rPr lang="en-US" sz="9000" dirty="0"/>
              <a:t>: </a:t>
            </a:r>
            <a:r>
              <a:rPr lang="en-US" sz="9000" dirty="0" smtClean="0"/>
              <a:t>a </a:t>
            </a:r>
            <a:r>
              <a:rPr lang="en-US" sz="9000" dirty="0"/>
              <a:t>simulation tool for multi-response linear model data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3664172" y="25642092"/>
            <a:ext cx="26209166" cy="2523570"/>
            <a:chOff x="1062044" y="25064997"/>
            <a:chExt cx="28811294" cy="3100665"/>
          </a:xfrm>
        </p:grpSpPr>
        <p:sp>
          <p:nvSpPr>
            <p:cNvPr id="40" name="TextBox 39"/>
            <p:cNvSpPr txBox="1"/>
            <p:nvPr/>
          </p:nvSpPr>
          <p:spPr>
            <a:xfrm>
              <a:off x="1062044" y="25064997"/>
              <a:ext cx="28811294" cy="3088422"/>
            </a:xfrm>
            <a:prstGeom prst="rect">
              <a:avLst/>
            </a:prstGeom>
            <a:noFill/>
            <a:ln>
              <a:solidFill>
                <a:srgbClr val="027D6B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lIns="1440000" rtlCol="0" anchor="ctr">
              <a:normAutofit fontScale="85000" lnSpcReduction="10000"/>
            </a:bodyPr>
            <a:lstStyle/>
            <a:p>
              <a:pPr marL="571500" indent="-571500">
                <a:spcBef>
                  <a:spcPts val="600"/>
                </a:spcBef>
                <a:spcAft>
                  <a:spcPts val="600"/>
                </a:spcAft>
                <a:buFont typeface="Wingdings" charset="2"/>
                <a:buChar char="§"/>
              </a:pPr>
              <a:r>
                <a:rPr lang="en-US" sz="4400" dirty="0"/>
                <a:t>Sæbø, S., Almøy, T., &amp; </a:t>
              </a:r>
              <a:r>
                <a:rPr lang="en-US" sz="4400" dirty="0" err="1"/>
                <a:t>Helland</a:t>
              </a:r>
              <a:r>
                <a:rPr lang="en-US" sz="4400" dirty="0"/>
                <a:t>, I. S. (2015). simrel—A versatile tool for linear model data simulation based on the concept of a relevant subspace and relevant predictors. </a:t>
              </a:r>
              <a:r>
                <a:rPr lang="en-US" sz="4400" i="1" dirty="0" err="1"/>
                <a:t>Chemometrics</a:t>
              </a:r>
              <a:r>
                <a:rPr lang="en-US" sz="4400" i="1" dirty="0"/>
                <a:t> and Intelligent Laboratory Systems</a:t>
              </a:r>
              <a:r>
                <a:rPr lang="en-US" sz="4400" dirty="0"/>
                <a:t>, </a:t>
              </a:r>
              <a:r>
                <a:rPr lang="en-US" sz="4400" i="1" dirty="0"/>
                <a:t>146</a:t>
              </a:r>
              <a:r>
                <a:rPr lang="en-US" sz="4400" dirty="0"/>
                <a:t>, 128-135</a:t>
              </a:r>
              <a:r>
                <a:rPr lang="en-US" sz="4400" dirty="0" smtClean="0"/>
                <a:t>.</a:t>
              </a:r>
            </a:p>
            <a:p>
              <a:pPr marL="571500" indent="-571500">
                <a:spcBef>
                  <a:spcPts val="600"/>
                </a:spcBef>
                <a:spcAft>
                  <a:spcPts val="600"/>
                </a:spcAft>
                <a:buFont typeface="Wingdings" charset="2"/>
                <a:buChar char="§"/>
              </a:pPr>
              <a:r>
                <a:rPr lang="en-US" sz="4000" dirty="0" err="1"/>
                <a:t>Helland</a:t>
              </a:r>
              <a:r>
                <a:rPr lang="en-US" sz="4000" dirty="0"/>
                <a:t>, I. S., &amp; Almøy, T. (1994). Comparison of prediction methods when only a few components are relevant. </a:t>
              </a:r>
              <a:r>
                <a:rPr lang="en-US" sz="4000" i="1" dirty="0"/>
                <a:t>Journal of the American Statistical Association</a:t>
              </a:r>
              <a:r>
                <a:rPr lang="en-US" sz="4000" dirty="0"/>
                <a:t>, </a:t>
              </a:r>
              <a:r>
                <a:rPr lang="en-US" sz="4000" i="1" dirty="0"/>
                <a:t>89</a:t>
              </a:r>
              <a:r>
                <a:rPr lang="en-US" sz="4000" dirty="0"/>
                <a:t>(426), 583-591.</a:t>
              </a:r>
              <a:endParaRPr lang="en-US" sz="4400" dirty="0" smtClean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062046" y="25064997"/>
              <a:ext cx="1241320" cy="3100665"/>
            </a:xfrm>
            <a:prstGeom prst="rect">
              <a:avLst/>
            </a:prstGeom>
            <a:gradFill flip="none" rotWithShape="1">
              <a:gsLst>
                <a:gs pos="0">
                  <a:srgbClr val="027D6B"/>
                </a:gs>
                <a:gs pos="100000">
                  <a:schemeClr val="accent6">
                    <a:lumMod val="50000"/>
                  </a:schemeClr>
                </a:gs>
              </a:gsLst>
              <a:lin ang="18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 anchorCtr="1">
              <a:normAutofit fontScale="92500"/>
            </a:bodyPr>
            <a:lstStyle/>
            <a:p>
              <a:r>
                <a:rPr lang="en-US" sz="4400" b="1" spc="-150" dirty="0" smtClean="0"/>
                <a:t>References</a:t>
              </a:r>
              <a:endParaRPr lang="en-US" sz="4400" b="1" spc="-150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1364849" y="4192563"/>
            <a:ext cx="10637248" cy="23601137"/>
            <a:chOff x="31364849" y="4192563"/>
            <a:chExt cx="10637248" cy="23601137"/>
          </a:xfrm>
        </p:grpSpPr>
        <p:grpSp>
          <p:nvGrpSpPr>
            <p:cNvPr id="51" name="Group 50"/>
            <p:cNvGrpSpPr/>
            <p:nvPr/>
          </p:nvGrpSpPr>
          <p:grpSpPr>
            <a:xfrm>
              <a:off x="31364850" y="5426305"/>
              <a:ext cx="10468947" cy="6791478"/>
              <a:chOff x="31364850" y="5426305"/>
              <a:chExt cx="10468947" cy="6791478"/>
            </a:xfrm>
          </p:grpSpPr>
          <p:pic>
            <p:nvPicPr>
              <p:cNvPr id="42" name="Picture 41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0805" b="6005"/>
              <a:stretch/>
            </p:blipFill>
            <p:spPr>
              <a:xfrm>
                <a:off x="31364852" y="5426305"/>
                <a:ext cx="10468945" cy="5496055"/>
              </a:xfrm>
              <a:prstGeom prst="rect">
                <a:avLst/>
              </a:prstGeom>
              <a:noFill/>
              <a:ln>
                <a:solidFill>
                  <a:srgbClr val="027D6B"/>
                </a:solidFill>
              </a:ln>
            </p:spPr>
          </p:pic>
          <p:sp>
            <p:nvSpPr>
              <p:cNvPr id="44" name="TextBox 43"/>
              <p:cNvSpPr txBox="1"/>
              <p:nvPr/>
            </p:nvSpPr>
            <p:spPr>
              <a:xfrm>
                <a:off x="31364850" y="11140565"/>
                <a:ext cx="10468945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i="1" dirty="0" smtClean="0">
                    <a:latin typeface="+mj-lt"/>
                  </a:rPr>
                  <a:t>Fig1: Multilevel fractional Simulation Design created using simrel (size corresponds to gamma – multicollinearity factor)</a:t>
                </a:r>
                <a:endParaRPr lang="en-US" sz="3200" i="1" dirty="0">
                  <a:latin typeface="+mj-lt"/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31364851" y="12435987"/>
              <a:ext cx="10468946" cy="7273219"/>
              <a:chOff x="31364851" y="12435987"/>
              <a:chExt cx="10468946" cy="7273219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364853" y="12435987"/>
                <a:ext cx="10468944" cy="5982254"/>
              </a:xfrm>
              <a:prstGeom prst="rect">
                <a:avLst/>
              </a:prstGeom>
              <a:ln>
                <a:solidFill>
                  <a:srgbClr val="027D6B"/>
                </a:solidFill>
              </a:ln>
            </p:spPr>
          </p:pic>
          <p:sp>
            <p:nvSpPr>
              <p:cNvPr id="57" name="TextBox 56"/>
              <p:cNvSpPr txBox="1"/>
              <p:nvPr/>
            </p:nvSpPr>
            <p:spPr>
              <a:xfrm>
                <a:off x="31364851" y="18631988"/>
                <a:ext cx="10468945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i="1" dirty="0" smtClean="0">
                    <a:latin typeface="+mj-lt"/>
                  </a:rPr>
                  <a:t>Fig2: Comparing PLS and PCR model on the basis of test prediction error for different combination of parameters</a:t>
                </a:r>
                <a:endParaRPr lang="en-US" sz="3200" i="1" dirty="0">
                  <a:latin typeface="+mj-lt"/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31364851" y="19927410"/>
              <a:ext cx="10637246" cy="7866290"/>
              <a:chOff x="31364851" y="19927410"/>
              <a:chExt cx="10637246" cy="7866290"/>
            </a:xfrm>
          </p:grpSpPr>
          <p:pic>
            <p:nvPicPr>
              <p:cNvPr id="41" name="Picture 40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364851" y="19927410"/>
                <a:ext cx="10637246" cy="6078426"/>
              </a:xfrm>
              <a:prstGeom prst="rect">
                <a:avLst/>
              </a:prstGeom>
              <a:ln>
                <a:solidFill>
                  <a:srgbClr val="027D6B"/>
                </a:solidFill>
              </a:ln>
            </p:spPr>
          </p:pic>
          <p:sp>
            <p:nvSpPr>
              <p:cNvPr id="58" name="TextBox 57"/>
              <p:cNvSpPr txBox="1"/>
              <p:nvPr/>
            </p:nvSpPr>
            <p:spPr>
              <a:xfrm>
                <a:off x="31364851" y="26224040"/>
                <a:ext cx="10468945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i="1" dirty="0" smtClean="0">
                    <a:latin typeface="+mj-lt"/>
                  </a:rPr>
                  <a:t>Fig2: Comparing Variable selection methods (shaving vs truncation) on the basis of test prediction error for different combination of parameters</a:t>
                </a:r>
                <a:endParaRPr lang="en-US" sz="3200" i="1" dirty="0">
                  <a:latin typeface="+mj-lt"/>
                </a:endParaRPr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 rot="5400000">
              <a:off x="36089324" y="-531912"/>
              <a:ext cx="1019995" cy="10468946"/>
            </a:xfrm>
            <a:prstGeom prst="rect">
              <a:avLst/>
            </a:prstGeom>
            <a:gradFill>
              <a:gsLst>
                <a:gs pos="0">
                  <a:srgbClr val="027D6B"/>
                </a:gs>
                <a:gs pos="100000">
                  <a:schemeClr val="accent6">
                    <a:lumMod val="50000"/>
                  </a:schemeClr>
                </a:gs>
              </a:gsLst>
              <a:lin ang="18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 anchorCtr="1">
              <a:normAutofit fontScale="92500" lnSpcReduction="10000"/>
            </a:bodyPr>
            <a:lstStyle/>
            <a:p>
              <a:r>
                <a:rPr lang="en-US" sz="6600" spc="-150" dirty="0" smtClean="0"/>
                <a:t>Examples</a:t>
              </a:r>
              <a:endParaRPr lang="en-US" sz="6600" spc="-150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926990" y="4001820"/>
            <a:ext cx="13159852" cy="9644653"/>
            <a:chOff x="1062045" y="4018118"/>
            <a:chExt cx="13159852" cy="9644653"/>
          </a:xfrm>
        </p:grpSpPr>
        <p:sp>
          <p:nvSpPr>
            <p:cNvPr id="4" name="Rectangle 3"/>
            <p:cNvSpPr/>
            <p:nvPr/>
          </p:nvSpPr>
          <p:spPr>
            <a:xfrm>
              <a:off x="1062045" y="4381193"/>
              <a:ext cx="13159852" cy="9254848"/>
            </a:xfrm>
            <a:prstGeom prst="rect">
              <a:avLst/>
            </a:prstGeom>
            <a:ln>
              <a:noFill/>
            </a:ln>
          </p:spPr>
        </p:sp>
        <p:sp>
          <p:nvSpPr>
            <p:cNvPr id="5" name="Freeform 4"/>
            <p:cNvSpPr>
              <a:spLocks noChangeAspect="1"/>
            </p:cNvSpPr>
            <p:nvPr/>
          </p:nvSpPr>
          <p:spPr>
            <a:xfrm>
              <a:off x="5470491" y="7036967"/>
              <a:ext cx="3780000" cy="3780000"/>
            </a:xfrm>
            <a:custGeom>
              <a:avLst/>
              <a:gdLst>
                <a:gd name="connsiteX0" fmla="*/ 0 w 3600003"/>
                <a:gd name="connsiteY0" fmla="*/ 1800002 h 3600003"/>
                <a:gd name="connsiteX1" fmla="*/ 1800002 w 3600003"/>
                <a:gd name="connsiteY1" fmla="*/ 0 h 3600003"/>
                <a:gd name="connsiteX2" fmla="*/ 3600004 w 3600003"/>
                <a:gd name="connsiteY2" fmla="*/ 1800002 h 3600003"/>
                <a:gd name="connsiteX3" fmla="*/ 1800002 w 3600003"/>
                <a:gd name="connsiteY3" fmla="*/ 3600004 h 3600003"/>
                <a:gd name="connsiteX4" fmla="*/ 0 w 3600003"/>
                <a:gd name="connsiteY4" fmla="*/ 1800002 h 360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3" h="3600003">
                  <a:moveTo>
                    <a:pt x="0" y="1800002"/>
                  </a:moveTo>
                  <a:cubicBezTo>
                    <a:pt x="0" y="805888"/>
                    <a:pt x="805888" y="0"/>
                    <a:pt x="1800002" y="0"/>
                  </a:cubicBezTo>
                  <a:cubicBezTo>
                    <a:pt x="2794116" y="0"/>
                    <a:pt x="3600004" y="805888"/>
                    <a:pt x="3600004" y="1800002"/>
                  </a:cubicBezTo>
                  <a:cubicBezTo>
                    <a:pt x="3600004" y="2794116"/>
                    <a:pt x="2794116" y="3600004"/>
                    <a:pt x="1800002" y="3600004"/>
                  </a:cubicBezTo>
                  <a:cubicBezTo>
                    <a:pt x="805888" y="3600004"/>
                    <a:pt x="0" y="2794116"/>
                    <a:pt x="0" y="1800002"/>
                  </a:cubicBezTo>
                  <a:close/>
                </a:path>
              </a:pathLst>
            </a:custGeom>
          </p:spPr>
          <p:style>
            <a:lnRef idx="2">
              <a:schemeClr val="accent6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583088" tIns="583088" rIns="583088" bIns="583088" numCol="1" spcCol="1270" anchor="ctr" anchorCtr="0">
              <a:noAutofit/>
            </a:bodyPr>
            <a:lstStyle/>
            <a:p>
              <a:pPr lvl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400" b="0" kern="1200" cap="none" spc="0" dirty="0" smtClean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Why</a:t>
              </a:r>
              <a:r>
                <a:rPr lang="en-US" sz="6000" b="0" kern="1200" cap="none" spc="0" dirty="0" smtClean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</a:t>
              </a:r>
              <a:r>
                <a:rPr lang="en-US" sz="6000" b="1" kern="1200" cap="none" spc="0" dirty="0" smtClean="0">
                  <a:ln w="12700">
                    <a:prstDash val="solid"/>
                  </a:ln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  <a:latin typeface="Consolas" charset="0"/>
                  <a:ea typeface="Consolas" charset="0"/>
                  <a:cs typeface="Consolas" charset="0"/>
                </a:rPr>
                <a:t>simrel</a:t>
              </a:r>
              <a:endParaRPr lang="en-US" sz="6000" b="1" kern="1200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6" name="Freeform 5"/>
            <p:cNvSpPr/>
            <p:nvPr/>
          </p:nvSpPr>
          <p:spPr>
            <a:xfrm>
              <a:off x="5743405" y="4018118"/>
              <a:ext cx="3240000" cy="3240000"/>
            </a:xfrm>
            <a:custGeom>
              <a:avLst/>
              <a:gdLst>
                <a:gd name="connsiteX0" fmla="*/ 0 w 3600003"/>
                <a:gd name="connsiteY0" fmla="*/ 1800002 h 3600003"/>
                <a:gd name="connsiteX1" fmla="*/ 1800002 w 3600003"/>
                <a:gd name="connsiteY1" fmla="*/ 0 h 3600003"/>
                <a:gd name="connsiteX2" fmla="*/ 3600004 w 3600003"/>
                <a:gd name="connsiteY2" fmla="*/ 1800002 h 3600003"/>
                <a:gd name="connsiteX3" fmla="*/ 1800002 w 3600003"/>
                <a:gd name="connsiteY3" fmla="*/ 3600004 h 3600003"/>
                <a:gd name="connsiteX4" fmla="*/ 0 w 3600003"/>
                <a:gd name="connsiteY4" fmla="*/ 1800002 h 360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3" h="3600003">
                  <a:moveTo>
                    <a:pt x="0" y="1800002"/>
                  </a:moveTo>
                  <a:cubicBezTo>
                    <a:pt x="0" y="805888"/>
                    <a:pt x="805888" y="0"/>
                    <a:pt x="1800002" y="0"/>
                  </a:cubicBezTo>
                  <a:cubicBezTo>
                    <a:pt x="2794116" y="0"/>
                    <a:pt x="3600004" y="805888"/>
                    <a:pt x="3600004" y="1800002"/>
                  </a:cubicBezTo>
                  <a:cubicBezTo>
                    <a:pt x="3600004" y="2794116"/>
                    <a:pt x="2794116" y="3600004"/>
                    <a:pt x="1800002" y="3600004"/>
                  </a:cubicBezTo>
                  <a:cubicBezTo>
                    <a:pt x="805888" y="3600004"/>
                    <a:pt x="0" y="2794116"/>
                    <a:pt x="0" y="1800002"/>
                  </a:cubicBezTo>
                  <a:close/>
                </a:path>
              </a:pathLst>
            </a:custGeom>
          </p:spPr>
          <p:style>
            <a:lnRef idx="2">
              <a:schemeClr val="accent6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562768" tIns="562768" rIns="562768" bIns="562768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/>
                <a:t>Simulate data from multi-response random regression model</a:t>
              </a:r>
              <a:endParaRPr lang="en-US" sz="2800" kern="1200" dirty="0"/>
            </a:p>
          </p:txBody>
        </p:sp>
        <p:sp>
          <p:nvSpPr>
            <p:cNvPr id="7" name="Freeform 6"/>
            <p:cNvSpPr/>
            <p:nvPr/>
          </p:nvSpPr>
          <p:spPr>
            <a:xfrm>
              <a:off x="8519509" y="5737537"/>
              <a:ext cx="3240000" cy="3240000"/>
            </a:xfrm>
            <a:custGeom>
              <a:avLst/>
              <a:gdLst>
                <a:gd name="connsiteX0" fmla="*/ 0 w 3600003"/>
                <a:gd name="connsiteY0" fmla="*/ 1800002 h 3600003"/>
                <a:gd name="connsiteX1" fmla="*/ 1800002 w 3600003"/>
                <a:gd name="connsiteY1" fmla="*/ 0 h 3600003"/>
                <a:gd name="connsiteX2" fmla="*/ 3600004 w 3600003"/>
                <a:gd name="connsiteY2" fmla="*/ 1800002 h 3600003"/>
                <a:gd name="connsiteX3" fmla="*/ 1800002 w 3600003"/>
                <a:gd name="connsiteY3" fmla="*/ 3600004 h 3600003"/>
                <a:gd name="connsiteX4" fmla="*/ 0 w 3600003"/>
                <a:gd name="connsiteY4" fmla="*/ 1800002 h 360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3" h="3600003">
                  <a:moveTo>
                    <a:pt x="0" y="1800002"/>
                  </a:moveTo>
                  <a:cubicBezTo>
                    <a:pt x="0" y="805888"/>
                    <a:pt x="805888" y="0"/>
                    <a:pt x="1800002" y="0"/>
                  </a:cubicBezTo>
                  <a:cubicBezTo>
                    <a:pt x="2794116" y="0"/>
                    <a:pt x="3600004" y="805888"/>
                    <a:pt x="3600004" y="1800002"/>
                  </a:cubicBezTo>
                  <a:cubicBezTo>
                    <a:pt x="3600004" y="2794116"/>
                    <a:pt x="2794116" y="3600004"/>
                    <a:pt x="1800002" y="3600004"/>
                  </a:cubicBezTo>
                  <a:cubicBezTo>
                    <a:pt x="805888" y="3600004"/>
                    <a:pt x="0" y="2794116"/>
                    <a:pt x="0" y="1800002"/>
                  </a:cubicBezTo>
                  <a:close/>
                </a:path>
              </a:pathLst>
            </a:custGeom>
          </p:spPr>
          <p:style>
            <a:lnRef idx="2">
              <a:schemeClr val="accent6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562768" tIns="562768" rIns="562768" bIns="562768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>
                  <a:ln/>
                </a:rPr>
                <a:t>Latent relevant spaces for both X and Y</a:t>
              </a:r>
              <a:endParaRPr lang="en-US" sz="2800" kern="1200" dirty="0">
                <a:ln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8519509" y="8945664"/>
              <a:ext cx="3240000" cy="3240000"/>
            </a:xfrm>
            <a:custGeom>
              <a:avLst/>
              <a:gdLst>
                <a:gd name="connsiteX0" fmla="*/ 0 w 3600003"/>
                <a:gd name="connsiteY0" fmla="*/ 1800002 h 3600003"/>
                <a:gd name="connsiteX1" fmla="*/ 1800002 w 3600003"/>
                <a:gd name="connsiteY1" fmla="*/ 0 h 3600003"/>
                <a:gd name="connsiteX2" fmla="*/ 3600004 w 3600003"/>
                <a:gd name="connsiteY2" fmla="*/ 1800002 h 3600003"/>
                <a:gd name="connsiteX3" fmla="*/ 1800002 w 3600003"/>
                <a:gd name="connsiteY3" fmla="*/ 3600004 h 3600003"/>
                <a:gd name="connsiteX4" fmla="*/ 0 w 3600003"/>
                <a:gd name="connsiteY4" fmla="*/ 1800002 h 360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3" h="3600003">
                  <a:moveTo>
                    <a:pt x="0" y="1800002"/>
                  </a:moveTo>
                  <a:cubicBezTo>
                    <a:pt x="0" y="805888"/>
                    <a:pt x="805888" y="0"/>
                    <a:pt x="1800002" y="0"/>
                  </a:cubicBezTo>
                  <a:cubicBezTo>
                    <a:pt x="2794116" y="0"/>
                    <a:pt x="3600004" y="805888"/>
                    <a:pt x="3600004" y="1800002"/>
                  </a:cubicBezTo>
                  <a:cubicBezTo>
                    <a:pt x="3600004" y="2794116"/>
                    <a:pt x="2794116" y="3600004"/>
                    <a:pt x="1800002" y="3600004"/>
                  </a:cubicBezTo>
                  <a:cubicBezTo>
                    <a:pt x="805888" y="3600004"/>
                    <a:pt x="0" y="2794116"/>
                    <a:pt x="0" y="1800002"/>
                  </a:cubicBezTo>
                  <a:close/>
                </a:path>
              </a:pathLst>
            </a:custGeom>
          </p:spPr>
          <p:style>
            <a:lnRef idx="2">
              <a:schemeClr val="accent6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562768" tIns="562768" rIns="562768" bIns="562768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>
                  <a:ln/>
                </a:rPr>
                <a:t>Relevant and irrelevant predictors</a:t>
              </a:r>
              <a:endParaRPr lang="en-US" sz="2800" kern="1200" dirty="0">
                <a:ln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5698634" y="10422771"/>
              <a:ext cx="3240000" cy="3240000"/>
            </a:xfrm>
            <a:custGeom>
              <a:avLst/>
              <a:gdLst>
                <a:gd name="connsiteX0" fmla="*/ 0 w 3600003"/>
                <a:gd name="connsiteY0" fmla="*/ 1800002 h 3600003"/>
                <a:gd name="connsiteX1" fmla="*/ 1800002 w 3600003"/>
                <a:gd name="connsiteY1" fmla="*/ 0 h 3600003"/>
                <a:gd name="connsiteX2" fmla="*/ 3600004 w 3600003"/>
                <a:gd name="connsiteY2" fmla="*/ 1800002 h 3600003"/>
                <a:gd name="connsiteX3" fmla="*/ 1800002 w 3600003"/>
                <a:gd name="connsiteY3" fmla="*/ 3600004 h 3600003"/>
                <a:gd name="connsiteX4" fmla="*/ 0 w 3600003"/>
                <a:gd name="connsiteY4" fmla="*/ 1800002 h 360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3" h="3600003">
                  <a:moveTo>
                    <a:pt x="0" y="1800002"/>
                  </a:moveTo>
                  <a:cubicBezTo>
                    <a:pt x="0" y="805888"/>
                    <a:pt x="805888" y="0"/>
                    <a:pt x="1800002" y="0"/>
                  </a:cubicBezTo>
                  <a:cubicBezTo>
                    <a:pt x="2794116" y="0"/>
                    <a:pt x="3600004" y="805888"/>
                    <a:pt x="3600004" y="1800002"/>
                  </a:cubicBezTo>
                  <a:cubicBezTo>
                    <a:pt x="3600004" y="2794116"/>
                    <a:pt x="2794116" y="3600004"/>
                    <a:pt x="1800002" y="3600004"/>
                  </a:cubicBezTo>
                  <a:cubicBezTo>
                    <a:pt x="805888" y="3600004"/>
                    <a:pt x="0" y="2794116"/>
                    <a:pt x="0" y="1800002"/>
                  </a:cubicBezTo>
                  <a:close/>
                </a:path>
              </a:pathLst>
            </a:custGeom>
          </p:spPr>
          <p:style>
            <a:lnRef idx="2">
              <a:schemeClr val="accent6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562768" tIns="562768" rIns="562768" bIns="562768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>
                  <a:ln/>
                </a:rPr>
                <a:t>Complex data structures controlled by few parameters</a:t>
              </a:r>
              <a:endParaRPr lang="en-US" sz="2800" kern="1200" dirty="0">
                <a:ln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2946741" y="8945664"/>
              <a:ext cx="3240000" cy="3240000"/>
            </a:xfrm>
            <a:custGeom>
              <a:avLst/>
              <a:gdLst>
                <a:gd name="connsiteX0" fmla="*/ 0 w 3600003"/>
                <a:gd name="connsiteY0" fmla="*/ 1800002 h 3600003"/>
                <a:gd name="connsiteX1" fmla="*/ 1800002 w 3600003"/>
                <a:gd name="connsiteY1" fmla="*/ 0 h 3600003"/>
                <a:gd name="connsiteX2" fmla="*/ 3600004 w 3600003"/>
                <a:gd name="connsiteY2" fmla="*/ 1800002 h 3600003"/>
                <a:gd name="connsiteX3" fmla="*/ 1800002 w 3600003"/>
                <a:gd name="connsiteY3" fmla="*/ 3600004 h 3600003"/>
                <a:gd name="connsiteX4" fmla="*/ 0 w 3600003"/>
                <a:gd name="connsiteY4" fmla="*/ 1800002 h 360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3" h="3600003">
                  <a:moveTo>
                    <a:pt x="0" y="1800002"/>
                  </a:moveTo>
                  <a:cubicBezTo>
                    <a:pt x="0" y="805888"/>
                    <a:pt x="805888" y="0"/>
                    <a:pt x="1800002" y="0"/>
                  </a:cubicBezTo>
                  <a:cubicBezTo>
                    <a:pt x="2794116" y="0"/>
                    <a:pt x="3600004" y="805888"/>
                    <a:pt x="3600004" y="1800002"/>
                  </a:cubicBezTo>
                  <a:cubicBezTo>
                    <a:pt x="3600004" y="2794116"/>
                    <a:pt x="2794116" y="3600004"/>
                    <a:pt x="1800002" y="3600004"/>
                  </a:cubicBezTo>
                  <a:cubicBezTo>
                    <a:pt x="805888" y="3600004"/>
                    <a:pt x="0" y="2794116"/>
                    <a:pt x="0" y="1800002"/>
                  </a:cubicBezTo>
                  <a:close/>
                </a:path>
              </a:pathLst>
            </a:custGeom>
          </p:spPr>
          <p:style>
            <a:lnRef idx="2">
              <a:schemeClr val="accent6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562768" tIns="562768" rIns="562768" bIns="562768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/>
                <a:t>Handy tool for model and method comparison</a:t>
              </a:r>
              <a:endParaRPr lang="en-US" sz="2800" kern="1200"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2946741" y="5737536"/>
              <a:ext cx="3240000" cy="3240000"/>
            </a:xfrm>
            <a:custGeom>
              <a:avLst/>
              <a:gdLst>
                <a:gd name="connsiteX0" fmla="*/ 0 w 3600003"/>
                <a:gd name="connsiteY0" fmla="*/ 1800002 h 3600003"/>
                <a:gd name="connsiteX1" fmla="*/ 1800002 w 3600003"/>
                <a:gd name="connsiteY1" fmla="*/ 0 h 3600003"/>
                <a:gd name="connsiteX2" fmla="*/ 3600004 w 3600003"/>
                <a:gd name="connsiteY2" fmla="*/ 1800002 h 3600003"/>
                <a:gd name="connsiteX3" fmla="*/ 1800002 w 3600003"/>
                <a:gd name="connsiteY3" fmla="*/ 3600004 h 3600003"/>
                <a:gd name="connsiteX4" fmla="*/ 0 w 3600003"/>
                <a:gd name="connsiteY4" fmla="*/ 1800002 h 360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3" h="3600003">
                  <a:moveTo>
                    <a:pt x="0" y="1800002"/>
                  </a:moveTo>
                  <a:cubicBezTo>
                    <a:pt x="0" y="805888"/>
                    <a:pt x="805888" y="0"/>
                    <a:pt x="1800002" y="0"/>
                  </a:cubicBezTo>
                  <a:cubicBezTo>
                    <a:pt x="2794116" y="0"/>
                    <a:pt x="3600004" y="805888"/>
                    <a:pt x="3600004" y="1800002"/>
                  </a:cubicBezTo>
                  <a:cubicBezTo>
                    <a:pt x="3600004" y="2794116"/>
                    <a:pt x="2794116" y="3600004"/>
                    <a:pt x="1800002" y="3600004"/>
                  </a:cubicBezTo>
                  <a:cubicBezTo>
                    <a:pt x="805888" y="3600004"/>
                    <a:pt x="0" y="2794116"/>
                    <a:pt x="0" y="1800002"/>
                  </a:cubicBezTo>
                  <a:close/>
                </a:path>
              </a:pathLst>
            </a:custGeom>
          </p:spPr>
          <p:style>
            <a:lnRef idx="2">
              <a:schemeClr val="accent6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562768" tIns="562768" rIns="562768" bIns="562768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/>
                <a:t>Easy design generation for computer experiments</a:t>
              </a:r>
              <a:endParaRPr lang="en-US" sz="2800" kern="1200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303366" y="14218208"/>
            <a:ext cx="11918531" cy="10375517"/>
            <a:chOff x="860685" y="5"/>
            <a:chExt cx="7102697" cy="6644634"/>
          </a:xfrm>
        </p:grpSpPr>
        <p:grpSp>
          <p:nvGrpSpPr>
            <p:cNvPr id="68" name="Group 67"/>
            <p:cNvGrpSpPr/>
            <p:nvPr/>
          </p:nvGrpSpPr>
          <p:grpSpPr>
            <a:xfrm>
              <a:off x="1671640" y="5"/>
              <a:ext cx="6291742" cy="6644633"/>
              <a:chOff x="1671640" y="5"/>
              <a:chExt cx="7599682" cy="8025933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1671640" y="5"/>
                <a:ext cx="7599682" cy="6667697"/>
                <a:chOff x="2814640" y="0"/>
                <a:chExt cx="7599682" cy="6667697"/>
              </a:xfrm>
            </p:grpSpPr>
            <p:sp>
              <p:nvSpPr>
                <p:cNvPr id="77" name="Freeform 76"/>
                <p:cNvSpPr/>
                <p:nvPr/>
              </p:nvSpPr>
              <p:spPr>
                <a:xfrm>
                  <a:off x="4105246" y="0"/>
                  <a:ext cx="6309076" cy="1234759"/>
                </a:xfrm>
                <a:custGeom>
                  <a:avLst/>
                  <a:gdLst>
                    <a:gd name="connsiteX0" fmla="*/ 0 w 5353066"/>
                    <a:gd name="connsiteY0" fmla="*/ 154345 h 1234759"/>
                    <a:gd name="connsiteX1" fmla="*/ 4735687 w 5353066"/>
                    <a:gd name="connsiteY1" fmla="*/ 154345 h 1234759"/>
                    <a:gd name="connsiteX2" fmla="*/ 4735687 w 5353066"/>
                    <a:gd name="connsiteY2" fmla="*/ 0 h 1234759"/>
                    <a:gd name="connsiteX3" fmla="*/ 5353066 w 5353066"/>
                    <a:gd name="connsiteY3" fmla="*/ 617380 h 1234759"/>
                    <a:gd name="connsiteX4" fmla="*/ 4735687 w 5353066"/>
                    <a:gd name="connsiteY4" fmla="*/ 1234759 h 1234759"/>
                    <a:gd name="connsiteX5" fmla="*/ 4735687 w 5353066"/>
                    <a:gd name="connsiteY5" fmla="*/ 1080414 h 1234759"/>
                    <a:gd name="connsiteX6" fmla="*/ 0 w 5353066"/>
                    <a:gd name="connsiteY6" fmla="*/ 1080414 h 1234759"/>
                    <a:gd name="connsiteX7" fmla="*/ 0 w 5353066"/>
                    <a:gd name="connsiteY7" fmla="*/ 154345 h 12347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353066" h="1234759">
                      <a:moveTo>
                        <a:pt x="0" y="154345"/>
                      </a:moveTo>
                      <a:lnTo>
                        <a:pt x="4735687" y="154345"/>
                      </a:lnTo>
                      <a:lnTo>
                        <a:pt x="4735687" y="0"/>
                      </a:lnTo>
                      <a:lnTo>
                        <a:pt x="5353066" y="617380"/>
                      </a:lnTo>
                      <a:lnTo>
                        <a:pt x="4735687" y="1234759"/>
                      </a:lnTo>
                      <a:lnTo>
                        <a:pt x="4735687" y="1080414"/>
                      </a:lnTo>
                      <a:lnTo>
                        <a:pt x="0" y="1080414"/>
                      </a:lnTo>
                      <a:lnTo>
                        <a:pt x="0" y="154345"/>
                      </a:lnTo>
                      <a:close/>
                    </a:path>
                  </a:pathLst>
                </a:cu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spcFirstLastPara="0" vert="horz" wrap="square" lIns="108000" tIns="216000" rIns="864000" bIns="108000" numCol="1" spcCol="1270" anchor="ctr" anchorCtr="0">
                  <a:normAutofit/>
                </a:bodyPr>
                <a:lstStyle/>
                <a:p>
                  <a:pPr marL="0" lvl="1" defTabSz="933419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</a:pPr>
                  <a:r>
                    <a:rPr lang="en-US" sz="3600" dirty="0" smtClean="0">
                      <a:solidFill>
                        <a:schemeClr val="bg1"/>
                      </a:solidFill>
                    </a:rPr>
                    <a:t>Number of responses, predictors and samples</a:t>
                  </a:r>
                  <a:endParaRPr lang="en-US" sz="3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8" name="Freeform 77"/>
                <p:cNvSpPr>
                  <a:spLocks noChangeAspect="1"/>
                </p:cNvSpPr>
                <p:nvPr/>
              </p:nvSpPr>
              <p:spPr>
                <a:xfrm>
                  <a:off x="2814640" y="193113"/>
                  <a:ext cx="931271" cy="972000"/>
                </a:xfrm>
                <a:custGeom>
                  <a:avLst/>
                  <a:gdLst>
                    <a:gd name="connsiteX0" fmla="*/ 0 w 1183017"/>
                    <a:gd name="connsiteY0" fmla="*/ 197173 h 1234759"/>
                    <a:gd name="connsiteX1" fmla="*/ 197173 w 1183017"/>
                    <a:gd name="connsiteY1" fmla="*/ 0 h 1234759"/>
                    <a:gd name="connsiteX2" fmla="*/ 985844 w 1183017"/>
                    <a:gd name="connsiteY2" fmla="*/ 0 h 1234759"/>
                    <a:gd name="connsiteX3" fmla="*/ 1183017 w 1183017"/>
                    <a:gd name="connsiteY3" fmla="*/ 197173 h 1234759"/>
                    <a:gd name="connsiteX4" fmla="*/ 1183017 w 1183017"/>
                    <a:gd name="connsiteY4" fmla="*/ 1037586 h 1234759"/>
                    <a:gd name="connsiteX5" fmla="*/ 985844 w 1183017"/>
                    <a:gd name="connsiteY5" fmla="*/ 1234759 h 1234759"/>
                    <a:gd name="connsiteX6" fmla="*/ 197173 w 1183017"/>
                    <a:gd name="connsiteY6" fmla="*/ 1234759 h 1234759"/>
                    <a:gd name="connsiteX7" fmla="*/ 0 w 1183017"/>
                    <a:gd name="connsiteY7" fmla="*/ 1037586 h 1234759"/>
                    <a:gd name="connsiteX8" fmla="*/ 0 w 1183017"/>
                    <a:gd name="connsiteY8" fmla="*/ 197173 h 12347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83017" h="1234759">
                      <a:moveTo>
                        <a:pt x="0" y="197173"/>
                      </a:moveTo>
                      <a:cubicBezTo>
                        <a:pt x="0" y="88277"/>
                        <a:pt x="88277" y="0"/>
                        <a:pt x="197173" y="0"/>
                      </a:cubicBezTo>
                      <a:lnTo>
                        <a:pt x="985844" y="0"/>
                      </a:lnTo>
                      <a:cubicBezTo>
                        <a:pt x="1094740" y="0"/>
                        <a:pt x="1183017" y="88277"/>
                        <a:pt x="1183017" y="197173"/>
                      </a:cubicBezTo>
                      <a:lnTo>
                        <a:pt x="1183017" y="1037586"/>
                      </a:lnTo>
                      <a:cubicBezTo>
                        <a:pt x="1183017" y="1146482"/>
                        <a:pt x="1094740" y="1234759"/>
                        <a:pt x="985844" y="1234759"/>
                      </a:cubicBezTo>
                      <a:lnTo>
                        <a:pt x="197173" y="1234759"/>
                      </a:lnTo>
                      <a:cubicBezTo>
                        <a:pt x="88277" y="1234759"/>
                        <a:pt x="0" y="1146482"/>
                        <a:pt x="0" y="1037586"/>
                      </a:cubicBezTo>
                      <a:lnTo>
                        <a:pt x="0" y="197173"/>
                      </a:lnTo>
                      <a:close/>
                    </a:path>
                  </a:pathLst>
                </a:custGeom>
                <a:blipFill>
                  <a:blip r:embed="rId7"/>
                  <a:stretch>
                    <a:fillRect l="-5000" t="-5000" r="-7000" b="-8000"/>
                  </a:stretch>
                </a:blipFill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spcFirstLastPara="0" vert="horz" wrap="square" lIns="297780" tIns="177765" rIns="297780" bIns="177765" numCol="1" spcCol="1270" anchor="ctr" anchorCtr="0">
                  <a:noAutofit/>
                </a:bodyPr>
                <a:lstStyle/>
                <a:p>
                  <a:pPr algn="ctr" defTabSz="2800257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1500" dirty="0"/>
                    <a:t> </a:t>
                  </a:r>
                </a:p>
              </p:txBody>
            </p:sp>
            <p:sp>
              <p:nvSpPr>
                <p:cNvPr id="79" name="Freeform 78"/>
                <p:cNvSpPr/>
                <p:nvPr/>
              </p:nvSpPr>
              <p:spPr>
                <a:xfrm>
                  <a:off x="4105246" y="1358231"/>
                  <a:ext cx="6309076" cy="1234759"/>
                </a:xfrm>
                <a:custGeom>
                  <a:avLst/>
                  <a:gdLst>
                    <a:gd name="connsiteX0" fmla="*/ 0 w 5353066"/>
                    <a:gd name="connsiteY0" fmla="*/ 154345 h 1234759"/>
                    <a:gd name="connsiteX1" fmla="*/ 4735687 w 5353066"/>
                    <a:gd name="connsiteY1" fmla="*/ 154345 h 1234759"/>
                    <a:gd name="connsiteX2" fmla="*/ 4735687 w 5353066"/>
                    <a:gd name="connsiteY2" fmla="*/ 0 h 1234759"/>
                    <a:gd name="connsiteX3" fmla="*/ 5353066 w 5353066"/>
                    <a:gd name="connsiteY3" fmla="*/ 617380 h 1234759"/>
                    <a:gd name="connsiteX4" fmla="*/ 4735687 w 5353066"/>
                    <a:gd name="connsiteY4" fmla="*/ 1234759 h 1234759"/>
                    <a:gd name="connsiteX5" fmla="*/ 4735687 w 5353066"/>
                    <a:gd name="connsiteY5" fmla="*/ 1080414 h 1234759"/>
                    <a:gd name="connsiteX6" fmla="*/ 0 w 5353066"/>
                    <a:gd name="connsiteY6" fmla="*/ 1080414 h 1234759"/>
                    <a:gd name="connsiteX7" fmla="*/ 0 w 5353066"/>
                    <a:gd name="connsiteY7" fmla="*/ 154345 h 12347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353066" h="1234759">
                      <a:moveTo>
                        <a:pt x="0" y="154345"/>
                      </a:moveTo>
                      <a:lnTo>
                        <a:pt x="4735687" y="154345"/>
                      </a:lnTo>
                      <a:lnTo>
                        <a:pt x="4735687" y="0"/>
                      </a:lnTo>
                      <a:lnTo>
                        <a:pt x="5353066" y="617380"/>
                      </a:lnTo>
                      <a:lnTo>
                        <a:pt x="4735687" y="1234759"/>
                      </a:lnTo>
                      <a:lnTo>
                        <a:pt x="4735687" y="1080414"/>
                      </a:lnTo>
                      <a:lnTo>
                        <a:pt x="0" y="1080414"/>
                      </a:lnTo>
                      <a:lnTo>
                        <a:pt x="0" y="154345"/>
                      </a:lnTo>
                      <a:close/>
                    </a:path>
                  </a:pathLst>
                </a:cu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spcFirstLastPara="0" vert="horz" wrap="square" lIns="108000" tIns="216000" rIns="864000" bIns="108000" numCol="1" spcCol="1270" anchor="ctr" anchorCtr="0">
                  <a:normAutofit/>
                </a:bodyPr>
                <a:lstStyle/>
                <a:p>
                  <a:pPr marL="0" lvl="1" defTabSz="933419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</a:pPr>
                  <a:r>
                    <a:rPr lang="en-US" sz="3600" dirty="0" smtClean="0">
                      <a:solidFill>
                        <a:schemeClr val="bg1"/>
                      </a:solidFill>
                    </a:rPr>
                    <a:t>Dimensions and variances of relevant X and Y spaces</a:t>
                  </a:r>
                  <a:endParaRPr lang="en-US" sz="3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0" name="Freeform 79"/>
                <p:cNvSpPr>
                  <a:spLocks noChangeAspect="1"/>
                </p:cNvSpPr>
                <p:nvPr/>
              </p:nvSpPr>
              <p:spPr>
                <a:xfrm>
                  <a:off x="2814640" y="1454790"/>
                  <a:ext cx="931271" cy="972000"/>
                </a:xfrm>
                <a:custGeom>
                  <a:avLst/>
                  <a:gdLst>
                    <a:gd name="connsiteX0" fmla="*/ 0 w 1183017"/>
                    <a:gd name="connsiteY0" fmla="*/ 197173 h 1234759"/>
                    <a:gd name="connsiteX1" fmla="*/ 197173 w 1183017"/>
                    <a:gd name="connsiteY1" fmla="*/ 0 h 1234759"/>
                    <a:gd name="connsiteX2" fmla="*/ 985844 w 1183017"/>
                    <a:gd name="connsiteY2" fmla="*/ 0 h 1234759"/>
                    <a:gd name="connsiteX3" fmla="*/ 1183017 w 1183017"/>
                    <a:gd name="connsiteY3" fmla="*/ 197173 h 1234759"/>
                    <a:gd name="connsiteX4" fmla="*/ 1183017 w 1183017"/>
                    <a:gd name="connsiteY4" fmla="*/ 1037586 h 1234759"/>
                    <a:gd name="connsiteX5" fmla="*/ 985844 w 1183017"/>
                    <a:gd name="connsiteY5" fmla="*/ 1234759 h 1234759"/>
                    <a:gd name="connsiteX6" fmla="*/ 197173 w 1183017"/>
                    <a:gd name="connsiteY6" fmla="*/ 1234759 h 1234759"/>
                    <a:gd name="connsiteX7" fmla="*/ 0 w 1183017"/>
                    <a:gd name="connsiteY7" fmla="*/ 1037586 h 1234759"/>
                    <a:gd name="connsiteX8" fmla="*/ 0 w 1183017"/>
                    <a:gd name="connsiteY8" fmla="*/ 197173 h 12347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83017" h="1234759">
                      <a:moveTo>
                        <a:pt x="0" y="197173"/>
                      </a:moveTo>
                      <a:cubicBezTo>
                        <a:pt x="0" y="88277"/>
                        <a:pt x="88277" y="0"/>
                        <a:pt x="197173" y="0"/>
                      </a:cubicBezTo>
                      <a:lnTo>
                        <a:pt x="985844" y="0"/>
                      </a:lnTo>
                      <a:cubicBezTo>
                        <a:pt x="1094740" y="0"/>
                        <a:pt x="1183017" y="88277"/>
                        <a:pt x="1183017" y="197173"/>
                      </a:cubicBezTo>
                      <a:lnTo>
                        <a:pt x="1183017" y="1037586"/>
                      </a:lnTo>
                      <a:cubicBezTo>
                        <a:pt x="1183017" y="1146482"/>
                        <a:pt x="1094740" y="1234759"/>
                        <a:pt x="985844" y="1234759"/>
                      </a:cubicBezTo>
                      <a:lnTo>
                        <a:pt x="197173" y="1234759"/>
                      </a:lnTo>
                      <a:cubicBezTo>
                        <a:pt x="88277" y="1234759"/>
                        <a:pt x="0" y="1146482"/>
                        <a:pt x="0" y="1037586"/>
                      </a:cubicBezTo>
                      <a:lnTo>
                        <a:pt x="0" y="197173"/>
                      </a:lnTo>
                      <a:close/>
                    </a:path>
                  </a:pathLst>
                </a:custGeom>
                <a:blipFill>
                  <a:blip r:embed="rId7"/>
                  <a:stretch>
                    <a:fillRect l="-5000" t="-5000" r="-7000" b="-8000"/>
                  </a:stretch>
                </a:blipFill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spcFirstLastPara="0" vert="horz" wrap="square" lIns="297780" tIns="177765" rIns="297780" bIns="177765" numCol="1" spcCol="1270" anchor="ctr" anchorCtr="0">
                  <a:noAutofit/>
                </a:bodyPr>
                <a:lstStyle/>
                <a:p>
                  <a:pPr algn="ctr" defTabSz="2800257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11500" dirty="0"/>
                </a:p>
              </p:txBody>
            </p:sp>
            <p:sp>
              <p:nvSpPr>
                <p:cNvPr id="81" name="Freeform 80"/>
                <p:cNvSpPr/>
                <p:nvPr/>
              </p:nvSpPr>
              <p:spPr>
                <a:xfrm>
                  <a:off x="4105246" y="2716467"/>
                  <a:ext cx="6309076" cy="1234759"/>
                </a:xfrm>
                <a:custGeom>
                  <a:avLst/>
                  <a:gdLst>
                    <a:gd name="connsiteX0" fmla="*/ 0 w 5353066"/>
                    <a:gd name="connsiteY0" fmla="*/ 154345 h 1234759"/>
                    <a:gd name="connsiteX1" fmla="*/ 4735687 w 5353066"/>
                    <a:gd name="connsiteY1" fmla="*/ 154345 h 1234759"/>
                    <a:gd name="connsiteX2" fmla="*/ 4735687 w 5353066"/>
                    <a:gd name="connsiteY2" fmla="*/ 0 h 1234759"/>
                    <a:gd name="connsiteX3" fmla="*/ 5353066 w 5353066"/>
                    <a:gd name="connsiteY3" fmla="*/ 617380 h 1234759"/>
                    <a:gd name="connsiteX4" fmla="*/ 4735687 w 5353066"/>
                    <a:gd name="connsiteY4" fmla="*/ 1234759 h 1234759"/>
                    <a:gd name="connsiteX5" fmla="*/ 4735687 w 5353066"/>
                    <a:gd name="connsiteY5" fmla="*/ 1080414 h 1234759"/>
                    <a:gd name="connsiteX6" fmla="*/ 0 w 5353066"/>
                    <a:gd name="connsiteY6" fmla="*/ 1080414 h 1234759"/>
                    <a:gd name="connsiteX7" fmla="*/ 0 w 5353066"/>
                    <a:gd name="connsiteY7" fmla="*/ 154345 h 12347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353066" h="1234759">
                      <a:moveTo>
                        <a:pt x="0" y="154345"/>
                      </a:moveTo>
                      <a:lnTo>
                        <a:pt x="4735687" y="154345"/>
                      </a:lnTo>
                      <a:lnTo>
                        <a:pt x="4735687" y="0"/>
                      </a:lnTo>
                      <a:lnTo>
                        <a:pt x="5353066" y="617380"/>
                      </a:lnTo>
                      <a:lnTo>
                        <a:pt x="4735687" y="1234759"/>
                      </a:lnTo>
                      <a:lnTo>
                        <a:pt x="4735687" y="1080414"/>
                      </a:lnTo>
                      <a:lnTo>
                        <a:pt x="0" y="1080414"/>
                      </a:lnTo>
                      <a:lnTo>
                        <a:pt x="0" y="154345"/>
                      </a:lnTo>
                      <a:close/>
                    </a:path>
                  </a:pathLst>
                </a:cu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spcFirstLastPara="0" vert="horz" wrap="square" lIns="108000" tIns="216000" rIns="864000" bIns="108000" numCol="1" spcCol="1270" anchor="ctr" anchorCtr="0">
                  <a:normAutofit/>
                </a:bodyPr>
                <a:lstStyle/>
                <a:p>
                  <a:pPr marL="0" lvl="1" defTabSz="933419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</a:pPr>
                  <a:r>
                    <a:rPr lang="en-US" sz="3600" dirty="0" smtClean="0">
                      <a:solidFill>
                        <a:schemeClr val="bg1"/>
                      </a:solidFill>
                    </a:rPr>
                    <a:t>Relevance of latent X space to latent Y space (Coefficient of Determination)</a:t>
                  </a:r>
                  <a:endParaRPr lang="en-US" sz="3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2" name="Freeform 81"/>
                <p:cNvSpPr>
                  <a:spLocks noChangeAspect="1"/>
                </p:cNvSpPr>
                <p:nvPr/>
              </p:nvSpPr>
              <p:spPr>
                <a:xfrm>
                  <a:off x="2814640" y="2813025"/>
                  <a:ext cx="931271" cy="972000"/>
                </a:xfrm>
                <a:custGeom>
                  <a:avLst/>
                  <a:gdLst>
                    <a:gd name="connsiteX0" fmla="*/ 0 w 1183017"/>
                    <a:gd name="connsiteY0" fmla="*/ 197173 h 1234759"/>
                    <a:gd name="connsiteX1" fmla="*/ 197173 w 1183017"/>
                    <a:gd name="connsiteY1" fmla="*/ 0 h 1234759"/>
                    <a:gd name="connsiteX2" fmla="*/ 985844 w 1183017"/>
                    <a:gd name="connsiteY2" fmla="*/ 0 h 1234759"/>
                    <a:gd name="connsiteX3" fmla="*/ 1183017 w 1183017"/>
                    <a:gd name="connsiteY3" fmla="*/ 197173 h 1234759"/>
                    <a:gd name="connsiteX4" fmla="*/ 1183017 w 1183017"/>
                    <a:gd name="connsiteY4" fmla="*/ 1037586 h 1234759"/>
                    <a:gd name="connsiteX5" fmla="*/ 985844 w 1183017"/>
                    <a:gd name="connsiteY5" fmla="*/ 1234759 h 1234759"/>
                    <a:gd name="connsiteX6" fmla="*/ 197173 w 1183017"/>
                    <a:gd name="connsiteY6" fmla="*/ 1234759 h 1234759"/>
                    <a:gd name="connsiteX7" fmla="*/ 0 w 1183017"/>
                    <a:gd name="connsiteY7" fmla="*/ 1037586 h 1234759"/>
                    <a:gd name="connsiteX8" fmla="*/ 0 w 1183017"/>
                    <a:gd name="connsiteY8" fmla="*/ 197173 h 12347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83017" h="1234759">
                      <a:moveTo>
                        <a:pt x="0" y="197173"/>
                      </a:moveTo>
                      <a:cubicBezTo>
                        <a:pt x="0" y="88277"/>
                        <a:pt x="88277" y="0"/>
                        <a:pt x="197173" y="0"/>
                      </a:cubicBezTo>
                      <a:lnTo>
                        <a:pt x="985844" y="0"/>
                      </a:lnTo>
                      <a:cubicBezTo>
                        <a:pt x="1094740" y="0"/>
                        <a:pt x="1183017" y="88277"/>
                        <a:pt x="1183017" y="197173"/>
                      </a:cubicBezTo>
                      <a:lnTo>
                        <a:pt x="1183017" y="1037586"/>
                      </a:lnTo>
                      <a:cubicBezTo>
                        <a:pt x="1183017" y="1146482"/>
                        <a:pt x="1094740" y="1234759"/>
                        <a:pt x="985844" y="1234759"/>
                      </a:cubicBezTo>
                      <a:lnTo>
                        <a:pt x="197173" y="1234759"/>
                      </a:lnTo>
                      <a:cubicBezTo>
                        <a:pt x="88277" y="1234759"/>
                        <a:pt x="0" y="1146482"/>
                        <a:pt x="0" y="1037586"/>
                      </a:cubicBezTo>
                      <a:lnTo>
                        <a:pt x="0" y="197173"/>
                      </a:lnTo>
                      <a:close/>
                    </a:path>
                  </a:pathLst>
                </a:custGeom>
                <a:blipFill>
                  <a:blip r:embed="rId7"/>
                  <a:stretch>
                    <a:fillRect l="-5000" t="-5000" r="-7000" b="-8000"/>
                  </a:stretch>
                </a:blipFill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spcFirstLastPara="0" vert="horz" wrap="square" lIns="297780" tIns="177765" rIns="297780" bIns="177765" numCol="1" spcCol="1270" anchor="ctr" anchorCtr="0">
                  <a:noAutofit/>
                </a:bodyPr>
                <a:lstStyle/>
                <a:p>
                  <a:pPr algn="ctr" defTabSz="2800257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11500" dirty="0"/>
                </a:p>
              </p:txBody>
            </p:sp>
            <p:sp>
              <p:nvSpPr>
                <p:cNvPr id="83" name="Freeform 82"/>
                <p:cNvSpPr/>
                <p:nvPr/>
              </p:nvSpPr>
              <p:spPr>
                <a:xfrm>
                  <a:off x="4105246" y="4074702"/>
                  <a:ext cx="6309076" cy="1234759"/>
                </a:xfrm>
                <a:custGeom>
                  <a:avLst/>
                  <a:gdLst>
                    <a:gd name="connsiteX0" fmla="*/ 0 w 5353066"/>
                    <a:gd name="connsiteY0" fmla="*/ 154345 h 1234759"/>
                    <a:gd name="connsiteX1" fmla="*/ 4735687 w 5353066"/>
                    <a:gd name="connsiteY1" fmla="*/ 154345 h 1234759"/>
                    <a:gd name="connsiteX2" fmla="*/ 4735687 w 5353066"/>
                    <a:gd name="connsiteY2" fmla="*/ 0 h 1234759"/>
                    <a:gd name="connsiteX3" fmla="*/ 5353066 w 5353066"/>
                    <a:gd name="connsiteY3" fmla="*/ 617380 h 1234759"/>
                    <a:gd name="connsiteX4" fmla="*/ 4735687 w 5353066"/>
                    <a:gd name="connsiteY4" fmla="*/ 1234759 h 1234759"/>
                    <a:gd name="connsiteX5" fmla="*/ 4735687 w 5353066"/>
                    <a:gd name="connsiteY5" fmla="*/ 1080414 h 1234759"/>
                    <a:gd name="connsiteX6" fmla="*/ 0 w 5353066"/>
                    <a:gd name="connsiteY6" fmla="*/ 1080414 h 1234759"/>
                    <a:gd name="connsiteX7" fmla="*/ 0 w 5353066"/>
                    <a:gd name="connsiteY7" fmla="*/ 154345 h 12347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353066" h="1234759">
                      <a:moveTo>
                        <a:pt x="0" y="154345"/>
                      </a:moveTo>
                      <a:lnTo>
                        <a:pt x="4735687" y="154345"/>
                      </a:lnTo>
                      <a:lnTo>
                        <a:pt x="4735687" y="0"/>
                      </a:lnTo>
                      <a:lnTo>
                        <a:pt x="5353066" y="617380"/>
                      </a:lnTo>
                      <a:lnTo>
                        <a:pt x="4735687" y="1234759"/>
                      </a:lnTo>
                      <a:lnTo>
                        <a:pt x="4735687" y="1080414"/>
                      </a:lnTo>
                      <a:lnTo>
                        <a:pt x="0" y="1080414"/>
                      </a:lnTo>
                      <a:lnTo>
                        <a:pt x="0" y="154345"/>
                      </a:lnTo>
                      <a:close/>
                    </a:path>
                  </a:pathLst>
                </a:cu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spcFirstLastPara="0" vert="horz" wrap="square" lIns="108000" tIns="216000" rIns="864000" bIns="108000" numCol="1" spcCol="1270" anchor="ctr" anchorCtr="0">
                  <a:normAutofit/>
                </a:bodyPr>
                <a:lstStyle/>
                <a:p>
                  <a:pPr marL="0" lvl="1" defTabSz="933419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</a:pPr>
                  <a:r>
                    <a:rPr lang="en-US" sz="3600" dirty="0" smtClean="0">
                      <a:solidFill>
                        <a:schemeClr val="bg1"/>
                      </a:solidFill>
                    </a:rPr>
                    <a:t>Unconditional and conditional correlation between responses</a:t>
                  </a:r>
                  <a:endParaRPr lang="en-US" sz="3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4" name="Freeform 83"/>
                <p:cNvSpPr>
                  <a:spLocks noChangeAspect="1"/>
                </p:cNvSpPr>
                <p:nvPr/>
              </p:nvSpPr>
              <p:spPr>
                <a:xfrm>
                  <a:off x="2814640" y="4171260"/>
                  <a:ext cx="931271" cy="972000"/>
                </a:xfrm>
                <a:custGeom>
                  <a:avLst/>
                  <a:gdLst>
                    <a:gd name="connsiteX0" fmla="*/ 0 w 1183017"/>
                    <a:gd name="connsiteY0" fmla="*/ 197173 h 1234759"/>
                    <a:gd name="connsiteX1" fmla="*/ 197173 w 1183017"/>
                    <a:gd name="connsiteY1" fmla="*/ 0 h 1234759"/>
                    <a:gd name="connsiteX2" fmla="*/ 985844 w 1183017"/>
                    <a:gd name="connsiteY2" fmla="*/ 0 h 1234759"/>
                    <a:gd name="connsiteX3" fmla="*/ 1183017 w 1183017"/>
                    <a:gd name="connsiteY3" fmla="*/ 197173 h 1234759"/>
                    <a:gd name="connsiteX4" fmla="*/ 1183017 w 1183017"/>
                    <a:gd name="connsiteY4" fmla="*/ 1037586 h 1234759"/>
                    <a:gd name="connsiteX5" fmla="*/ 985844 w 1183017"/>
                    <a:gd name="connsiteY5" fmla="*/ 1234759 h 1234759"/>
                    <a:gd name="connsiteX6" fmla="*/ 197173 w 1183017"/>
                    <a:gd name="connsiteY6" fmla="*/ 1234759 h 1234759"/>
                    <a:gd name="connsiteX7" fmla="*/ 0 w 1183017"/>
                    <a:gd name="connsiteY7" fmla="*/ 1037586 h 1234759"/>
                    <a:gd name="connsiteX8" fmla="*/ 0 w 1183017"/>
                    <a:gd name="connsiteY8" fmla="*/ 197173 h 12347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83017" h="1234759">
                      <a:moveTo>
                        <a:pt x="0" y="197173"/>
                      </a:moveTo>
                      <a:cubicBezTo>
                        <a:pt x="0" y="88277"/>
                        <a:pt x="88277" y="0"/>
                        <a:pt x="197173" y="0"/>
                      </a:cubicBezTo>
                      <a:lnTo>
                        <a:pt x="985844" y="0"/>
                      </a:lnTo>
                      <a:cubicBezTo>
                        <a:pt x="1094740" y="0"/>
                        <a:pt x="1183017" y="88277"/>
                        <a:pt x="1183017" y="197173"/>
                      </a:cubicBezTo>
                      <a:lnTo>
                        <a:pt x="1183017" y="1037586"/>
                      </a:lnTo>
                      <a:cubicBezTo>
                        <a:pt x="1183017" y="1146482"/>
                        <a:pt x="1094740" y="1234759"/>
                        <a:pt x="985844" y="1234759"/>
                      </a:cubicBezTo>
                      <a:lnTo>
                        <a:pt x="197173" y="1234759"/>
                      </a:lnTo>
                      <a:cubicBezTo>
                        <a:pt x="88277" y="1234759"/>
                        <a:pt x="0" y="1146482"/>
                        <a:pt x="0" y="1037586"/>
                      </a:cubicBezTo>
                      <a:lnTo>
                        <a:pt x="0" y="197173"/>
                      </a:lnTo>
                      <a:close/>
                    </a:path>
                  </a:pathLst>
                </a:custGeom>
                <a:blipFill>
                  <a:blip r:embed="rId7"/>
                  <a:stretch>
                    <a:fillRect l="-5000" t="-5000" r="-7000" b="-8000"/>
                  </a:stretch>
                </a:blipFill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spcFirstLastPara="0" vert="horz" wrap="square" lIns="297780" tIns="177765" rIns="297780" bIns="177765" numCol="1" spcCol="1270" anchor="ctr" anchorCtr="0">
                  <a:noAutofit/>
                </a:bodyPr>
                <a:lstStyle/>
                <a:p>
                  <a:pPr algn="ctr" defTabSz="2800257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1500" dirty="0"/>
                    <a:t> </a:t>
                  </a:r>
                </a:p>
              </p:txBody>
            </p:sp>
            <p:sp>
              <p:nvSpPr>
                <p:cNvPr id="85" name="Freeform 84"/>
                <p:cNvSpPr/>
                <p:nvPr/>
              </p:nvSpPr>
              <p:spPr>
                <a:xfrm>
                  <a:off x="4105246" y="5432938"/>
                  <a:ext cx="6309076" cy="1234759"/>
                </a:xfrm>
                <a:custGeom>
                  <a:avLst/>
                  <a:gdLst>
                    <a:gd name="connsiteX0" fmla="*/ 0 w 5353066"/>
                    <a:gd name="connsiteY0" fmla="*/ 154345 h 1234759"/>
                    <a:gd name="connsiteX1" fmla="*/ 4735687 w 5353066"/>
                    <a:gd name="connsiteY1" fmla="*/ 154345 h 1234759"/>
                    <a:gd name="connsiteX2" fmla="*/ 4735687 w 5353066"/>
                    <a:gd name="connsiteY2" fmla="*/ 0 h 1234759"/>
                    <a:gd name="connsiteX3" fmla="*/ 5353066 w 5353066"/>
                    <a:gd name="connsiteY3" fmla="*/ 617380 h 1234759"/>
                    <a:gd name="connsiteX4" fmla="*/ 4735687 w 5353066"/>
                    <a:gd name="connsiteY4" fmla="*/ 1234759 h 1234759"/>
                    <a:gd name="connsiteX5" fmla="*/ 4735687 w 5353066"/>
                    <a:gd name="connsiteY5" fmla="*/ 1080414 h 1234759"/>
                    <a:gd name="connsiteX6" fmla="*/ 0 w 5353066"/>
                    <a:gd name="connsiteY6" fmla="*/ 1080414 h 1234759"/>
                    <a:gd name="connsiteX7" fmla="*/ 0 w 5353066"/>
                    <a:gd name="connsiteY7" fmla="*/ 154345 h 12347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353066" h="1234759">
                      <a:moveTo>
                        <a:pt x="0" y="154345"/>
                      </a:moveTo>
                      <a:lnTo>
                        <a:pt x="4735687" y="154345"/>
                      </a:lnTo>
                      <a:lnTo>
                        <a:pt x="4735687" y="0"/>
                      </a:lnTo>
                      <a:lnTo>
                        <a:pt x="5353066" y="617380"/>
                      </a:lnTo>
                      <a:lnTo>
                        <a:pt x="4735687" y="1234759"/>
                      </a:lnTo>
                      <a:lnTo>
                        <a:pt x="4735687" y="1080414"/>
                      </a:lnTo>
                      <a:lnTo>
                        <a:pt x="0" y="1080414"/>
                      </a:lnTo>
                      <a:lnTo>
                        <a:pt x="0" y="154345"/>
                      </a:lnTo>
                      <a:close/>
                    </a:path>
                  </a:pathLst>
                </a:cu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spcFirstLastPara="0" vert="horz" wrap="square" lIns="108000" tIns="216000" rIns="864000" bIns="108000" numCol="1" spcCol="1270" anchor="ctr" anchorCtr="0">
                  <a:normAutofit/>
                </a:bodyPr>
                <a:lstStyle/>
                <a:p>
                  <a:pPr marL="0" lvl="1" defTabSz="933419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</a:pPr>
                  <a:r>
                    <a:rPr lang="en-US" sz="3600" dirty="0" smtClean="0">
                      <a:solidFill>
                        <a:schemeClr val="bg1"/>
                      </a:solidFill>
                    </a:rPr>
                    <a:t>Degree of multicollinearity in X</a:t>
                  </a:r>
                  <a:endParaRPr lang="en-US" sz="3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6" name="Freeform 85"/>
                <p:cNvSpPr>
                  <a:spLocks noChangeAspect="1"/>
                </p:cNvSpPr>
                <p:nvPr/>
              </p:nvSpPr>
              <p:spPr>
                <a:xfrm>
                  <a:off x="2814640" y="5529495"/>
                  <a:ext cx="931271" cy="972000"/>
                </a:xfrm>
                <a:custGeom>
                  <a:avLst/>
                  <a:gdLst>
                    <a:gd name="connsiteX0" fmla="*/ 0 w 1183017"/>
                    <a:gd name="connsiteY0" fmla="*/ 197173 h 1234759"/>
                    <a:gd name="connsiteX1" fmla="*/ 197173 w 1183017"/>
                    <a:gd name="connsiteY1" fmla="*/ 0 h 1234759"/>
                    <a:gd name="connsiteX2" fmla="*/ 985844 w 1183017"/>
                    <a:gd name="connsiteY2" fmla="*/ 0 h 1234759"/>
                    <a:gd name="connsiteX3" fmla="*/ 1183017 w 1183017"/>
                    <a:gd name="connsiteY3" fmla="*/ 197173 h 1234759"/>
                    <a:gd name="connsiteX4" fmla="*/ 1183017 w 1183017"/>
                    <a:gd name="connsiteY4" fmla="*/ 1037586 h 1234759"/>
                    <a:gd name="connsiteX5" fmla="*/ 985844 w 1183017"/>
                    <a:gd name="connsiteY5" fmla="*/ 1234759 h 1234759"/>
                    <a:gd name="connsiteX6" fmla="*/ 197173 w 1183017"/>
                    <a:gd name="connsiteY6" fmla="*/ 1234759 h 1234759"/>
                    <a:gd name="connsiteX7" fmla="*/ 0 w 1183017"/>
                    <a:gd name="connsiteY7" fmla="*/ 1037586 h 1234759"/>
                    <a:gd name="connsiteX8" fmla="*/ 0 w 1183017"/>
                    <a:gd name="connsiteY8" fmla="*/ 197173 h 12347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83017" h="1234759">
                      <a:moveTo>
                        <a:pt x="0" y="197173"/>
                      </a:moveTo>
                      <a:cubicBezTo>
                        <a:pt x="0" y="88277"/>
                        <a:pt x="88277" y="0"/>
                        <a:pt x="197173" y="0"/>
                      </a:cubicBezTo>
                      <a:lnTo>
                        <a:pt x="985844" y="0"/>
                      </a:lnTo>
                      <a:cubicBezTo>
                        <a:pt x="1094740" y="0"/>
                        <a:pt x="1183017" y="88277"/>
                        <a:pt x="1183017" y="197173"/>
                      </a:cubicBezTo>
                      <a:lnTo>
                        <a:pt x="1183017" y="1037586"/>
                      </a:lnTo>
                      <a:cubicBezTo>
                        <a:pt x="1183017" y="1146482"/>
                        <a:pt x="1094740" y="1234759"/>
                        <a:pt x="985844" y="1234759"/>
                      </a:cubicBezTo>
                      <a:lnTo>
                        <a:pt x="197173" y="1234759"/>
                      </a:lnTo>
                      <a:cubicBezTo>
                        <a:pt x="88277" y="1234759"/>
                        <a:pt x="0" y="1146482"/>
                        <a:pt x="0" y="1037586"/>
                      </a:cubicBezTo>
                      <a:lnTo>
                        <a:pt x="0" y="197173"/>
                      </a:lnTo>
                      <a:close/>
                    </a:path>
                  </a:pathLst>
                </a:custGeom>
                <a:blipFill>
                  <a:blip r:embed="rId7"/>
                  <a:stretch>
                    <a:fillRect l="-5000" t="-5000" r="-7000" b="-8000"/>
                  </a:stretch>
                </a:blipFill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spcFirstLastPara="0" vert="horz" wrap="square" lIns="297780" tIns="177765" rIns="297780" bIns="177765" numCol="1" spcCol="1270" anchor="ctr" anchorCtr="0">
                  <a:noAutofit/>
                </a:bodyPr>
                <a:lstStyle/>
                <a:p>
                  <a:pPr algn="ctr" defTabSz="2800257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11500" dirty="0"/>
                </a:p>
              </p:txBody>
            </p:sp>
          </p:grpSp>
          <p:sp>
            <p:nvSpPr>
              <p:cNvPr id="73" name="Freeform 72"/>
              <p:cNvSpPr/>
              <p:nvPr/>
            </p:nvSpPr>
            <p:spPr>
              <a:xfrm>
                <a:off x="2962246" y="6791179"/>
                <a:ext cx="6309076" cy="1234759"/>
              </a:xfrm>
              <a:custGeom>
                <a:avLst/>
                <a:gdLst>
                  <a:gd name="connsiteX0" fmla="*/ 0 w 5353066"/>
                  <a:gd name="connsiteY0" fmla="*/ 154345 h 1234759"/>
                  <a:gd name="connsiteX1" fmla="*/ 4735687 w 5353066"/>
                  <a:gd name="connsiteY1" fmla="*/ 154345 h 1234759"/>
                  <a:gd name="connsiteX2" fmla="*/ 4735687 w 5353066"/>
                  <a:gd name="connsiteY2" fmla="*/ 0 h 1234759"/>
                  <a:gd name="connsiteX3" fmla="*/ 5353066 w 5353066"/>
                  <a:gd name="connsiteY3" fmla="*/ 617380 h 1234759"/>
                  <a:gd name="connsiteX4" fmla="*/ 4735687 w 5353066"/>
                  <a:gd name="connsiteY4" fmla="*/ 1234759 h 1234759"/>
                  <a:gd name="connsiteX5" fmla="*/ 4735687 w 5353066"/>
                  <a:gd name="connsiteY5" fmla="*/ 1080414 h 1234759"/>
                  <a:gd name="connsiteX6" fmla="*/ 0 w 5353066"/>
                  <a:gd name="connsiteY6" fmla="*/ 1080414 h 1234759"/>
                  <a:gd name="connsiteX7" fmla="*/ 0 w 5353066"/>
                  <a:gd name="connsiteY7" fmla="*/ 154345 h 1234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53066" h="1234759">
                    <a:moveTo>
                      <a:pt x="0" y="154345"/>
                    </a:moveTo>
                    <a:lnTo>
                      <a:pt x="4735687" y="154345"/>
                    </a:lnTo>
                    <a:lnTo>
                      <a:pt x="4735687" y="0"/>
                    </a:lnTo>
                    <a:lnTo>
                      <a:pt x="5353066" y="617380"/>
                    </a:lnTo>
                    <a:lnTo>
                      <a:pt x="4735687" y="1234759"/>
                    </a:lnTo>
                    <a:lnTo>
                      <a:pt x="4735687" y="1080414"/>
                    </a:lnTo>
                    <a:lnTo>
                      <a:pt x="0" y="1080414"/>
                    </a:lnTo>
                    <a:lnTo>
                      <a:pt x="0" y="154345"/>
                    </a:lnTo>
                    <a:close/>
                  </a:path>
                </a:pathLst>
              </a:cu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spcFirstLastPara="0" vert="horz" wrap="square" lIns="108000" tIns="216000" rIns="864000" bIns="108000" numCol="1" spcCol="1270" anchor="ctr" anchorCtr="0">
                <a:normAutofit/>
              </a:bodyPr>
              <a:lstStyle/>
              <a:p>
                <a:pPr marL="0" lvl="1" defTabSz="933419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US" sz="3600" dirty="0" smtClean="0">
                    <a:solidFill>
                      <a:schemeClr val="bg1"/>
                    </a:solidFill>
                  </a:rPr>
                  <a:t>Number of relevant predictors</a:t>
                </a:r>
                <a:endParaRPr lang="en-US" sz="3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6" name="Freeform 75"/>
              <p:cNvSpPr>
                <a:spLocks noChangeAspect="1"/>
              </p:cNvSpPr>
              <p:nvPr/>
            </p:nvSpPr>
            <p:spPr>
              <a:xfrm>
                <a:off x="1671640" y="6887736"/>
                <a:ext cx="931271" cy="972000"/>
              </a:xfrm>
              <a:custGeom>
                <a:avLst/>
                <a:gdLst>
                  <a:gd name="connsiteX0" fmla="*/ 0 w 1183017"/>
                  <a:gd name="connsiteY0" fmla="*/ 197173 h 1234759"/>
                  <a:gd name="connsiteX1" fmla="*/ 197173 w 1183017"/>
                  <a:gd name="connsiteY1" fmla="*/ 0 h 1234759"/>
                  <a:gd name="connsiteX2" fmla="*/ 985844 w 1183017"/>
                  <a:gd name="connsiteY2" fmla="*/ 0 h 1234759"/>
                  <a:gd name="connsiteX3" fmla="*/ 1183017 w 1183017"/>
                  <a:gd name="connsiteY3" fmla="*/ 197173 h 1234759"/>
                  <a:gd name="connsiteX4" fmla="*/ 1183017 w 1183017"/>
                  <a:gd name="connsiteY4" fmla="*/ 1037586 h 1234759"/>
                  <a:gd name="connsiteX5" fmla="*/ 985844 w 1183017"/>
                  <a:gd name="connsiteY5" fmla="*/ 1234759 h 1234759"/>
                  <a:gd name="connsiteX6" fmla="*/ 197173 w 1183017"/>
                  <a:gd name="connsiteY6" fmla="*/ 1234759 h 1234759"/>
                  <a:gd name="connsiteX7" fmla="*/ 0 w 1183017"/>
                  <a:gd name="connsiteY7" fmla="*/ 1037586 h 1234759"/>
                  <a:gd name="connsiteX8" fmla="*/ 0 w 1183017"/>
                  <a:gd name="connsiteY8" fmla="*/ 197173 h 1234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83017" h="1234759">
                    <a:moveTo>
                      <a:pt x="0" y="197173"/>
                    </a:moveTo>
                    <a:cubicBezTo>
                      <a:pt x="0" y="88277"/>
                      <a:pt x="88277" y="0"/>
                      <a:pt x="197173" y="0"/>
                    </a:cubicBezTo>
                    <a:lnTo>
                      <a:pt x="985844" y="0"/>
                    </a:lnTo>
                    <a:cubicBezTo>
                      <a:pt x="1094740" y="0"/>
                      <a:pt x="1183017" y="88277"/>
                      <a:pt x="1183017" y="197173"/>
                    </a:cubicBezTo>
                    <a:lnTo>
                      <a:pt x="1183017" y="1037586"/>
                    </a:lnTo>
                    <a:cubicBezTo>
                      <a:pt x="1183017" y="1146482"/>
                      <a:pt x="1094740" y="1234759"/>
                      <a:pt x="985844" y="1234759"/>
                    </a:cubicBezTo>
                    <a:lnTo>
                      <a:pt x="197173" y="1234759"/>
                    </a:lnTo>
                    <a:cubicBezTo>
                      <a:pt x="88277" y="1234759"/>
                      <a:pt x="0" y="1146482"/>
                      <a:pt x="0" y="1037586"/>
                    </a:cubicBezTo>
                    <a:lnTo>
                      <a:pt x="0" y="197173"/>
                    </a:lnTo>
                    <a:close/>
                  </a:path>
                </a:pathLst>
              </a:custGeom>
              <a:blipFill>
                <a:blip r:embed="rId7"/>
                <a:stretch>
                  <a:fillRect l="-5000" t="-5000" r="-7000" b="-8000"/>
                </a:stretch>
              </a:blip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spcFirstLastPara="0" vert="horz" wrap="square" lIns="297780" tIns="177765" rIns="297780" bIns="177765" numCol="1" spcCol="1270" anchor="ctr" anchorCtr="0">
                <a:noAutofit/>
              </a:bodyPr>
              <a:lstStyle/>
              <a:p>
                <a:pPr algn="ctr" defTabSz="280025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1500" dirty="0"/>
              </a:p>
            </p:txBody>
          </p:sp>
        </p:grpSp>
        <p:sp>
          <p:nvSpPr>
            <p:cNvPr id="69" name="Left Brace 68"/>
            <p:cNvSpPr/>
            <p:nvPr/>
          </p:nvSpPr>
          <p:spPr>
            <a:xfrm>
              <a:off x="860685" y="159883"/>
              <a:ext cx="501890" cy="6484756"/>
            </a:xfrm>
            <a:prstGeom prst="leftBrace">
              <a:avLst>
                <a:gd name="adj1" fmla="val 8333"/>
                <a:gd name="adj2" fmla="val 50476"/>
              </a:avLst>
            </a:prstGeom>
            <a:ln w="28575">
              <a:solidFill>
                <a:srgbClr val="027D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vert270" tIns="0" rIns="1800000" bIns="0" rtlCol="0" anchor="b" anchorCtr="1"/>
            <a:lstStyle/>
            <a:p>
              <a:pPr algn="ctr"/>
              <a:r>
                <a:rPr lang="en-US" sz="5400" dirty="0" smtClean="0"/>
                <a:t>Input Parameters</a:t>
              </a:r>
              <a:endParaRPr lang="en-US" sz="5400" dirty="0"/>
            </a:p>
          </p:txBody>
        </p:sp>
      </p:grpSp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828344"/>
              </p:ext>
            </p:extLst>
          </p:nvPr>
        </p:nvGraphicFramePr>
        <p:xfrm>
          <a:off x="20668509" y="18684631"/>
          <a:ext cx="8296140" cy="3570712"/>
        </p:xfrm>
        <a:graphic>
          <a:graphicData uri="http://schemas.openxmlformats.org/drawingml/2006/table">
            <a:tbl>
              <a:tblPr firstRow="1" bandRow="1">
                <a:effectLst>
                  <a:reflection blurRad="203200" stA="41000" endPos="29000" dir="5400000" sy="-100000" algn="bl" rotWithShape="0"/>
                </a:effectLst>
                <a:tableStyleId>{5C22544A-7EE6-4342-B048-85BDC9FD1C3A}</a:tableStyleId>
              </a:tblPr>
              <a:tblGrid>
                <a:gridCol w="829614"/>
                <a:gridCol w="829614"/>
                <a:gridCol w="829614"/>
                <a:gridCol w="829614"/>
                <a:gridCol w="829614"/>
                <a:gridCol w="829614"/>
                <a:gridCol w="829614"/>
                <a:gridCol w="829614"/>
                <a:gridCol w="829614"/>
                <a:gridCol w="829614"/>
              </a:tblGrid>
              <a:tr h="79693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 marL="208931" marR="208931" marT="104466" marB="104466">
                    <a:solidFill>
                      <a:srgbClr val="568C7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 marL="208931" marR="208931" marT="104466" marB="104466">
                    <a:solidFill>
                      <a:srgbClr val="F3E58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 marL="208931" marR="208931" marT="104466" marB="104466">
                    <a:solidFill>
                      <a:srgbClr val="F3E58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 marL="208931" marR="208931" marT="104466" marB="104466">
                    <a:solidFill>
                      <a:srgbClr val="A4B98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070650" rtl="0" eaLnBrk="1" latinLnBrk="0" hangingPunct="1"/>
                      <a:endParaRPr lang="en-US" sz="2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08931" marR="208931" marT="104466" marB="10446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 marL="208931" marR="208931" marT="104466" marB="104466">
                    <a:solidFill>
                      <a:srgbClr val="568C7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 marL="208931" marR="208931" marT="104466" marB="104466">
                    <a:solidFill>
                      <a:srgbClr val="568C7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 marL="208931" marR="208931" marT="104466" marB="10446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 marL="208931" marR="208931" marT="104466" marB="10446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 marL="208931" marR="208931" marT="104466" marB="104466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73782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 marL="208931" marR="208931" marT="104466" marB="104466">
                    <a:solidFill>
                      <a:srgbClr val="568C7E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 marL="208931" marR="208931" marT="104466" marB="104466">
                    <a:solidFill>
                      <a:srgbClr val="F3E58F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 marL="208931" marR="208931" marT="104466" marB="104466">
                    <a:solidFill>
                      <a:srgbClr val="F3E58F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 marL="208931" marR="208931" marT="104466" marB="104466">
                    <a:solidFill>
                      <a:srgbClr val="A4B987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070650" rtl="0" eaLnBrk="1" latinLnBrk="0" hangingPunct="1"/>
                      <a:endParaRPr 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08931" marR="208931" marT="104466" marB="104466">
                    <a:solidFill>
                      <a:schemeClr val="bg1">
                        <a:lumMod val="85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 marL="208931" marR="208931" marT="104466" marB="104466">
                    <a:solidFill>
                      <a:srgbClr val="568C7E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 marL="208931" marR="208931" marT="104466" marB="104466">
                    <a:solidFill>
                      <a:srgbClr val="568C7E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 marL="208931" marR="208931" marT="104466" marB="104466">
                    <a:solidFill>
                      <a:schemeClr val="bg1">
                        <a:lumMod val="85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 marL="208931" marR="208931" marT="104466" marB="104466">
                    <a:solidFill>
                      <a:schemeClr val="bg1">
                        <a:lumMod val="85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 marL="208931" marR="208931" marT="104466" marB="104466">
                    <a:solidFill>
                      <a:schemeClr val="bg1">
                        <a:lumMod val="85000"/>
                        <a:alpha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9" name="Chevron 88"/>
          <p:cNvSpPr/>
          <p:nvPr/>
        </p:nvSpPr>
        <p:spPr>
          <a:xfrm rot="10800000">
            <a:off x="18782619" y="20138684"/>
            <a:ext cx="961845" cy="662605"/>
          </a:xfrm>
          <a:prstGeom prst="chevron">
            <a:avLst/>
          </a:prstGeom>
          <a:solidFill>
            <a:srgbClr val="224D4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2" name="Table 9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3178362"/>
                  </p:ext>
                </p:extLst>
              </p:nvPr>
            </p:nvGraphicFramePr>
            <p:xfrm>
              <a:off x="20668509" y="23245778"/>
              <a:ext cx="8440270" cy="94275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540000"/>
                    <a:gridCol w="2878667"/>
                    <a:gridCol w="540000"/>
                    <a:gridCol w="4481603"/>
                  </a:tblGrid>
                  <a:tr h="471375">
                    <a:tc>
                      <a:txBody>
                        <a:bodyPr/>
                        <a:lstStyle/>
                        <a:p>
                          <a:pPr algn="l"/>
                          <a:endParaRPr lang="en-US" sz="2400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68C7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 smtClean="0"/>
                            <a:t>Relevant for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charset="0"/>
                                </a:rPr>
                                <m:t>𝑌</m:t>
                              </m:r>
                              <m:r>
                                <a:rPr lang="en-US" sz="2400" i="1" dirty="0" smtClean="0">
                                  <a:latin typeface="Cambria Math" charset="0"/>
                                </a:rPr>
                                <m:t>1</m:t>
                              </m:r>
                            </m:oMath>
                          </a14:m>
                          <a:endParaRPr lang="en-US" sz="2400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400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4B98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 smtClean="0"/>
                            <a:t>Relevant for both</a:t>
                          </a:r>
                          <a:r>
                            <a:rPr lang="en-US" sz="2400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baseline="0" dirty="0" smtClean="0">
                                  <a:latin typeface="Cambria Math" charset="0"/>
                                </a:rPr>
                                <m:t>𝑌</m:t>
                              </m:r>
                              <m:r>
                                <a:rPr lang="en-US" sz="2400" i="1" baseline="0" dirty="0" smtClean="0">
                                  <a:latin typeface="Cambria Math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baseline="0" dirty="0" smtClean="0"/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baseline="0" dirty="0" smtClean="0">
                                  <a:latin typeface="Cambria Math" charset="0"/>
                                </a:rPr>
                                <m:t>𝑌</m:t>
                              </m:r>
                              <m:r>
                                <a:rPr lang="en-US" sz="2400" i="1" baseline="0" dirty="0" smtClean="0">
                                  <a:latin typeface="Cambria Math" charset="0"/>
                                </a:rPr>
                                <m:t>2</m:t>
                              </m:r>
                            </m:oMath>
                          </a14:m>
                          <a:endParaRPr lang="en-US" sz="2400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71375">
                    <a:tc>
                      <a:txBody>
                        <a:bodyPr/>
                        <a:lstStyle/>
                        <a:p>
                          <a:pPr algn="l"/>
                          <a:endParaRPr lang="en-US" sz="2400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3E5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 smtClean="0"/>
                            <a:t>Relevant for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charset="0"/>
                                </a:rPr>
                                <m:t>𝑌</m:t>
                              </m:r>
                              <m:r>
                                <a:rPr lang="en-US" sz="2400" i="1" dirty="0" smtClean="0">
                                  <a:latin typeface="Cambria Math" charset="0"/>
                                </a:rPr>
                                <m:t>2</m:t>
                              </m:r>
                            </m:oMath>
                          </a14:m>
                          <a:endParaRPr lang="en-US" sz="2400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400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 smtClean="0"/>
                            <a:t>Irrelevant</a:t>
                          </a:r>
                          <a:endParaRPr lang="en-US" sz="2400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2" name="Table 9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3178362"/>
                  </p:ext>
                </p:extLst>
              </p:nvPr>
            </p:nvGraphicFramePr>
            <p:xfrm>
              <a:off x="20668509" y="23245778"/>
              <a:ext cx="8440270" cy="94275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540000"/>
                    <a:gridCol w="2878667"/>
                    <a:gridCol w="540000"/>
                    <a:gridCol w="4481603"/>
                  </a:tblGrid>
                  <a:tr h="471375">
                    <a:tc>
                      <a:txBody>
                        <a:bodyPr/>
                        <a:lstStyle/>
                        <a:p>
                          <a:pPr algn="l"/>
                          <a:endParaRPr lang="en-US" sz="2400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68C7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3"/>
                          <a:stretch>
                            <a:fillRect l="-19280" t="-6410" r="-174788" b="-1294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400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4B98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3"/>
                          <a:stretch>
                            <a:fillRect l="-88587" t="-6410" b="-129487"/>
                          </a:stretch>
                        </a:blipFill>
                      </a:tcPr>
                    </a:tc>
                  </a:tr>
                  <a:tr h="471375">
                    <a:tc>
                      <a:txBody>
                        <a:bodyPr/>
                        <a:lstStyle/>
                        <a:p>
                          <a:pPr algn="l"/>
                          <a:endParaRPr lang="en-US" sz="2400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3E5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3"/>
                          <a:stretch>
                            <a:fillRect l="-19280" t="-107792" r="-174788" b="-311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400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 smtClean="0"/>
                            <a:t>Irrelevant</a:t>
                          </a:r>
                          <a:endParaRPr lang="en-US" sz="2400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93" name="Table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660750"/>
              </p:ext>
            </p:extLst>
          </p:nvPr>
        </p:nvGraphicFramePr>
        <p:xfrm>
          <a:off x="16535639" y="18695916"/>
          <a:ext cx="1659228" cy="3570712"/>
        </p:xfrm>
        <a:graphic>
          <a:graphicData uri="http://schemas.openxmlformats.org/drawingml/2006/table">
            <a:tbl>
              <a:tblPr firstRow="1" bandRow="1">
                <a:effectLst>
                  <a:reflection blurRad="203200" stA="41000" endPos="29000" dir="5400000" sy="-100000" algn="bl" rotWithShape="0"/>
                </a:effectLst>
                <a:tableStyleId>{5C22544A-7EE6-4342-B048-85BDC9FD1C3A}</a:tableStyleId>
              </a:tblPr>
              <a:tblGrid>
                <a:gridCol w="829614"/>
                <a:gridCol w="829614"/>
              </a:tblGrid>
              <a:tr h="79693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 marL="208931" marR="208931" marT="104466" marB="104466">
                    <a:solidFill>
                      <a:srgbClr val="568C7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 marL="208931" marR="208931" marT="104466" marB="104466">
                    <a:solidFill>
                      <a:srgbClr val="F3E58F"/>
                    </a:solidFill>
                  </a:tcPr>
                </a:tc>
              </a:tr>
              <a:tr h="2773782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 marL="208931" marR="208931" marT="104466" marB="104466">
                    <a:solidFill>
                      <a:srgbClr val="568C7E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 marL="208931" marR="208931" marT="104466" marB="104466">
                    <a:solidFill>
                      <a:srgbClr val="F3E58F">
                        <a:alpha val="6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16374011" y="22398040"/>
            <a:ext cx="18165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Responses</a:t>
            </a:r>
            <a:endParaRPr lang="en-US" sz="2800" dirty="0"/>
          </a:p>
        </p:txBody>
      </p:sp>
      <p:sp>
        <p:nvSpPr>
          <p:cNvPr id="94" name="TextBox 93"/>
          <p:cNvSpPr txBox="1"/>
          <p:nvPr/>
        </p:nvSpPr>
        <p:spPr>
          <a:xfrm>
            <a:off x="24019656" y="22398040"/>
            <a:ext cx="1737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Predictors</a:t>
            </a:r>
            <a:endParaRPr lang="en-US" sz="2800" dirty="0"/>
          </a:p>
        </p:txBody>
      </p:sp>
      <p:grpSp>
        <p:nvGrpSpPr>
          <p:cNvPr id="87" name="Group 86"/>
          <p:cNvGrpSpPr/>
          <p:nvPr/>
        </p:nvGrpSpPr>
        <p:grpSpPr>
          <a:xfrm>
            <a:off x="14721097" y="13849922"/>
            <a:ext cx="13884840" cy="4330652"/>
            <a:chOff x="-482599" y="1920352"/>
            <a:chExt cx="8752247" cy="3480901"/>
          </a:xfrm>
        </p:grpSpPr>
        <p:grpSp>
          <p:nvGrpSpPr>
            <p:cNvPr id="90" name="Group 89"/>
            <p:cNvGrpSpPr/>
            <p:nvPr/>
          </p:nvGrpSpPr>
          <p:grpSpPr>
            <a:xfrm>
              <a:off x="-482599" y="1920352"/>
              <a:ext cx="8621762" cy="3480901"/>
              <a:chOff x="-482599" y="1920352"/>
              <a:chExt cx="8621762" cy="3480901"/>
            </a:xfrm>
          </p:grpSpPr>
          <p:grpSp>
            <p:nvGrpSpPr>
              <p:cNvPr id="96" name="Group 95"/>
              <p:cNvGrpSpPr/>
              <p:nvPr/>
            </p:nvGrpSpPr>
            <p:grpSpPr>
              <a:xfrm>
                <a:off x="-482599" y="1920352"/>
                <a:ext cx="4064001" cy="3017299"/>
                <a:chOff x="2031999" y="1598617"/>
                <a:chExt cx="4064001" cy="3017298"/>
              </a:xfrm>
              <a:effectLst/>
            </p:grpSpPr>
            <p:sp>
              <p:nvSpPr>
                <p:cNvPr id="98" name="Rectangle 97"/>
                <p:cNvSpPr/>
                <p:nvPr/>
              </p:nvSpPr>
              <p:spPr>
                <a:xfrm>
                  <a:off x="2031999" y="1705505"/>
                  <a:ext cx="4064001" cy="2709334"/>
                </a:xfrm>
                <a:prstGeom prst="rect">
                  <a:avLst/>
                </a:prstGeom>
                <a:ln>
                  <a:noFill/>
                </a:ln>
              </p:spPr>
            </p:sp>
            <p:sp>
              <p:nvSpPr>
                <p:cNvPr id="99" name="Freeform 98"/>
                <p:cNvSpPr/>
                <p:nvPr/>
              </p:nvSpPr>
              <p:spPr>
                <a:xfrm>
                  <a:off x="3928532" y="2924705"/>
                  <a:ext cx="1490133" cy="1490133"/>
                </a:xfrm>
                <a:custGeom>
                  <a:avLst/>
                  <a:gdLst>
                    <a:gd name="connsiteX0" fmla="*/ 1057703 w 1490133"/>
                    <a:gd name="connsiteY0" fmla="*/ 237585 h 1490133"/>
                    <a:gd name="connsiteX1" fmla="*/ 1173611 w 1490133"/>
                    <a:gd name="connsiteY1" fmla="*/ 140320 h 1490133"/>
                    <a:gd name="connsiteX2" fmla="*/ 1266209 w 1490133"/>
                    <a:gd name="connsiteY2" fmla="*/ 218019 h 1490133"/>
                    <a:gd name="connsiteX3" fmla="*/ 1190550 w 1490133"/>
                    <a:gd name="connsiteY3" fmla="*/ 349057 h 1490133"/>
                    <a:gd name="connsiteX4" fmla="*/ 1310763 w 1490133"/>
                    <a:gd name="connsiteY4" fmla="*/ 557272 h 1490133"/>
                    <a:gd name="connsiteX5" fmla="*/ 1462074 w 1490133"/>
                    <a:gd name="connsiteY5" fmla="*/ 557268 h 1490133"/>
                    <a:gd name="connsiteX6" fmla="*/ 1483064 w 1490133"/>
                    <a:gd name="connsiteY6" fmla="*/ 676309 h 1490133"/>
                    <a:gd name="connsiteX7" fmla="*/ 1340877 w 1490133"/>
                    <a:gd name="connsiteY7" fmla="*/ 728057 h 1490133"/>
                    <a:gd name="connsiteX8" fmla="*/ 1299128 w 1490133"/>
                    <a:gd name="connsiteY8" fmla="*/ 964830 h 1490133"/>
                    <a:gd name="connsiteX9" fmla="*/ 1415041 w 1490133"/>
                    <a:gd name="connsiteY9" fmla="*/ 1062088 h 1490133"/>
                    <a:gd name="connsiteX10" fmla="*/ 1354602 w 1490133"/>
                    <a:gd name="connsiteY10" fmla="*/ 1166771 h 1490133"/>
                    <a:gd name="connsiteX11" fmla="*/ 1212418 w 1490133"/>
                    <a:gd name="connsiteY11" fmla="*/ 1115016 h 1490133"/>
                    <a:gd name="connsiteX12" fmla="*/ 1028241 w 1490133"/>
                    <a:gd name="connsiteY12" fmla="*/ 1269559 h 1490133"/>
                    <a:gd name="connsiteX13" fmla="*/ 1054519 w 1490133"/>
                    <a:gd name="connsiteY13" fmla="*/ 1418570 h 1490133"/>
                    <a:gd name="connsiteX14" fmla="*/ 940932 w 1490133"/>
                    <a:gd name="connsiteY14" fmla="*/ 1459913 h 1490133"/>
                    <a:gd name="connsiteX15" fmla="*/ 865279 w 1490133"/>
                    <a:gd name="connsiteY15" fmla="*/ 1328871 h 1490133"/>
                    <a:gd name="connsiteX16" fmla="*/ 624853 w 1490133"/>
                    <a:gd name="connsiteY16" fmla="*/ 1328871 h 1490133"/>
                    <a:gd name="connsiteX17" fmla="*/ 549201 w 1490133"/>
                    <a:gd name="connsiteY17" fmla="*/ 1459913 h 1490133"/>
                    <a:gd name="connsiteX18" fmla="*/ 435614 w 1490133"/>
                    <a:gd name="connsiteY18" fmla="*/ 1418570 h 1490133"/>
                    <a:gd name="connsiteX19" fmla="*/ 461892 w 1490133"/>
                    <a:gd name="connsiteY19" fmla="*/ 1269558 h 1490133"/>
                    <a:gd name="connsiteX20" fmla="*/ 277715 w 1490133"/>
                    <a:gd name="connsiteY20" fmla="*/ 1115015 h 1490133"/>
                    <a:gd name="connsiteX21" fmla="*/ 135531 w 1490133"/>
                    <a:gd name="connsiteY21" fmla="*/ 1166771 h 1490133"/>
                    <a:gd name="connsiteX22" fmla="*/ 75092 w 1490133"/>
                    <a:gd name="connsiteY22" fmla="*/ 1062088 h 1490133"/>
                    <a:gd name="connsiteX23" fmla="*/ 191006 w 1490133"/>
                    <a:gd name="connsiteY23" fmla="*/ 964830 h 1490133"/>
                    <a:gd name="connsiteX24" fmla="*/ 149256 w 1490133"/>
                    <a:gd name="connsiteY24" fmla="*/ 728057 h 1490133"/>
                    <a:gd name="connsiteX25" fmla="*/ 7069 w 1490133"/>
                    <a:gd name="connsiteY25" fmla="*/ 676309 h 1490133"/>
                    <a:gd name="connsiteX26" fmla="*/ 28059 w 1490133"/>
                    <a:gd name="connsiteY26" fmla="*/ 557268 h 1490133"/>
                    <a:gd name="connsiteX27" fmla="*/ 179370 w 1490133"/>
                    <a:gd name="connsiteY27" fmla="*/ 557271 h 1490133"/>
                    <a:gd name="connsiteX28" fmla="*/ 299583 w 1490133"/>
                    <a:gd name="connsiteY28" fmla="*/ 349056 h 1490133"/>
                    <a:gd name="connsiteX29" fmla="*/ 223924 w 1490133"/>
                    <a:gd name="connsiteY29" fmla="*/ 218019 h 1490133"/>
                    <a:gd name="connsiteX30" fmla="*/ 316522 w 1490133"/>
                    <a:gd name="connsiteY30" fmla="*/ 140320 h 1490133"/>
                    <a:gd name="connsiteX31" fmla="*/ 432430 w 1490133"/>
                    <a:gd name="connsiteY31" fmla="*/ 237585 h 1490133"/>
                    <a:gd name="connsiteX32" fmla="*/ 658356 w 1490133"/>
                    <a:gd name="connsiteY32" fmla="*/ 155355 h 1490133"/>
                    <a:gd name="connsiteX33" fmla="*/ 684628 w 1490133"/>
                    <a:gd name="connsiteY33" fmla="*/ 6341 h 1490133"/>
                    <a:gd name="connsiteX34" fmla="*/ 805505 w 1490133"/>
                    <a:gd name="connsiteY34" fmla="*/ 6341 h 1490133"/>
                    <a:gd name="connsiteX35" fmla="*/ 831776 w 1490133"/>
                    <a:gd name="connsiteY35" fmla="*/ 155354 h 1490133"/>
                    <a:gd name="connsiteX36" fmla="*/ 1057702 w 1490133"/>
                    <a:gd name="connsiteY36" fmla="*/ 237584 h 1490133"/>
                    <a:gd name="connsiteX37" fmla="*/ 1057703 w 1490133"/>
                    <a:gd name="connsiteY37" fmla="*/ 237585 h 1490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490133" h="1490133">
                      <a:moveTo>
                        <a:pt x="1057703" y="237585"/>
                      </a:moveTo>
                      <a:lnTo>
                        <a:pt x="1173611" y="140320"/>
                      </a:lnTo>
                      <a:lnTo>
                        <a:pt x="1266209" y="218019"/>
                      </a:lnTo>
                      <a:lnTo>
                        <a:pt x="1190550" y="349057"/>
                      </a:lnTo>
                      <a:cubicBezTo>
                        <a:pt x="1244348" y="409576"/>
                        <a:pt x="1285251" y="480422"/>
                        <a:pt x="1310763" y="557272"/>
                      </a:cubicBezTo>
                      <a:lnTo>
                        <a:pt x="1462074" y="557268"/>
                      </a:lnTo>
                      <a:lnTo>
                        <a:pt x="1483064" y="676309"/>
                      </a:lnTo>
                      <a:lnTo>
                        <a:pt x="1340877" y="728057"/>
                      </a:lnTo>
                      <a:cubicBezTo>
                        <a:pt x="1343188" y="808998"/>
                        <a:pt x="1328982" y="889561"/>
                        <a:pt x="1299128" y="964830"/>
                      </a:cubicBezTo>
                      <a:lnTo>
                        <a:pt x="1415041" y="1062088"/>
                      </a:lnTo>
                      <a:lnTo>
                        <a:pt x="1354602" y="1166771"/>
                      </a:lnTo>
                      <a:lnTo>
                        <a:pt x="1212418" y="1115016"/>
                      </a:lnTo>
                      <a:cubicBezTo>
                        <a:pt x="1162160" y="1178506"/>
                        <a:pt x="1099493" y="1231089"/>
                        <a:pt x="1028241" y="1269559"/>
                      </a:cubicBezTo>
                      <a:lnTo>
                        <a:pt x="1054519" y="1418570"/>
                      </a:lnTo>
                      <a:lnTo>
                        <a:pt x="940932" y="1459913"/>
                      </a:lnTo>
                      <a:lnTo>
                        <a:pt x="865279" y="1328871"/>
                      </a:lnTo>
                      <a:cubicBezTo>
                        <a:pt x="785969" y="1345202"/>
                        <a:pt x="704163" y="1345202"/>
                        <a:pt x="624853" y="1328871"/>
                      </a:cubicBezTo>
                      <a:lnTo>
                        <a:pt x="549201" y="1459913"/>
                      </a:lnTo>
                      <a:lnTo>
                        <a:pt x="435614" y="1418570"/>
                      </a:lnTo>
                      <a:lnTo>
                        <a:pt x="461892" y="1269558"/>
                      </a:lnTo>
                      <a:cubicBezTo>
                        <a:pt x="390640" y="1231089"/>
                        <a:pt x="327973" y="1178505"/>
                        <a:pt x="277715" y="1115015"/>
                      </a:cubicBezTo>
                      <a:lnTo>
                        <a:pt x="135531" y="1166771"/>
                      </a:lnTo>
                      <a:lnTo>
                        <a:pt x="75092" y="1062088"/>
                      </a:lnTo>
                      <a:lnTo>
                        <a:pt x="191006" y="964830"/>
                      </a:lnTo>
                      <a:cubicBezTo>
                        <a:pt x="161151" y="889561"/>
                        <a:pt x="146946" y="808998"/>
                        <a:pt x="149256" y="728057"/>
                      </a:cubicBezTo>
                      <a:lnTo>
                        <a:pt x="7069" y="676309"/>
                      </a:lnTo>
                      <a:lnTo>
                        <a:pt x="28059" y="557268"/>
                      </a:lnTo>
                      <a:lnTo>
                        <a:pt x="179370" y="557271"/>
                      </a:lnTo>
                      <a:cubicBezTo>
                        <a:pt x="204882" y="480421"/>
                        <a:pt x="245785" y="409575"/>
                        <a:pt x="299583" y="349056"/>
                      </a:cubicBezTo>
                      <a:lnTo>
                        <a:pt x="223924" y="218019"/>
                      </a:lnTo>
                      <a:lnTo>
                        <a:pt x="316522" y="140320"/>
                      </a:lnTo>
                      <a:lnTo>
                        <a:pt x="432430" y="237585"/>
                      </a:lnTo>
                      <a:cubicBezTo>
                        <a:pt x="501371" y="195113"/>
                        <a:pt x="578244" y="167134"/>
                        <a:pt x="658356" y="155355"/>
                      </a:cubicBezTo>
                      <a:lnTo>
                        <a:pt x="684628" y="6341"/>
                      </a:lnTo>
                      <a:lnTo>
                        <a:pt x="805505" y="6341"/>
                      </a:lnTo>
                      <a:lnTo>
                        <a:pt x="831776" y="155354"/>
                      </a:lnTo>
                      <a:cubicBezTo>
                        <a:pt x="911889" y="167134"/>
                        <a:pt x="988761" y="195113"/>
                        <a:pt x="1057702" y="237584"/>
                      </a:cubicBezTo>
                      <a:lnTo>
                        <a:pt x="1057703" y="237585"/>
                      </a:lnTo>
                      <a:close/>
                    </a:path>
                  </a:pathLst>
                </a:custGeom>
                <a:solidFill>
                  <a:schemeClr val="accent3">
                    <a:shade val="50000"/>
                    <a:hueOff val="0"/>
                    <a:satOff val="0"/>
                    <a:lumOff val="0"/>
                    <a:tint val="60000"/>
                    <a:satMod val="120000"/>
                    <a:alpha val="50000"/>
                  </a:schemeClr>
                </a:solidFill>
                <a:ln>
                  <a:noFill/>
                </a:ln>
                <a:scene3d>
                  <a:camera prst="orthographicFront"/>
                  <a:lightRig rig="flat" dir="t"/>
                </a:scene3d>
                <a:sp3d prstMaterial="dkEdge">
                  <a:bevelT w="8200" h="38100"/>
                </a:sp3d>
              </p:spPr>
              <p:style>
                <a:lnRef idx="0">
                  <a:scrgbClr r="0" g="0" b="0"/>
                </a:lnRef>
                <a:fillRef idx="2">
                  <a:schemeClr val="accent3">
                    <a:shade val="50000"/>
                    <a:hueOff val="0"/>
                    <a:satOff val="0"/>
                    <a:lumOff val="0"/>
                    <a:alphaOff val="0"/>
                  </a:schemeClr>
                </a:fillRef>
                <a:effectRef idx="1">
                  <a:schemeClr val="accent3">
                    <a:shade val="5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/>
                </a:fontRef>
              </p:style>
              <p:txBody>
                <a:bodyPr spcFirstLastPara="0" vert="horz" wrap="square" lIns="359273" tIns="408747" rIns="359273" bIns="434807" numCol="1" spcCol="1270" anchor="ctr" anchorCtr="0">
                  <a:noAutofit/>
                </a:bodyPr>
                <a:lstStyle/>
                <a:p>
                  <a:pPr algn="ctr" defTabSz="2089079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5400" dirty="0">
                    <a:solidFill>
                      <a:srgbClr val="224D40"/>
                    </a:solidFill>
                  </a:endParaRPr>
                </a:p>
              </p:txBody>
            </p:sp>
            <p:sp>
              <p:nvSpPr>
                <p:cNvPr id="100" name="Freeform 99"/>
                <p:cNvSpPr/>
                <p:nvPr/>
              </p:nvSpPr>
              <p:spPr>
                <a:xfrm>
                  <a:off x="3061545" y="2572491"/>
                  <a:ext cx="1083733" cy="1083733"/>
                </a:xfrm>
                <a:custGeom>
                  <a:avLst/>
                  <a:gdLst>
                    <a:gd name="connsiteX0" fmla="*/ 810900 w 1083733"/>
                    <a:gd name="connsiteY0" fmla="*/ 274482 h 1083733"/>
                    <a:gd name="connsiteX1" fmla="*/ 970787 w 1083733"/>
                    <a:gd name="connsiteY1" fmla="*/ 226295 h 1083733"/>
                    <a:gd name="connsiteX2" fmla="*/ 1029620 w 1083733"/>
                    <a:gd name="connsiteY2" fmla="*/ 328196 h 1083733"/>
                    <a:gd name="connsiteX3" fmla="*/ 907945 w 1083733"/>
                    <a:gd name="connsiteY3" fmla="*/ 442569 h 1083733"/>
                    <a:gd name="connsiteX4" fmla="*/ 907945 w 1083733"/>
                    <a:gd name="connsiteY4" fmla="*/ 641164 h 1083733"/>
                    <a:gd name="connsiteX5" fmla="*/ 1029620 w 1083733"/>
                    <a:gd name="connsiteY5" fmla="*/ 755537 h 1083733"/>
                    <a:gd name="connsiteX6" fmla="*/ 970787 w 1083733"/>
                    <a:gd name="connsiteY6" fmla="*/ 857438 h 1083733"/>
                    <a:gd name="connsiteX7" fmla="*/ 810900 w 1083733"/>
                    <a:gd name="connsiteY7" fmla="*/ 809251 h 1083733"/>
                    <a:gd name="connsiteX8" fmla="*/ 638911 w 1083733"/>
                    <a:gd name="connsiteY8" fmla="*/ 908549 h 1083733"/>
                    <a:gd name="connsiteX9" fmla="*/ 600699 w 1083733"/>
                    <a:gd name="connsiteY9" fmla="*/ 1071108 h 1083733"/>
                    <a:gd name="connsiteX10" fmla="*/ 483034 w 1083733"/>
                    <a:gd name="connsiteY10" fmla="*/ 1071108 h 1083733"/>
                    <a:gd name="connsiteX11" fmla="*/ 444821 w 1083733"/>
                    <a:gd name="connsiteY11" fmla="*/ 908549 h 1083733"/>
                    <a:gd name="connsiteX12" fmla="*/ 272832 w 1083733"/>
                    <a:gd name="connsiteY12" fmla="*/ 809251 h 1083733"/>
                    <a:gd name="connsiteX13" fmla="*/ 112946 w 1083733"/>
                    <a:gd name="connsiteY13" fmla="*/ 857438 h 1083733"/>
                    <a:gd name="connsiteX14" fmla="*/ 54113 w 1083733"/>
                    <a:gd name="connsiteY14" fmla="*/ 755537 h 1083733"/>
                    <a:gd name="connsiteX15" fmla="*/ 175788 w 1083733"/>
                    <a:gd name="connsiteY15" fmla="*/ 641164 h 1083733"/>
                    <a:gd name="connsiteX16" fmla="*/ 175788 w 1083733"/>
                    <a:gd name="connsiteY16" fmla="*/ 442569 h 1083733"/>
                    <a:gd name="connsiteX17" fmla="*/ 54113 w 1083733"/>
                    <a:gd name="connsiteY17" fmla="*/ 328196 h 1083733"/>
                    <a:gd name="connsiteX18" fmla="*/ 112946 w 1083733"/>
                    <a:gd name="connsiteY18" fmla="*/ 226295 h 1083733"/>
                    <a:gd name="connsiteX19" fmla="*/ 272833 w 1083733"/>
                    <a:gd name="connsiteY19" fmla="*/ 274482 h 1083733"/>
                    <a:gd name="connsiteX20" fmla="*/ 444822 w 1083733"/>
                    <a:gd name="connsiteY20" fmla="*/ 175184 h 1083733"/>
                    <a:gd name="connsiteX21" fmla="*/ 483034 w 1083733"/>
                    <a:gd name="connsiteY21" fmla="*/ 12625 h 1083733"/>
                    <a:gd name="connsiteX22" fmla="*/ 600699 w 1083733"/>
                    <a:gd name="connsiteY22" fmla="*/ 12625 h 1083733"/>
                    <a:gd name="connsiteX23" fmla="*/ 638912 w 1083733"/>
                    <a:gd name="connsiteY23" fmla="*/ 175184 h 1083733"/>
                    <a:gd name="connsiteX24" fmla="*/ 810901 w 1083733"/>
                    <a:gd name="connsiteY24" fmla="*/ 274482 h 1083733"/>
                    <a:gd name="connsiteX25" fmla="*/ 810900 w 1083733"/>
                    <a:gd name="connsiteY25" fmla="*/ 274482 h 10837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1083733" h="1083733">
                      <a:moveTo>
                        <a:pt x="810900" y="274482"/>
                      </a:moveTo>
                      <a:lnTo>
                        <a:pt x="970787" y="226295"/>
                      </a:lnTo>
                      <a:lnTo>
                        <a:pt x="1029620" y="328196"/>
                      </a:lnTo>
                      <a:lnTo>
                        <a:pt x="907945" y="442569"/>
                      </a:lnTo>
                      <a:cubicBezTo>
                        <a:pt x="925582" y="507593"/>
                        <a:pt x="925582" y="576141"/>
                        <a:pt x="907945" y="641164"/>
                      </a:cubicBezTo>
                      <a:lnTo>
                        <a:pt x="1029620" y="755537"/>
                      </a:lnTo>
                      <a:lnTo>
                        <a:pt x="970787" y="857438"/>
                      </a:lnTo>
                      <a:lnTo>
                        <a:pt x="810900" y="809251"/>
                      </a:lnTo>
                      <a:cubicBezTo>
                        <a:pt x="763407" y="857037"/>
                        <a:pt x="704042" y="891311"/>
                        <a:pt x="638911" y="908549"/>
                      </a:cubicBezTo>
                      <a:lnTo>
                        <a:pt x="600699" y="1071108"/>
                      </a:lnTo>
                      <a:lnTo>
                        <a:pt x="483034" y="1071108"/>
                      </a:lnTo>
                      <a:lnTo>
                        <a:pt x="444821" y="908549"/>
                      </a:lnTo>
                      <a:cubicBezTo>
                        <a:pt x="379690" y="891312"/>
                        <a:pt x="320326" y="857038"/>
                        <a:pt x="272832" y="809251"/>
                      </a:cubicBezTo>
                      <a:lnTo>
                        <a:pt x="112946" y="857438"/>
                      </a:lnTo>
                      <a:lnTo>
                        <a:pt x="54113" y="755537"/>
                      </a:lnTo>
                      <a:lnTo>
                        <a:pt x="175788" y="641164"/>
                      </a:lnTo>
                      <a:cubicBezTo>
                        <a:pt x="158151" y="576140"/>
                        <a:pt x="158151" y="507592"/>
                        <a:pt x="175788" y="442569"/>
                      </a:cubicBezTo>
                      <a:lnTo>
                        <a:pt x="54113" y="328196"/>
                      </a:lnTo>
                      <a:lnTo>
                        <a:pt x="112946" y="226295"/>
                      </a:lnTo>
                      <a:lnTo>
                        <a:pt x="272833" y="274482"/>
                      </a:lnTo>
                      <a:cubicBezTo>
                        <a:pt x="320326" y="226696"/>
                        <a:pt x="379691" y="192422"/>
                        <a:pt x="444822" y="175184"/>
                      </a:cubicBezTo>
                      <a:lnTo>
                        <a:pt x="483034" y="12625"/>
                      </a:lnTo>
                      <a:lnTo>
                        <a:pt x="600699" y="12625"/>
                      </a:lnTo>
                      <a:lnTo>
                        <a:pt x="638912" y="175184"/>
                      </a:lnTo>
                      <a:cubicBezTo>
                        <a:pt x="704043" y="192421"/>
                        <a:pt x="763407" y="226695"/>
                        <a:pt x="810901" y="274482"/>
                      </a:cubicBezTo>
                      <a:lnTo>
                        <a:pt x="810900" y="274482"/>
                      </a:lnTo>
                      <a:close/>
                    </a:path>
                  </a:pathLst>
                </a:custGeom>
                <a:solidFill>
                  <a:schemeClr val="accent3">
                    <a:shade val="50000"/>
                    <a:hueOff val="-108605"/>
                    <a:satOff val="2928"/>
                    <a:lumOff val="25497"/>
                    <a:tint val="60000"/>
                    <a:satMod val="120000"/>
                    <a:alpha val="50000"/>
                  </a:schemeClr>
                </a:solidFill>
                <a:ln>
                  <a:noFill/>
                </a:ln>
                <a:scene3d>
                  <a:camera prst="orthographicFront"/>
                  <a:lightRig rig="flat" dir="t"/>
                </a:scene3d>
                <a:sp3d prstMaterial="dkEdge">
                  <a:bevelT w="8200" h="38100"/>
                </a:sp3d>
              </p:spPr>
              <p:style>
                <a:lnRef idx="0">
                  <a:scrgbClr r="0" g="0" b="0"/>
                </a:lnRef>
                <a:fillRef idx="2">
                  <a:schemeClr val="accent3">
                    <a:shade val="50000"/>
                    <a:hueOff val="-108605"/>
                    <a:satOff val="2928"/>
                    <a:lumOff val="25497"/>
                    <a:alphaOff val="0"/>
                  </a:schemeClr>
                </a:fillRef>
                <a:effectRef idx="1">
                  <a:schemeClr val="accent3">
                    <a:shade val="50000"/>
                    <a:hueOff val="-108605"/>
                    <a:satOff val="2928"/>
                    <a:lumOff val="25497"/>
                    <a:alphaOff val="0"/>
                  </a:schemeClr>
                </a:effectRef>
                <a:fontRef idx="minor">
                  <a:schemeClr val="dk1"/>
                </a:fontRef>
              </p:style>
              <p:txBody>
                <a:bodyPr spcFirstLastPara="0" vert="horz" wrap="square" lIns="313473" tIns="315123" rIns="313473" bIns="315123" numCol="1" spcCol="1270" anchor="ctr" anchorCtr="0">
                  <a:noAutofit/>
                </a:bodyPr>
                <a:lstStyle/>
                <a:p>
                  <a:pPr algn="ctr" defTabSz="1422352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4000" dirty="0">
                    <a:solidFill>
                      <a:srgbClr val="224D40"/>
                    </a:solidFill>
                  </a:endParaRPr>
                </a:p>
              </p:txBody>
            </p:sp>
            <p:sp>
              <p:nvSpPr>
                <p:cNvPr id="101" name="Freeform 100"/>
                <p:cNvSpPr/>
                <p:nvPr/>
              </p:nvSpPr>
              <p:spPr>
                <a:xfrm>
                  <a:off x="3549225" y="1705504"/>
                  <a:ext cx="1300481" cy="1300481"/>
                </a:xfrm>
                <a:custGeom>
                  <a:avLst/>
                  <a:gdLst>
                    <a:gd name="connsiteX0" fmla="*/ 794516 w 1061837"/>
                    <a:gd name="connsiteY0" fmla="*/ 268936 h 1061837"/>
                    <a:gd name="connsiteX1" fmla="*/ 951173 w 1061837"/>
                    <a:gd name="connsiteY1" fmla="*/ 221723 h 1061837"/>
                    <a:gd name="connsiteX2" fmla="*/ 1008817 w 1061837"/>
                    <a:gd name="connsiteY2" fmla="*/ 321565 h 1061837"/>
                    <a:gd name="connsiteX3" fmla="*/ 889601 w 1061837"/>
                    <a:gd name="connsiteY3" fmla="*/ 433627 h 1061837"/>
                    <a:gd name="connsiteX4" fmla="*/ 889601 w 1061837"/>
                    <a:gd name="connsiteY4" fmla="*/ 628210 h 1061837"/>
                    <a:gd name="connsiteX5" fmla="*/ 1008817 w 1061837"/>
                    <a:gd name="connsiteY5" fmla="*/ 740272 h 1061837"/>
                    <a:gd name="connsiteX6" fmla="*/ 951173 w 1061837"/>
                    <a:gd name="connsiteY6" fmla="*/ 840114 h 1061837"/>
                    <a:gd name="connsiteX7" fmla="*/ 794516 w 1061837"/>
                    <a:gd name="connsiteY7" fmla="*/ 792901 h 1061837"/>
                    <a:gd name="connsiteX8" fmla="*/ 626002 w 1061837"/>
                    <a:gd name="connsiteY8" fmla="*/ 890192 h 1061837"/>
                    <a:gd name="connsiteX9" fmla="*/ 588562 w 1061837"/>
                    <a:gd name="connsiteY9" fmla="*/ 1049468 h 1061837"/>
                    <a:gd name="connsiteX10" fmla="*/ 473275 w 1061837"/>
                    <a:gd name="connsiteY10" fmla="*/ 1049468 h 1061837"/>
                    <a:gd name="connsiteX11" fmla="*/ 435834 w 1061837"/>
                    <a:gd name="connsiteY11" fmla="*/ 890192 h 1061837"/>
                    <a:gd name="connsiteX12" fmla="*/ 267320 w 1061837"/>
                    <a:gd name="connsiteY12" fmla="*/ 792901 h 1061837"/>
                    <a:gd name="connsiteX13" fmla="*/ 110664 w 1061837"/>
                    <a:gd name="connsiteY13" fmla="*/ 840114 h 1061837"/>
                    <a:gd name="connsiteX14" fmla="*/ 53020 w 1061837"/>
                    <a:gd name="connsiteY14" fmla="*/ 740272 h 1061837"/>
                    <a:gd name="connsiteX15" fmla="*/ 172236 w 1061837"/>
                    <a:gd name="connsiteY15" fmla="*/ 628210 h 1061837"/>
                    <a:gd name="connsiteX16" fmla="*/ 172236 w 1061837"/>
                    <a:gd name="connsiteY16" fmla="*/ 433627 h 1061837"/>
                    <a:gd name="connsiteX17" fmla="*/ 53020 w 1061837"/>
                    <a:gd name="connsiteY17" fmla="*/ 321565 h 1061837"/>
                    <a:gd name="connsiteX18" fmla="*/ 110664 w 1061837"/>
                    <a:gd name="connsiteY18" fmla="*/ 221723 h 1061837"/>
                    <a:gd name="connsiteX19" fmla="*/ 267321 w 1061837"/>
                    <a:gd name="connsiteY19" fmla="*/ 268936 h 1061837"/>
                    <a:gd name="connsiteX20" fmla="*/ 435835 w 1061837"/>
                    <a:gd name="connsiteY20" fmla="*/ 171645 h 1061837"/>
                    <a:gd name="connsiteX21" fmla="*/ 473275 w 1061837"/>
                    <a:gd name="connsiteY21" fmla="*/ 12369 h 1061837"/>
                    <a:gd name="connsiteX22" fmla="*/ 588562 w 1061837"/>
                    <a:gd name="connsiteY22" fmla="*/ 12369 h 1061837"/>
                    <a:gd name="connsiteX23" fmla="*/ 626003 w 1061837"/>
                    <a:gd name="connsiteY23" fmla="*/ 171645 h 1061837"/>
                    <a:gd name="connsiteX24" fmla="*/ 794517 w 1061837"/>
                    <a:gd name="connsiteY24" fmla="*/ 268936 h 1061837"/>
                    <a:gd name="connsiteX25" fmla="*/ 794516 w 1061837"/>
                    <a:gd name="connsiteY25" fmla="*/ 268936 h 10618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1061837" h="1061837">
                      <a:moveTo>
                        <a:pt x="683448" y="268595"/>
                      </a:moveTo>
                      <a:lnTo>
                        <a:pt x="797022" y="198254"/>
                      </a:lnTo>
                      <a:lnTo>
                        <a:pt x="863583" y="264815"/>
                      </a:lnTo>
                      <a:lnTo>
                        <a:pt x="793242" y="378389"/>
                      </a:lnTo>
                      <a:cubicBezTo>
                        <a:pt x="820335" y="424983"/>
                        <a:pt x="834528" y="477953"/>
                        <a:pt x="834362" y="531851"/>
                      </a:cubicBezTo>
                      <a:lnTo>
                        <a:pt x="952066" y="595038"/>
                      </a:lnTo>
                      <a:lnTo>
                        <a:pt x="927703" y="685963"/>
                      </a:lnTo>
                      <a:lnTo>
                        <a:pt x="794174" y="681833"/>
                      </a:lnTo>
                      <a:cubicBezTo>
                        <a:pt x="767369" y="728593"/>
                        <a:pt x="728592" y="767369"/>
                        <a:pt x="681832" y="794175"/>
                      </a:cubicBezTo>
                      <a:lnTo>
                        <a:pt x="685963" y="927704"/>
                      </a:lnTo>
                      <a:lnTo>
                        <a:pt x="595039" y="952067"/>
                      </a:lnTo>
                      <a:lnTo>
                        <a:pt x="531851" y="834362"/>
                      </a:lnTo>
                      <a:cubicBezTo>
                        <a:pt x="477953" y="834528"/>
                        <a:pt x="424983" y="820334"/>
                        <a:pt x="378389" y="793242"/>
                      </a:cubicBezTo>
                      <a:lnTo>
                        <a:pt x="264815" y="863583"/>
                      </a:lnTo>
                      <a:lnTo>
                        <a:pt x="198254" y="797022"/>
                      </a:lnTo>
                      <a:lnTo>
                        <a:pt x="268595" y="683448"/>
                      </a:lnTo>
                      <a:cubicBezTo>
                        <a:pt x="241502" y="636854"/>
                        <a:pt x="227309" y="583884"/>
                        <a:pt x="227475" y="529986"/>
                      </a:cubicBezTo>
                      <a:lnTo>
                        <a:pt x="109771" y="466799"/>
                      </a:lnTo>
                      <a:lnTo>
                        <a:pt x="134134" y="375874"/>
                      </a:lnTo>
                      <a:lnTo>
                        <a:pt x="267663" y="380004"/>
                      </a:lnTo>
                      <a:cubicBezTo>
                        <a:pt x="294468" y="333244"/>
                        <a:pt x="333245" y="294468"/>
                        <a:pt x="380005" y="267662"/>
                      </a:cubicBezTo>
                      <a:lnTo>
                        <a:pt x="375874" y="134133"/>
                      </a:lnTo>
                      <a:lnTo>
                        <a:pt x="466798" y="109770"/>
                      </a:lnTo>
                      <a:lnTo>
                        <a:pt x="529986" y="227475"/>
                      </a:lnTo>
                      <a:cubicBezTo>
                        <a:pt x="583884" y="227309"/>
                        <a:pt x="636854" y="241503"/>
                        <a:pt x="683448" y="268595"/>
                      </a:cubicBezTo>
                      <a:lnTo>
                        <a:pt x="683448" y="268595"/>
                      </a:lnTo>
                      <a:close/>
                    </a:path>
                  </a:pathLst>
                </a:custGeom>
                <a:solidFill>
                  <a:schemeClr val="accent3">
                    <a:shade val="50000"/>
                    <a:hueOff val="-108605"/>
                    <a:satOff val="2928"/>
                    <a:lumOff val="25497"/>
                    <a:tint val="60000"/>
                    <a:satMod val="120000"/>
                    <a:alpha val="50000"/>
                  </a:schemeClr>
                </a:solidFill>
                <a:ln>
                  <a:noFill/>
                </a:ln>
                <a:scene3d>
                  <a:camera prst="orthographicFront"/>
                  <a:lightRig rig="flat" dir="t"/>
                </a:scene3d>
                <a:sp3d prstMaterial="dkEdge">
                  <a:bevelT w="8200" h="38100"/>
                </a:sp3d>
              </p:spPr>
              <p:style>
                <a:lnRef idx="0">
                  <a:scrgbClr r="0" g="0" b="0"/>
                </a:lnRef>
                <a:fillRef idx="2">
                  <a:schemeClr val="accent3">
                    <a:shade val="50000"/>
                    <a:hueOff val="-108605"/>
                    <a:satOff val="2928"/>
                    <a:lumOff val="25497"/>
                    <a:alphaOff val="0"/>
                  </a:schemeClr>
                </a:fillRef>
                <a:effectRef idx="1">
                  <a:schemeClr val="accent3">
                    <a:shade val="50000"/>
                    <a:hueOff val="-108605"/>
                    <a:satOff val="2928"/>
                    <a:lumOff val="25497"/>
                    <a:alphaOff val="0"/>
                  </a:schemeClr>
                </a:effectRef>
                <a:fontRef idx="minor">
                  <a:schemeClr val="dk1"/>
                </a:fontRef>
              </p:style>
              <p:txBody>
                <a:bodyPr spcFirstLastPara="0" vert="horz" wrap="square" lIns="397935" tIns="397935" rIns="397935" bIns="397935" numCol="1" spcCol="1270" anchor="ctr" anchorCtr="0">
                  <a:noAutofit/>
                </a:bodyPr>
                <a:lstStyle/>
                <a:p>
                  <a:pPr algn="ctr" defTabSz="1600146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4400" dirty="0">
                    <a:solidFill>
                      <a:srgbClr val="224D40"/>
                    </a:solidFill>
                  </a:endParaRPr>
                </a:p>
              </p:txBody>
            </p:sp>
            <p:sp>
              <p:nvSpPr>
                <p:cNvPr id="102" name="Circular Arrow 101"/>
                <p:cNvSpPr/>
                <p:nvPr/>
              </p:nvSpPr>
              <p:spPr>
                <a:xfrm>
                  <a:off x="3798413" y="2708544"/>
                  <a:ext cx="1907371" cy="1907371"/>
                </a:xfrm>
                <a:prstGeom prst="circularArrow">
                  <a:avLst>
                    <a:gd name="adj1" fmla="val 4688"/>
                    <a:gd name="adj2" fmla="val 299029"/>
                    <a:gd name="adj3" fmla="val 2465550"/>
                    <a:gd name="adj4" fmla="val 15974971"/>
                    <a:gd name="adj5" fmla="val 5469"/>
                  </a:avLst>
                </a:prstGeom>
                <a:solidFill>
                  <a:schemeClr val="accent3">
                    <a:shade val="90000"/>
                    <a:hueOff val="0"/>
                    <a:satOff val="0"/>
                    <a:lumOff val="0"/>
                    <a:tint val="60000"/>
                    <a:satMod val="120000"/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2">
                  <a:schemeClr val="accent3">
                    <a:shade val="90000"/>
                    <a:hueOff val="0"/>
                    <a:satOff val="0"/>
                    <a:lumOff val="0"/>
                    <a:alphaOff val="0"/>
                  </a:schemeClr>
                </a:fillRef>
                <a:effectRef idx="1">
                  <a:schemeClr val="accent3">
                    <a:shade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/>
                </a:fontRef>
              </p:style>
            </p:sp>
            <p:sp>
              <p:nvSpPr>
                <p:cNvPr id="103" name="Shape 102"/>
                <p:cNvSpPr/>
                <p:nvPr/>
              </p:nvSpPr>
              <p:spPr>
                <a:xfrm>
                  <a:off x="2869618" y="2339075"/>
                  <a:ext cx="1385824" cy="1385824"/>
                </a:xfrm>
                <a:prstGeom prst="leftCircularArrow">
                  <a:avLst>
                    <a:gd name="adj1" fmla="val 6452"/>
                    <a:gd name="adj2" fmla="val 429999"/>
                    <a:gd name="adj3" fmla="val 10489124"/>
                    <a:gd name="adj4" fmla="val 14837806"/>
                    <a:gd name="adj5" fmla="val 7527"/>
                  </a:avLst>
                </a:prstGeom>
                <a:solidFill>
                  <a:schemeClr val="accent3">
                    <a:shade val="90000"/>
                    <a:hueOff val="-114896"/>
                    <a:satOff val="-2214"/>
                    <a:lumOff val="17685"/>
                    <a:tint val="60000"/>
                    <a:satMod val="120000"/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2">
                  <a:schemeClr val="accent3">
                    <a:shade val="90000"/>
                    <a:hueOff val="-114896"/>
                    <a:satOff val="-2214"/>
                    <a:lumOff val="17685"/>
                    <a:alphaOff val="0"/>
                  </a:schemeClr>
                </a:fillRef>
                <a:effectRef idx="1">
                  <a:schemeClr val="accent3">
                    <a:shade val="90000"/>
                    <a:hueOff val="-114896"/>
                    <a:satOff val="-2214"/>
                    <a:lumOff val="17685"/>
                    <a:alphaOff val="0"/>
                  </a:schemeClr>
                </a:effectRef>
                <a:fontRef idx="minor">
                  <a:schemeClr val="dk1"/>
                </a:fontRef>
              </p:style>
            </p:sp>
            <p:sp>
              <p:nvSpPr>
                <p:cNvPr id="104" name="Circular Arrow 103"/>
                <p:cNvSpPr/>
                <p:nvPr/>
              </p:nvSpPr>
              <p:spPr>
                <a:xfrm>
                  <a:off x="3422933" y="1598617"/>
                  <a:ext cx="1494197" cy="1494197"/>
                </a:xfrm>
                <a:prstGeom prst="circularArrow">
                  <a:avLst>
                    <a:gd name="adj1" fmla="val 5984"/>
                    <a:gd name="adj2" fmla="val 394124"/>
                    <a:gd name="adj3" fmla="val 13313824"/>
                    <a:gd name="adj4" fmla="val 10508221"/>
                    <a:gd name="adj5" fmla="val 6981"/>
                  </a:avLst>
                </a:prstGeom>
                <a:solidFill>
                  <a:schemeClr val="accent3">
                    <a:shade val="90000"/>
                    <a:hueOff val="-114896"/>
                    <a:satOff val="-2214"/>
                    <a:lumOff val="17685"/>
                    <a:tint val="60000"/>
                    <a:satMod val="120000"/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2">
                  <a:schemeClr val="accent3">
                    <a:shade val="90000"/>
                    <a:hueOff val="-114896"/>
                    <a:satOff val="-2214"/>
                    <a:lumOff val="17685"/>
                    <a:alphaOff val="0"/>
                  </a:schemeClr>
                </a:fillRef>
                <a:effectRef idx="1">
                  <a:schemeClr val="accent3">
                    <a:shade val="90000"/>
                    <a:hueOff val="-114896"/>
                    <a:satOff val="-2214"/>
                    <a:lumOff val="17685"/>
                    <a:alphaOff val="0"/>
                  </a:schemeClr>
                </a:effectRef>
                <a:fontRef idx="minor">
                  <a:schemeClr val="dk1"/>
                </a:fontRef>
              </p:style>
            </p:sp>
          </p:grpSp>
          <p:sp>
            <p:nvSpPr>
              <p:cNvPr id="97" name="TextBox 96"/>
              <p:cNvSpPr txBox="1"/>
              <p:nvPr/>
            </p:nvSpPr>
            <p:spPr>
              <a:xfrm>
                <a:off x="1630680" y="2865553"/>
                <a:ext cx="6508483" cy="25357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9900" b="1" dirty="0">
                    <a:ln/>
                    <a:pattFill prst="dkUpDiag">
                      <a:fgClr>
                        <a:schemeClr val="bg1">
                          <a:lumMod val="50000"/>
                        </a:schemeClr>
                      </a:fgClr>
                      <a:bgClr>
                        <a:schemeClr val="tx1">
                          <a:lumMod val="75000"/>
                          <a:lumOff val="25000"/>
                        </a:schemeClr>
                      </a:bgClr>
                    </a:pattFill>
                    <a:effectLst>
                      <a:outerShdw blurRad="38100" dist="19050" dir="2700000" algn="tl" rotWithShape="0">
                        <a:schemeClr val="dk1">
                          <a:lumMod val="50000"/>
                          <a:alpha val="40000"/>
                        </a:schemeClr>
                      </a:outerShdw>
                    </a:effectLst>
                    <a:latin typeface="Gill Sans" charset="0"/>
                    <a:ea typeface="Gill Sans" charset="0"/>
                    <a:cs typeface="Gill Sans" charset="0"/>
                  </a:rPr>
                  <a:t>SIMREL</a:t>
                </a:r>
              </a:p>
            </p:txBody>
          </p:sp>
        </p:grpSp>
        <p:sp>
          <p:nvSpPr>
            <p:cNvPr id="91" name="TextBox 90"/>
            <p:cNvSpPr txBox="1"/>
            <p:nvPr/>
          </p:nvSpPr>
          <p:spPr>
            <a:xfrm>
              <a:off x="3070176" y="2837106"/>
              <a:ext cx="5199472" cy="6184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cap="small" dirty="0" smtClean="0"/>
                <a:t>simple tool for complex structure</a:t>
              </a:r>
              <a:endParaRPr lang="en-US" sz="4400" cap="small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563085" y="3487147"/>
              <a:ext cx="576078" cy="520007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r>
                <a:rPr lang="en-US" sz="4000" b="1" smtClean="0"/>
                <a:t>2.0</a:t>
              </a:r>
              <a:endParaRPr lang="en-US" sz="4000" b="1"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990" y="25625098"/>
            <a:ext cx="2530600" cy="2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3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sterTheme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sterTheme" id="{6269E4C2-7FCB-744E-9CFA-14EB5FC3B0D3}" vid="{03D20710-7ACF-9646-8F81-4F0DABE35BC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PosterTheme</Template>
  <TotalTime>1617</TotalTime>
  <Words>281</Words>
  <Application>Microsoft Macintosh PowerPoint</Application>
  <PresentationFormat>Custom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Cambria Math</vt:lpstr>
      <vt:lpstr>Candara</vt:lpstr>
      <vt:lpstr>Consolas</vt:lpstr>
      <vt:lpstr>Gill Sans</vt:lpstr>
      <vt:lpstr>Wingdings</vt:lpstr>
      <vt:lpstr>Wingdings 3</vt:lpstr>
      <vt:lpstr>PosterTheme</vt:lpstr>
      <vt:lpstr>simrel-m: a simulation tool for multi-response linear model data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Raju Rimal</dc:creator>
  <cp:lastModifiedBy>Raju Rimal</cp:lastModifiedBy>
  <cp:revision>60</cp:revision>
  <cp:lastPrinted>2016-06-14T12:28:42Z</cp:lastPrinted>
  <dcterms:created xsi:type="dcterms:W3CDTF">2016-06-10T10:41:03Z</dcterms:created>
  <dcterms:modified xsi:type="dcterms:W3CDTF">2016-06-14T12:30:25Z</dcterms:modified>
</cp:coreProperties>
</file>