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gV8myaKLy/A5Pz/n0WheNmCNsD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8b75f149e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08b75f149e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8b75f149e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308b75f149e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8b75f149e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308b75f149e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8b75f149e_0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08b75f149e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8b75f149e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308b75f149e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8b75f149e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308b75f149e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8b75f149e_0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308b75f149e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8b75f149e_0_1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308b75f149e_0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fb1712c44e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2fb1712c44e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8b75f149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308b75f149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8b75f149e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308b75f149e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8b75f149e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308b75f149e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8b75f149e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08b75f149e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8b75f149e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308b75f149e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8b75f149e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308b75f149e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0"/>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10"/>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0"/>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0"/>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3"/>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14"/>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5"/>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1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15"/>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15"/>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1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p:nvPr>
            <p:ph idx="2" type="pic"/>
          </p:nvPr>
        </p:nvSpPr>
        <p:spPr>
          <a:xfrm>
            <a:off x="2389717" y="612775"/>
            <a:ext cx="7315200" cy="4114800"/>
          </a:xfrm>
          <a:prstGeom prst="rect">
            <a:avLst/>
          </a:prstGeom>
          <a:noFill/>
          <a:ln>
            <a:noFill/>
          </a:ln>
        </p:spPr>
      </p:sp>
      <p:sp>
        <p:nvSpPr>
          <p:cNvPr id="71" name="Google Shape;71;p1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9"/>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9"/>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s://dl.acm.org/doi/abs/10.1145/3561389#" TargetMode="External"/><Relationship Id="rId5" Type="http://schemas.openxmlformats.org/officeDocument/2006/relationships/hyperlink" Target="https://dl.acm.org/doi/abs/10.1145/3561389#" TargetMode="External"/><Relationship Id="rId6" Type="http://schemas.openxmlformats.org/officeDocument/2006/relationships/hyperlink" Target="https://dl.acm.org/doi/abs/10.1145/3561389#" TargetMode="External"/><Relationship Id="rId7" Type="http://schemas.openxmlformats.org/officeDocument/2006/relationships/hyperlink" Target="https://dl.acm.org/doi/abs/10.1145/3561389#tab-contributor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15000"/>
              </a:lnSpc>
              <a:spcBef>
                <a:spcPts val="0"/>
              </a:spcBef>
              <a:spcAft>
                <a:spcPts val="0"/>
              </a:spcAft>
              <a:buClr>
                <a:schemeClr val="dk1"/>
              </a:buClr>
              <a:buSzPct val="27500"/>
              <a:buFont typeface="Arial"/>
              <a:buNone/>
            </a:pPr>
            <a:r>
              <a:rPr b="1" lang="en-IN" sz="4000">
                <a:solidFill>
                  <a:srgbClr val="7030A0"/>
                </a:solidFill>
                <a:latin typeface="Verdana"/>
                <a:ea typeface="Verdana"/>
                <a:cs typeface="Verdana"/>
                <a:sym typeface="Verdana"/>
              </a:rPr>
              <a:t>CLIMATE BOT: BUILDING A AI ASSISTANT THAT CAN ANSWER CLIMATE QUESTIONS</a:t>
            </a:r>
            <a:endParaRPr b="1" sz="4000">
              <a:solidFill>
                <a:srgbClr val="7030A0"/>
              </a:solidFill>
              <a:latin typeface="Verdana"/>
              <a:ea typeface="Verdana"/>
              <a:cs typeface="Verdana"/>
              <a:sym typeface="Verdana"/>
            </a:endParaRPr>
          </a:p>
          <a:p>
            <a:pPr indent="0" lvl="0" marL="0" marR="0" rtl="0" algn="ctr">
              <a:lnSpc>
                <a:spcPct val="90000"/>
              </a:lnSpc>
              <a:spcBef>
                <a:spcPts val="0"/>
              </a:spcBef>
              <a:spcAft>
                <a:spcPts val="0"/>
              </a:spcAft>
              <a:buClr>
                <a:srgbClr val="7030A0"/>
              </a:buClr>
              <a:buSzPct val="100000"/>
              <a:buFont typeface="Verdana"/>
              <a:buNone/>
            </a:pPr>
            <a:r>
              <a:t/>
            </a:r>
            <a:endParaRPr b="1" sz="4000">
              <a:solidFill>
                <a:srgbClr val="7030A0"/>
              </a:solidFill>
              <a:latin typeface="Verdana"/>
              <a:ea typeface="Verdana"/>
              <a:cs typeface="Verdana"/>
              <a:sym typeface="Verdana"/>
            </a:endParaRPr>
          </a:p>
        </p:txBody>
      </p:sp>
      <p:sp>
        <p:nvSpPr>
          <p:cNvPr id="94" name="Google Shape;94;p1"/>
          <p:cNvSpPr txBox="1"/>
          <p:nvPr/>
        </p:nvSpPr>
        <p:spPr>
          <a:xfrm>
            <a:off x="962889" y="5183902"/>
            <a:ext cx="3429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Dr. Srinivasan</a:t>
            </a:r>
            <a:endParaRPr/>
          </a:p>
        </p:txBody>
      </p:sp>
      <p:sp>
        <p:nvSpPr>
          <p:cNvPr id="95" name="Google Shape;95;p1"/>
          <p:cNvSpPr txBox="1"/>
          <p:nvPr/>
        </p:nvSpPr>
        <p:spPr>
          <a:xfrm>
            <a:off x="7353875" y="5183900"/>
            <a:ext cx="4929600" cy="1311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IN" sz="2400">
                <a:solidFill>
                  <a:srgbClr val="FF0000"/>
                </a:solidFill>
                <a:latin typeface="Verdana"/>
                <a:ea typeface="Verdana"/>
                <a:cs typeface="Verdana"/>
                <a:sym typeface="Verdana"/>
              </a:rPr>
              <a:t>   MATHAVAN S 210701154</a:t>
            </a:r>
            <a:endParaRPr b="1" sz="2400">
              <a:solidFill>
                <a:srgbClr val="FF0000"/>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IN" sz="2400">
                <a:solidFill>
                  <a:srgbClr val="FF0000"/>
                </a:solidFill>
                <a:latin typeface="Verdana"/>
                <a:ea typeface="Verdana"/>
                <a:cs typeface="Verdana"/>
                <a:sym typeface="Verdana"/>
              </a:rPr>
              <a:t>   MADESH A 210701137</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t/>
            </a:r>
            <a:endParaRPr b="1" sz="240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
        <p:nvSpPr>
          <p:cNvPr id="97" name="Google Shape;97;p1"/>
          <p:cNvSpPr txBox="1"/>
          <p:nvPr/>
        </p:nvSpPr>
        <p:spPr>
          <a:xfrm>
            <a:off x="7800112" y="4634338"/>
            <a:ext cx="3505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B21A2425C08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73" name="Shape 173"/>
        <p:cNvGrpSpPr/>
        <p:nvPr/>
      </p:nvGrpSpPr>
      <p:grpSpPr>
        <a:xfrm>
          <a:off x="0" y="0"/>
          <a:ext cx="0" cy="0"/>
          <a:chOff x="0" y="0"/>
          <a:chExt cx="0" cy="0"/>
        </a:xfrm>
      </p:grpSpPr>
      <p:sp>
        <p:nvSpPr>
          <p:cNvPr id="174" name="Google Shape;174;g308b75f149e_0_88"/>
          <p:cNvSpPr txBox="1"/>
          <p:nvPr>
            <p:ph type="title"/>
          </p:nvPr>
        </p:nvSpPr>
        <p:spPr>
          <a:xfrm>
            <a:off x="711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8</a:t>
            </a:r>
            <a:endParaRPr sz="2800"/>
          </a:p>
        </p:txBody>
      </p:sp>
      <p:sp>
        <p:nvSpPr>
          <p:cNvPr id="175" name="Google Shape;175;g308b75f149e_0_8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76" name="Google Shape;176;g308b75f149e_0_8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77" name="Google Shape;177;g308b75f149e_0_8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78" name="Google Shape;178;g308b75f149e_0_88"/>
          <p:cNvSpPr txBox="1"/>
          <p:nvPr/>
        </p:nvSpPr>
        <p:spPr>
          <a:xfrm>
            <a:off x="711200" y="1861650"/>
            <a:ext cx="11282400" cy="44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latin typeface="Times New Roman"/>
                <a:ea typeface="Times New Roman"/>
                <a:cs typeface="Times New Roman"/>
                <a:sym typeface="Times New Roman"/>
              </a:rPr>
              <a:t>TOWARDS CONTINUAL KNOWLEDGE LEARNING OF LANGUAGE MODELS </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Joel Jang1 Seonghyeon Ye1 Sohee Yang1 Joongbo Shin2 Janghoon Han2 Gyeonghun Kim2 Stanley Jungkyu Choi2 Minjoon Seo</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To push the community towards better maintenance of ever-changing LMs, we formulate a new continual learning (CL) problem called Continual Knowledge Learning (CKL). We construct a new benchmark and metric to quantify the retention of time-invariant world knowledge, the update of outdated knowledge, and the acquisition of new knowledge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 NLP enables machines to automate tasks such as translation, summarization, and sentiment analysis, which can save time and reduce human effort in fields like customer service, content generation, and information extraction</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CONS:</a:t>
            </a:r>
            <a:r>
              <a:rPr lang="en-IN" sz="1800">
                <a:solidFill>
                  <a:schemeClr val="dk1"/>
                </a:solidFill>
                <a:latin typeface="Times New Roman"/>
                <a:ea typeface="Times New Roman"/>
                <a:cs typeface="Times New Roman"/>
                <a:sym typeface="Times New Roman"/>
              </a:rPr>
              <a:t>NLP models trained on biased or unrepresentative data can propagate harmful biases in gender, race, and other sensitive areas, leading to unfair or skewed outputs in applications like hiring tools or chatbots</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82" name="Shape 182"/>
        <p:cNvGrpSpPr/>
        <p:nvPr/>
      </p:nvGrpSpPr>
      <p:grpSpPr>
        <a:xfrm>
          <a:off x="0" y="0"/>
          <a:ext cx="0" cy="0"/>
          <a:chOff x="0" y="0"/>
          <a:chExt cx="0" cy="0"/>
        </a:xfrm>
      </p:grpSpPr>
      <p:sp>
        <p:nvSpPr>
          <p:cNvPr id="183" name="Google Shape;183;g308b75f149e_0_99"/>
          <p:cNvSpPr txBox="1"/>
          <p:nvPr>
            <p:ph type="title"/>
          </p:nvPr>
        </p:nvSpPr>
        <p:spPr>
          <a:xfrm>
            <a:off x="711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9</a:t>
            </a:r>
            <a:endParaRPr sz="2800"/>
          </a:p>
        </p:txBody>
      </p:sp>
      <p:sp>
        <p:nvSpPr>
          <p:cNvPr id="184" name="Google Shape;184;g308b75f149e_0_9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85" name="Google Shape;185;g308b75f149e_0_9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86" name="Google Shape;186;g308b75f149e_0_9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87" name="Google Shape;187;g308b75f149e_0_99"/>
          <p:cNvSpPr txBox="1"/>
          <p:nvPr/>
        </p:nvSpPr>
        <p:spPr>
          <a:xfrm>
            <a:off x="711200" y="1861650"/>
            <a:ext cx="11282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latin typeface="Times New Roman"/>
                <a:ea typeface="Times New Roman"/>
                <a:cs typeface="Times New Roman"/>
                <a:sym typeface="Times New Roman"/>
              </a:rPr>
              <a:t>Low-Resource Adaptation of Open-Domain Generative Chatbot</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Greyson Gerhard-Young⭑, Raviteja Anantha⭑, Srinivas Chappidi , Bjorn Hoffmeister ¨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 We demonstrate that low parameter models can simultaneously retain their general knowledge conversational abilities while improving in a specific domain.</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 Open-domain generative chatbots are not restricted to specific topics or domains, allowing them to engage in conversations on a wide variety of subjects, which enhances user interaction and engagement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a:t>
            </a:r>
            <a:r>
              <a:rPr b="1" lang="en-IN" sz="18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Open-domain models can struggle with maintaining coherence over long conversations, frequently losing context, repeating themselves, or producing contradictory responses in multi-turn dialogues.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91" name="Shape 191"/>
        <p:cNvGrpSpPr/>
        <p:nvPr/>
      </p:nvGrpSpPr>
      <p:grpSpPr>
        <a:xfrm>
          <a:off x="0" y="0"/>
          <a:ext cx="0" cy="0"/>
          <a:chOff x="0" y="0"/>
          <a:chExt cx="0" cy="0"/>
        </a:xfrm>
      </p:grpSpPr>
      <p:sp>
        <p:nvSpPr>
          <p:cNvPr id="192" name="Google Shape;192;g308b75f149e_0_112"/>
          <p:cNvSpPr txBox="1"/>
          <p:nvPr>
            <p:ph type="title"/>
          </p:nvPr>
        </p:nvSpPr>
        <p:spPr>
          <a:xfrm>
            <a:off x="711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10</a:t>
            </a:r>
            <a:endParaRPr sz="2800"/>
          </a:p>
        </p:txBody>
      </p:sp>
      <p:sp>
        <p:nvSpPr>
          <p:cNvPr id="193" name="Google Shape;193;g308b75f149e_0_112"/>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94" name="Google Shape;194;g308b75f149e_0_11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95" name="Google Shape;195;g308b75f149e_0_11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96" name="Google Shape;196;g308b75f149e_0_112"/>
          <p:cNvSpPr txBox="1"/>
          <p:nvPr/>
        </p:nvSpPr>
        <p:spPr>
          <a:xfrm>
            <a:off x="711200" y="1861650"/>
            <a:ext cx="112824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latin typeface="Times New Roman"/>
                <a:ea typeface="Times New Roman"/>
                <a:cs typeface="Times New Roman"/>
                <a:sym typeface="Times New Roman"/>
              </a:rPr>
              <a:t>Halting generative AI advancements may slow down progress in climate research</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Francesca Larosa, Sergio Hoyas, Javier García-Martínez, J. Alberto Conejero, Francesco Fuso Nerini &amp; Ricardo Vinuesa</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Large language models ofer an opportunity to advance climate and sustainability research. We believe that a focus on regulation and validation of generative artifcial intelligence models would provide more benefts to society than a halt in development</a:t>
            </a: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 : Open-domain generative chatbots are not restricted to specific topics or domains, allowing them to engage in conversations on a wide variety of subjects, which enhances user interaction and engagement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 </a:t>
            </a:r>
            <a:r>
              <a:rPr lang="en-IN" sz="1800">
                <a:solidFill>
                  <a:schemeClr val="dk1"/>
                </a:solidFill>
                <a:latin typeface="Times New Roman"/>
                <a:ea typeface="Times New Roman"/>
                <a:cs typeface="Times New Roman"/>
                <a:sym typeface="Times New Roman"/>
              </a:rPr>
              <a:t>Open-domain models can struggle with maintaining coherence over long conversations, frequently losing context, repeating themselves, or producing contradictory responses in multi-turn dialogues.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00" name="Shape 200"/>
        <p:cNvGrpSpPr/>
        <p:nvPr/>
      </p:nvGrpSpPr>
      <p:grpSpPr>
        <a:xfrm>
          <a:off x="0" y="0"/>
          <a:ext cx="0" cy="0"/>
          <a:chOff x="0" y="0"/>
          <a:chExt cx="0" cy="0"/>
        </a:xfrm>
      </p:grpSpPr>
      <p:sp>
        <p:nvSpPr>
          <p:cNvPr id="201" name="Google Shape;201;g308b75f149e_0_123"/>
          <p:cNvSpPr txBox="1"/>
          <p:nvPr>
            <p:ph type="title"/>
          </p:nvPr>
        </p:nvSpPr>
        <p:spPr>
          <a:xfrm>
            <a:off x="711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11</a:t>
            </a:r>
            <a:endParaRPr sz="2800"/>
          </a:p>
        </p:txBody>
      </p:sp>
      <p:sp>
        <p:nvSpPr>
          <p:cNvPr id="202" name="Google Shape;202;g308b75f149e_0_12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03" name="Google Shape;203;g308b75f149e_0_12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04" name="Google Shape;204;g308b75f149e_0_12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05" name="Google Shape;205;g308b75f149e_0_123"/>
          <p:cNvSpPr txBox="1"/>
          <p:nvPr/>
        </p:nvSpPr>
        <p:spPr>
          <a:xfrm>
            <a:off x="711200" y="1861650"/>
            <a:ext cx="112824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latin typeface="Times New Roman"/>
                <a:ea typeface="Times New Roman"/>
                <a:cs typeface="Times New Roman"/>
                <a:sym typeface="Times New Roman"/>
              </a:rPr>
              <a:t>Climate-fever: A Dataset for Verification of Real-World Climate Claims </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Thomas Diggelmann,Jordan Boyd-Graber CS, Jannis Bulian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 By providing a dataset for the research community, we aim to facilitate and encourage work on improving algorithms for retrieving evidential support for climate-specific claims, addressing the underlying language understanding challenges, and ultimately help alleviate the impact of misinformation on climate change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 NLP enables machines to automate tasks such as translation, summarization, and sentiment analysis, which can save time and reduce human effort in fields like customer service, content generation, and information extraction</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a:t>
            </a:r>
            <a:r>
              <a:rPr lang="en-IN" sz="1800">
                <a:solidFill>
                  <a:schemeClr val="dk1"/>
                </a:solidFill>
                <a:latin typeface="Times New Roman"/>
                <a:ea typeface="Times New Roman"/>
                <a:cs typeface="Times New Roman"/>
                <a:sym typeface="Times New Roman"/>
              </a:rPr>
              <a:t>NLP models trained on biased or unrepresentative data can propagate harmful biases in gender, race, and other sensitive areas, leading to unfair or skewed outputs in applications like hiring tools or chatbots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09" name="Shape 209"/>
        <p:cNvGrpSpPr/>
        <p:nvPr/>
      </p:nvGrpSpPr>
      <p:grpSpPr>
        <a:xfrm>
          <a:off x="0" y="0"/>
          <a:ext cx="0" cy="0"/>
          <a:chOff x="0" y="0"/>
          <a:chExt cx="0" cy="0"/>
        </a:xfrm>
      </p:grpSpPr>
      <p:sp>
        <p:nvSpPr>
          <p:cNvPr id="210" name="Google Shape;210;g308b75f149e_0_134"/>
          <p:cNvSpPr txBox="1"/>
          <p:nvPr>
            <p:ph type="title"/>
          </p:nvPr>
        </p:nvSpPr>
        <p:spPr>
          <a:xfrm>
            <a:off x="711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12</a:t>
            </a:r>
            <a:endParaRPr sz="2800"/>
          </a:p>
        </p:txBody>
      </p:sp>
      <p:sp>
        <p:nvSpPr>
          <p:cNvPr id="211" name="Google Shape;211;g308b75f149e_0_134"/>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12" name="Google Shape;212;g308b75f149e_0_134"/>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13" name="Google Shape;213;g308b75f149e_0_13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14" name="Google Shape;214;g308b75f149e_0_134"/>
          <p:cNvSpPr txBox="1"/>
          <p:nvPr/>
        </p:nvSpPr>
        <p:spPr>
          <a:xfrm>
            <a:off x="711200" y="1861650"/>
            <a:ext cx="11282400" cy="430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n-IN" sz="2300">
                <a:solidFill>
                  <a:schemeClr val="dk1"/>
                </a:solidFill>
                <a:highlight>
                  <a:srgbClr val="FFFFFF"/>
                </a:highlight>
                <a:latin typeface="Times New Roman"/>
                <a:ea typeface="Times New Roman"/>
                <a:cs typeface="Times New Roman"/>
                <a:sym typeface="Times New Roman"/>
              </a:rPr>
              <a:t>The Choice of Textual Knowledge Base in Automated Claim Checking</a:t>
            </a:r>
            <a:endParaRPr b="1" sz="28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en-IN" sz="2050" u="sng">
                <a:solidFill>
                  <a:srgbClr val="0071B8"/>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Dominik Stammbach</a:t>
            </a:r>
            <a:r>
              <a:rPr lang="en-IN" sz="2050">
                <a:solidFill>
                  <a:srgbClr val="6B6B6B"/>
                </a:solidFill>
                <a:highlight>
                  <a:srgbClr val="FFFFFF"/>
                </a:highlight>
                <a:latin typeface="Times New Roman"/>
                <a:ea typeface="Times New Roman"/>
                <a:cs typeface="Times New Roman"/>
                <a:sym typeface="Times New Roman"/>
              </a:rPr>
              <a:t>, </a:t>
            </a:r>
            <a:r>
              <a:rPr lang="en-IN" sz="2050" u="sng">
                <a:solidFill>
                  <a:srgbClr val="0071B8"/>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Boya Zhang</a:t>
            </a:r>
            <a:r>
              <a:rPr lang="en-IN" sz="2050">
                <a:solidFill>
                  <a:srgbClr val="6B6B6B"/>
                </a:solidFill>
                <a:highlight>
                  <a:srgbClr val="FFFFFF"/>
                </a:highlight>
                <a:latin typeface="Times New Roman"/>
                <a:ea typeface="Times New Roman"/>
                <a:cs typeface="Times New Roman"/>
                <a:sym typeface="Times New Roman"/>
              </a:rPr>
              <a:t>, </a:t>
            </a:r>
            <a:r>
              <a:rPr lang="en-IN" sz="2050" u="sng">
                <a:solidFill>
                  <a:srgbClr val="0071B8"/>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rPr>
              <a:t>Elliott Ash</a:t>
            </a:r>
            <a:r>
              <a:rPr lang="en-IN" sz="2050" u="sng">
                <a:solidFill>
                  <a:srgbClr val="0071B8"/>
                </a:solidFill>
                <a:highlight>
                  <a:srgbClr val="FFFFFF"/>
                </a:highlight>
                <a:latin typeface="Times New Roman"/>
                <a:ea typeface="Times New Roman"/>
                <a:cs typeface="Times New Roman"/>
                <a:sym typeface="Times New Roman"/>
                <a:hlinkClick r:id="rId7">
                  <a:extLst>
                    <a:ext uri="{A12FA001-AC4F-418D-AE19-62706E023703}">
                      <ahyp:hlinkClr val="tx"/>
                    </a:ext>
                  </a:extLst>
                </a:hlinkClick>
              </a:rPr>
              <a:t>Authors Info &amp; Claim</a:t>
            </a:r>
            <a:endParaRPr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rgbClr val="333333"/>
                </a:solidFill>
                <a:highlight>
                  <a:srgbClr val="FAFAFA"/>
                </a:highlight>
                <a:latin typeface="Times New Roman"/>
                <a:ea typeface="Times New Roman"/>
                <a:cs typeface="Times New Roman"/>
                <a:sym typeface="Times New Roman"/>
              </a:rPr>
              <a:t>Automated claim checking is the task of determining the veracity of a claim given evidence retrieved from a textual knowledge base of trustworthy facts. While previous work has taken the knowledge base as given and optimized the claim-checking pipeline, we take the opposite approach—taking the pipeline as given, we explore the choice of the knowledge base.</a:t>
            </a:r>
            <a:endParaRPr sz="1800">
              <a:solidFill>
                <a:srgbClr val="333333"/>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333333"/>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 NLP enables machines to automate tasks such as translation, summarization, and sentiment analysis, which can save time and reduce human effort in fields like customer service, content generation, and information extraction</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a:t>
            </a:r>
            <a:r>
              <a:rPr lang="en-IN" sz="1800">
                <a:solidFill>
                  <a:schemeClr val="dk1"/>
                </a:solidFill>
                <a:latin typeface="Times New Roman"/>
                <a:ea typeface="Times New Roman"/>
                <a:cs typeface="Times New Roman"/>
                <a:sym typeface="Times New Roman"/>
              </a:rPr>
              <a:t>NLP models trained on biased or unrepresentative data can propagate harmful biases in gender, race, and other sensitive areas, leading to unfair or skewed outputs in applications like hiring tools or chatbots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18" name="Shape 218"/>
        <p:cNvGrpSpPr/>
        <p:nvPr/>
      </p:nvGrpSpPr>
      <p:grpSpPr>
        <a:xfrm>
          <a:off x="0" y="0"/>
          <a:ext cx="0" cy="0"/>
          <a:chOff x="0" y="0"/>
          <a:chExt cx="0" cy="0"/>
        </a:xfrm>
      </p:grpSpPr>
      <p:sp>
        <p:nvSpPr>
          <p:cNvPr id="219" name="Google Shape;219;g308b75f149e_0_148"/>
          <p:cNvSpPr txBox="1"/>
          <p:nvPr>
            <p:ph type="title"/>
          </p:nvPr>
        </p:nvSpPr>
        <p:spPr>
          <a:xfrm>
            <a:off x="479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13</a:t>
            </a:r>
            <a:endParaRPr sz="2800"/>
          </a:p>
        </p:txBody>
      </p:sp>
      <p:sp>
        <p:nvSpPr>
          <p:cNvPr id="220" name="Google Shape;220;g308b75f149e_0_14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21" name="Google Shape;221;g308b75f149e_0_14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22" name="Google Shape;222;g308b75f149e_0_14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23" name="Google Shape;223;g308b75f149e_0_148"/>
          <p:cNvSpPr txBox="1"/>
          <p:nvPr/>
        </p:nvSpPr>
        <p:spPr>
          <a:xfrm>
            <a:off x="711200" y="1861650"/>
            <a:ext cx="11282400" cy="407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n-IN" sz="2300">
                <a:solidFill>
                  <a:schemeClr val="dk1"/>
                </a:solidFill>
                <a:highlight>
                  <a:srgbClr val="FFFFFF"/>
                </a:highlight>
                <a:latin typeface="Times New Roman"/>
                <a:ea typeface="Times New Roman"/>
                <a:cs typeface="Times New Roman"/>
                <a:sym typeface="Times New Roman"/>
              </a:rPr>
              <a:t>Improving Language Models by Retrieving from Trillions of Tokens </a:t>
            </a:r>
            <a:endParaRPr b="1" sz="28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en-IN" sz="2050">
                <a:solidFill>
                  <a:schemeClr val="dk1"/>
                </a:solidFill>
                <a:highlight>
                  <a:srgbClr val="FFFFFF"/>
                </a:highlight>
                <a:latin typeface="Times New Roman"/>
                <a:ea typeface="Times New Roman"/>
                <a:cs typeface="Times New Roman"/>
                <a:sym typeface="Times New Roman"/>
              </a:rPr>
              <a:t>Sebastian Borgeaud * Arthur Mensch * Jordan Hoffmann * Trevor Cai Eliza Rutherford Katie Millican</a:t>
            </a:r>
            <a:endParaRPr sz="20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rgbClr val="333333"/>
                </a:solidFill>
                <a:highlight>
                  <a:srgbClr val="FAFAFA"/>
                </a:highlight>
                <a:latin typeface="Times New Roman"/>
                <a:ea typeface="Times New Roman"/>
                <a:cs typeface="Times New Roman"/>
                <a:sym typeface="Times New Roman"/>
              </a:rPr>
              <a:t>We enhance auto-regressive language models by conditioning on document chunks retrieved from a large corpus, based on local similarity with preceding tokens. With a 2 trillion token database, our Retrieval-Enhanced Transformer (RETRO) obtains comparable performance to GPT-3 and Jurassic-1 on the Pile, despite using 25× fewer parameters</a:t>
            </a:r>
            <a:endParaRPr sz="1800">
              <a:solidFill>
                <a:srgbClr val="333333"/>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333333"/>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The climate related policies updation is efficient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 </a:t>
            </a:r>
            <a:r>
              <a:rPr lang="en-IN" sz="1800">
                <a:solidFill>
                  <a:schemeClr val="dk1"/>
                </a:solidFill>
                <a:latin typeface="Times New Roman"/>
                <a:ea typeface="Times New Roman"/>
                <a:cs typeface="Times New Roman"/>
                <a:sym typeface="Times New Roman"/>
              </a:rPr>
              <a:t>Real time data handling is not proper and for large data it is not feasible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27" name="Shape 227"/>
        <p:cNvGrpSpPr/>
        <p:nvPr/>
      </p:nvGrpSpPr>
      <p:grpSpPr>
        <a:xfrm>
          <a:off x="0" y="0"/>
          <a:ext cx="0" cy="0"/>
          <a:chOff x="0" y="0"/>
          <a:chExt cx="0" cy="0"/>
        </a:xfrm>
      </p:grpSpPr>
      <p:sp>
        <p:nvSpPr>
          <p:cNvPr id="228" name="Google Shape;228;g308b75f149e_0_159"/>
          <p:cNvSpPr txBox="1"/>
          <p:nvPr>
            <p:ph type="title"/>
          </p:nvPr>
        </p:nvSpPr>
        <p:spPr>
          <a:xfrm>
            <a:off x="479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14</a:t>
            </a:r>
            <a:endParaRPr sz="2800"/>
          </a:p>
        </p:txBody>
      </p:sp>
      <p:sp>
        <p:nvSpPr>
          <p:cNvPr id="229" name="Google Shape;229;g308b75f149e_0_15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30" name="Google Shape;230;g308b75f149e_0_15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31" name="Google Shape;231;g308b75f149e_0_15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32" name="Google Shape;232;g308b75f149e_0_159"/>
          <p:cNvSpPr txBox="1"/>
          <p:nvPr/>
        </p:nvSpPr>
        <p:spPr>
          <a:xfrm>
            <a:off x="711200" y="1861650"/>
            <a:ext cx="11282400" cy="4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n-IN" sz="2300">
                <a:solidFill>
                  <a:schemeClr val="dk1"/>
                </a:solidFill>
                <a:highlight>
                  <a:srgbClr val="FFFFFF"/>
                </a:highlight>
                <a:latin typeface="Times New Roman"/>
                <a:ea typeface="Times New Roman"/>
                <a:cs typeface="Times New Roman"/>
                <a:sym typeface="Times New Roman"/>
              </a:rPr>
              <a:t>Generative Artificial Intelligence: Opportunities and Challenges of Large Language Models </a:t>
            </a:r>
            <a:endParaRPr b="1" sz="28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en-IN" sz="2050">
                <a:solidFill>
                  <a:schemeClr val="dk1"/>
                </a:solidFill>
                <a:highlight>
                  <a:srgbClr val="FFFFFF"/>
                </a:highlight>
                <a:latin typeface="Times New Roman"/>
                <a:ea typeface="Times New Roman"/>
                <a:cs typeface="Times New Roman"/>
                <a:sym typeface="Times New Roman"/>
              </a:rPr>
              <a:t>Fabian Barreto, Lalita Moharkar, Madhura Shirodkar, Vidya Sarode, Saniya Gonsalves, and Aaron Johns</a:t>
            </a:r>
            <a:endParaRPr sz="20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rgbClr val="333333"/>
                </a:solidFill>
                <a:highlight>
                  <a:srgbClr val="FAFAFA"/>
                </a:highlight>
                <a:latin typeface="Times New Roman"/>
                <a:ea typeface="Times New Roman"/>
                <a:cs typeface="Times New Roman"/>
                <a:sym typeface="Times New Roman"/>
              </a:rPr>
              <a:t>Artificial Intelligence (AI) research in the past decade has led to the development of Generative AI, where AI systems create new information from almost nothing after learning from trained models. Generative AI can create original work, like an article, a code, a painting, a poem, or a song.</a:t>
            </a:r>
            <a:endParaRPr sz="1800">
              <a:solidFill>
                <a:srgbClr val="333333"/>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333333"/>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The climate related policies updation is efficient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 </a:t>
            </a:r>
            <a:r>
              <a:rPr lang="en-IN" sz="1800">
                <a:solidFill>
                  <a:schemeClr val="dk1"/>
                </a:solidFill>
                <a:latin typeface="Times New Roman"/>
                <a:ea typeface="Times New Roman"/>
                <a:cs typeface="Times New Roman"/>
                <a:sym typeface="Times New Roman"/>
              </a:rPr>
              <a:t>Real time data handling is not proper and for large data it is not feasible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36" name="Shape 236"/>
        <p:cNvGrpSpPr/>
        <p:nvPr/>
      </p:nvGrpSpPr>
      <p:grpSpPr>
        <a:xfrm>
          <a:off x="0" y="0"/>
          <a:ext cx="0" cy="0"/>
          <a:chOff x="0" y="0"/>
          <a:chExt cx="0" cy="0"/>
        </a:xfrm>
      </p:grpSpPr>
      <p:sp>
        <p:nvSpPr>
          <p:cNvPr id="237" name="Google Shape;237;g308b75f149e_0_170"/>
          <p:cNvSpPr txBox="1"/>
          <p:nvPr>
            <p:ph type="title"/>
          </p:nvPr>
        </p:nvSpPr>
        <p:spPr>
          <a:xfrm>
            <a:off x="479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15</a:t>
            </a:r>
            <a:endParaRPr sz="2800"/>
          </a:p>
        </p:txBody>
      </p:sp>
      <p:sp>
        <p:nvSpPr>
          <p:cNvPr id="238" name="Google Shape;238;g308b75f149e_0_17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39" name="Google Shape;239;g308b75f149e_0_17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40" name="Google Shape;240;g308b75f149e_0_17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41" name="Google Shape;241;g308b75f149e_0_170"/>
          <p:cNvSpPr txBox="1"/>
          <p:nvPr/>
        </p:nvSpPr>
        <p:spPr>
          <a:xfrm>
            <a:off x="711200" y="1861650"/>
            <a:ext cx="11282400" cy="499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n-IN" sz="2300">
                <a:solidFill>
                  <a:schemeClr val="dk1"/>
                </a:solidFill>
                <a:highlight>
                  <a:srgbClr val="FFFFFF"/>
                </a:highlight>
                <a:latin typeface="Times New Roman"/>
                <a:ea typeface="Times New Roman"/>
                <a:cs typeface="Times New Roman"/>
                <a:sym typeface="Times New Roman"/>
              </a:rPr>
              <a:t>Machine learning-based evidence and attribution mapping of 100,000 climate impact studies</a:t>
            </a:r>
            <a:endParaRPr b="1" sz="28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en-IN" sz="2050">
                <a:solidFill>
                  <a:schemeClr val="dk1"/>
                </a:solidFill>
                <a:highlight>
                  <a:srgbClr val="FFFFFF"/>
                </a:highlight>
                <a:latin typeface="Times New Roman"/>
                <a:ea typeface="Times New Roman"/>
                <a:cs typeface="Times New Roman"/>
                <a:sym typeface="Times New Roman"/>
              </a:rPr>
              <a:t>Max Callaghan ,Carl-Friedrich Schleussner </a:t>
            </a:r>
            <a:endParaRPr sz="20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rgbClr val="333333"/>
                </a:solidFill>
                <a:highlight>
                  <a:srgbClr val="FAFAFA"/>
                </a:highlight>
                <a:latin typeface="Times New Roman"/>
                <a:ea typeface="Times New Roman"/>
                <a:cs typeface="Times New Roman"/>
                <a:sym typeface="Times New Roman"/>
              </a:rPr>
              <a:t>. Here we use the language representation model BERT to identify and classify studies on observed climate impacts, producing a machine-learning-assisted evidence map which provides the most comprehensive picture of the literature to date.</a:t>
            </a:r>
            <a:endParaRPr sz="1800">
              <a:solidFill>
                <a:srgbClr val="333333"/>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BERT is designed to capture context from both directions (bidirectional), meaning it understands the meaning of a word based on the surrounding words. This leads to more accurate language representations compared to models like Word2Vec or GloVe, which treat words as isolated tokens.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 </a:t>
            </a:r>
            <a:r>
              <a:rPr lang="en-IN" sz="1800">
                <a:solidFill>
                  <a:schemeClr val="dk1"/>
                </a:solidFill>
                <a:latin typeface="Times New Roman"/>
                <a:ea typeface="Times New Roman"/>
                <a:cs typeface="Times New Roman"/>
                <a:sym typeface="Times New Roman"/>
              </a:rPr>
              <a:t>BERT is a large model with millions of parameters (e.g., BERT-base has 110 million parameters, BERT-large has 340 million), requiring significant computational resources to train or fine-tune. This limits accessibility for small organizations or developers with limited resources.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45" name="Shape 245"/>
        <p:cNvGrpSpPr/>
        <p:nvPr/>
      </p:nvGrpSpPr>
      <p:grpSpPr>
        <a:xfrm>
          <a:off x="0" y="0"/>
          <a:ext cx="0" cy="0"/>
          <a:chOff x="0" y="0"/>
          <a:chExt cx="0" cy="0"/>
        </a:xfrm>
      </p:grpSpPr>
      <p:sp>
        <p:nvSpPr>
          <p:cNvPr id="246" name="Google Shape;246;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Summary of Literature Review</a:t>
            </a:r>
            <a:endParaRPr sz="2800"/>
          </a:p>
        </p:txBody>
      </p:sp>
      <p:sp>
        <p:nvSpPr>
          <p:cNvPr id="247" name="Google Shape;247;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19100" lvl="0" marL="469900" marR="0" rtl="0" algn="l">
              <a:lnSpc>
                <a:spcPct val="150000"/>
              </a:lnSpc>
              <a:spcBef>
                <a:spcPts val="0"/>
              </a:spcBef>
              <a:spcAft>
                <a:spcPts val="0"/>
              </a:spcAft>
              <a:buClr>
                <a:srgbClr val="CC0000"/>
              </a:buClr>
              <a:buSzPts val="2400"/>
              <a:buFont typeface="Noto Sans Symbols"/>
              <a:buChar char="□"/>
            </a:pPr>
            <a:r>
              <a:rPr lang="en-IN" sz="2400">
                <a:solidFill>
                  <a:srgbClr val="000000"/>
                </a:solidFill>
                <a:latin typeface="Times New Roman"/>
                <a:ea typeface="Times New Roman"/>
                <a:cs typeface="Times New Roman"/>
                <a:sym typeface="Times New Roman"/>
              </a:rPr>
              <a:t>The most of existing system only updates the user with the outdated information and it does not handle the real time datasets even in GPT-3 models and huggingface training models.So our system is to handle the real time datasets using the self attention mechanism </a:t>
            </a:r>
            <a:r>
              <a:rPr lang="en-IN" sz="2400">
                <a:solidFill>
                  <a:srgbClr val="000000"/>
                </a:solidFill>
                <a:latin typeface="Times New Roman"/>
                <a:ea typeface="Times New Roman"/>
                <a:cs typeface="Times New Roman"/>
                <a:sym typeface="Times New Roman"/>
              </a:rPr>
              <a:t>hierarchically</a:t>
            </a:r>
            <a:r>
              <a:rPr lang="en-IN" sz="2400">
                <a:solidFill>
                  <a:srgbClr val="000000"/>
                </a:solidFill>
                <a:latin typeface="Times New Roman"/>
                <a:ea typeface="Times New Roman"/>
                <a:cs typeface="Times New Roman"/>
                <a:sym typeface="Times New Roman"/>
              </a:rPr>
              <a:t> </a:t>
            </a:r>
            <a:br>
              <a:rPr b="0" i="0" lang="en-IN"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sz="2400"/>
          </a:p>
        </p:txBody>
      </p:sp>
      <p:sp>
        <p:nvSpPr>
          <p:cNvPr id="248" name="Google Shape;248;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49" name="Google Shape;249;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50" name="Google Shape;250;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54" name="Shape 254"/>
        <p:cNvGrpSpPr/>
        <p:nvPr/>
      </p:nvGrpSpPr>
      <p:grpSpPr>
        <a:xfrm>
          <a:off x="0" y="0"/>
          <a:ext cx="0" cy="0"/>
          <a:chOff x="0" y="0"/>
          <a:chExt cx="0" cy="0"/>
        </a:xfrm>
      </p:grpSpPr>
      <p:sp>
        <p:nvSpPr>
          <p:cNvPr id="255" name="Google Shape;255;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a:t>
            </a:r>
            <a:endParaRPr sz="2800"/>
          </a:p>
        </p:txBody>
      </p:sp>
      <p:sp>
        <p:nvSpPr>
          <p:cNvPr id="256" name="Google Shape;256;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100"/>
              <a:buNone/>
            </a:pPr>
            <a:r>
              <a:rPr lang="en-IN" sz="2400">
                <a:latin typeface="Times New Roman"/>
                <a:ea typeface="Times New Roman"/>
                <a:cs typeface="Times New Roman"/>
                <a:sym typeface="Times New Roman"/>
              </a:rPr>
              <a:t>•In today's world, climate change is one of the most significant environmental challenges we face. Rapid climate change is driven by several unsustainable practices, with both corporations and the general public raising concerns about how to promote sustainable development and reduce pollution’s impact on the climate.</a:t>
            </a:r>
            <a:endParaRPr sz="24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•To bridge this gap, we propose a user-interactive assistant that provides real-time updates on climate change, tailored to users' locations and corporate industry sites..</a:t>
            </a:r>
            <a:endParaRPr sz="2400">
              <a:latin typeface="Times New Roman"/>
              <a:ea typeface="Times New Roman"/>
              <a:cs typeface="Times New Roman"/>
              <a:sym typeface="Times New Roman"/>
            </a:endParaRPr>
          </a:p>
          <a:p>
            <a:pPr indent="0" lvl="0" marL="0" rtl="0" algn="l">
              <a:lnSpc>
                <a:spcPct val="150000"/>
              </a:lnSpc>
              <a:spcBef>
                <a:spcPts val="600"/>
              </a:spcBef>
              <a:spcAft>
                <a:spcPts val="0"/>
              </a:spcAft>
              <a:buSzPts val="3000"/>
              <a:buNone/>
            </a:pPr>
            <a:r>
              <a:t/>
            </a:r>
            <a:endParaRPr sz="2400">
              <a:solidFill>
                <a:srgbClr val="000000"/>
              </a:solidFill>
              <a:latin typeface="Times New Roman"/>
              <a:ea typeface="Times New Roman"/>
              <a:cs typeface="Times New Roman"/>
              <a:sym typeface="Times New Roman"/>
            </a:endParaRPr>
          </a:p>
        </p:txBody>
      </p:sp>
      <p:sp>
        <p:nvSpPr>
          <p:cNvPr id="257" name="Google Shape;257;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58" name="Google Shape;258;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59" name="Google Shape;259;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Introduction</a:t>
            </a:r>
            <a:endParaRPr sz="2800"/>
          </a:p>
        </p:txBody>
      </p:sp>
      <p:sp>
        <p:nvSpPr>
          <p:cNvPr id="103" name="Google Shape;103;p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12700" lvl="0" marL="12700" rtl="0" algn="l">
              <a:lnSpc>
                <a:spcPct val="150000"/>
              </a:lnSpc>
              <a:spcBef>
                <a:spcPts val="600"/>
              </a:spcBef>
              <a:spcAft>
                <a:spcPts val="0"/>
              </a:spcAft>
              <a:buClr>
                <a:schemeClr val="dk1"/>
              </a:buClr>
              <a:buSzPts val="1100"/>
              <a:buFont typeface="Arial"/>
              <a:buNone/>
            </a:pPr>
            <a:r>
              <a:rPr lang="en-IN" sz="2400">
                <a:solidFill>
                  <a:srgbClr val="CC0000"/>
                </a:solidFill>
                <a:latin typeface="Times New Roman"/>
                <a:ea typeface="Times New Roman"/>
                <a:cs typeface="Times New Roman"/>
                <a:sym typeface="Times New Roman"/>
              </a:rPr>
              <a:t>O </a:t>
            </a:r>
            <a:r>
              <a:rPr lang="en-IN" sz="2400">
                <a:latin typeface="Times New Roman"/>
                <a:ea typeface="Times New Roman"/>
                <a:cs typeface="Times New Roman"/>
                <a:sym typeface="Times New Roman"/>
              </a:rPr>
              <a:t>In today's world, climate change is a critical issue impacting sustainability, corporate and political investments, real estate, and more. The consequences of climate change, such as air and water pollution and rising sea levels, are now a reality. Despite its importance, access to consolidated and detailed climate data remains limited.</a:t>
            </a:r>
            <a:endParaRPr sz="2400">
              <a:latin typeface="Times New Roman"/>
              <a:ea typeface="Times New Roman"/>
              <a:cs typeface="Times New Roman"/>
              <a:sym typeface="Times New Roman"/>
            </a:endParaRPr>
          </a:p>
          <a:p>
            <a:pPr indent="-12700" lvl="0" marL="12700" rtl="0" algn="l">
              <a:lnSpc>
                <a:spcPct val="150000"/>
              </a:lnSpc>
              <a:spcBef>
                <a:spcPts val="600"/>
              </a:spcBef>
              <a:spcAft>
                <a:spcPts val="0"/>
              </a:spcAft>
              <a:buClr>
                <a:schemeClr val="dk1"/>
              </a:buClr>
              <a:buSzPts val="1100"/>
              <a:buFont typeface="Arial"/>
              <a:buNone/>
            </a:pPr>
            <a:r>
              <a:rPr lang="en-IN" sz="2400">
                <a:solidFill>
                  <a:srgbClr val="CC0000"/>
                </a:solidFill>
                <a:latin typeface="Times New Roman"/>
                <a:ea typeface="Times New Roman"/>
                <a:cs typeface="Times New Roman"/>
                <a:sym typeface="Times New Roman"/>
              </a:rPr>
              <a:t>O </a:t>
            </a:r>
            <a:r>
              <a:rPr lang="en-IN" sz="2400">
                <a:latin typeface="Times New Roman"/>
                <a:ea typeface="Times New Roman"/>
                <a:cs typeface="Times New Roman"/>
                <a:sym typeface="Times New Roman"/>
              </a:rPr>
              <a:t>There are not many technological framework dedicated to climate related information, and it is difficult to access climate change data which is consolidated and detailed.</a:t>
            </a:r>
            <a:endParaRPr sz="2400">
              <a:latin typeface="Times New Roman"/>
              <a:ea typeface="Times New Roman"/>
              <a:cs typeface="Times New Roman"/>
              <a:sym typeface="Times New Roman"/>
            </a:endParaRPr>
          </a:p>
          <a:p>
            <a:pPr indent="0" lvl="0" marL="0" rtl="0" algn="l">
              <a:lnSpc>
                <a:spcPct val="150000"/>
              </a:lnSpc>
              <a:spcBef>
                <a:spcPts val="600"/>
              </a:spcBef>
              <a:spcAft>
                <a:spcPts val="0"/>
              </a:spcAft>
              <a:buSzPts val="3000"/>
              <a:buNone/>
            </a:pPr>
            <a:r>
              <a:t/>
            </a:r>
            <a:endParaRPr sz="2400">
              <a:solidFill>
                <a:srgbClr val="000000"/>
              </a:solidFill>
              <a:latin typeface="Times New Roman"/>
              <a:ea typeface="Times New Roman"/>
              <a:cs typeface="Times New Roman"/>
              <a:sym typeface="Times New Roman"/>
            </a:endParaRPr>
          </a:p>
        </p:txBody>
      </p:sp>
      <p:sp>
        <p:nvSpPr>
          <p:cNvPr id="104" name="Google Shape;104;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05" name="Google Shape;105;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6" name="Google Shape;106;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63" name="Shape 263"/>
        <p:cNvGrpSpPr/>
        <p:nvPr/>
      </p:nvGrpSpPr>
      <p:grpSpPr>
        <a:xfrm>
          <a:off x="0" y="0"/>
          <a:ext cx="0" cy="0"/>
          <a:chOff x="0" y="0"/>
          <a:chExt cx="0" cy="0"/>
        </a:xfrm>
      </p:grpSpPr>
      <p:sp>
        <p:nvSpPr>
          <p:cNvPr id="264" name="Google Shape;264;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a:t>
            </a:r>
            <a:endParaRPr sz="2800"/>
          </a:p>
        </p:txBody>
      </p:sp>
      <p:sp>
        <p:nvSpPr>
          <p:cNvPr id="265" name="Google Shape;265;p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12700" lvl="0" marL="12700" rtl="0" algn="l">
              <a:lnSpc>
                <a:spcPct val="150000"/>
              </a:lnSpc>
              <a:spcBef>
                <a:spcPts val="600"/>
              </a:spcBef>
              <a:spcAft>
                <a:spcPts val="0"/>
              </a:spcAft>
              <a:buClr>
                <a:schemeClr val="dk1"/>
              </a:buClr>
              <a:buSzPts val="1100"/>
              <a:buFont typeface="Arial"/>
              <a:buNone/>
            </a:pPr>
            <a:r>
              <a:rPr lang="en-IN" sz="2400">
                <a:solidFill>
                  <a:srgbClr val="CC0000"/>
                </a:solidFill>
                <a:latin typeface="Times New Roman"/>
                <a:ea typeface="Times New Roman"/>
                <a:cs typeface="Times New Roman"/>
                <a:sym typeface="Times New Roman"/>
              </a:rPr>
              <a:t>o</a:t>
            </a:r>
            <a:r>
              <a:rPr lang="en-IN" sz="2400">
                <a:latin typeface="Times New Roman"/>
                <a:ea typeface="Times New Roman"/>
                <a:cs typeface="Times New Roman"/>
                <a:sym typeface="Times New Roman"/>
              </a:rPr>
              <a:t>The Aim of this project is to provide a Chatbot, and the associated framework that can provide the users information about Climate change, Latest updates regarding climate policies, financial implications of Climate change, financial geographical implications as per changing climate etc. </a:t>
            </a:r>
            <a:endParaRPr sz="2400">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sz="3200">
              <a:solidFill>
                <a:srgbClr val="000000"/>
              </a:solidFill>
              <a:latin typeface="Times New Roman"/>
              <a:ea typeface="Times New Roman"/>
              <a:cs typeface="Times New Roman"/>
              <a:sym typeface="Times New Roman"/>
            </a:endParaRPr>
          </a:p>
        </p:txBody>
      </p:sp>
      <p:sp>
        <p:nvSpPr>
          <p:cNvPr id="266" name="Google Shape;266;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67" name="Google Shape;267;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68" name="Google Shape;268;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72" name="Shape 272"/>
        <p:cNvGrpSpPr/>
        <p:nvPr/>
      </p:nvGrpSpPr>
      <p:grpSpPr>
        <a:xfrm>
          <a:off x="0" y="0"/>
          <a:ext cx="0" cy="0"/>
          <a:chOff x="0" y="0"/>
          <a:chExt cx="0" cy="0"/>
        </a:xfrm>
      </p:grpSpPr>
      <p:sp>
        <p:nvSpPr>
          <p:cNvPr id="273" name="Google Shape;273;g2fb1712c44e_0_16"/>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SOFTWARE REQUIREMENTS </a:t>
            </a:r>
            <a:endParaRPr sz="2800"/>
          </a:p>
        </p:txBody>
      </p:sp>
      <p:sp>
        <p:nvSpPr>
          <p:cNvPr id="274" name="Google Shape;274;g2fb1712c44e_0_1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12700" lvl="0" marL="12700" rtl="0" algn="l">
              <a:lnSpc>
                <a:spcPct val="150000"/>
              </a:lnSpc>
              <a:spcBef>
                <a:spcPts val="600"/>
              </a:spcBef>
              <a:spcAft>
                <a:spcPts val="0"/>
              </a:spcAft>
              <a:buClr>
                <a:schemeClr val="dk1"/>
              </a:buClr>
              <a:buSzPts val="1100"/>
              <a:buFont typeface="Arial"/>
              <a:buNone/>
            </a:pPr>
            <a:r>
              <a:rPr lang="en-IN" sz="2400">
                <a:solidFill>
                  <a:srgbClr val="000000"/>
                </a:solidFill>
                <a:latin typeface="Times New Roman"/>
                <a:ea typeface="Times New Roman"/>
                <a:cs typeface="Times New Roman"/>
                <a:sym typeface="Times New Roman"/>
              </a:rPr>
              <a:t>FRONT END- REACT JS</a:t>
            </a:r>
            <a:br>
              <a:rPr lang="en-IN" sz="2400">
                <a:solidFill>
                  <a:srgbClr val="000000"/>
                </a:solidFill>
                <a:latin typeface="Times New Roman"/>
                <a:ea typeface="Times New Roman"/>
                <a:cs typeface="Times New Roman"/>
                <a:sym typeface="Times New Roman"/>
              </a:rPr>
            </a:br>
            <a:r>
              <a:rPr lang="en-IN" sz="2400">
                <a:solidFill>
                  <a:srgbClr val="000000"/>
                </a:solidFill>
                <a:latin typeface="Times New Roman"/>
                <a:ea typeface="Times New Roman"/>
                <a:cs typeface="Times New Roman"/>
                <a:sym typeface="Times New Roman"/>
              </a:rPr>
              <a:t>BACKEND- PYTHON AND FLASK</a:t>
            </a:r>
            <a:br>
              <a:rPr lang="en-IN" sz="2400">
                <a:solidFill>
                  <a:srgbClr val="000000"/>
                </a:solidFill>
                <a:latin typeface="Times New Roman"/>
                <a:ea typeface="Times New Roman"/>
                <a:cs typeface="Times New Roman"/>
                <a:sym typeface="Times New Roman"/>
              </a:rPr>
            </a:br>
            <a:r>
              <a:rPr lang="en-IN" sz="2400">
                <a:solidFill>
                  <a:srgbClr val="000000"/>
                </a:solidFill>
                <a:latin typeface="Times New Roman"/>
                <a:ea typeface="Times New Roman"/>
                <a:cs typeface="Times New Roman"/>
                <a:sym typeface="Times New Roman"/>
              </a:rPr>
              <a:t>API- GOOGLE ENVIRONMENTAL API </a:t>
            </a:r>
            <a:br>
              <a:rPr lang="en-IN" sz="2400">
                <a:solidFill>
                  <a:srgbClr val="000000"/>
                </a:solidFill>
                <a:latin typeface="Times New Roman"/>
                <a:ea typeface="Times New Roman"/>
                <a:cs typeface="Times New Roman"/>
                <a:sym typeface="Times New Roman"/>
              </a:rPr>
            </a:br>
            <a:r>
              <a:rPr lang="en-IN" sz="2400">
                <a:solidFill>
                  <a:srgbClr val="000000"/>
                </a:solidFill>
                <a:latin typeface="Times New Roman"/>
                <a:ea typeface="Times New Roman"/>
                <a:cs typeface="Times New Roman"/>
                <a:sym typeface="Times New Roman"/>
              </a:rPr>
              <a:t>DATABASE- MONGODB</a:t>
            </a:r>
            <a:endParaRPr sz="2400">
              <a:solidFill>
                <a:srgbClr val="000000"/>
              </a:solidFill>
              <a:latin typeface="Times New Roman"/>
              <a:ea typeface="Times New Roman"/>
              <a:cs typeface="Times New Roman"/>
              <a:sym typeface="Times New Roman"/>
            </a:endParaRPr>
          </a:p>
        </p:txBody>
      </p:sp>
      <p:sp>
        <p:nvSpPr>
          <p:cNvPr id="275" name="Google Shape;275;g2fb1712c44e_0_16"/>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76" name="Google Shape;276;g2fb1712c44e_0_16"/>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77" name="Google Shape;277;g2fb1712c44e_0_16"/>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81" name="Shape 281"/>
        <p:cNvGrpSpPr/>
        <p:nvPr/>
      </p:nvGrpSpPr>
      <p:grpSpPr>
        <a:xfrm>
          <a:off x="0" y="0"/>
          <a:ext cx="0" cy="0"/>
          <a:chOff x="0" y="0"/>
          <a:chExt cx="0" cy="0"/>
        </a:xfrm>
      </p:grpSpPr>
      <p:sp>
        <p:nvSpPr>
          <p:cNvPr id="282" name="Google Shape;282;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283" name="Google Shape;283;p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19100" lvl="0" marL="469900" marR="0" rtl="0" algn="l">
              <a:lnSpc>
                <a:spcPct val="150000"/>
              </a:lnSpc>
              <a:spcBef>
                <a:spcPts val="0"/>
              </a:spcBef>
              <a:spcAft>
                <a:spcPts val="0"/>
              </a:spcAft>
              <a:buClr>
                <a:srgbClr val="CC0000"/>
              </a:buClr>
              <a:buSzPts val="2400"/>
              <a:buFont typeface="Times New Roman"/>
              <a:buChar char="□"/>
            </a:pPr>
            <a:r>
              <a:rPr lang="en-IN" sz="2400">
                <a:solidFill>
                  <a:srgbClr val="000000"/>
                </a:solidFill>
                <a:latin typeface="Times New Roman"/>
                <a:ea typeface="Times New Roman"/>
                <a:cs typeface="Times New Roman"/>
                <a:sym typeface="Times New Roman"/>
              </a:rPr>
              <a:t>One of the major factor of unsustainable development  is climate change. Since many industries have sustainable development as their major concern.So real time data of climate change need to be provided with them properly so that they can overcome the major pollution factors and even the public can make sustainable development as their progress.So to provide and handle the real time data we provide the interface for updating the climate data</a:t>
            </a:r>
            <a:br>
              <a:rPr i="0" lang="en-IN" sz="2400" u="none" cap="none" strike="noStrike">
                <a:solidFill>
                  <a:srgbClr val="000000"/>
                </a:solidFill>
                <a:latin typeface="Times New Roman"/>
                <a:ea typeface="Times New Roman"/>
                <a:cs typeface="Times New Roman"/>
                <a:sym typeface="Times New Roman"/>
              </a:rPr>
            </a:br>
            <a:endParaRPr i="0" sz="2400" u="none" cap="none" strike="noStrike">
              <a:solidFill>
                <a:srgbClr val="000000"/>
              </a:solidFill>
              <a:latin typeface="Times New Roman"/>
              <a:ea typeface="Times New Roman"/>
              <a:cs typeface="Times New Roman"/>
              <a:sym typeface="Times New Roman"/>
            </a:endParaRPr>
          </a:p>
          <a:p>
            <a:pPr indent="0" lvl="0" marL="0" rtl="0" algn="l">
              <a:lnSpc>
                <a:spcPct val="150000"/>
              </a:lnSpc>
              <a:spcBef>
                <a:spcPts val="600"/>
              </a:spcBef>
              <a:spcAft>
                <a:spcPts val="0"/>
              </a:spcAft>
              <a:buSzPts val="3000"/>
              <a:buNone/>
            </a:pPr>
            <a:r>
              <a:t/>
            </a:r>
            <a:endParaRPr sz="2400">
              <a:latin typeface="Times New Roman"/>
              <a:ea typeface="Times New Roman"/>
              <a:cs typeface="Times New Roman"/>
              <a:sym typeface="Times New Roman"/>
            </a:endParaRPr>
          </a:p>
        </p:txBody>
      </p:sp>
      <p:sp>
        <p:nvSpPr>
          <p:cNvPr id="284" name="Google Shape;284;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85" name="Google Shape;285;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86" name="Google Shape;286;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8"/>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292" name="Google Shape;292;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93" name="Google Shape;293;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94" name="Google Shape;294;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3"/>
          <p:cNvSpPr txBox="1"/>
          <p:nvPr>
            <p:ph type="title"/>
          </p:nvPr>
        </p:nvSpPr>
        <p:spPr>
          <a:xfrm>
            <a:off x="711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a:t>
            </a:r>
            <a:endParaRPr sz="2800"/>
          </a:p>
        </p:txBody>
      </p:sp>
      <p:sp>
        <p:nvSpPr>
          <p:cNvPr id="112" name="Google Shape;112;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13" name="Google Shape;113;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4" name="Google Shape;114;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15" name="Google Shape;115;p3"/>
          <p:cNvSpPr txBox="1"/>
          <p:nvPr/>
        </p:nvSpPr>
        <p:spPr>
          <a:xfrm>
            <a:off x="711200" y="1876150"/>
            <a:ext cx="100935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2800">
                <a:solidFill>
                  <a:schemeClr val="dk1"/>
                </a:solidFill>
                <a:latin typeface="Times New Roman"/>
                <a:ea typeface="Times New Roman"/>
                <a:cs typeface="Times New Roman"/>
                <a:sym typeface="Times New Roman"/>
              </a:rPr>
              <a:t>ChatClimate: Grounding conversational AI in climate science</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Hongshen Chen , Xiaorui Liu , Dawei Yin , and Jiliang Tang, Michigan State University</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Dialogue systems have attracted more and more attention. Recent advances on dialogue systems are overwhelmingly contributed by deep learning techniques, which have been employed to enhance a wide range of big data applications such as computer vision, natural language processing, and recommender systems.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The climate related policies updation is efficient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a:t>
            </a:r>
            <a:r>
              <a:rPr lang="en-IN" sz="1800">
                <a:solidFill>
                  <a:schemeClr val="dk1"/>
                </a:solidFill>
                <a:latin typeface="Times New Roman"/>
                <a:ea typeface="Times New Roman"/>
                <a:cs typeface="Times New Roman"/>
                <a:sym typeface="Times New Roman"/>
              </a:rPr>
              <a:t>Real time data handling is not proper and for large data it is not feasible</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19" name="Shape 119"/>
        <p:cNvGrpSpPr/>
        <p:nvPr/>
      </p:nvGrpSpPr>
      <p:grpSpPr>
        <a:xfrm>
          <a:off x="0" y="0"/>
          <a:ext cx="0" cy="0"/>
          <a:chOff x="0" y="0"/>
          <a:chExt cx="0" cy="0"/>
        </a:xfrm>
      </p:grpSpPr>
      <p:sp>
        <p:nvSpPr>
          <p:cNvPr id="120" name="Google Shape;120;g308b75f149e_0_15"/>
          <p:cNvSpPr txBox="1"/>
          <p:nvPr>
            <p:ph type="title"/>
          </p:nvPr>
        </p:nvSpPr>
        <p:spPr>
          <a:xfrm>
            <a:off x="711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2</a:t>
            </a:r>
            <a:endParaRPr sz="2800"/>
          </a:p>
        </p:txBody>
      </p:sp>
      <p:sp>
        <p:nvSpPr>
          <p:cNvPr id="121" name="Google Shape;121;g308b75f149e_0_1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22" name="Google Shape;122;g308b75f149e_0_1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3" name="Google Shape;123;g308b75f149e_0_1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24" name="Google Shape;124;g308b75f149e_0_15"/>
          <p:cNvSpPr txBox="1"/>
          <p:nvPr/>
        </p:nvSpPr>
        <p:spPr>
          <a:xfrm>
            <a:off x="711200" y="1861650"/>
            <a:ext cx="11282400" cy="483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latin typeface="Times New Roman"/>
                <a:ea typeface="Times New Roman"/>
                <a:cs typeface="Times New Roman"/>
                <a:sym typeface="Times New Roman"/>
              </a:rPr>
              <a:t>HuggingGPT: Solving AI Tasks with ChatGPT and its Friends in Hugging Face</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Yongliang Shen , Kaitao Song, , Xu Tan , Dongsheng Li , Weiming Lu , Yueting Zhuang</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r>
              <a:rPr b="1" lang="en-IN"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Solving complicated AI tasks with different domains and modalities is a key step toward artificial general intelligence. While there are numerous AI models available for various domains and modalities, they cannot handle complicated AI tasks autonomously</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It introduces a promising concept of leveraging Large language models</a:t>
            </a:r>
            <a:r>
              <a:rPr b="1"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 </a:t>
            </a:r>
            <a:r>
              <a:rPr lang="en-IN" sz="1800">
                <a:solidFill>
                  <a:schemeClr val="dk1"/>
                </a:solidFill>
                <a:latin typeface="Times New Roman"/>
                <a:ea typeface="Times New Roman"/>
                <a:cs typeface="Times New Roman"/>
                <a:sym typeface="Times New Roman"/>
              </a:rPr>
              <a:t>While the abstract is thorough, it may be difficult for non-experts to fully grasp, especially with terms like "LLM-powered agent" or "task planning." A more simplified version might be necessary for broader audiences.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28" name="Shape 128"/>
        <p:cNvGrpSpPr/>
        <p:nvPr/>
      </p:nvGrpSpPr>
      <p:grpSpPr>
        <a:xfrm>
          <a:off x="0" y="0"/>
          <a:ext cx="0" cy="0"/>
          <a:chOff x="0" y="0"/>
          <a:chExt cx="0" cy="0"/>
        </a:xfrm>
      </p:grpSpPr>
      <p:sp>
        <p:nvSpPr>
          <p:cNvPr id="129" name="Google Shape;129;g308b75f149e_0_27"/>
          <p:cNvSpPr txBox="1"/>
          <p:nvPr>
            <p:ph type="title"/>
          </p:nvPr>
        </p:nvSpPr>
        <p:spPr>
          <a:xfrm>
            <a:off x="711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3</a:t>
            </a:r>
            <a:endParaRPr sz="2800"/>
          </a:p>
        </p:txBody>
      </p:sp>
      <p:sp>
        <p:nvSpPr>
          <p:cNvPr id="130" name="Google Shape;130;g308b75f149e_0_2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31" name="Google Shape;131;g308b75f149e_0_2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2" name="Google Shape;132;g308b75f149e_0_2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33" name="Google Shape;133;g308b75f149e_0_27"/>
          <p:cNvSpPr txBox="1"/>
          <p:nvPr/>
        </p:nvSpPr>
        <p:spPr>
          <a:xfrm>
            <a:off x="711200" y="1861650"/>
            <a:ext cx="112824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latin typeface="Times New Roman"/>
                <a:ea typeface="Times New Roman"/>
                <a:cs typeface="Times New Roman"/>
                <a:sym typeface="Times New Roman"/>
              </a:rPr>
              <a:t>Conversational AI for climate science</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Saeid Ashraf Vaghefi, Dominik Stammbach, Veruska Muccione , Julia Bingler, Jingwei Ni1, Mathias Kraus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Here, we enhance GPT-4 by providing access to the Sixth Assessment Report of the Intergovernmental Panel on Climate Change (IPCC AR6), the most comprehensive, up-to-date, and reliable source in this domain (refer to the ’Data Availability’ section).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The climate related policies updation is efficient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 </a:t>
            </a:r>
            <a:r>
              <a:rPr lang="en-IN" sz="1800">
                <a:solidFill>
                  <a:schemeClr val="dk1"/>
                </a:solidFill>
                <a:latin typeface="Times New Roman"/>
                <a:ea typeface="Times New Roman"/>
                <a:cs typeface="Times New Roman"/>
                <a:sym typeface="Times New Roman"/>
              </a:rPr>
              <a:t>Real time data handling is not proper and for large data it is not feasible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37" name="Shape 137"/>
        <p:cNvGrpSpPr/>
        <p:nvPr/>
      </p:nvGrpSpPr>
      <p:grpSpPr>
        <a:xfrm>
          <a:off x="0" y="0"/>
          <a:ext cx="0" cy="0"/>
          <a:chOff x="0" y="0"/>
          <a:chExt cx="0" cy="0"/>
        </a:xfrm>
      </p:grpSpPr>
      <p:sp>
        <p:nvSpPr>
          <p:cNvPr id="138" name="Google Shape;138;g308b75f149e_0_39"/>
          <p:cNvSpPr txBox="1"/>
          <p:nvPr>
            <p:ph type="title"/>
          </p:nvPr>
        </p:nvSpPr>
        <p:spPr>
          <a:xfrm>
            <a:off x="711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4</a:t>
            </a:r>
            <a:endParaRPr sz="2800"/>
          </a:p>
        </p:txBody>
      </p:sp>
      <p:sp>
        <p:nvSpPr>
          <p:cNvPr id="139" name="Google Shape;139;g308b75f149e_0_3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40" name="Google Shape;140;g308b75f149e_0_3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1" name="Google Shape;141;g308b75f149e_0_3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42" name="Google Shape;142;g308b75f149e_0_39"/>
          <p:cNvSpPr txBox="1"/>
          <p:nvPr/>
        </p:nvSpPr>
        <p:spPr>
          <a:xfrm>
            <a:off x="711200" y="1861650"/>
            <a:ext cx="112824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latin typeface="Times New Roman"/>
                <a:ea typeface="Times New Roman"/>
                <a:cs typeface="Times New Roman"/>
                <a:sym typeface="Times New Roman"/>
              </a:rPr>
              <a:t>OPT: Open Pre-trained Transformer Language Models </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Susan Zhang∗ , Stephen Roller∗ , Naman Goyal∗ , Mikel Artetxe, Moya Chen, Shuohui Chen, Christopher Dewan, Mona Diab, Xian Li, Xi Victoria Lin, Todor Mihaylov, Myle Ott† , Sam Shleifer† , Kurt Shuster, Daniel Simig, Punit Singh Koura, Anjali Sridhar, Tianlu Wang, Luke Zettlemoyer</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We present Open Pre-trained Transformers (OPT), a suite of decoder-only pre-trained transformers ranging from 125M to 175B parameters, which we aim to fully and responsibly share with interested researchers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The OPT model being open-sourced provides transparency and accessibility, allowing researchers, developers, and the broader AI community to use, modify, and improve it freely. This fosters collaboration and innovation.</a:t>
            </a:r>
            <a:r>
              <a:rPr lang="en-I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 </a:t>
            </a:r>
            <a:r>
              <a:rPr lang="en-IN" sz="1800">
                <a:solidFill>
                  <a:schemeClr val="dk1"/>
                </a:solidFill>
                <a:latin typeface="Times New Roman"/>
                <a:ea typeface="Times New Roman"/>
                <a:cs typeface="Times New Roman"/>
                <a:sym typeface="Times New Roman"/>
              </a:rPr>
              <a:t>Real time data handling is not proper and for large data it is not feasible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46" name="Shape 146"/>
        <p:cNvGrpSpPr/>
        <p:nvPr/>
      </p:nvGrpSpPr>
      <p:grpSpPr>
        <a:xfrm>
          <a:off x="0" y="0"/>
          <a:ext cx="0" cy="0"/>
          <a:chOff x="0" y="0"/>
          <a:chExt cx="0" cy="0"/>
        </a:xfrm>
      </p:grpSpPr>
      <p:sp>
        <p:nvSpPr>
          <p:cNvPr id="147" name="Google Shape;147;g308b75f149e_0_51"/>
          <p:cNvSpPr txBox="1"/>
          <p:nvPr>
            <p:ph type="title"/>
          </p:nvPr>
        </p:nvSpPr>
        <p:spPr>
          <a:xfrm>
            <a:off x="711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5	</a:t>
            </a:r>
            <a:endParaRPr sz="2800"/>
          </a:p>
        </p:txBody>
      </p:sp>
      <p:sp>
        <p:nvSpPr>
          <p:cNvPr id="148" name="Google Shape;148;g308b75f149e_0_5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49" name="Google Shape;149;g308b75f149e_0_5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0" name="Google Shape;150;g308b75f149e_0_5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51" name="Google Shape;151;g308b75f149e_0_51"/>
          <p:cNvSpPr txBox="1"/>
          <p:nvPr/>
        </p:nvSpPr>
        <p:spPr>
          <a:xfrm>
            <a:off x="711200" y="1861650"/>
            <a:ext cx="11282400" cy="41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latin typeface="Times New Roman"/>
                <a:ea typeface="Times New Roman"/>
                <a:cs typeface="Times New Roman"/>
                <a:sym typeface="Times New Roman"/>
              </a:rPr>
              <a:t>A Bibliometric Review of Large Language Models Research from 2017 to 2023</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Lizhou Fan 1*, Lingyao Li 1 , Zihui Ma 2 , Sanggyu Lee 2 , Huizi Yu 1 , Libby Hemphill 1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Synthesizing over 5,000 publications, this paper serves as a roadmap for researchers, practitioners, and policymakers to navigate the current landscape of LLMs research. We present the research trends from 2017 to early 2023, identifying patterns in research paradigms and collaborations.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The climate related policies updation is efficient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 </a:t>
            </a:r>
            <a:r>
              <a:rPr lang="en-IN" sz="1800">
                <a:solidFill>
                  <a:schemeClr val="dk1"/>
                </a:solidFill>
                <a:latin typeface="Times New Roman"/>
                <a:ea typeface="Times New Roman"/>
                <a:cs typeface="Times New Roman"/>
                <a:sym typeface="Times New Roman"/>
              </a:rPr>
              <a:t>Real time data handling is not proper and for large data it is not feasible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55" name="Shape 155"/>
        <p:cNvGrpSpPr/>
        <p:nvPr/>
      </p:nvGrpSpPr>
      <p:grpSpPr>
        <a:xfrm>
          <a:off x="0" y="0"/>
          <a:ext cx="0" cy="0"/>
          <a:chOff x="0" y="0"/>
          <a:chExt cx="0" cy="0"/>
        </a:xfrm>
      </p:grpSpPr>
      <p:sp>
        <p:nvSpPr>
          <p:cNvPr id="156" name="Google Shape;156;g308b75f149e_0_62"/>
          <p:cNvSpPr txBox="1"/>
          <p:nvPr>
            <p:ph type="title"/>
          </p:nvPr>
        </p:nvSpPr>
        <p:spPr>
          <a:xfrm>
            <a:off x="711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6	</a:t>
            </a:r>
            <a:endParaRPr sz="2800"/>
          </a:p>
        </p:txBody>
      </p:sp>
      <p:sp>
        <p:nvSpPr>
          <p:cNvPr id="157" name="Google Shape;157;g308b75f149e_0_62"/>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58" name="Google Shape;158;g308b75f149e_0_6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9" name="Google Shape;159;g308b75f149e_0_6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60" name="Google Shape;160;g308b75f149e_0_62"/>
          <p:cNvSpPr txBox="1"/>
          <p:nvPr/>
        </p:nvSpPr>
        <p:spPr>
          <a:xfrm>
            <a:off x="711200" y="1861650"/>
            <a:ext cx="112824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latin typeface="Times New Roman"/>
                <a:ea typeface="Times New Roman"/>
                <a:cs typeface="Times New Roman"/>
                <a:sym typeface="Times New Roman"/>
              </a:rPr>
              <a:t>DERA: Enhancing Large Language Model Completions with Dialog-Enabled Resolving Agents</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Varun Nair∗ Elliot Schumacher∗ Geoffrey Tso Anitha Kannan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 DERA is a paradigm made possible by the increased conversational abilities of LLMs, namely GPT4. It provides a simple, interpretable forum for models to communicate feedback and iteratively improve output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By using dialog-enabled resolving agents, DERA can actively engage in a conversation to clarify ambiguities and resolve user misunderstandings. This leads to better, more context-aware language model completions.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a:t>
            </a:r>
            <a:r>
              <a:rPr lang="en-IN" sz="1800">
                <a:solidFill>
                  <a:schemeClr val="dk1"/>
                </a:solidFill>
                <a:latin typeface="Times New Roman"/>
                <a:ea typeface="Times New Roman"/>
                <a:cs typeface="Times New Roman"/>
                <a:sym typeface="Times New Roman"/>
              </a:rPr>
              <a:t>The integration of dialog-enabled resolving agents adds architectural complexity. Maintaining the flow of conversation and ensuring consistency can be difficult, especially in real-time or large-scale system</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64" name="Shape 164"/>
        <p:cNvGrpSpPr/>
        <p:nvPr/>
      </p:nvGrpSpPr>
      <p:grpSpPr>
        <a:xfrm>
          <a:off x="0" y="0"/>
          <a:ext cx="0" cy="0"/>
          <a:chOff x="0" y="0"/>
          <a:chExt cx="0" cy="0"/>
        </a:xfrm>
      </p:grpSpPr>
      <p:sp>
        <p:nvSpPr>
          <p:cNvPr id="165" name="Google Shape;165;g308b75f149e_0_75"/>
          <p:cNvSpPr txBox="1"/>
          <p:nvPr>
            <p:ph type="title"/>
          </p:nvPr>
        </p:nvSpPr>
        <p:spPr>
          <a:xfrm>
            <a:off x="71120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7</a:t>
            </a:r>
            <a:endParaRPr sz="2800"/>
          </a:p>
        </p:txBody>
      </p:sp>
      <p:sp>
        <p:nvSpPr>
          <p:cNvPr id="166" name="Google Shape;166;g308b75f149e_0_7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67" name="Google Shape;167;g308b75f149e_0_7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8" name="Google Shape;168;g308b75f149e_0_7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69" name="Google Shape;169;g308b75f149e_0_75"/>
          <p:cNvSpPr txBox="1"/>
          <p:nvPr/>
        </p:nvSpPr>
        <p:spPr>
          <a:xfrm>
            <a:off x="711200" y="1861650"/>
            <a:ext cx="112824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latin typeface="Times New Roman"/>
                <a:ea typeface="Times New Roman"/>
                <a:cs typeface="Times New Roman"/>
                <a:sym typeface="Times New Roman"/>
              </a:rPr>
              <a:t>Analyzing Sustainability Reports Using Natural Language Processing</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Alexandra (Sasha) Luccioni Université de Montréal + Mila Emily (Emi) Baylor McGill University Nicolas Duchene Université de Montréa</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PROBLEM SOLVING:</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Climate change is a far-reaching, global phenomenon that will impact many aspects of our society, including the global stock market [1]. In recent years, companies have increasingly been aiming to both mitigate their environmental impact and adapt to the changing climate context.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PROS: </a:t>
            </a:r>
            <a:r>
              <a:rPr lang="en-IN" sz="1800">
                <a:solidFill>
                  <a:schemeClr val="dk1"/>
                </a:solidFill>
                <a:latin typeface="Times New Roman"/>
                <a:ea typeface="Times New Roman"/>
                <a:cs typeface="Times New Roman"/>
                <a:sym typeface="Times New Roman"/>
              </a:rPr>
              <a:t> NLP enables machines to automate tasks such as translation, summarization, and sentiment analysis, which can save time and reduce human effort in fields like customer service, content generation, and information extraction</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CONS:</a:t>
            </a:r>
            <a:r>
              <a:rPr lang="en-IN" sz="1800">
                <a:solidFill>
                  <a:schemeClr val="dk1"/>
                </a:solidFill>
                <a:latin typeface="Times New Roman"/>
                <a:ea typeface="Times New Roman"/>
                <a:cs typeface="Times New Roman"/>
                <a:sym typeface="Times New Roman"/>
              </a:rPr>
              <a:t>NLP models trained on biased or unrepresentative data can propagate harmful biases in gender, race, and other sensitive areas, leading to unfair or skewed outputs in applications like hiring tools or chatbots.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2023-08-03T04:32:32Z</dcterms:created>
  <dc:creator>DURAI MURUGAN N</dc:creator>
</cp:coreProperties>
</file>