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1" r:id="rId1"/>
    <p:sldMasterId id="2147483683" r:id="rId2"/>
  </p:sldMasterIdLst>
  <p:notesMasterIdLst>
    <p:notesMasterId r:id="rId10"/>
  </p:notesMasterIdLst>
  <p:sldIdLst>
    <p:sldId id="358" r:id="rId3"/>
    <p:sldId id="345" r:id="rId4"/>
    <p:sldId id="359" r:id="rId5"/>
    <p:sldId id="360" r:id="rId6"/>
    <p:sldId id="361" r:id="rId7"/>
    <p:sldId id="362" r:id="rId8"/>
    <p:sldId id="3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Bold" panose="00000900000000000000" pitchFamily="2" charset="0"/>
      <p:regular r:id="rId15"/>
      <p:boldItalic r:id="rId16"/>
    </p:embeddedFont>
    <p:embeddedFont>
      <p:font typeface="Futura Medium" panose="000004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404040"/>
    <a:srgbClr val="1D1B1E"/>
    <a:srgbClr val="02000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6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F524-6253-48BA-BA81-C1E45EFD6761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CD4B-3F5E-4AB2-95AF-879805F9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77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B9C825-F38E-45BB-92C1-043DE61C91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334619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1575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34619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1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09924722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12" userDrawn="1">
          <p15:clr>
            <a:srgbClr val="FBAE40"/>
          </p15:clr>
        </p15:guide>
        <p15:guide id="4" pos="4139" userDrawn="1">
          <p15:clr>
            <a:srgbClr val="FBAE40"/>
          </p15:clr>
        </p15:guide>
        <p15:guide id="5" pos="63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2"/>
            <a:ext cx="4157288" cy="158455"/>
          </a:xfrm>
        </p:spPr>
        <p:txBody>
          <a:bodyPr wrap="square">
            <a:noAutofit/>
          </a:bodyPr>
          <a:lstStyle>
            <a:lvl1pPr>
              <a:defRPr sz="506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1" y="4199577"/>
            <a:ext cx="4101704" cy="13394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788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3864614"/>
            <a:ext cx="4101704" cy="15164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9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81001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32"/>
            <a:ext cx="4101704" cy="1623641"/>
          </a:xfrm>
        </p:spPr>
        <p:txBody>
          <a:bodyPr>
            <a:normAutofit/>
          </a:bodyPr>
          <a:lstStyle>
            <a:lvl1pPr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381001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1" y="1863728"/>
            <a:ext cx="4101704" cy="13394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788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528766"/>
            <a:ext cx="4101704" cy="15164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9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381001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85"/>
            <a:ext cx="4101704" cy="1623641"/>
          </a:xfrm>
        </p:spPr>
        <p:txBody>
          <a:bodyPr>
            <a:normAutofit/>
          </a:bodyPr>
          <a:lstStyle>
            <a:lvl1pPr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381001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9" y="4199577"/>
            <a:ext cx="4098131" cy="13394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788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9" y="3864614"/>
            <a:ext cx="4098131" cy="15164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9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4661299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9" y="4456232"/>
            <a:ext cx="4098131" cy="1623641"/>
          </a:xfrm>
        </p:spPr>
        <p:txBody>
          <a:bodyPr>
            <a:normAutofit/>
          </a:bodyPr>
          <a:lstStyle>
            <a:lvl1pPr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4661299" y="5966660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9" y="1863728"/>
            <a:ext cx="4098131" cy="13394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788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9" y="1528766"/>
            <a:ext cx="4098131" cy="15164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9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78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4661299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9" y="2120385"/>
            <a:ext cx="4098131" cy="1623641"/>
          </a:xfrm>
        </p:spPr>
        <p:txBody>
          <a:bodyPr>
            <a:normAutofit/>
          </a:bodyPr>
          <a:lstStyle>
            <a:lvl1pPr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48741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7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3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88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575" b="0" cap="none" baseline="0">
                <a:solidFill>
                  <a:schemeClr val="tx1"/>
                </a:solidFill>
                <a:latin typeface="+mj-lt"/>
              </a:defRPr>
            </a:lvl1pPr>
            <a:lvl2pPr marL="342892" indent="0">
              <a:buNone/>
              <a:defRPr sz="1350"/>
            </a:lvl2pPr>
            <a:lvl3pPr marL="685784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9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5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685784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608112" algn="l"/>
              </a:tabLst>
              <a:defRPr lang="en-GB" sz="11250" kern="10000" spc="-563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39375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71495" y="3556005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376205" y="48893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35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788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404216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35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85784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36761756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6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191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5118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7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88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575" b="0" cap="none" baseline="0">
                <a:solidFill>
                  <a:schemeClr val="tx1"/>
                </a:solidFill>
                <a:latin typeface="+mj-lt"/>
              </a:defRPr>
            </a:lvl1pPr>
            <a:lvl2pPr marL="342892" indent="0">
              <a:buNone/>
              <a:defRPr sz="1350"/>
            </a:lvl2pPr>
            <a:lvl3pPr marL="685784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9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1198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41945181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924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3"/>
            <a:ext cx="8378429" cy="4830762"/>
          </a:xfrm>
        </p:spPr>
        <p:txBody>
          <a:bodyPr/>
          <a:lstStyle>
            <a:lvl1pPr marL="0" indent="0" defTabSz="201211">
              <a:lnSpc>
                <a:spcPct val="140000"/>
              </a:lnSpc>
              <a:spcBef>
                <a:spcPts val="0"/>
              </a:spcBef>
              <a:defRPr sz="1013"/>
            </a:lvl1pPr>
            <a:lvl2pPr marL="129600" indent="-129600" defTabSz="201211">
              <a:lnSpc>
                <a:spcPct val="140000"/>
              </a:lnSpc>
              <a:spcBef>
                <a:spcPts val="0"/>
              </a:spcBef>
              <a:defRPr sz="1013"/>
            </a:lvl2pPr>
            <a:lvl3pPr marL="258188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3pPr>
            <a:lvl4pPr marL="386775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4pPr>
            <a:lvl5pPr marL="501075" indent="-114300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5pPr>
            <a:lvl6pPr marL="576085" indent="-75010" defTabSz="20121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591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28371634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3"/>
            <a:ext cx="8378429" cy="4830762"/>
          </a:xfrm>
        </p:spPr>
        <p:txBody>
          <a:bodyPr/>
          <a:lstStyle>
            <a:lvl1pPr marL="0" indent="0" defTabSz="201211">
              <a:lnSpc>
                <a:spcPct val="140000"/>
              </a:lnSpc>
              <a:spcBef>
                <a:spcPts val="0"/>
              </a:spcBef>
              <a:defRPr sz="1013"/>
            </a:lvl1pPr>
            <a:lvl2pPr marL="129600" indent="-129600" defTabSz="201211">
              <a:lnSpc>
                <a:spcPct val="140000"/>
              </a:lnSpc>
              <a:spcBef>
                <a:spcPts val="0"/>
              </a:spcBef>
              <a:defRPr sz="1013"/>
            </a:lvl2pPr>
            <a:lvl3pPr marL="258188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3pPr>
            <a:lvl4pPr marL="386775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4pPr>
            <a:lvl5pPr marL="501075" indent="-114300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5pPr>
            <a:lvl6pPr marL="576085" indent="-75010" defTabSz="20121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591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02684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2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9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1575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9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1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6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136315" y="2795384"/>
            <a:ext cx="3623114" cy="3049484"/>
          </a:xfr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265150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4661299" y="1528766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13"/>
            </a:lvl1pPr>
            <a:lvl2pPr marL="129600" indent="-1296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13"/>
            </a:lvl2pPr>
            <a:lvl3pPr marL="258188" indent="-1285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3pPr>
            <a:lvl4pPr marL="386775" indent="-1285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4pPr>
            <a:lvl5pPr marL="501075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5pPr>
            <a:lvl6pPr marL="586800" indent="-857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67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1" y="1528765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13"/>
            </a:lvl1pPr>
            <a:lvl2pPr marL="129600" indent="-1296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13"/>
            </a:lvl2pPr>
            <a:lvl3pPr marL="258188" indent="-128588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3pPr>
            <a:lvl4pPr marL="386775" indent="-1285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4pPr>
            <a:lvl5pPr marL="501075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5pPr>
            <a:lvl6pPr marL="586800" indent="-857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67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114903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6442628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0822480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49">
          <p15:clr>
            <a:srgbClr val="FBAE40"/>
          </p15:clr>
        </p15:guide>
        <p15:guide id="4" pos="5518">
          <p15:clr>
            <a:srgbClr val="FBAE40"/>
          </p15:clr>
        </p15:guide>
        <p15:guide id="5" pos="84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05696133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15086259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6345208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66430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7644694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223972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9697208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824">
          <p15:clr>
            <a:srgbClr val="FBAE40"/>
          </p15:clr>
        </p15:guide>
        <p15:guide id="3" pos="29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58087" y="3556005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6" y="4003699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35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6" y="5120643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788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2943011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533174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2"/>
            <a:ext cx="4101704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4"/>
            <a:ext cx="4101704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2"/>
            <a:ext cx="409813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4"/>
            <a:ext cx="409813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6426841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970586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63874306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36658921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53503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6308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07005070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7090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8113" indent="-100013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788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6838668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3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558087" y="3556005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6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35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6" y="5120643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788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03516710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8113" indent="-100013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788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5669206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2744253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46519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6"/>
            <a:ext cx="8378429" cy="4830761"/>
          </a:xfrm>
        </p:spPr>
        <p:txBody>
          <a:bodyPr/>
          <a:lstStyle>
            <a:lvl1pPr marL="0" indent="0" defTabSz="201211">
              <a:lnSpc>
                <a:spcPct val="140000"/>
              </a:lnSpc>
              <a:spcBef>
                <a:spcPts val="0"/>
              </a:spcBef>
              <a:defRPr sz="1013"/>
            </a:lvl1pPr>
            <a:lvl2pPr marL="129600" indent="-129600" defTabSz="201211">
              <a:lnSpc>
                <a:spcPct val="140000"/>
              </a:lnSpc>
              <a:spcBef>
                <a:spcPts val="0"/>
              </a:spcBef>
              <a:defRPr sz="1013"/>
            </a:lvl2pPr>
            <a:lvl3pPr marL="258188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3pPr>
            <a:lvl4pPr marL="386775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4pPr>
            <a:lvl5pPr marL="501075" indent="-114300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5pPr>
            <a:lvl6pPr marL="586800" indent="-85725" defTabSz="20121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67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0487432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6"/>
            <a:ext cx="4101704" cy="4830761"/>
          </a:xfrm>
        </p:spPr>
        <p:txBody>
          <a:bodyPr/>
          <a:lstStyle>
            <a:lvl1pPr marL="0" indent="0" defTabSz="201211">
              <a:lnSpc>
                <a:spcPct val="140000"/>
              </a:lnSpc>
              <a:spcBef>
                <a:spcPts val="0"/>
              </a:spcBef>
              <a:defRPr sz="1013"/>
            </a:lvl1pPr>
            <a:lvl2pPr marL="129600" indent="-129600" defTabSz="201211">
              <a:lnSpc>
                <a:spcPct val="140000"/>
              </a:lnSpc>
              <a:spcBef>
                <a:spcPts val="0"/>
              </a:spcBef>
              <a:defRPr sz="1013"/>
            </a:lvl2pPr>
            <a:lvl3pPr marL="258188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3pPr>
            <a:lvl4pPr marL="386775" indent="-128588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13"/>
            </a:lvl4pPr>
            <a:lvl5pPr marL="501075" indent="-114300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5pPr>
            <a:lvl6pPr marL="586800" indent="-85725" defTabSz="20121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67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1160297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35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3"/>
            <a:ext cx="8378429" cy="4830762"/>
          </a:xfrm>
        </p:spPr>
        <p:txBody>
          <a:bodyPr/>
          <a:lstStyle>
            <a:lvl1pPr marL="0" indent="0" defTabSz="201211">
              <a:lnSpc>
                <a:spcPct val="140000"/>
              </a:lnSpc>
              <a:spcBef>
                <a:spcPts val="0"/>
              </a:spcBef>
              <a:defRPr sz="788"/>
            </a:lvl1pPr>
            <a:lvl2pPr marL="99225" indent="-99225" defTabSz="201211">
              <a:lnSpc>
                <a:spcPct val="140000"/>
              </a:lnSpc>
              <a:spcBef>
                <a:spcPts val="0"/>
              </a:spcBef>
              <a:defRPr sz="788"/>
            </a:lvl2pPr>
            <a:lvl3pPr marL="199238" indent="-100013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788"/>
            </a:lvl3pPr>
            <a:lvl4pPr marL="299250" indent="-100013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788"/>
            </a:lvl4pPr>
            <a:lvl5pPr marL="384975" indent="-85725" defTabSz="20121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675"/>
            </a:lvl5pPr>
            <a:lvl6pPr marL="463556" indent="-78581" defTabSz="20121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619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308949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35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9" y="1528766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13"/>
            </a:lvl1pPr>
            <a:lvl2pPr marL="129600" indent="-1296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13"/>
            </a:lvl2pPr>
            <a:lvl3pPr marL="258188" indent="-1285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3pPr>
            <a:lvl4pPr marL="386775" indent="-1285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4pPr>
            <a:lvl5pPr marL="501075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5pPr>
            <a:lvl6pPr marL="586800" indent="-857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67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1" y="1528765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13"/>
            </a:lvl1pPr>
            <a:lvl2pPr marL="129600" indent="-1296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13"/>
            </a:lvl2pPr>
            <a:lvl3pPr marL="258188" indent="-128588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3pPr>
            <a:lvl4pPr marL="386775" indent="-1285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13"/>
            </a:lvl4pPr>
            <a:lvl5pPr marL="501075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5pPr>
            <a:lvl6pPr marL="586800" indent="-857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67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1809755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118" userDrawn="1">
          <p15:clr>
            <a:srgbClr val="FBAE40"/>
          </p15:clr>
        </p15:guide>
        <p15:guide id="3" pos="220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9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788"/>
            </a:lvl1pPr>
            <a:lvl2pPr marL="99225" indent="-9922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788"/>
            </a:lvl2pPr>
            <a:lvl3pPr marL="199238" indent="-10001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788"/>
            </a:lvl3pPr>
            <a:lvl4pPr marL="299250" indent="-100013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788"/>
            </a:lvl4pPr>
            <a:lvl5pPr marL="384975" indent="-8572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675"/>
            </a:lvl5pPr>
            <a:lvl6pPr marL="463556" indent="-7858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619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1" y="1528765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788"/>
            </a:lvl1pPr>
            <a:lvl2pPr marL="99225" indent="-99225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788"/>
            </a:lvl2pPr>
            <a:lvl3pPr marL="199238" indent="-100013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788"/>
            </a:lvl3pPr>
            <a:lvl4pPr marL="299250" indent="-100013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788"/>
            </a:lvl4pPr>
            <a:lvl5pPr marL="384975" indent="-8572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675"/>
            </a:lvl5pPr>
            <a:lvl6pPr marL="463556" indent="-7858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619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98638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685784" rtl="0" eaLnBrk="1" latinLnBrk="0" hangingPunct="1">
              <a:defRPr lang="en-US" sz="479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479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4450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ransition>
    <p:fade/>
  </p:transition>
  <p:hf hdr="0"/>
  <p:txStyles>
    <p:titleStyle>
      <a:lvl1pPr algn="l" defTabSz="685784" rtl="0" eaLnBrk="1" latinLnBrk="0" hangingPunct="1">
        <a:lnSpc>
          <a:spcPct val="100000"/>
        </a:lnSpc>
        <a:spcBef>
          <a:spcPct val="0"/>
        </a:spcBef>
        <a:buNone/>
        <a:defRPr sz="135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0121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013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29600" indent="-129600" algn="l" defTabSz="20121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013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8188" indent="-128588" algn="l" defTabSz="20121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013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86775" indent="-128588" algn="l" defTabSz="20121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013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01075" indent="-114300" algn="l" defTabSz="20121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586800" indent="-85725" algn="l" defTabSz="20121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67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60" userDrawn="1">
          <p15:clr>
            <a:srgbClr val="F26B43"/>
          </p15:clr>
        </p15:guide>
        <p15:guide id="2" pos="180" userDrawn="1">
          <p15:clr>
            <a:srgbClr val="F26B43"/>
          </p15:clr>
        </p15:guide>
        <p15:guide id="3" pos="4139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202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63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8369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ransition>
    <p:fade/>
  </p:transition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40">
          <p15:clr>
            <a:srgbClr val="F26B43"/>
          </p15:clr>
        </p15:guide>
        <p15:guide id="3" pos="5518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2824">
          <p15:clr>
            <a:srgbClr val="F26B43"/>
          </p15:clr>
        </p15:guide>
        <p15:guide id="10" pos="2936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84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r="5448"/>
          <a:stretch/>
        </p:blipFill>
        <p:spPr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SSIC MOS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Business Requirement and Process Flow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Mohd Khairul Hilmi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focal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638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638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38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Date Month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38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Introduction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Business Requirement 1 – Request and Approve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Business Requirement 2 – Monitor and Compare</a:t>
            </a: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38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638" b="0" i="0" u="none" strike="noStrike" kern="1200" cap="none" spc="0" normalizeH="0" baseline="0" noProof="1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638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38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030579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339-D42C-4DD9-86E7-F5459A7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Landscape/Architectural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CDC3-1A15-4F9F-B177-3B61A60F7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667000"/>
            <a:ext cx="8378429" cy="36925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SSIC MOS will be utilizing similar web server with </a:t>
            </a:r>
            <a:r>
              <a:rPr lang="en-GB" dirty="0" err="1"/>
              <a:t>eSPEC</a:t>
            </a:r>
            <a:r>
              <a:rPr lang="en-GB" dirty="0"/>
              <a:t> and </a:t>
            </a:r>
            <a:r>
              <a:rPr lang="en-GB" dirty="0" err="1"/>
              <a:t>eFM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DB Design: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/>
              <a:t>One instance – for one discipline </a:t>
            </a:r>
            <a:r>
              <a:rPr lang="en-GB" dirty="0" err="1"/>
              <a:t>i.e</a:t>
            </a:r>
            <a:r>
              <a:rPr lang="en-GB" dirty="0"/>
              <a:t> maintenance, operations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/>
              <a:t>One instance – contain multiple DB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E.g</a:t>
            </a:r>
            <a:r>
              <a:rPr lang="en-GB" dirty="0"/>
              <a:t> – One instance for Maintenance consist of </a:t>
            </a:r>
            <a:r>
              <a:rPr lang="en-GB" dirty="0" err="1"/>
              <a:t>eSPEC</a:t>
            </a:r>
            <a:r>
              <a:rPr lang="en-GB" dirty="0"/>
              <a:t> and </a:t>
            </a:r>
            <a:r>
              <a:rPr lang="en-GB" dirty="0" err="1"/>
              <a:t>eFM</a:t>
            </a:r>
            <a:r>
              <a:rPr lang="en-GB" dirty="0"/>
              <a:t> DB, one instance for Operations consist of SSIC MOS DB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Advantages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/>
              <a:t>Using MSSQL – easier management with SQL management studio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/>
              <a:t>All data located in one MSSQL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Disadvantages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point of failure on both web server and MSSQL</a:t>
            </a:r>
          </a:p>
          <a:p>
            <a:pPr marL="458550" lvl="1" indent="-285750">
              <a:buFont typeface="Arial" panose="020B0604020202020204" pitchFamily="34" charset="0"/>
              <a:buChar char="•"/>
            </a:pPr>
            <a:r>
              <a:rPr lang="en-GB" dirty="0"/>
              <a:t>Performance degradation on every additional instance/DB/application hosted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06B0-4EAB-4971-97BC-79478B112B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FC0F-3E0A-48FA-B5E3-FCEC40700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231E-538B-4BAA-81FF-CBCC9A7AE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7D3D8-56F8-462D-83F7-D176F90602D0}"/>
              </a:ext>
            </a:extLst>
          </p:cNvPr>
          <p:cNvSpPr/>
          <p:nvPr/>
        </p:nvSpPr>
        <p:spPr>
          <a:xfrm>
            <a:off x="461394" y="1493939"/>
            <a:ext cx="1359017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Web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D8E63-8E1D-4DFA-B8C1-8A07DC7C1E54}"/>
              </a:ext>
            </a:extLst>
          </p:cNvPr>
          <p:cNvSpPr/>
          <p:nvPr/>
        </p:nvSpPr>
        <p:spPr>
          <a:xfrm>
            <a:off x="4570214" y="1513513"/>
            <a:ext cx="1359017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MSSQL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800C-4692-42DD-9A4F-B96EE16C236D}"/>
              </a:ext>
            </a:extLst>
          </p:cNvPr>
          <p:cNvSpPr/>
          <p:nvPr/>
        </p:nvSpPr>
        <p:spPr>
          <a:xfrm>
            <a:off x="6140741" y="1498989"/>
            <a:ext cx="914400" cy="199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INS01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50CD-6280-466C-9E5F-E8AE2879D479}"/>
              </a:ext>
            </a:extLst>
          </p:cNvPr>
          <p:cNvSpPr/>
          <p:nvPr/>
        </p:nvSpPr>
        <p:spPr>
          <a:xfrm>
            <a:off x="6140741" y="1734047"/>
            <a:ext cx="914400" cy="199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INS02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3846F-D5EE-48E7-BD44-64FA8B5443C2}"/>
              </a:ext>
            </a:extLst>
          </p:cNvPr>
          <p:cNvSpPr/>
          <p:nvPr/>
        </p:nvSpPr>
        <p:spPr>
          <a:xfrm>
            <a:off x="6140741" y="1975853"/>
            <a:ext cx="914400" cy="199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INS03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E7A52-294D-4D97-AD11-43079FA48C20}"/>
              </a:ext>
            </a:extLst>
          </p:cNvPr>
          <p:cNvSpPr/>
          <p:nvPr/>
        </p:nvSpPr>
        <p:spPr>
          <a:xfrm>
            <a:off x="6140741" y="2226102"/>
            <a:ext cx="914400" cy="199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INS04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71A557-14DF-4141-BAAD-2B80BEE637AF}"/>
              </a:ext>
            </a:extLst>
          </p:cNvPr>
          <p:cNvSpPr/>
          <p:nvPr/>
        </p:nvSpPr>
        <p:spPr>
          <a:xfrm>
            <a:off x="7252757" y="1257300"/>
            <a:ext cx="618703" cy="2562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DB1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FF0D23-1B2F-4A97-86AF-5EA30CEF45BE}"/>
              </a:ext>
            </a:extLst>
          </p:cNvPr>
          <p:cNvSpPr/>
          <p:nvPr/>
        </p:nvSpPr>
        <p:spPr>
          <a:xfrm>
            <a:off x="7288581" y="1598957"/>
            <a:ext cx="618703" cy="2562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DB1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2FB17A-0A51-482C-B2C6-259C7E049DDE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7055141" y="1385407"/>
            <a:ext cx="197616" cy="213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AB77B2-BCF1-4F18-88B9-6762F27E0F4B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7055141" y="1598958"/>
            <a:ext cx="233440" cy="1281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608FF1-768C-45DE-A051-B56C7CB821C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820411" y="1951139"/>
            <a:ext cx="2749803" cy="195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769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339-D42C-4DD9-86E7-F5459A7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Detail Design – 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CDC3-1A15-4F9F-B177-3B61A60F7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78211" y="1444652"/>
            <a:ext cx="4081969" cy="20100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2 Main screen of Login</a:t>
            </a:r>
          </a:p>
          <a:p>
            <a:pPr marL="458550" lvl="1" indent="-285750">
              <a:buFont typeface="Wingdings" panose="05000000000000000000" pitchFamily="2" charset="2"/>
              <a:buChar char="§"/>
            </a:pPr>
            <a:r>
              <a:rPr lang="en-GB" dirty="0"/>
              <a:t>Admin login – IT</a:t>
            </a:r>
          </a:p>
          <a:p>
            <a:pPr marL="630000" lvl="2" indent="-285750">
              <a:buFont typeface="Arial" panose="020B0604020202020204" pitchFamily="34" charset="0"/>
              <a:buChar char="•"/>
            </a:pPr>
            <a:r>
              <a:rPr lang="en-GB" dirty="0"/>
              <a:t>User management – add, delete, remove user, assign role</a:t>
            </a:r>
          </a:p>
          <a:p>
            <a:pPr marL="458550" lvl="1" indent="-285750">
              <a:buFont typeface="Wingdings" panose="05000000000000000000" pitchFamily="2" charset="2"/>
              <a:buChar char="§"/>
            </a:pPr>
            <a:r>
              <a:rPr lang="en-GB" dirty="0"/>
              <a:t>Others – OT, OIM, PS, SOTI, CRO</a:t>
            </a:r>
          </a:p>
          <a:p>
            <a:pPr marL="630000" lvl="2" indent="-285750">
              <a:buFont typeface="Arial" panose="020B0604020202020204" pitchFamily="34" charset="0"/>
              <a:buChar char="•"/>
            </a:pPr>
            <a:r>
              <a:rPr lang="en-GB" dirty="0"/>
              <a:t>User management – reset password</a:t>
            </a:r>
          </a:p>
          <a:p>
            <a:pPr marL="630000" lvl="2" indent="-285750">
              <a:buFont typeface="Arial" panose="020B0604020202020204" pitchFamily="34" charset="0"/>
              <a:buChar char="•"/>
            </a:pPr>
            <a:r>
              <a:rPr lang="en-GB" dirty="0"/>
              <a:t>Work execution – request, authorize etc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06B0-4EAB-4971-97BC-79478B112B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FC0F-3E0A-48FA-B5E3-FCEC40700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231E-538B-4BAA-81FF-CBCC9A7AE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7D3D8-56F8-462D-83F7-D176F90602D0}"/>
              </a:ext>
            </a:extLst>
          </p:cNvPr>
          <p:cNvSpPr/>
          <p:nvPr/>
        </p:nvSpPr>
        <p:spPr>
          <a:xfrm>
            <a:off x="381000" y="1447779"/>
            <a:ext cx="1253453" cy="23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D8E63-8E1D-4DFA-B8C1-8A07DC7C1E54}"/>
              </a:ext>
            </a:extLst>
          </p:cNvPr>
          <p:cNvSpPr/>
          <p:nvPr/>
        </p:nvSpPr>
        <p:spPr>
          <a:xfrm>
            <a:off x="2348316" y="1444652"/>
            <a:ext cx="2554771" cy="24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Role 1 – OT (Request)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608FF1-768C-45DE-A051-B56C7CB821C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34453" y="1564342"/>
            <a:ext cx="735367" cy="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C6493-94F6-42AB-8D34-691DFCE4F3C1}"/>
              </a:ext>
            </a:extLst>
          </p:cNvPr>
          <p:cNvSpPr/>
          <p:nvPr/>
        </p:nvSpPr>
        <p:spPr>
          <a:xfrm>
            <a:off x="381000" y="1777849"/>
            <a:ext cx="1253453" cy="23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2E607-5A4E-43AB-906D-A674CC407CA7}"/>
              </a:ext>
            </a:extLst>
          </p:cNvPr>
          <p:cNvSpPr/>
          <p:nvPr/>
        </p:nvSpPr>
        <p:spPr>
          <a:xfrm>
            <a:off x="2348316" y="1774722"/>
            <a:ext cx="2554771" cy="24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Role 1 – OIM (Authorize)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17D582-83B3-493A-818B-8FE3A67E9186}"/>
              </a:ext>
            </a:extLst>
          </p:cNvPr>
          <p:cNvSpPr/>
          <p:nvPr/>
        </p:nvSpPr>
        <p:spPr>
          <a:xfrm>
            <a:off x="381000" y="2119809"/>
            <a:ext cx="1253453" cy="23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160807-8579-4EC8-9BD5-9BE8C7B62AAA}"/>
              </a:ext>
            </a:extLst>
          </p:cNvPr>
          <p:cNvSpPr/>
          <p:nvPr/>
        </p:nvSpPr>
        <p:spPr>
          <a:xfrm>
            <a:off x="2348316" y="2116682"/>
            <a:ext cx="2554771" cy="24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Role 1 – PS (Approve)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A97F2E-597B-47F9-A126-A9041FD64A73}"/>
              </a:ext>
            </a:extLst>
          </p:cNvPr>
          <p:cNvSpPr/>
          <p:nvPr/>
        </p:nvSpPr>
        <p:spPr>
          <a:xfrm>
            <a:off x="381000" y="2451620"/>
            <a:ext cx="1253453" cy="23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72A4F4-C598-4EE2-91D5-B31DF0E0D991}"/>
              </a:ext>
            </a:extLst>
          </p:cNvPr>
          <p:cNvSpPr/>
          <p:nvPr/>
        </p:nvSpPr>
        <p:spPr>
          <a:xfrm>
            <a:off x="2348316" y="2448493"/>
            <a:ext cx="2554771" cy="24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Role 1 – SOTI (Endorse)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81821-BEEF-4B5A-9E4E-99EF2066E4C2}"/>
              </a:ext>
            </a:extLst>
          </p:cNvPr>
          <p:cNvSpPr/>
          <p:nvPr/>
        </p:nvSpPr>
        <p:spPr>
          <a:xfrm>
            <a:off x="381000" y="2805520"/>
            <a:ext cx="1253453" cy="23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A79F28-EF6B-4FD1-A5FD-74B29292FC16}"/>
              </a:ext>
            </a:extLst>
          </p:cNvPr>
          <p:cNvSpPr/>
          <p:nvPr/>
        </p:nvSpPr>
        <p:spPr>
          <a:xfrm>
            <a:off x="2348316" y="2802393"/>
            <a:ext cx="2554771" cy="24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Role 1 – CRO (Execute)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CFA3D1-B008-487E-BAB8-3B98903BBEA6}"/>
              </a:ext>
            </a:extLst>
          </p:cNvPr>
          <p:cNvSpPr/>
          <p:nvPr/>
        </p:nvSpPr>
        <p:spPr>
          <a:xfrm>
            <a:off x="381000" y="3199989"/>
            <a:ext cx="1253453" cy="23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DEEB56-99C9-4902-8AC4-EB3706AB9F5E}"/>
              </a:ext>
            </a:extLst>
          </p:cNvPr>
          <p:cNvSpPr/>
          <p:nvPr/>
        </p:nvSpPr>
        <p:spPr>
          <a:xfrm>
            <a:off x="2348315" y="3211444"/>
            <a:ext cx="2554771" cy="243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Role 1 – IT (Admin)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54CB1C-A81B-4F81-A228-A5EF52B5DD70}"/>
              </a:ext>
            </a:extLst>
          </p:cNvPr>
          <p:cNvCxnSpPr>
            <a:cxnSpLocks/>
          </p:cNvCxnSpPr>
          <p:nvPr/>
        </p:nvCxnSpPr>
        <p:spPr>
          <a:xfrm>
            <a:off x="1634453" y="1869041"/>
            <a:ext cx="735367" cy="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331FF4-79F9-43E3-B1D8-80739BD0FA4E}"/>
              </a:ext>
            </a:extLst>
          </p:cNvPr>
          <p:cNvCxnSpPr>
            <a:cxnSpLocks/>
          </p:cNvCxnSpPr>
          <p:nvPr/>
        </p:nvCxnSpPr>
        <p:spPr>
          <a:xfrm>
            <a:off x="1634453" y="2228008"/>
            <a:ext cx="735367" cy="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D9DD8C-592B-4A49-961D-1991DA460E40}"/>
              </a:ext>
            </a:extLst>
          </p:cNvPr>
          <p:cNvCxnSpPr>
            <a:cxnSpLocks/>
          </p:cNvCxnSpPr>
          <p:nvPr/>
        </p:nvCxnSpPr>
        <p:spPr>
          <a:xfrm>
            <a:off x="1634453" y="2575602"/>
            <a:ext cx="735367" cy="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C8DE0F-093F-4378-95F3-B0499D4426C8}"/>
              </a:ext>
            </a:extLst>
          </p:cNvPr>
          <p:cNvCxnSpPr>
            <a:cxnSpLocks/>
          </p:cNvCxnSpPr>
          <p:nvPr/>
        </p:nvCxnSpPr>
        <p:spPr>
          <a:xfrm>
            <a:off x="1634453" y="2922861"/>
            <a:ext cx="735367" cy="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C947A0-5F2A-4ED2-ADF8-25FF50D783F3}"/>
              </a:ext>
            </a:extLst>
          </p:cNvPr>
          <p:cNvCxnSpPr>
            <a:cxnSpLocks/>
          </p:cNvCxnSpPr>
          <p:nvPr/>
        </p:nvCxnSpPr>
        <p:spPr>
          <a:xfrm>
            <a:off x="1634453" y="3324756"/>
            <a:ext cx="735367" cy="2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D2FA494E-9E79-414C-85DE-306E7C7A1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02132"/>
              </p:ext>
            </p:extLst>
          </p:nvPr>
        </p:nvGraphicFramePr>
        <p:xfrm>
          <a:off x="138274" y="3748517"/>
          <a:ext cx="4764812" cy="100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37184">
                  <a:extLst>
                    <a:ext uri="{9D8B030D-6E8A-4147-A177-3AD203B41FA5}">
                      <a16:colId xmlns:a16="http://schemas.microsoft.com/office/drawing/2014/main" val="2415819139"/>
                    </a:ext>
                  </a:extLst>
                </a:gridCol>
                <a:gridCol w="745222">
                  <a:extLst>
                    <a:ext uri="{9D8B030D-6E8A-4147-A177-3AD203B41FA5}">
                      <a16:colId xmlns:a16="http://schemas.microsoft.com/office/drawing/2014/main" val="1986899707"/>
                    </a:ext>
                  </a:extLst>
                </a:gridCol>
                <a:gridCol w="1191203">
                  <a:extLst>
                    <a:ext uri="{9D8B030D-6E8A-4147-A177-3AD203B41FA5}">
                      <a16:colId xmlns:a16="http://schemas.microsoft.com/office/drawing/2014/main" val="666530690"/>
                    </a:ext>
                  </a:extLst>
                </a:gridCol>
                <a:gridCol w="1191203">
                  <a:extLst>
                    <a:ext uri="{9D8B030D-6E8A-4147-A177-3AD203B41FA5}">
                      <a16:colId xmlns:a16="http://schemas.microsoft.com/office/drawing/2014/main" val="603107614"/>
                    </a:ext>
                  </a:extLst>
                </a:gridCol>
              </a:tblGrid>
              <a:tr h="224356">
                <a:tc gridSpan="4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Welcome &lt;User Name&gt;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40122"/>
                  </a:ext>
                </a:extLst>
              </a:tr>
              <a:tr h="335524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User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Action (Remove, 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3155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0440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109CC949-A9E3-4272-8F44-C7D1F9093765}"/>
              </a:ext>
            </a:extLst>
          </p:cNvPr>
          <p:cNvSpPr txBox="1"/>
          <p:nvPr/>
        </p:nvSpPr>
        <p:spPr bwMode="auto">
          <a:xfrm>
            <a:off x="550526" y="3748517"/>
            <a:ext cx="914400" cy="310791"/>
          </a:xfrm>
          <a:prstGeom prst="rect">
            <a:avLst/>
          </a:prstGeom>
          <a:solidFill>
            <a:srgbClr val="A6A6A6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595959"/>
                </a:solidFill>
              </a:rPr>
              <a:t>Filter by: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3BB7111-C549-4F83-85D2-2CB91386A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90521"/>
              </p:ext>
            </p:extLst>
          </p:nvPr>
        </p:nvGraphicFramePr>
        <p:xfrm>
          <a:off x="138274" y="5005598"/>
          <a:ext cx="4764812" cy="203648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37184">
                  <a:extLst>
                    <a:ext uri="{9D8B030D-6E8A-4147-A177-3AD203B41FA5}">
                      <a16:colId xmlns:a16="http://schemas.microsoft.com/office/drawing/2014/main" val="2415819139"/>
                    </a:ext>
                  </a:extLst>
                </a:gridCol>
                <a:gridCol w="745222">
                  <a:extLst>
                    <a:ext uri="{9D8B030D-6E8A-4147-A177-3AD203B41FA5}">
                      <a16:colId xmlns:a16="http://schemas.microsoft.com/office/drawing/2014/main" val="1986899707"/>
                    </a:ext>
                  </a:extLst>
                </a:gridCol>
                <a:gridCol w="2382406">
                  <a:extLst>
                    <a:ext uri="{9D8B030D-6E8A-4147-A177-3AD203B41FA5}">
                      <a16:colId xmlns:a16="http://schemas.microsoft.com/office/drawing/2014/main" val="666530690"/>
                    </a:ext>
                  </a:extLst>
                </a:gridCol>
              </a:tblGrid>
              <a:tr h="283534">
                <a:tc gridSpan="3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Welcome &lt;User Name&gt;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40122"/>
                  </a:ext>
                </a:extLst>
              </a:tr>
              <a:tr h="283534">
                <a:tc rowSpan="5">
                  <a:txBody>
                    <a:bodyPr/>
                    <a:lstStyle/>
                    <a:p>
                      <a:r>
                        <a:rPr lang="en-GB" sz="1600" dirty="0"/>
                        <a:t>Add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3155"/>
                  </a:ext>
                </a:extLst>
              </a:tr>
              <a:tr h="28353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Email: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04408"/>
                  </a:ext>
                </a:extLst>
              </a:tr>
              <a:tr h="283534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Hub: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05032"/>
                  </a:ext>
                </a:extLst>
              </a:tr>
              <a:tr h="283534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Platform: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61391"/>
                  </a:ext>
                </a:extLst>
              </a:tr>
              <a:tr h="283534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Password: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37434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Roles: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6124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F03C46D-DE2C-43B6-AE2E-A87CA4E81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86054"/>
              </p:ext>
            </p:extLst>
          </p:nvPr>
        </p:nvGraphicFramePr>
        <p:xfrm>
          <a:off x="4978211" y="3724895"/>
          <a:ext cx="4081969" cy="159503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02560">
                  <a:extLst>
                    <a:ext uri="{9D8B030D-6E8A-4147-A177-3AD203B41FA5}">
                      <a16:colId xmlns:a16="http://schemas.microsoft.com/office/drawing/2014/main" val="2415819139"/>
                    </a:ext>
                  </a:extLst>
                </a:gridCol>
                <a:gridCol w="903949">
                  <a:extLst>
                    <a:ext uri="{9D8B030D-6E8A-4147-A177-3AD203B41FA5}">
                      <a16:colId xmlns:a16="http://schemas.microsoft.com/office/drawing/2014/main" val="1986899707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666530690"/>
                    </a:ext>
                  </a:extLst>
                </a:gridCol>
              </a:tblGrid>
              <a:tr h="224356">
                <a:tc gridSpan="3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Welcome &lt;User Name&gt;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40122"/>
                  </a:ext>
                </a:extLst>
              </a:tr>
              <a:tr h="335524">
                <a:tc rowSpan="3">
                  <a:txBody>
                    <a:bodyPr/>
                    <a:lstStyle/>
                    <a:p>
                      <a:r>
                        <a:rPr lang="en-GB" sz="1600" dirty="0"/>
                        <a:t>Manage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Name: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&lt;Cant Be changed&gt;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3155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&lt;Cant be changed&gt;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04408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Password: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32926"/>
                  </a:ext>
                </a:extLst>
              </a:tr>
              <a:tr h="309715">
                <a:tc>
                  <a:txBody>
                    <a:bodyPr/>
                    <a:lstStyle/>
                    <a:p>
                      <a:r>
                        <a:rPr lang="en-GB" sz="1600" dirty="0"/>
                        <a:t>Task: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dirty="0"/>
                        <a:t>&lt;This will depend on roles. Details on next slide&gt;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8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486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339-D42C-4DD9-86E7-F5459A7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Detail Design – User Management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E01789-7A53-4F74-A305-7B806BDE37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Field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Designation – OT, OIM, PS, SOTI, 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 Address – must be @shell.com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Roles – Request, Authorize, Approver, Endorse, Acknowledge/Execute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Hub – E11, F23, F06, MLK, GKA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Password (encrypted) – Min 8 character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Active (1 = active, 0 = inactive – deleted)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0392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339-D42C-4DD9-86E7-F5459A7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Detail Design – OT (Request)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E01789-7A53-4F74-A305-7B806BDE37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0D1545-3BB5-4E82-AAC2-06308BB9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7585"/>
              </p:ext>
            </p:extLst>
          </p:nvPr>
        </p:nvGraphicFramePr>
        <p:xfrm>
          <a:off x="381000" y="1316975"/>
          <a:ext cx="6797039" cy="471750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09957">
                  <a:extLst>
                    <a:ext uri="{9D8B030D-6E8A-4147-A177-3AD203B41FA5}">
                      <a16:colId xmlns:a16="http://schemas.microsoft.com/office/drawing/2014/main" val="2415819139"/>
                    </a:ext>
                  </a:extLst>
                </a:gridCol>
                <a:gridCol w="2693541">
                  <a:extLst>
                    <a:ext uri="{9D8B030D-6E8A-4147-A177-3AD203B41FA5}">
                      <a16:colId xmlns:a16="http://schemas.microsoft.com/office/drawing/2014/main" val="1986899707"/>
                    </a:ext>
                  </a:extLst>
                </a:gridCol>
                <a:gridCol w="2693541">
                  <a:extLst>
                    <a:ext uri="{9D8B030D-6E8A-4147-A177-3AD203B41FA5}">
                      <a16:colId xmlns:a16="http://schemas.microsoft.com/office/drawing/2014/main" val="99340268"/>
                    </a:ext>
                  </a:extLst>
                </a:gridCol>
              </a:tblGrid>
              <a:tr h="224356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Welcome &lt;User Name&gt;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40122"/>
                  </a:ext>
                </a:extLst>
              </a:tr>
              <a:tr h="309715">
                <a:tc rowSpan="12">
                  <a:txBody>
                    <a:bodyPr/>
                    <a:lstStyle/>
                    <a:p>
                      <a:r>
                        <a:rPr lang="en-GB" sz="1600" dirty="0"/>
                        <a:t>Raise SSIC MOS Request: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Process/Utility Systems: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89897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Control/Protection System: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1576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Function to be Isolated: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5579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Proposed 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91056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Purpose of Isolation: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0548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Effect of Isolation: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05927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 Active Safety Systems Isolations in Place: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89121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Risk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50595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Mitigation: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56964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PTW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5245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Installation: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92302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Risk Rating: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33107"/>
                  </a:ext>
                </a:extLst>
              </a:tr>
              <a:tr h="309715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 for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&lt;Timestamp&gt;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87451"/>
                  </a:ext>
                </a:extLst>
              </a:tr>
              <a:tr h="309715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757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CB22DB-C476-47DE-AE90-B3723E9BDFDF}"/>
              </a:ext>
            </a:extLst>
          </p:cNvPr>
          <p:cNvSpPr txBox="1"/>
          <p:nvPr/>
        </p:nvSpPr>
        <p:spPr bwMode="auto">
          <a:xfrm>
            <a:off x="4831080" y="5768352"/>
            <a:ext cx="2026920" cy="19422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Submit for Approval to SOTI</a:t>
            </a:r>
          </a:p>
        </p:txBody>
      </p:sp>
    </p:spTree>
    <p:extLst>
      <p:ext uri="{BB962C8B-B14F-4D97-AF65-F5344CB8AC3E}">
        <p14:creationId xmlns:p14="http://schemas.microsoft.com/office/powerpoint/2010/main" val="5751914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339-D42C-4DD9-86E7-F5459A7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Detail Design – OIM (Authorize)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E01789-7A53-4F74-A305-7B806BDE37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0D1545-3BB5-4E82-AAC2-06308BB9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94222"/>
              </p:ext>
            </p:extLst>
          </p:nvPr>
        </p:nvGraphicFramePr>
        <p:xfrm>
          <a:off x="381000" y="1316975"/>
          <a:ext cx="6797039" cy="42957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09957">
                  <a:extLst>
                    <a:ext uri="{9D8B030D-6E8A-4147-A177-3AD203B41FA5}">
                      <a16:colId xmlns:a16="http://schemas.microsoft.com/office/drawing/2014/main" val="2415819139"/>
                    </a:ext>
                  </a:extLst>
                </a:gridCol>
                <a:gridCol w="2693541">
                  <a:extLst>
                    <a:ext uri="{9D8B030D-6E8A-4147-A177-3AD203B41FA5}">
                      <a16:colId xmlns:a16="http://schemas.microsoft.com/office/drawing/2014/main" val="1986899707"/>
                    </a:ext>
                  </a:extLst>
                </a:gridCol>
                <a:gridCol w="2693541">
                  <a:extLst>
                    <a:ext uri="{9D8B030D-6E8A-4147-A177-3AD203B41FA5}">
                      <a16:colId xmlns:a16="http://schemas.microsoft.com/office/drawing/2014/main" val="99340268"/>
                    </a:ext>
                  </a:extLst>
                </a:gridCol>
              </a:tblGrid>
              <a:tr h="224356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Welcome &lt;User Name&gt;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40122"/>
                  </a:ext>
                </a:extLst>
              </a:tr>
              <a:tr h="309715">
                <a:tc rowSpan="12">
                  <a:txBody>
                    <a:bodyPr/>
                    <a:lstStyle/>
                    <a:p>
                      <a:r>
                        <a:rPr lang="en-GB" sz="1600" dirty="0"/>
                        <a:t>Authorize Task: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All Isolation To Be Tagged and Identified: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&lt;check-box and mandatory&gt;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89897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All Key Personnel To Be Informed: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&lt;check-box and mandatory&gt;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1576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Log-Book Entries To Be Made: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&lt;check-box and mandatory&gt;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5579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Isolation Certificates To Be Displayed: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&lt;check-box and mandatory&gt;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91056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Remarks: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&lt;Manual Input&gt;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0548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Authorized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&lt;Timestamp from when to when&gt;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05927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Extension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&lt;Timestamp from when to when&gt;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89121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Extension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&lt;Timestamp from when to when&gt;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50595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56964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5245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92302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33107"/>
                  </a:ext>
                </a:extLst>
              </a:tr>
              <a:tr h="309715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757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CB22DB-C476-47DE-AE90-B3723E9BDFDF}"/>
              </a:ext>
            </a:extLst>
          </p:cNvPr>
          <p:cNvSpPr txBox="1"/>
          <p:nvPr/>
        </p:nvSpPr>
        <p:spPr bwMode="auto">
          <a:xfrm>
            <a:off x="4876800" y="5422912"/>
            <a:ext cx="2026920" cy="19422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Submit for Approval to Approver (PS)</a:t>
            </a:r>
          </a:p>
        </p:txBody>
      </p:sp>
    </p:spTree>
    <p:extLst>
      <p:ext uri="{BB962C8B-B14F-4D97-AF65-F5344CB8AC3E}">
        <p14:creationId xmlns:p14="http://schemas.microsoft.com/office/powerpoint/2010/main" val="11097910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Widescreen_Insert_slide_lib.potx [Read-Only]" id="{BCF6F337-44FA-45EF-8679-324BB3005333}" vid="{12C584EB-E63A-4F85-AF33-D117E5C53EF9}"/>
    </a:ext>
  </a:extLst>
</a:theme>
</file>

<file path=ppt/theme/theme2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Widescreen_Insert_slide_lib.potx [Read-Only]" id="{BCF6F337-44FA-45EF-8679-324BB3005333}" vid="{12C584EB-E63A-4F85-AF33-D117E5C53E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1559</TotalTime>
  <Words>646</Words>
  <Application>Microsoft Office PowerPoint</Application>
  <PresentationFormat>On-screen Show (4:3)</PresentationFormat>
  <Paragraphs>148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Futura Bold</vt:lpstr>
      <vt:lpstr>Futura Medium</vt:lpstr>
      <vt:lpstr>Wingdings</vt:lpstr>
      <vt:lpstr>Calibri</vt:lpstr>
      <vt:lpstr>Shell layouts with footer</vt:lpstr>
      <vt:lpstr>1_Shell layouts with footer</vt:lpstr>
      <vt:lpstr>SSIC MOS</vt:lpstr>
      <vt:lpstr>Agenda</vt:lpstr>
      <vt:lpstr>Landscape/Architectural Design</vt:lpstr>
      <vt:lpstr>System Detail Design – User Management</vt:lpstr>
      <vt:lpstr>System Detail Design – User Management</vt:lpstr>
      <vt:lpstr>System Detail Design – OT (Request)</vt:lpstr>
      <vt:lpstr>System Detail Design – OIM (Authorize)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SSIC MOS</dc:title>
  <dc:creator>Ahmad Khairi, Mohd Khairul Hilmi SARAWAK-ITZ/PF</dc:creator>
  <cp:lastModifiedBy>Ahmad Khairi, Mohd Khairul Hilmi SARAWAK-ITZ/PF</cp:lastModifiedBy>
  <cp:revision>18</cp:revision>
  <dcterms:created xsi:type="dcterms:W3CDTF">2019-08-15T00:42:28Z</dcterms:created>
  <dcterms:modified xsi:type="dcterms:W3CDTF">2019-08-16T02:41:46Z</dcterms:modified>
</cp:coreProperties>
</file>