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A/YBfsp70cncZboKqGdLBHGI4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bcfd4301_0_5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6abcfd4301_0_5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abcfd4301_0_5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6abcfd4301_0_5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bcfd4301_0_3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6abcfd4301_0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abcfd4301_0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26abcfd4301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abcfd4301_0_2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26abcfd4301_0_2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abcfd4301_0_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26abcfd4301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abcfd4301_0_4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6abcfd4301_0_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20"/>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21"/>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21"/>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21"/>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22"/>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22"/>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22"/>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22"/>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22"/>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4"/>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6"/>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7"/>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7"/>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7"/>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18"/>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8"/>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9"/>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0"/>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0"/>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0"/>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Star Topology</a:t>
            </a:r>
            <a:endParaRPr b="0" i="0" sz="4400" u="none" cap="none" strike="noStrike">
              <a:solidFill>
                <a:srgbClr val="000000"/>
              </a:solidFill>
              <a:latin typeface="Arial"/>
              <a:ea typeface="Arial"/>
              <a:cs typeface="Arial"/>
              <a:sym typeface="Arial"/>
            </a:endParaRPr>
          </a:p>
        </p:txBody>
      </p:sp>
      <p:sp>
        <p:nvSpPr>
          <p:cNvPr id="64" name="Google Shape;64;p1"/>
          <p:cNvSpPr txBox="1"/>
          <p:nvPr/>
        </p:nvSpPr>
        <p:spPr>
          <a:xfrm>
            <a:off x="504000" y="1326600"/>
            <a:ext cx="9071640" cy="32882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pic>
        <p:nvPicPr>
          <p:cNvPr id="65" name="Google Shape;65;p1"/>
          <p:cNvPicPr preferRelativeResize="0"/>
          <p:nvPr/>
        </p:nvPicPr>
        <p:blipFill rotWithShape="1">
          <a:blip r:embed="rId3">
            <a:alphaModFix/>
          </a:blip>
          <a:srcRect b="0" l="0" r="0" t="0"/>
          <a:stretch/>
        </p:blipFill>
        <p:spPr>
          <a:xfrm>
            <a:off x="2808360" y="1296000"/>
            <a:ext cx="4247640" cy="360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6abcfd4301_0_51"/>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Code</a:t>
            </a:r>
            <a:endParaRPr b="0" i="0" sz="4400" u="none" cap="none" strike="noStrike">
              <a:solidFill>
                <a:srgbClr val="000000"/>
              </a:solidFill>
              <a:latin typeface="Arial"/>
              <a:ea typeface="Arial"/>
              <a:cs typeface="Arial"/>
              <a:sym typeface="Arial"/>
            </a:endParaRPr>
          </a:p>
        </p:txBody>
      </p:sp>
      <p:sp>
        <p:nvSpPr>
          <p:cNvPr id="122" name="Google Shape;122;g26abcfd4301_0_51"/>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1417"/>
              </a:spcBef>
              <a:spcAft>
                <a:spcPts val="0"/>
              </a:spcAft>
              <a:buNone/>
            </a:pPr>
            <a:r>
              <a:t/>
            </a:r>
            <a:endParaRPr b="0" i="0" sz="5808" u="none" cap="none" strike="noStrike">
              <a:solidFill>
                <a:srgbClr val="000000"/>
              </a:solidFill>
              <a:latin typeface="Arial"/>
              <a:ea typeface="Arial"/>
              <a:cs typeface="Arial"/>
              <a:sym typeface="Arial"/>
            </a:endParaRPr>
          </a:p>
        </p:txBody>
      </p:sp>
      <p:pic>
        <p:nvPicPr>
          <p:cNvPr id="123" name="Google Shape;123;g26abcfd4301_0_51"/>
          <p:cNvPicPr preferRelativeResize="0"/>
          <p:nvPr/>
        </p:nvPicPr>
        <p:blipFill>
          <a:blip r:embed="rId3">
            <a:alphaModFix/>
          </a:blip>
          <a:stretch>
            <a:fillRect/>
          </a:stretch>
        </p:blipFill>
        <p:spPr>
          <a:xfrm>
            <a:off x="658800" y="1326600"/>
            <a:ext cx="8763000" cy="407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abcfd4301_0_58"/>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Code</a:t>
            </a:r>
            <a:endParaRPr b="0" i="0" sz="4400" u="none" cap="none" strike="noStrike">
              <a:solidFill>
                <a:srgbClr val="000000"/>
              </a:solidFill>
              <a:latin typeface="Arial"/>
              <a:ea typeface="Arial"/>
              <a:cs typeface="Arial"/>
              <a:sym typeface="Arial"/>
            </a:endParaRPr>
          </a:p>
        </p:txBody>
      </p:sp>
      <p:sp>
        <p:nvSpPr>
          <p:cNvPr id="129" name="Google Shape;129;g26abcfd4301_0_58"/>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1417"/>
              </a:spcBef>
              <a:spcAft>
                <a:spcPts val="0"/>
              </a:spcAft>
              <a:buNone/>
            </a:pPr>
            <a:r>
              <a:t/>
            </a:r>
            <a:endParaRPr b="0" i="0" sz="5808" u="none" cap="none" strike="noStrike">
              <a:solidFill>
                <a:srgbClr val="000000"/>
              </a:solidFill>
              <a:latin typeface="Arial"/>
              <a:ea typeface="Arial"/>
              <a:cs typeface="Arial"/>
              <a:sym typeface="Arial"/>
            </a:endParaRPr>
          </a:p>
        </p:txBody>
      </p:sp>
      <p:pic>
        <p:nvPicPr>
          <p:cNvPr id="130" name="Google Shape;130;g26abcfd4301_0_58"/>
          <p:cNvPicPr preferRelativeResize="0"/>
          <p:nvPr/>
        </p:nvPicPr>
        <p:blipFill>
          <a:blip r:embed="rId3">
            <a:alphaModFix/>
          </a:blip>
          <a:stretch>
            <a:fillRect/>
          </a:stretch>
        </p:blipFill>
        <p:spPr>
          <a:xfrm>
            <a:off x="751025" y="1326600"/>
            <a:ext cx="8694174" cy="212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abcfd4301_0_38"/>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Output</a:t>
            </a:r>
            <a:endParaRPr b="0" i="0" sz="4400" u="none" cap="none" strike="noStrike">
              <a:solidFill>
                <a:srgbClr val="000000"/>
              </a:solidFill>
              <a:latin typeface="Arial"/>
              <a:ea typeface="Arial"/>
              <a:cs typeface="Arial"/>
              <a:sym typeface="Arial"/>
            </a:endParaRPr>
          </a:p>
        </p:txBody>
      </p:sp>
      <p:sp>
        <p:nvSpPr>
          <p:cNvPr id="136" name="Google Shape;136;g26abcfd4301_0_38"/>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1417"/>
              </a:spcBef>
              <a:spcAft>
                <a:spcPts val="0"/>
              </a:spcAft>
              <a:buNone/>
            </a:pPr>
            <a:r>
              <a:t/>
            </a:r>
            <a:endParaRPr sz="5808"/>
          </a:p>
        </p:txBody>
      </p:sp>
      <p:pic>
        <p:nvPicPr>
          <p:cNvPr id="137" name="Google Shape;137;g26abcfd4301_0_38"/>
          <p:cNvPicPr preferRelativeResize="0"/>
          <p:nvPr/>
        </p:nvPicPr>
        <p:blipFill>
          <a:blip r:embed="rId3">
            <a:alphaModFix/>
          </a:blip>
          <a:stretch>
            <a:fillRect/>
          </a:stretch>
        </p:blipFill>
        <p:spPr>
          <a:xfrm>
            <a:off x="2011363" y="1425575"/>
            <a:ext cx="6057900"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nvSpPr>
        <p:spPr>
          <a:xfrm>
            <a:off x="504488" y="11933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Star Topology</a:t>
            </a:r>
            <a:endParaRPr b="0" i="0" sz="4400" u="none" cap="none" strike="noStrike">
              <a:solidFill>
                <a:srgbClr val="000000"/>
              </a:solidFill>
              <a:latin typeface="Arial"/>
              <a:ea typeface="Arial"/>
              <a:cs typeface="Arial"/>
              <a:sym typeface="Arial"/>
            </a:endParaRPr>
          </a:p>
        </p:txBody>
      </p:sp>
      <p:sp>
        <p:nvSpPr>
          <p:cNvPr id="71" name="Google Shape;71;p2"/>
          <p:cNvSpPr txBox="1"/>
          <p:nvPr/>
        </p:nvSpPr>
        <p:spPr>
          <a:xfrm>
            <a:off x="504463" y="1267275"/>
            <a:ext cx="9071700" cy="418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IN" sz="1300">
                <a:solidFill>
                  <a:schemeClr val="dk1"/>
                </a:solidFill>
              </a:rPr>
              <a:t>INTRODUCTION</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300">
                <a:solidFill>
                  <a:schemeClr val="dk1"/>
                </a:solidFill>
              </a:rPr>
              <a:t>Star topology is a network configuration where each device is connected to a central hub. The central hub acts as a server and controls communications between devices. The devices do not have a direct connection with each other, but can only communicate through the central device. In a star topology, the central hub acts like a server and the connecting nodes act like clients.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300">
                <a:solidFill>
                  <a:schemeClr val="dk1"/>
                </a:solidFill>
              </a:rPr>
              <a:t>CLASSIFICATION</a:t>
            </a:r>
            <a:endParaRPr b="1"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1300">
                <a:solidFill>
                  <a:srgbClr val="333333"/>
                </a:solidFill>
                <a:highlight>
                  <a:srgbClr val="FFFFFF"/>
                </a:highlight>
              </a:rPr>
              <a:t>Star Topology is classified into three categories on the basis of working mechanism, which are as follows:</a:t>
            </a:r>
            <a:endParaRPr sz="1300">
              <a:solidFill>
                <a:srgbClr val="333333"/>
              </a:solidFill>
              <a:highlight>
                <a:srgbClr val="FFFFFF"/>
              </a:highlight>
            </a:endParaRPr>
          </a:p>
          <a:p>
            <a:pPr indent="-311150" lvl="0" marL="457200" rtl="0" algn="just">
              <a:lnSpc>
                <a:spcPct val="170454"/>
              </a:lnSpc>
              <a:spcBef>
                <a:spcPts val="1200"/>
              </a:spcBef>
              <a:spcAft>
                <a:spcPts val="0"/>
              </a:spcAft>
              <a:buClr>
                <a:schemeClr val="dk1"/>
              </a:buClr>
              <a:buSzPts val="1300"/>
              <a:buAutoNum type="arabicPeriod"/>
            </a:pPr>
            <a:r>
              <a:rPr lang="en-IN" sz="1300">
                <a:solidFill>
                  <a:schemeClr val="dk1"/>
                </a:solidFill>
                <a:highlight>
                  <a:srgbClr val="FFFFFF"/>
                </a:highlight>
              </a:rPr>
              <a:t>Passive Star Topology</a:t>
            </a:r>
            <a:endParaRPr sz="1300">
              <a:solidFill>
                <a:schemeClr val="dk1"/>
              </a:solidFill>
              <a:highlight>
                <a:srgbClr val="FFFFFF"/>
              </a:highlight>
            </a:endParaRPr>
          </a:p>
          <a:p>
            <a:pPr indent="-311150" lvl="0" marL="457200" rtl="0" algn="just">
              <a:lnSpc>
                <a:spcPct val="170454"/>
              </a:lnSpc>
              <a:spcBef>
                <a:spcPts val="0"/>
              </a:spcBef>
              <a:spcAft>
                <a:spcPts val="0"/>
              </a:spcAft>
              <a:buClr>
                <a:schemeClr val="dk1"/>
              </a:buClr>
              <a:buSzPts val="1300"/>
              <a:buAutoNum type="arabicPeriod"/>
            </a:pPr>
            <a:r>
              <a:rPr lang="en-IN" sz="1300">
                <a:solidFill>
                  <a:schemeClr val="dk1"/>
                </a:solidFill>
                <a:highlight>
                  <a:srgbClr val="FFFFFF"/>
                </a:highlight>
              </a:rPr>
              <a:t>Active Star Topology</a:t>
            </a:r>
            <a:endParaRPr sz="13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n-IN" sz="1300">
                <a:solidFill>
                  <a:srgbClr val="333333"/>
                </a:solidFill>
                <a:highlight>
                  <a:srgbClr val="FFFFFF"/>
                </a:highlight>
              </a:rPr>
              <a:t>However, the layout of star topology in each of the scenarios would be the same. But the working mechanism of each makes them different.</a:t>
            </a:r>
            <a:endParaRPr sz="1300">
              <a:solidFill>
                <a:srgbClr val="333333"/>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marR="0" rtl="0" algn="l">
              <a:lnSpc>
                <a:spcPct val="175000"/>
              </a:lnSpc>
              <a:spcBef>
                <a:spcPts val="1200"/>
              </a:spcBef>
              <a:spcAft>
                <a:spcPts val="0"/>
              </a:spcAft>
              <a:buClr>
                <a:srgbClr val="000000"/>
              </a:buClr>
              <a:buSzPts val="1080"/>
              <a:buFont typeface="Arial"/>
              <a:buNone/>
            </a:pPr>
            <a:r>
              <a:t/>
            </a:r>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Passive Star Topology</a:t>
            </a:r>
            <a:endParaRPr b="0" i="0" sz="4400" u="none" cap="none" strike="noStrike">
              <a:solidFill>
                <a:srgbClr val="000000"/>
              </a:solidFill>
              <a:latin typeface="Arial"/>
              <a:ea typeface="Arial"/>
              <a:cs typeface="Arial"/>
              <a:sym typeface="Arial"/>
            </a:endParaRPr>
          </a:p>
        </p:txBody>
      </p:sp>
      <p:sp>
        <p:nvSpPr>
          <p:cNvPr id="77" name="Google Shape;77;p3"/>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0" lvl="0" marL="0" marR="0" rtl="0" algn="l">
              <a:lnSpc>
                <a:spcPct val="175000"/>
              </a:lnSpc>
              <a:spcBef>
                <a:spcPts val="0"/>
              </a:spcBef>
              <a:spcAft>
                <a:spcPts val="0"/>
              </a:spcAft>
              <a:buClr>
                <a:srgbClr val="000000"/>
              </a:buClr>
              <a:buSzPts val="3650"/>
              <a:buFont typeface="Arial"/>
              <a:buNone/>
            </a:pPr>
            <a:r>
              <a:rPr lang="en-IN" sz="1300">
                <a:solidFill>
                  <a:srgbClr val="333333"/>
                </a:solidFill>
              </a:rPr>
              <a:t>A Passive Star Topology is created using a Passive Hub, which is a network's centre device. This central device in a computer network receives the signal from the sender and sends it to other stations. A passive Hub has the ability to enable the signal to pass without any intervention. In other words, the communication signals cannot be regenerated or reprocessed by the Passive Hub.</a:t>
            </a:r>
            <a:endParaRPr b="1" sz="1300"/>
          </a:p>
        </p:txBody>
      </p:sp>
      <p:pic>
        <p:nvPicPr>
          <p:cNvPr id="78" name="Google Shape;78;p3"/>
          <p:cNvPicPr preferRelativeResize="0"/>
          <p:nvPr/>
        </p:nvPicPr>
        <p:blipFill>
          <a:blip r:embed="rId3">
            <a:alphaModFix/>
          </a:blip>
          <a:stretch>
            <a:fillRect/>
          </a:stretch>
        </p:blipFill>
        <p:spPr>
          <a:xfrm>
            <a:off x="3162950" y="2746325"/>
            <a:ext cx="3138699" cy="281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6abcfd4301_0_19"/>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Active </a:t>
            </a:r>
            <a:r>
              <a:rPr lang="en-IN" sz="4400"/>
              <a:t>Star Topology</a:t>
            </a:r>
            <a:endParaRPr b="0" i="0" sz="4400" u="none" cap="none" strike="noStrike">
              <a:solidFill>
                <a:srgbClr val="000000"/>
              </a:solidFill>
              <a:latin typeface="Arial"/>
              <a:ea typeface="Arial"/>
              <a:cs typeface="Arial"/>
              <a:sym typeface="Arial"/>
            </a:endParaRPr>
          </a:p>
        </p:txBody>
      </p:sp>
      <p:sp>
        <p:nvSpPr>
          <p:cNvPr id="84" name="Google Shape;84;g26abcfd4301_0_19"/>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0" rtl="0" algn="just">
              <a:lnSpc>
                <a:spcPct val="115000"/>
              </a:lnSpc>
              <a:spcBef>
                <a:spcPts val="1200"/>
              </a:spcBef>
              <a:spcAft>
                <a:spcPts val="0"/>
              </a:spcAft>
              <a:buClr>
                <a:schemeClr val="dk1"/>
              </a:buClr>
              <a:buSzPts val="1100"/>
              <a:buFont typeface="Arial"/>
              <a:buNone/>
            </a:pPr>
            <a:r>
              <a:rPr lang="en-IN" sz="1300">
                <a:solidFill>
                  <a:srgbClr val="333333"/>
                </a:solidFill>
                <a:highlight>
                  <a:srgbClr val="FFFFFF"/>
                </a:highlight>
              </a:rPr>
              <a:t>An Active Hub is present in the active star topology. In terms of passing the communication signals, this Hub performs additional functions. Active Hub, in contrast to Passive Hub, may reprocess or regenerate communication signals. After renewing sender communication signals, it broadcasts these to all other Nodes in the Computer Network. As a result, an Active Hub also serves as a Repeater.</a:t>
            </a:r>
            <a:endParaRPr sz="1300">
              <a:solidFill>
                <a:srgbClr val="333333"/>
              </a:solidFill>
              <a:highlight>
                <a:srgbClr val="FFFFFF"/>
              </a:highlight>
            </a:endParaRPr>
          </a:p>
          <a:p>
            <a:pPr indent="0" lvl="0" marL="0" marR="0" rtl="0" algn="l">
              <a:lnSpc>
                <a:spcPct val="175000"/>
              </a:lnSpc>
              <a:spcBef>
                <a:spcPts val="1200"/>
              </a:spcBef>
              <a:spcAft>
                <a:spcPts val="0"/>
              </a:spcAft>
              <a:buClr>
                <a:srgbClr val="000000"/>
              </a:buClr>
              <a:buSzPts val="3650"/>
              <a:buFont typeface="Arial"/>
              <a:buNone/>
            </a:pPr>
            <a:r>
              <a:t/>
            </a:r>
            <a:endParaRPr sz="1300">
              <a:solidFill>
                <a:srgbClr val="333333"/>
              </a:solidFill>
            </a:endParaRPr>
          </a:p>
        </p:txBody>
      </p:sp>
      <p:pic>
        <p:nvPicPr>
          <p:cNvPr id="85" name="Google Shape;85;g26abcfd4301_0_19"/>
          <p:cNvPicPr preferRelativeResize="0"/>
          <p:nvPr/>
        </p:nvPicPr>
        <p:blipFill>
          <a:blip r:embed="rId3">
            <a:alphaModFix/>
          </a:blip>
          <a:stretch>
            <a:fillRect/>
          </a:stretch>
        </p:blipFill>
        <p:spPr>
          <a:xfrm>
            <a:off x="3008750" y="2448450"/>
            <a:ext cx="3589499" cy="322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6abcfd4301_0_27"/>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Characteristics</a:t>
            </a:r>
            <a:endParaRPr b="0" i="0" sz="4400" u="none" cap="none" strike="noStrike">
              <a:solidFill>
                <a:srgbClr val="000000"/>
              </a:solidFill>
              <a:latin typeface="Arial"/>
              <a:ea typeface="Arial"/>
              <a:cs typeface="Arial"/>
              <a:sym typeface="Arial"/>
            </a:endParaRPr>
          </a:p>
        </p:txBody>
      </p:sp>
      <p:sp>
        <p:nvSpPr>
          <p:cNvPr id="91" name="Google Shape;91;g26abcfd4301_0_27"/>
          <p:cNvSpPr txBox="1"/>
          <p:nvPr/>
        </p:nvSpPr>
        <p:spPr>
          <a:xfrm>
            <a:off x="504000" y="1409650"/>
            <a:ext cx="9071700" cy="4344000"/>
          </a:xfrm>
          <a:prstGeom prst="rect">
            <a:avLst/>
          </a:prstGeom>
          <a:noFill/>
          <a:ln>
            <a:noFill/>
          </a:ln>
        </p:spPr>
        <p:txBody>
          <a:bodyPr anchorCtr="0" anchor="t" bIns="0" lIns="0" spcFirstLastPara="1" rIns="0" wrap="square" tIns="0">
            <a:noAutofit/>
          </a:bodyPr>
          <a:lstStyle/>
          <a:p>
            <a:pPr indent="0" lvl="0" marL="0" rtl="0" algn="l">
              <a:lnSpc>
                <a:spcPct val="175000"/>
              </a:lnSpc>
              <a:spcBef>
                <a:spcPts val="0"/>
              </a:spcBef>
              <a:spcAft>
                <a:spcPts val="0"/>
              </a:spcAft>
              <a:buClr>
                <a:schemeClr val="dk1"/>
              </a:buClr>
              <a:buSzPts val="1100"/>
              <a:buFont typeface="Arial"/>
              <a:buNone/>
            </a:pPr>
            <a:r>
              <a:rPr b="1" lang="en-IN" sz="1300"/>
              <a:t>Centralized Hub: </a:t>
            </a:r>
            <a:r>
              <a:rPr lang="en-IN" sz="1300"/>
              <a:t>The central hub or switch is the focal point of the network. All nodes connect directly to this central device.</a:t>
            </a:r>
            <a:endParaRPr sz="1300"/>
          </a:p>
          <a:p>
            <a:pPr indent="0" lvl="0" marL="0" rtl="0" algn="l">
              <a:lnSpc>
                <a:spcPct val="175000"/>
              </a:lnSpc>
              <a:spcBef>
                <a:spcPts val="0"/>
              </a:spcBef>
              <a:spcAft>
                <a:spcPts val="0"/>
              </a:spcAft>
              <a:buClr>
                <a:schemeClr val="dk1"/>
              </a:buClr>
              <a:buSzPts val="1100"/>
              <a:buFont typeface="Arial"/>
              <a:buNone/>
            </a:pPr>
            <a:r>
              <a:t/>
            </a:r>
            <a:endParaRPr b="1" sz="1300"/>
          </a:p>
          <a:p>
            <a:pPr indent="0" lvl="0" marL="0" rtl="0" algn="l">
              <a:lnSpc>
                <a:spcPct val="175000"/>
              </a:lnSpc>
              <a:spcBef>
                <a:spcPts val="0"/>
              </a:spcBef>
              <a:spcAft>
                <a:spcPts val="0"/>
              </a:spcAft>
              <a:buClr>
                <a:schemeClr val="dk1"/>
              </a:buClr>
              <a:buSzPts val="1100"/>
              <a:buFont typeface="Arial"/>
              <a:buNone/>
            </a:pPr>
            <a:r>
              <a:rPr b="1" lang="en-IN" sz="1300"/>
              <a:t>Point-to-Point Connection:</a:t>
            </a:r>
            <a:r>
              <a:rPr lang="en-IN" sz="1300"/>
              <a:t> Each node has a dedicated connection to the central hub. This means that if one node wants to communicate with another, it sends the data to the central hub, which then forwards it to the destination node.</a:t>
            </a:r>
            <a:endParaRPr sz="1300"/>
          </a:p>
          <a:p>
            <a:pPr indent="0" lvl="0" marL="0" rtl="0" algn="l">
              <a:lnSpc>
                <a:spcPct val="175000"/>
              </a:lnSpc>
              <a:spcBef>
                <a:spcPts val="0"/>
              </a:spcBef>
              <a:spcAft>
                <a:spcPts val="0"/>
              </a:spcAft>
              <a:buClr>
                <a:schemeClr val="dk1"/>
              </a:buClr>
              <a:buSzPts val="1100"/>
              <a:buFont typeface="Arial"/>
              <a:buNone/>
            </a:pPr>
            <a:r>
              <a:t/>
            </a:r>
            <a:endParaRPr b="1" sz="1300"/>
          </a:p>
          <a:p>
            <a:pPr indent="0" lvl="0" marL="0" rtl="0" algn="l">
              <a:lnSpc>
                <a:spcPct val="175000"/>
              </a:lnSpc>
              <a:spcBef>
                <a:spcPts val="0"/>
              </a:spcBef>
              <a:spcAft>
                <a:spcPts val="0"/>
              </a:spcAft>
              <a:buClr>
                <a:schemeClr val="dk1"/>
              </a:buClr>
              <a:buSzPts val="1100"/>
              <a:buFont typeface="Arial"/>
              <a:buNone/>
            </a:pPr>
            <a:r>
              <a:rPr b="1" lang="en-IN" sz="1300"/>
              <a:t>Isolation:</a:t>
            </a:r>
            <a:r>
              <a:rPr lang="en-IN" sz="1300"/>
              <a:t> If one node fails or has an issue, it typically does not affect the rest of the network. Other nodes can still communicate with each other via the central hub.</a:t>
            </a:r>
            <a:endParaRPr sz="1300"/>
          </a:p>
          <a:p>
            <a:pPr indent="0" lvl="0" marL="0" rtl="0" algn="l">
              <a:lnSpc>
                <a:spcPct val="175000"/>
              </a:lnSpc>
              <a:spcBef>
                <a:spcPts val="0"/>
              </a:spcBef>
              <a:spcAft>
                <a:spcPts val="0"/>
              </a:spcAft>
              <a:buClr>
                <a:schemeClr val="dk1"/>
              </a:buClr>
              <a:buSzPts val="1100"/>
              <a:buFont typeface="Arial"/>
              <a:buNone/>
            </a:pPr>
            <a:r>
              <a:t/>
            </a:r>
            <a:endParaRPr b="1" sz="1300"/>
          </a:p>
          <a:p>
            <a:pPr indent="0" lvl="0" marL="0" rtl="0" algn="l">
              <a:lnSpc>
                <a:spcPct val="175000"/>
              </a:lnSpc>
              <a:spcBef>
                <a:spcPts val="0"/>
              </a:spcBef>
              <a:spcAft>
                <a:spcPts val="0"/>
              </a:spcAft>
              <a:buClr>
                <a:schemeClr val="dk1"/>
              </a:buClr>
              <a:buSzPts val="1100"/>
              <a:buFont typeface="Arial"/>
              <a:buNone/>
            </a:pPr>
            <a:r>
              <a:rPr b="1" lang="en-IN" sz="1300"/>
              <a:t>Scalability:</a:t>
            </a:r>
            <a:r>
              <a:rPr lang="en-IN" sz="1300"/>
              <a:t> It's relatively easy to add or remove nodes from a star network without disrupting the rest of the network. New nodes can simply connect to the central hub.</a:t>
            </a:r>
            <a:endParaRPr sz="1300"/>
          </a:p>
          <a:p>
            <a:pPr indent="0" lvl="0" marL="0" marR="0" rtl="0" algn="l">
              <a:lnSpc>
                <a:spcPct val="175000"/>
              </a:lnSpc>
              <a:spcBef>
                <a:spcPts val="0"/>
              </a:spcBef>
              <a:spcAft>
                <a:spcPts val="0"/>
              </a:spcAft>
              <a:buClr>
                <a:srgbClr val="000000"/>
              </a:buClr>
              <a:buSzPts val="3650"/>
              <a:buFont typeface="Arial"/>
              <a:buNone/>
            </a:pPr>
            <a:r>
              <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6abcfd4301_0_10"/>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Characteristics</a:t>
            </a:r>
            <a:endParaRPr b="0" i="0" sz="4400" u="none" cap="none" strike="noStrike">
              <a:solidFill>
                <a:srgbClr val="000000"/>
              </a:solidFill>
              <a:latin typeface="Arial"/>
              <a:ea typeface="Arial"/>
              <a:cs typeface="Arial"/>
              <a:sym typeface="Arial"/>
            </a:endParaRPr>
          </a:p>
        </p:txBody>
      </p:sp>
      <p:sp>
        <p:nvSpPr>
          <p:cNvPr id="97" name="Google Shape;97;g26abcfd4301_0_10"/>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0" marR="0" rtl="0" algn="l">
              <a:lnSpc>
                <a:spcPct val="175000"/>
              </a:lnSpc>
              <a:spcBef>
                <a:spcPts val="0"/>
              </a:spcBef>
              <a:spcAft>
                <a:spcPts val="0"/>
              </a:spcAft>
              <a:buClr>
                <a:srgbClr val="000000"/>
              </a:buClr>
              <a:buSzPts val="3650"/>
              <a:buFont typeface="Arial"/>
              <a:buNone/>
            </a:pPr>
            <a:r>
              <a:rPr b="1" i="0" lang="en-IN" sz="1300" u="none" cap="none" strike="noStrike">
                <a:solidFill>
                  <a:srgbClr val="000000"/>
                </a:solidFill>
                <a:latin typeface="Arial"/>
                <a:ea typeface="Arial"/>
                <a:cs typeface="Arial"/>
                <a:sym typeface="Arial"/>
              </a:rPr>
              <a:t>Performance:</a:t>
            </a:r>
            <a:r>
              <a:rPr b="0" i="0" lang="en-IN" sz="1300" u="none" cap="none" strike="noStrike">
                <a:solidFill>
                  <a:srgbClr val="000000"/>
                </a:solidFill>
                <a:latin typeface="Arial"/>
                <a:ea typeface="Arial"/>
                <a:cs typeface="Arial"/>
                <a:sym typeface="Arial"/>
              </a:rPr>
              <a:t> Since data does not have to travel through multiple nodes to reach its destination (like in a bus or ring topology), star topologies can offer good performance and faster data transfer speeds.</a:t>
            </a:r>
            <a:endParaRPr b="0" i="0" sz="1300" u="none" cap="none" strike="noStrike">
              <a:solidFill>
                <a:srgbClr val="000000"/>
              </a:solidFill>
              <a:latin typeface="Arial"/>
              <a:ea typeface="Arial"/>
              <a:cs typeface="Arial"/>
              <a:sym typeface="Arial"/>
            </a:endParaRPr>
          </a:p>
          <a:p>
            <a:pPr indent="0" lvl="0" marL="0" marR="0" rtl="0" algn="l">
              <a:lnSpc>
                <a:spcPct val="175000"/>
              </a:lnSpc>
              <a:spcBef>
                <a:spcPts val="0"/>
              </a:spcBef>
              <a:spcAft>
                <a:spcPts val="0"/>
              </a:spcAft>
              <a:buClr>
                <a:srgbClr val="000000"/>
              </a:buClr>
              <a:buSzPts val="365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75000"/>
              </a:lnSpc>
              <a:spcBef>
                <a:spcPts val="0"/>
              </a:spcBef>
              <a:spcAft>
                <a:spcPts val="0"/>
              </a:spcAft>
              <a:buClr>
                <a:srgbClr val="000000"/>
              </a:buClr>
              <a:buSzPts val="3650"/>
              <a:buFont typeface="Arial"/>
              <a:buNone/>
            </a:pPr>
            <a:r>
              <a:rPr b="1" i="0" lang="en-IN" sz="1300" u="none" cap="none" strike="noStrike">
                <a:solidFill>
                  <a:srgbClr val="000000"/>
                </a:solidFill>
                <a:latin typeface="Arial"/>
                <a:ea typeface="Arial"/>
                <a:cs typeface="Arial"/>
                <a:sym typeface="Arial"/>
              </a:rPr>
              <a:t>Dependence on Central Hub:</a:t>
            </a:r>
            <a:r>
              <a:rPr b="0" i="0" lang="en-IN" sz="1300" u="none" cap="none" strike="noStrike">
                <a:solidFill>
                  <a:srgbClr val="000000"/>
                </a:solidFill>
                <a:latin typeface="Arial"/>
                <a:ea typeface="Arial"/>
                <a:cs typeface="Arial"/>
                <a:sym typeface="Arial"/>
              </a:rPr>
              <a:t> The central hub is critical to the functioning of the network. If the hub fails, the entire network will be affected, as nodes will not be able to communicate with each other.</a:t>
            </a:r>
            <a:endParaRPr b="0" i="0" sz="1300" u="none" cap="none" strike="noStrike">
              <a:solidFill>
                <a:srgbClr val="000000"/>
              </a:solidFill>
              <a:latin typeface="Arial"/>
              <a:ea typeface="Arial"/>
              <a:cs typeface="Arial"/>
              <a:sym typeface="Arial"/>
            </a:endParaRPr>
          </a:p>
          <a:p>
            <a:pPr indent="0" lvl="0" marL="0" marR="0" rtl="0" algn="l">
              <a:lnSpc>
                <a:spcPct val="175000"/>
              </a:lnSpc>
              <a:spcBef>
                <a:spcPts val="0"/>
              </a:spcBef>
              <a:spcAft>
                <a:spcPts val="0"/>
              </a:spcAft>
              <a:buClr>
                <a:srgbClr val="000000"/>
              </a:buClr>
              <a:buSzPts val="365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75000"/>
              </a:lnSpc>
              <a:spcBef>
                <a:spcPts val="0"/>
              </a:spcBef>
              <a:spcAft>
                <a:spcPts val="0"/>
              </a:spcAft>
              <a:buClr>
                <a:srgbClr val="000000"/>
              </a:buClr>
              <a:buSzPts val="3650"/>
              <a:buFont typeface="Arial"/>
              <a:buNone/>
            </a:pPr>
            <a:r>
              <a:rPr b="1" i="0" lang="en-IN" sz="1300" u="none" cap="none" strike="noStrike">
                <a:solidFill>
                  <a:srgbClr val="000000"/>
                </a:solidFill>
                <a:latin typeface="Arial"/>
                <a:ea typeface="Arial"/>
                <a:cs typeface="Arial"/>
                <a:sym typeface="Arial"/>
              </a:rPr>
              <a:t>Cabling:</a:t>
            </a:r>
            <a:r>
              <a:rPr b="0" i="0" lang="en-IN" sz="1300" u="none" cap="none" strike="noStrike">
                <a:solidFill>
                  <a:srgbClr val="000000"/>
                </a:solidFill>
                <a:latin typeface="Arial"/>
                <a:ea typeface="Arial"/>
                <a:cs typeface="Arial"/>
                <a:sym typeface="Arial"/>
              </a:rPr>
              <a:t> Star topologies usually require more cabling than some other topologies, as each node needs its own cable to connect to the central hub.</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Advantages</a:t>
            </a:r>
            <a:endParaRPr b="0" i="0" sz="4400" u="none" cap="none" strike="noStrike">
              <a:solidFill>
                <a:srgbClr val="000000"/>
              </a:solidFill>
              <a:latin typeface="Arial"/>
              <a:ea typeface="Arial"/>
              <a:cs typeface="Arial"/>
              <a:sym typeface="Arial"/>
            </a:endParaRPr>
          </a:p>
        </p:txBody>
      </p:sp>
      <p:sp>
        <p:nvSpPr>
          <p:cNvPr id="103" name="Google Shape;103;p8"/>
          <p:cNvSpPr txBox="1"/>
          <p:nvPr/>
        </p:nvSpPr>
        <p:spPr>
          <a:xfrm>
            <a:off x="504000" y="1326600"/>
            <a:ext cx="9071640" cy="3288240"/>
          </a:xfrm>
          <a:prstGeom prst="rect">
            <a:avLst/>
          </a:prstGeom>
          <a:noFill/>
          <a:ln>
            <a:noFill/>
          </a:ln>
        </p:spPr>
        <p:txBody>
          <a:bodyPr anchorCtr="0" anchor="t" bIns="0" lIns="0" spcFirstLastPara="1" rIns="0" wrap="square" tIns="0">
            <a:normAutofit fontScale="25000"/>
          </a:bodyPr>
          <a:lstStyle/>
          <a:p>
            <a:pPr indent="-355750" lvl="0" marL="432000" marR="0" rtl="0" algn="l">
              <a:lnSpc>
                <a:spcPct val="100000"/>
              </a:lnSpc>
              <a:spcBef>
                <a:spcPts val="0"/>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It is very reliable – if one cable or device fails then all the others will still work</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It is high-performing as no data collisions can occur</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Less expensive because each device only need one I/O port and wishes to be connected with hub with one link.</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Easier to put in</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Robust in nature</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Easy fault detection because the link are often easily identified.</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No disruptions to the network when connecting or removing devices.</a:t>
            </a:r>
            <a:endParaRPr b="0" i="0" sz="5200" u="none" cap="none" strike="noStrike">
              <a:solidFill>
                <a:srgbClr val="000000"/>
              </a:solidFill>
              <a:latin typeface="Arial"/>
              <a:ea typeface="Arial"/>
              <a:cs typeface="Arial"/>
              <a:sym typeface="Arial"/>
            </a:endParaRPr>
          </a:p>
          <a:p>
            <a:pPr indent="-355750" lvl="0" marL="432000" marR="0" rtl="0" algn="l">
              <a:lnSpc>
                <a:spcPct val="100000"/>
              </a:lnSpc>
              <a:spcBef>
                <a:spcPts val="1417"/>
              </a:spcBef>
              <a:spcAft>
                <a:spcPts val="0"/>
              </a:spcAft>
              <a:buClr>
                <a:srgbClr val="000000"/>
              </a:buClr>
              <a:buSzPct val="66152"/>
              <a:buFont typeface="Noto Sans Symbols"/>
              <a:buChar char="●"/>
            </a:pPr>
            <a:r>
              <a:rPr b="0" i="0" lang="en-IN" sz="5200" u="none" cap="none" strike="noStrike">
                <a:solidFill>
                  <a:srgbClr val="000000"/>
                </a:solidFill>
                <a:latin typeface="Arial"/>
                <a:ea typeface="Arial"/>
                <a:cs typeface="Arial"/>
                <a:sym typeface="Arial"/>
              </a:rPr>
              <a:t>Each device requires just one port i.e. to attach to the hub.</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Disadvantages</a:t>
            </a:r>
            <a:endParaRPr b="0" i="0" sz="4400" u="none" cap="none" strike="noStrike">
              <a:solidFill>
                <a:srgbClr val="000000"/>
              </a:solidFill>
              <a:latin typeface="Arial"/>
              <a:ea typeface="Arial"/>
              <a:cs typeface="Arial"/>
              <a:sym typeface="Arial"/>
            </a:endParaRPr>
          </a:p>
        </p:txBody>
      </p:sp>
      <p:sp>
        <p:nvSpPr>
          <p:cNvPr id="109" name="Google Shape;109;p9"/>
          <p:cNvSpPr txBox="1"/>
          <p:nvPr/>
        </p:nvSpPr>
        <p:spPr>
          <a:xfrm>
            <a:off x="504000" y="1326600"/>
            <a:ext cx="9071640" cy="3288240"/>
          </a:xfrm>
          <a:prstGeom prst="rect">
            <a:avLst/>
          </a:prstGeom>
          <a:noFill/>
          <a:ln>
            <a:noFill/>
          </a:ln>
        </p:spPr>
        <p:txBody>
          <a:bodyPr anchorCtr="0" anchor="t" bIns="0" lIns="0" spcFirstLastPara="1" rIns="0" wrap="square" tIns="0">
            <a:normAutofit fontScale="25000"/>
          </a:bodyPr>
          <a:lstStyle/>
          <a:p>
            <a:pPr indent="-367278" lvl="0" marL="431999" marR="0" rtl="0" algn="l">
              <a:lnSpc>
                <a:spcPct val="100000"/>
              </a:lnSpc>
              <a:spcBef>
                <a:spcPts val="0"/>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Requires more cable than a linear bus .</a:t>
            </a:r>
            <a:endParaRPr b="0" i="0" sz="5808" u="none" cap="none" strike="noStrike">
              <a:solidFill>
                <a:srgbClr val="000000"/>
              </a:solidFill>
              <a:latin typeface="Arial"/>
              <a:ea typeface="Arial"/>
              <a:cs typeface="Arial"/>
              <a:sym typeface="Arial"/>
            </a:endParaRPr>
          </a:p>
          <a:p>
            <a:pPr indent="-367277" lvl="0" marL="431999"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a:t>
            </a:r>
            <a:r>
              <a:rPr b="0" i="0" lang="en-IN" sz="5808" u="none" cap="none" strike="noStrike">
                <a:solidFill>
                  <a:srgbClr val="000000"/>
                </a:solidFill>
                <a:latin typeface="Arial"/>
                <a:ea typeface="Arial"/>
                <a:cs typeface="Arial"/>
                <a:sym typeface="Arial"/>
              </a:rPr>
              <a:t> </a:t>
            </a:r>
            <a:r>
              <a:rPr b="0" i="0" lang="en-IN" sz="5808" u="none" cap="none" strike="noStrike">
                <a:solidFill>
                  <a:srgbClr val="000000"/>
                </a:solidFill>
                <a:latin typeface="Arial"/>
                <a:ea typeface="Arial"/>
                <a:cs typeface="Arial"/>
                <a:sym typeface="Arial"/>
              </a:rPr>
              <a:t>If the connecting network device (network switch) fails, nodes attached are disabled and can’t participate in network communication.</a:t>
            </a:r>
            <a:endParaRPr b="0" i="0" sz="5808" u="none" cap="none" strike="noStrike">
              <a:solidFill>
                <a:srgbClr val="000000"/>
              </a:solidFill>
              <a:latin typeface="Arial"/>
              <a:ea typeface="Arial"/>
              <a:cs typeface="Arial"/>
              <a:sym typeface="Arial"/>
            </a:endParaRPr>
          </a:p>
          <a:p>
            <a:pPr indent="-367278" lvl="0" marL="432000"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More expensive than linear bus topology due to the value of the connecting devices (network switches)</a:t>
            </a:r>
            <a:endParaRPr b="0" i="0" sz="5808" u="none" cap="none" strike="noStrike">
              <a:solidFill>
                <a:srgbClr val="000000"/>
              </a:solidFill>
              <a:latin typeface="Arial"/>
              <a:ea typeface="Arial"/>
              <a:cs typeface="Arial"/>
              <a:sym typeface="Arial"/>
            </a:endParaRPr>
          </a:p>
          <a:p>
            <a:pPr indent="-367278" lvl="0" marL="432000"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If hub goes down everything goes down, none of the devices can work without hub.</a:t>
            </a:r>
            <a:endParaRPr b="0" i="0" sz="5808" u="none" cap="none" strike="noStrike">
              <a:solidFill>
                <a:srgbClr val="000000"/>
              </a:solidFill>
              <a:latin typeface="Arial"/>
              <a:ea typeface="Arial"/>
              <a:cs typeface="Arial"/>
              <a:sym typeface="Arial"/>
            </a:endParaRPr>
          </a:p>
          <a:p>
            <a:pPr indent="-367278" lvl="0" marL="432000"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Hub requires more resources and regular maintenance because it’s the central system of star .</a:t>
            </a:r>
            <a:endParaRPr b="0" i="0" sz="5808" u="none" cap="none" strike="noStrike">
              <a:solidFill>
                <a:srgbClr val="000000"/>
              </a:solidFill>
              <a:latin typeface="Arial"/>
              <a:ea typeface="Arial"/>
              <a:cs typeface="Arial"/>
              <a:sym typeface="Arial"/>
            </a:endParaRPr>
          </a:p>
          <a:p>
            <a:pPr indent="-367278" lvl="0" marL="432000"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Extra hardware is required (hubs or switches) which adds to cost</a:t>
            </a:r>
            <a:endParaRPr b="0" i="0" sz="5808" u="none" cap="none" strike="noStrike">
              <a:solidFill>
                <a:srgbClr val="000000"/>
              </a:solidFill>
              <a:latin typeface="Arial"/>
              <a:ea typeface="Arial"/>
              <a:cs typeface="Arial"/>
              <a:sym typeface="Arial"/>
            </a:endParaRPr>
          </a:p>
          <a:p>
            <a:pPr indent="-367278" lvl="0" marL="432000" marR="0" rtl="0" algn="l">
              <a:lnSpc>
                <a:spcPct val="100000"/>
              </a:lnSpc>
              <a:spcBef>
                <a:spcPts val="1417"/>
              </a:spcBef>
              <a:spcAft>
                <a:spcPts val="0"/>
              </a:spcAft>
              <a:buClr>
                <a:srgbClr val="000000"/>
              </a:buClr>
              <a:buSzPct val="69700"/>
              <a:buFont typeface="Noto Sans Symbols"/>
              <a:buChar char="●"/>
            </a:pPr>
            <a:r>
              <a:rPr b="0" i="0" lang="en-IN" sz="5808" u="none" cap="none" strike="noStrike">
                <a:solidFill>
                  <a:srgbClr val="000000"/>
                </a:solidFill>
                <a:latin typeface="Arial"/>
                <a:ea typeface="Arial"/>
                <a:cs typeface="Arial"/>
                <a:sym typeface="Arial"/>
              </a:rPr>
              <a:t>    Performance is predicated on the one concentrator i.e. hub.</a:t>
            </a:r>
            <a:endParaRPr b="0" i="0" sz="5808"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6abcfd4301_0_43"/>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Code</a:t>
            </a:r>
            <a:endParaRPr b="0" i="0" sz="4400" u="none" cap="none" strike="noStrike">
              <a:solidFill>
                <a:srgbClr val="000000"/>
              </a:solidFill>
              <a:latin typeface="Arial"/>
              <a:ea typeface="Arial"/>
              <a:cs typeface="Arial"/>
              <a:sym typeface="Arial"/>
            </a:endParaRPr>
          </a:p>
        </p:txBody>
      </p:sp>
      <p:sp>
        <p:nvSpPr>
          <p:cNvPr id="115" name="Google Shape;115;g26abcfd4301_0_43"/>
          <p:cNvSpPr txBox="1"/>
          <p:nvPr/>
        </p:nvSpPr>
        <p:spPr>
          <a:xfrm>
            <a:off x="504000" y="1326600"/>
            <a:ext cx="9071700" cy="328830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1417"/>
              </a:spcBef>
              <a:spcAft>
                <a:spcPts val="0"/>
              </a:spcAft>
              <a:buNone/>
            </a:pPr>
            <a:r>
              <a:t/>
            </a:r>
            <a:endParaRPr b="0" i="0" sz="5808" u="none" cap="none" strike="noStrike">
              <a:solidFill>
                <a:srgbClr val="000000"/>
              </a:solidFill>
              <a:latin typeface="Arial"/>
              <a:ea typeface="Arial"/>
              <a:cs typeface="Arial"/>
              <a:sym typeface="Arial"/>
            </a:endParaRPr>
          </a:p>
        </p:txBody>
      </p:sp>
      <p:pic>
        <p:nvPicPr>
          <p:cNvPr id="116" name="Google Shape;116;g26abcfd4301_0_43"/>
          <p:cNvPicPr preferRelativeResize="0"/>
          <p:nvPr/>
        </p:nvPicPr>
        <p:blipFill>
          <a:blip r:embed="rId3">
            <a:alphaModFix/>
          </a:blip>
          <a:stretch>
            <a:fillRect/>
          </a:stretch>
        </p:blipFill>
        <p:spPr>
          <a:xfrm>
            <a:off x="863600" y="1270000"/>
            <a:ext cx="8353425" cy="440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2024-03-04T13:02:15Z</dcterms:created>
</cp:coreProperties>
</file>