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grandir Wide" panose="020B0604020202020204" charset="0"/>
      <p:regular r:id="rId13"/>
    </p:embeddedFont>
    <p:embeddedFont>
      <p:font typeface="Agrandir Wide Italics" panose="020B0604020202020204" charset="0"/>
      <p:regular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0149692" y="3633028"/>
            <a:ext cx="7383048" cy="6653972"/>
          </a:xfrm>
          <a:custGeom>
            <a:avLst/>
            <a:gdLst/>
            <a:ahLst/>
            <a:cxnLst/>
            <a:rect l="l" t="t" r="r" b="b"/>
            <a:pathLst>
              <a:path w="7383048" h="6653972">
                <a:moveTo>
                  <a:pt x="0" y="0"/>
                </a:moveTo>
                <a:lnTo>
                  <a:pt x="7383048" y="0"/>
                </a:lnTo>
                <a:lnTo>
                  <a:pt x="7383048" y="6653972"/>
                </a:lnTo>
                <a:lnTo>
                  <a:pt x="0" y="66539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84442" y="235407"/>
            <a:ext cx="13968673" cy="5509056"/>
          </a:xfrm>
          <a:prstGeom prst="rect">
            <a:avLst/>
          </a:prstGeom>
        </p:spPr>
        <p:txBody>
          <a:bodyPr lIns="0" tIns="0" rIns="0" bIns="0" rtlCol="0" anchor="t">
            <a:spAutoFit/>
          </a:bodyPr>
          <a:lstStyle/>
          <a:p>
            <a:pPr algn="l">
              <a:lnSpc>
                <a:spcPts val="13200"/>
              </a:lnSpc>
            </a:pPr>
            <a:r>
              <a:rPr lang="en-US" sz="13894">
                <a:solidFill>
                  <a:srgbClr val="000000"/>
                </a:solidFill>
                <a:latin typeface="Agrandir Wide"/>
                <a:ea typeface="Agrandir Wide"/>
                <a:cs typeface="Agrandir Wide"/>
                <a:sym typeface="Agrandir Wide"/>
              </a:rPr>
              <a:t>Entrega Final - Projeto Integrador</a:t>
            </a:r>
          </a:p>
        </p:txBody>
      </p:sp>
      <p:sp>
        <p:nvSpPr>
          <p:cNvPr id="4" name="TextBox 4"/>
          <p:cNvSpPr txBox="1"/>
          <p:nvPr/>
        </p:nvSpPr>
        <p:spPr>
          <a:xfrm>
            <a:off x="484442" y="9351273"/>
            <a:ext cx="3854940" cy="560463"/>
          </a:xfrm>
          <a:prstGeom prst="rect">
            <a:avLst/>
          </a:prstGeom>
        </p:spPr>
        <p:txBody>
          <a:bodyPr lIns="0" tIns="0" rIns="0" bIns="0" rtlCol="0" anchor="t">
            <a:spAutoFit/>
          </a:bodyPr>
          <a:lstStyle/>
          <a:p>
            <a:pPr algn="l">
              <a:lnSpc>
                <a:spcPts val="3552"/>
              </a:lnSpc>
            </a:pPr>
            <a:r>
              <a:rPr lang="en-US" sz="3383">
                <a:solidFill>
                  <a:srgbClr val="2145B2"/>
                </a:solidFill>
                <a:latin typeface="Agrandir Wide"/>
                <a:ea typeface="Agrandir Wide"/>
                <a:cs typeface="Agrandir Wide"/>
                <a:sym typeface="Agrandir Wide"/>
              </a:rPr>
              <a:t>Daniel Curi</a:t>
            </a:r>
          </a:p>
        </p:txBody>
      </p:sp>
      <p:sp>
        <p:nvSpPr>
          <p:cNvPr id="5" name="TextBox 5"/>
          <p:cNvSpPr txBox="1"/>
          <p:nvPr/>
        </p:nvSpPr>
        <p:spPr>
          <a:xfrm>
            <a:off x="484442" y="5611113"/>
            <a:ext cx="8264961" cy="1096032"/>
          </a:xfrm>
          <a:prstGeom prst="rect">
            <a:avLst/>
          </a:prstGeom>
        </p:spPr>
        <p:txBody>
          <a:bodyPr lIns="0" tIns="0" rIns="0" bIns="0" rtlCol="0" anchor="t">
            <a:spAutoFit/>
          </a:bodyPr>
          <a:lstStyle/>
          <a:p>
            <a:pPr algn="l">
              <a:lnSpc>
                <a:spcPts val="7003"/>
              </a:lnSpc>
            </a:pPr>
            <a:r>
              <a:rPr lang="en-US" sz="6366">
                <a:solidFill>
                  <a:srgbClr val="E0CA27"/>
                </a:solidFill>
                <a:latin typeface="Agrandir Wide"/>
                <a:ea typeface="Agrandir Wide"/>
                <a:cs typeface="Agrandir Wide"/>
                <a:sym typeface="Agrandir Wide"/>
              </a:rPr>
              <a:t>Análise de Dados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512362" y="243399"/>
            <a:ext cx="12189098" cy="1090042"/>
          </a:xfrm>
          <a:prstGeom prst="rect">
            <a:avLst/>
          </a:prstGeom>
        </p:spPr>
        <p:txBody>
          <a:bodyPr lIns="0" tIns="0" rIns="0" bIns="0" rtlCol="0" anchor="t">
            <a:spAutoFit/>
          </a:bodyPr>
          <a:lstStyle/>
          <a:p>
            <a:pPr algn="l">
              <a:lnSpc>
                <a:spcPts val="8548"/>
              </a:lnSpc>
            </a:pPr>
            <a:r>
              <a:rPr lang="en-US" sz="7498" dirty="0">
                <a:solidFill>
                  <a:srgbClr val="000000"/>
                </a:solidFill>
                <a:latin typeface="Agrandir Wide"/>
                <a:ea typeface="Agrandir Wide"/>
                <a:cs typeface="Agrandir Wide"/>
                <a:sym typeface="Agrandir Wide"/>
              </a:rPr>
              <a:t>05 - </a:t>
            </a:r>
            <a:r>
              <a:rPr lang="en-US" sz="7498" dirty="0" err="1">
                <a:solidFill>
                  <a:srgbClr val="000000"/>
                </a:solidFill>
                <a:latin typeface="Agrandir Wide"/>
                <a:ea typeface="Agrandir Wide"/>
                <a:cs typeface="Agrandir Wide"/>
                <a:sym typeface="Agrandir Wide"/>
              </a:rPr>
              <a:t>Melhorias</a:t>
            </a:r>
            <a:endParaRPr lang="en-US" sz="7498" dirty="0">
              <a:solidFill>
                <a:srgbClr val="000000"/>
              </a:solidFill>
              <a:latin typeface="Agrandir Wide"/>
              <a:ea typeface="Agrandir Wide"/>
              <a:cs typeface="Agrandir Wide"/>
              <a:sym typeface="Agrandir Wide"/>
            </a:endParaRPr>
          </a:p>
        </p:txBody>
      </p:sp>
      <p:sp>
        <p:nvSpPr>
          <p:cNvPr id="3" name="TextBox 3"/>
          <p:cNvSpPr txBox="1"/>
          <p:nvPr/>
        </p:nvSpPr>
        <p:spPr>
          <a:xfrm>
            <a:off x="512362" y="2327474"/>
            <a:ext cx="9084033" cy="4066488"/>
          </a:xfrm>
          <a:prstGeom prst="rect">
            <a:avLst/>
          </a:prstGeom>
        </p:spPr>
        <p:txBody>
          <a:bodyPr lIns="0" tIns="0" rIns="0" bIns="0" rtlCol="0" anchor="t">
            <a:spAutoFit/>
          </a:bodyPr>
          <a:lstStyle/>
          <a:p>
            <a:pPr algn="l">
              <a:lnSpc>
                <a:spcPts val="5276"/>
              </a:lnSpc>
            </a:pPr>
            <a:r>
              <a:rPr lang="en-US" sz="3768">
                <a:solidFill>
                  <a:srgbClr val="000000"/>
                </a:solidFill>
                <a:latin typeface="Agrandir Wide"/>
                <a:ea typeface="Agrandir Wide"/>
                <a:cs typeface="Agrandir Wide"/>
                <a:sym typeface="Agrandir Wide"/>
              </a:rPr>
              <a:t>Baseado nas experiências que tive durante todo o trabalho, a maior melhoria que poderia ser feito é ter escolhido melhor a base de dados. E, a partir disso, construir mais relações entre os dados. </a:t>
            </a:r>
          </a:p>
        </p:txBody>
      </p:sp>
      <p:sp>
        <p:nvSpPr>
          <p:cNvPr id="4" name="TextBox 4"/>
          <p:cNvSpPr txBox="1"/>
          <p:nvPr/>
        </p:nvSpPr>
        <p:spPr>
          <a:xfrm>
            <a:off x="10647645" y="300549"/>
            <a:ext cx="7290528" cy="3057050"/>
          </a:xfrm>
          <a:prstGeom prst="rect">
            <a:avLst/>
          </a:prstGeom>
        </p:spPr>
        <p:txBody>
          <a:bodyPr lIns="0" tIns="0" rIns="0" bIns="0" rtlCol="0" anchor="t">
            <a:spAutoFit/>
          </a:bodyPr>
          <a:lstStyle/>
          <a:p>
            <a:pPr algn="r">
              <a:lnSpc>
                <a:spcPts val="5733"/>
              </a:lnSpc>
            </a:pPr>
            <a:r>
              <a:rPr lang="en-US" sz="5074" i="1">
                <a:solidFill>
                  <a:srgbClr val="E0CA27"/>
                </a:solidFill>
                <a:latin typeface="Agrandir Wide Italics"/>
                <a:ea typeface="Agrandir Wide Italics"/>
                <a:cs typeface="Agrandir Wide Italics"/>
                <a:sym typeface="Agrandir Wide Italics"/>
              </a:rPr>
              <a:t>Todo dado tem um significado, você quem decide se esse significado é útil.</a:t>
            </a:r>
          </a:p>
        </p:txBody>
      </p:sp>
      <p:grpSp>
        <p:nvGrpSpPr>
          <p:cNvPr id="5" name="Group 5"/>
          <p:cNvGrpSpPr/>
          <p:nvPr/>
        </p:nvGrpSpPr>
        <p:grpSpPr>
          <a:xfrm>
            <a:off x="14761005" y="6836838"/>
            <a:ext cx="3086100" cy="1734567"/>
            <a:chOff x="0" y="-96178"/>
            <a:chExt cx="812800" cy="456841"/>
          </a:xfrm>
        </p:grpSpPr>
        <p:sp>
          <p:nvSpPr>
            <p:cNvPr id="6" name="Freeform 6"/>
            <p:cNvSpPr/>
            <p:nvPr/>
          </p:nvSpPr>
          <p:spPr>
            <a:xfrm>
              <a:off x="0" y="0"/>
              <a:ext cx="812800" cy="275866"/>
            </a:xfrm>
            <a:custGeom>
              <a:avLst/>
              <a:gdLst/>
              <a:ahLst/>
              <a:cxnLst/>
              <a:rect l="l" t="t" r="r" b="b"/>
              <a:pathLst>
                <a:path w="812800" h="275866">
                  <a:moveTo>
                    <a:pt x="127941" y="0"/>
                  </a:moveTo>
                  <a:lnTo>
                    <a:pt x="684859" y="0"/>
                  </a:lnTo>
                  <a:cubicBezTo>
                    <a:pt x="718791" y="0"/>
                    <a:pt x="751333" y="13479"/>
                    <a:pt x="775327" y="37473"/>
                  </a:cubicBezTo>
                  <a:cubicBezTo>
                    <a:pt x="799321" y="61467"/>
                    <a:pt x="812800" y="94009"/>
                    <a:pt x="812800" y="127941"/>
                  </a:cubicBezTo>
                  <a:lnTo>
                    <a:pt x="812800" y="147925"/>
                  </a:lnTo>
                  <a:cubicBezTo>
                    <a:pt x="812800" y="181857"/>
                    <a:pt x="799321" y="214399"/>
                    <a:pt x="775327" y="238393"/>
                  </a:cubicBezTo>
                  <a:cubicBezTo>
                    <a:pt x="751333" y="262386"/>
                    <a:pt x="718791" y="275866"/>
                    <a:pt x="684859" y="275866"/>
                  </a:cubicBezTo>
                  <a:lnTo>
                    <a:pt x="127941" y="275866"/>
                  </a:lnTo>
                  <a:cubicBezTo>
                    <a:pt x="94009" y="275866"/>
                    <a:pt x="61467" y="262386"/>
                    <a:pt x="37473" y="238393"/>
                  </a:cubicBezTo>
                  <a:cubicBezTo>
                    <a:pt x="13479" y="214399"/>
                    <a:pt x="0" y="181857"/>
                    <a:pt x="0" y="147925"/>
                  </a:cubicBezTo>
                  <a:lnTo>
                    <a:pt x="0" y="127941"/>
                  </a:lnTo>
                  <a:cubicBezTo>
                    <a:pt x="0" y="94009"/>
                    <a:pt x="13479" y="61467"/>
                    <a:pt x="37473" y="37473"/>
                  </a:cubicBezTo>
                  <a:cubicBezTo>
                    <a:pt x="61467" y="13479"/>
                    <a:pt x="94009" y="0"/>
                    <a:pt x="127941" y="0"/>
                  </a:cubicBezTo>
                  <a:close/>
                </a:path>
              </a:pathLst>
            </a:custGeom>
            <a:solidFill>
              <a:srgbClr val="000000">
                <a:alpha val="0"/>
              </a:srgbClr>
            </a:solidFill>
            <a:ln w="38100" cap="rnd">
              <a:solidFill>
                <a:srgbClr val="2145B2"/>
              </a:solidFill>
              <a:prstDash val="solid"/>
              <a:round/>
            </a:ln>
          </p:spPr>
        </p:sp>
        <p:sp>
          <p:nvSpPr>
            <p:cNvPr id="7" name="TextBox 7"/>
            <p:cNvSpPr txBox="1"/>
            <p:nvPr/>
          </p:nvSpPr>
          <p:spPr>
            <a:xfrm>
              <a:off x="0" y="-96178"/>
              <a:ext cx="812800" cy="456841"/>
            </a:xfrm>
            <a:prstGeom prst="rect">
              <a:avLst/>
            </a:prstGeom>
          </p:spPr>
          <p:txBody>
            <a:bodyPr lIns="50800" tIns="50800" rIns="50800" bIns="50800" rtlCol="0" anchor="ctr"/>
            <a:lstStyle/>
            <a:p>
              <a:pPr algn="ctr">
                <a:lnSpc>
                  <a:spcPts val="5319"/>
                </a:lnSpc>
              </a:pPr>
              <a:r>
                <a:rPr lang="en-US" sz="3799" dirty="0">
                  <a:solidFill>
                    <a:srgbClr val="2145B2"/>
                  </a:solidFill>
                  <a:latin typeface="Agrandir Wide"/>
                  <a:ea typeface="Agrandir Wide"/>
                  <a:cs typeface="Agrandir Wide"/>
                  <a:sym typeface="Agrandir Wide"/>
                </a:rPr>
                <a:t>Data</a:t>
              </a:r>
            </a:p>
          </p:txBody>
        </p:sp>
      </p:grpSp>
      <p:grpSp>
        <p:nvGrpSpPr>
          <p:cNvPr id="8" name="Group 8"/>
          <p:cNvGrpSpPr/>
          <p:nvPr/>
        </p:nvGrpSpPr>
        <p:grpSpPr>
          <a:xfrm>
            <a:off x="13563257" y="8194124"/>
            <a:ext cx="4374916" cy="1734567"/>
            <a:chOff x="0" y="-90488"/>
            <a:chExt cx="1152241" cy="456841"/>
          </a:xfrm>
        </p:grpSpPr>
        <p:sp>
          <p:nvSpPr>
            <p:cNvPr id="9" name="Freeform 9"/>
            <p:cNvSpPr/>
            <p:nvPr/>
          </p:nvSpPr>
          <p:spPr>
            <a:xfrm>
              <a:off x="0" y="0"/>
              <a:ext cx="1152241" cy="275866"/>
            </a:xfrm>
            <a:custGeom>
              <a:avLst/>
              <a:gdLst/>
              <a:ahLst/>
              <a:cxnLst/>
              <a:rect l="l" t="t" r="r" b="b"/>
              <a:pathLst>
                <a:path w="1152241" h="275866">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E0CA27"/>
              </a:solidFill>
              <a:prstDash val="solid"/>
              <a:round/>
            </a:ln>
          </p:spPr>
        </p:sp>
        <p:sp>
          <p:nvSpPr>
            <p:cNvPr id="10" name="TextBox 10"/>
            <p:cNvSpPr txBox="1"/>
            <p:nvPr/>
          </p:nvSpPr>
          <p:spPr>
            <a:xfrm>
              <a:off x="0" y="-90488"/>
              <a:ext cx="1152241" cy="456841"/>
            </a:xfrm>
            <a:prstGeom prst="rect">
              <a:avLst/>
            </a:prstGeom>
          </p:spPr>
          <p:txBody>
            <a:bodyPr lIns="50800" tIns="50800" rIns="50800" bIns="50800" rtlCol="0" anchor="ctr"/>
            <a:lstStyle/>
            <a:p>
              <a:pPr algn="ctr">
                <a:lnSpc>
                  <a:spcPts val="5319"/>
                </a:lnSpc>
              </a:pPr>
              <a:r>
                <a:rPr lang="en-US" sz="3799" dirty="0">
                  <a:solidFill>
                    <a:srgbClr val="E0CA27"/>
                  </a:solidFill>
                  <a:latin typeface="Agrandir Wide"/>
                  <a:ea typeface="Agrandir Wide"/>
                  <a:cs typeface="Agrandir Wide"/>
                  <a:sym typeface="Agrandir Wide"/>
                </a:rPr>
                <a:t>Visualization</a:t>
              </a:r>
            </a:p>
          </p:txBody>
        </p:sp>
      </p:gr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9655117" y="2704655"/>
            <a:ext cx="8227375" cy="7229806"/>
          </a:xfrm>
          <a:custGeom>
            <a:avLst/>
            <a:gdLst/>
            <a:ahLst/>
            <a:cxnLst/>
            <a:rect l="l" t="t" r="r" b="b"/>
            <a:pathLst>
              <a:path w="8227375" h="7229806">
                <a:moveTo>
                  <a:pt x="0" y="0"/>
                </a:moveTo>
                <a:lnTo>
                  <a:pt x="8227375" y="0"/>
                </a:lnTo>
                <a:lnTo>
                  <a:pt x="8227375" y="7229806"/>
                </a:lnTo>
                <a:lnTo>
                  <a:pt x="0" y="72298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84442" y="159207"/>
            <a:ext cx="13122374" cy="2973503"/>
          </a:xfrm>
          <a:prstGeom prst="rect">
            <a:avLst/>
          </a:prstGeom>
        </p:spPr>
        <p:txBody>
          <a:bodyPr lIns="0" tIns="0" rIns="0" bIns="0" rtlCol="0" anchor="t">
            <a:spAutoFit/>
          </a:bodyPr>
          <a:lstStyle/>
          <a:p>
            <a:pPr algn="l">
              <a:lnSpc>
                <a:spcPts val="18213"/>
              </a:lnSpc>
            </a:pPr>
            <a:r>
              <a:rPr lang="en-US" sz="18585">
                <a:solidFill>
                  <a:srgbClr val="000000"/>
                </a:solidFill>
                <a:latin typeface="Agrandir Wide"/>
                <a:ea typeface="Agrandir Wide"/>
                <a:cs typeface="Agrandir Wide"/>
                <a:sym typeface="Agrandir Wide"/>
              </a:rPr>
              <a:t>Obrigado</a:t>
            </a:r>
          </a:p>
        </p:txBody>
      </p:sp>
      <p:sp>
        <p:nvSpPr>
          <p:cNvPr id="4" name="TextBox 4"/>
          <p:cNvSpPr txBox="1"/>
          <p:nvPr/>
        </p:nvSpPr>
        <p:spPr>
          <a:xfrm>
            <a:off x="484442" y="9374706"/>
            <a:ext cx="4206435" cy="559755"/>
          </a:xfrm>
          <a:prstGeom prst="rect">
            <a:avLst/>
          </a:prstGeom>
        </p:spPr>
        <p:txBody>
          <a:bodyPr lIns="0" tIns="0" rIns="0" bIns="0" rtlCol="0" anchor="t">
            <a:spAutoFit/>
          </a:bodyPr>
          <a:lstStyle/>
          <a:p>
            <a:pPr algn="l">
              <a:lnSpc>
                <a:spcPts val="3552"/>
              </a:lnSpc>
            </a:pPr>
            <a:r>
              <a:rPr lang="en-US" sz="3383">
                <a:solidFill>
                  <a:srgbClr val="2145B2"/>
                </a:solidFill>
                <a:latin typeface="Agrandir Wide"/>
                <a:ea typeface="Agrandir Wide"/>
                <a:cs typeface="Agrandir Wide"/>
                <a:sym typeface="Agrandir Wide"/>
              </a:rPr>
              <a:t>Daniel Curi</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2924296" y="572231"/>
            <a:ext cx="4822689" cy="9142538"/>
          </a:xfrm>
          <a:custGeom>
            <a:avLst/>
            <a:gdLst/>
            <a:ahLst/>
            <a:cxnLst/>
            <a:rect l="l" t="t" r="r" b="b"/>
            <a:pathLst>
              <a:path w="4822689" h="9142538">
                <a:moveTo>
                  <a:pt x="0" y="0"/>
                </a:moveTo>
                <a:lnTo>
                  <a:pt x="4822689" y="0"/>
                </a:lnTo>
                <a:lnTo>
                  <a:pt x="4822689" y="9142538"/>
                </a:lnTo>
                <a:lnTo>
                  <a:pt x="0" y="9142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65496" y="8391014"/>
            <a:ext cx="3086100" cy="1734567"/>
            <a:chOff x="0" y="-90488"/>
            <a:chExt cx="812800" cy="456841"/>
          </a:xfrm>
        </p:grpSpPr>
        <p:sp>
          <p:nvSpPr>
            <p:cNvPr id="4" name="Freeform 4"/>
            <p:cNvSpPr/>
            <p:nvPr/>
          </p:nvSpPr>
          <p:spPr>
            <a:xfrm>
              <a:off x="0" y="0"/>
              <a:ext cx="812800" cy="275866"/>
            </a:xfrm>
            <a:custGeom>
              <a:avLst/>
              <a:gdLst/>
              <a:ahLst/>
              <a:cxnLst/>
              <a:rect l="l" t="t" r="r" b="b"/>
              <a:pathLst>
                <a:path w="812800" h="275866">
                  <a:moveTo>
                    <a:pt x="127941" y="0"/>
                  </a:moveTo>
                  <a:lnTo>
                    <a:pt x="684859" y="0"/>
                  </a:lnTo>
                  <a:cubicBezTo>
                    <a:pt x="718791" y="0"/>
                    <a:pt x="751333" y="13479"/>
                    <a:pt x="775327" y="37473"/>
                  </a:cubicBezTo>
                  <a:cubicBezTo>
                    <a:pt x="799321" y="61467"/>
                    <a:pt x="812800" y="94009"/>
                    <a:pt x="812800" y="127941"/>
                  </a:cubicBezTo>
                  <a:lnTo>
                    <a:pt x="812800" y="147925"/>
                  </a:lnTo>
                  <a:cubicBezTo>
                    <a:pt x="812800" y="181857"/>
                    <a:pt x="799321" y="214399"/>
                    <a:pt x="775327" y="238393"/>
                  </a:cubicBezTo>
                  <a:cubicBezTo>
                    <a:pt x="751333" y="262386"/>
                    <a:pt x="718791" y="275866"/>
                    <a:pt x="684859" y="275866"/>
                  </a:cubicBezTo>
                  <a:lnTo>
                    <a:pt x="127941" y="275866"/>
                  </a:lnTo>
                  <a:cubicBezTo>
                    <a:pt x="94009" y="275866"/>
                    <a:pt x="61467" y="262386"/>
                    <a:pt x="37473" y="238393"/>
                  </a:cubicBezTo>
                  <a:cubicBezTo>
                    <a:pt x="13479" y="214399"/>
                    <a:pt x="0" y="181857"/>
                    <a:pt x="0" y="147925"/>
                  </a:cubicBezTo>
                  <a:lnTo>
                    <a:pt x="0" y="127941"/>
                  </a:lnTo>
                  <a:cubicBezTo>
                    <a:pt x="0" y="94009"/>
                    <a:pt x="13479" y="61467"/>
                    <a:pt x="37473" y="37473"/>
                  </a:cubicBezTo>
                  <a:cubicBezTo>
                    <a:pt x="61467" y="13479"/>
                    <a:pt x="94009" y="0"/>
                    <a:pt x="127941" y="0"/>
                  </a:cubicBezTo>
                  <a:close/>
                </a:path>
              </a:pathLst>
            </a:custGeom>
            <a:solidFill>
              <a:srgbClr val="000000">
                <a:alpha val="0"/>
              </a:srgbClr>
            </a:solidFill>
            <a:ln w="38100" cap="rnd">
              <a:solidFill>
                <a:srgbClr val="2145B2"/>
              </a:solidFill>
              <a:prstDash val="solid"/>
              <a:round/>
            </a:ln>
          </p:spPr>
        </p:sp>
        <p:sp>
          <p:nvSpPr>
            <p:cNvPr id="5" name="TextBox 5"/>
            <p:cNvSpPr txBox="1"/>
            <p:nvPr/>
          </p:nvSpPr>
          <p:spPr>
            <a:xfrm>
              <a:off x="0" y="-90488"/>
              <a:ext cx="812800" cy="456841"/>
            </a:xfrm>
            <a:prstGeom prst="rect">
              <a:avLst/>
            </a:prstGeom>
          </p:spPr>
          <p:txBody>
            <a:bodyPr lIns="50800" tIns="50800" rIns="50800" bIns="50800" rtlCol="0" anchor="ctr"/>
            <a:lstStyle/>
            <a:p>
              <a:pPr algn="ctr">
                <a:lnSpc>
                  <a:spcPts val="5319"/>
                </a:lnSpc>
              </a:pPr>
              <a:r>
                <a:rPr lang="en-US" sz="3799" dirty="0">
                  <a:solidFill>
                    <a:srgbClr val="2145B2"/>
                  </a:solidFill>
                  <a:latin typeface="Agrandir Wide"/>
                  <a:ea typeface="Agrandir Wide"/>
                  <a:cs typeface="Agrandir Wide"/>
                  <a:sym typeface="Agrandir Wide"/>
                </a:rPr>
                <a:t>Data</a:t>
              </a:r>
            </a:p>
          </p:txBody>
        </p:sp>
      </p:grpSp>
      <p:grpSp>
        <p:nvGrpSpPr>
          <p:cNvPr id="6" name="Group 6"/>
          <p:cNvGrpSpPr/>
          <p:nvPr/>
        </p:nvGrpSpPr>
        <p:grpSpPr>
          <a:xfrm>
            <a:off x="3792983" y="8391015"/>
            <a:ext cx="4374916" cy="1734567"/>
            <a:chOff x="0" y="-90488"/>
            <a:chExt cx="1152241" cy="456841"/>
          </a:xfrm>
        </p:grpSpPr>
        <p:sp>
          <p:nvSpPr>
            <p:cNvPr id="7" name="Freeform 7"/>
            <p:cNvSpPr/>
            <p:nvPr/>
          </p:nvSpPr>
          <p:spPr>
            <a:xfrm>
              <a:off x="0" y="0"/>
              <a:ext cx="1152241" cy="275866"/>
            </a:xfrm>
            <a:custGeom>
              <a:avLst/>
              <a:gdLst/>
              <a:ahLst/>
              <a:cxnLst/>
              <a:rect l="l" t="t" r="r" b="b"/>
              <a:pathLst>
                <a:path w="1152241" h="275866">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E0CA27"/>
              </a:solidFill>
              <a:prstDash val="solid"/>
              <a:round/>
            </a:ln>
          </p:spPr>
        </p:sp>
        <p:sp>
          <p:nvSpPr>
            <p:cNvPr id="8" name="TextBox 8"/>
            <p:cNvSpPr txBox="1"/>
            <p:nvPr/>
          </p:nvSpPr>
          <p:spPr>
            <a:xfrm>
              <a:off x="0" y="-90488"/>
              <a:ext cx="1152241" cy="456841"/>
            </a:xfrm>
            <a:prstGeom prst="rect">
              <a:avLst/>
            </a:prstGeom>
          </p:spPr>
          <p:txBody>
            <a:bodyPr lIns="50800" tIns="50800" rIns="50800" bIns="50800" rtlCol="0" anchor="ctr"/>
            <a:lstStyle/>
            <a:p>
              <a:pPr algn="ctr">
                <a:lnSpc>
                  <a:spcPts val="5319"/>
                </a:lnSpc>
              </a:pPr>
              <a:r>
                <a:rPr lang="en-US" sz="3799" dirty="0">
                  <a:solidFill>
                    <a:srgbClr val="E0CA27"/>
                  </a:solidFill>
                  <a:latin typeface="Agrandir Wide"/>
                  <a:ea typeface="Agrandir Wide"/>
                  <a:cs typeface="Agrandir Wide"/>
                  <a:sym typeface="Agrandir Wide"/>
                </a:rPr>
                <a:t>Visualization</a:t>
              </a:r>
            </a:p>
          </p:txBody>
        </p:sp>
      </p:grpSp>
      <p:sp>
        <p:nvSpPr>
          <p:cNvPr id="9" name="TextBox 9"/>
          <p:cNvSpPr txBox="1"/>
          <p:nvPr/>
        </p:nvSpPr>
        <p:spPr>
          <a:xfrm>
            <a:off x="465496" y="251773"/>
            <a:ext cx="10131485" cy="1304912"/>
          </a:xfrm>
          <a:prstGeom prst="rect">
            <a:avLst/>
          </a:prstGeom>
        </p:spPr>
        <p:txBody>
          <a:bodyPr lIns="0" tIns="0" rIns="0" bIns="0" rtlCol="0" anchor="t">
            <a:spAutoFit/>
          </a:bodyPr>
          <a:lstStyle/>
          <a:p>
            <a:pPr algn="l">
              <a:lnSpc>
                <a:spcPts val="8548"/>
              </a:lnSpc>
            </a:pPr>
            <a:r>
              <a:rPr lang="en-US" sz="7498">
                <a:solidFill>
                  <a:srgbClr val="000000"/>
                </a:solidFill>
                <a:latin typeface="Agrandir Wide"/>
                <a:ea typeface="Agrandir Wide"/>
                <a:cs typeface="Agrandir Wide"/>
                <a:sym typeface="Agrandir Wide"/>
              </a:rPr>
              <a:t>01 - Introdução</a:t>
            </a:r>
          </a:p>
        </p:txBody>
      </p:sp>
      <p:sp>
        <p:nvSpPr>
          <p:cNvPr id="10" name="TextBox 10"/>
          <p:cNvSpPr txBox="1"/>
          <p:nvPr/>
        </p:nvSpPr>
        <p:spPr>
          <a:xfrm>
            <a:off x="465496" y="1718738"/>
            <a:ext cx="8327144" cy="1304912"/>
          </a:xfrm>
          <a:prstGeom prst="rect">
            <a:avLst/>
          </a:prstGeom>
        </p:spPr>
        <p:txBody>
          <a:bodyPr lIns="0" tIns="0" rIns="0" bIns="0" rtlCol="0" anchor="t">
            <a:spAutoFit/>
          </a:bodyPr>
          <a:lstStyle/>
          <a:p>
            <a:pPr algn="l">
              <a:lnSpc>
                <a:spcPts val="8548"/>
              </a:lnSpc>
            </a:pPr>
            <a:r>
              <a:rPr lang="en-US" sz="7498">
                <a:solidFill>
                  <a:srgbClr val="000000"/>
                </a:solidFill>
                <a:latin typeface="Agrandir Wide"/>
                <a:ea typeface="Agrandir Wide"/>
                <a:cs typeface="Agrandir Wide"/>
                <a:sym typeface="Agrandir Wide"/>
              </a:rPr>
              <a:t>02 - Métodos</a:t>
            </a:r>
          </a:p>
        </p:txBody>
      </p:sp>
      <p:sp>
        <p:nvSpPr>
          <p:cNvPr id="11" name="TextBox 11"/>
          <p:cNvSpPr txBox="1"/>
          <p:nvPr/>
        </p:nvSpPr>
        <p:spPr>
          <a:xfrm>
            <a:off x="465496" y="3185575"/>
            <a:ext cx="12090278" cy="1304912"/>
          </a:xfrm>
          <a:prstGeom prst="rect">
            <a:avLst/>
          </a:prstGeom>
        </p:spPr>
        <p:txBody>
          <a:bodyPr lIns="0" tIns="0" rIns="0" bIns="0" rtlCol="0" anchor="t">
            <a:spAutoFit/>
          </a:bodyPr>
          <a:lstStyle/>
          <a:p>
            <a:pPr algn="l">
              <a:lnSpc>
                <a:spcPts val="8548"/>
              </a:lnSpc>
            </a:pPr>
            <a:r>
              <a:rPr lang="en-US" sz="7498">
                <a:solidFill>
                  <a:srgbClr val="000000"/>
                </a:solidFill>
                <a:latin typeface="Agrandir Wide"/>
                <a:ea typeface="Agrandir Wide"/>
                <a:cs typeface="Agrandir Wide"/>
                <a:sym typeface="Agrandir Wide"/>
              </a:rPr>
              <a:t>03 - Visualização</a:t>
            </a:r>
          </a:p>
        </p:txBody>
      </p:sp>
      <p:sp>
        <p:nvSpPr>
          <p:cNvPr id="12" name="TextBox 12"/>
          <p:cNvSpPr txBox="1"/>
          <p:nvPr/>
        </p:nvSpPr>
        <p:spPr>
          <a:xfrm>
            <a:off x="465496" y="4652412"/>
            <a:ext cx="11715350" cy="1304912"/>
          </a:xfrm>
          <a:prstGeom prst="rect">
            <a:avLst/>
          </a:prstGeom>
        </p:spPr>
        <p:txBody>
          <a:bodyPr lIns="0" tIns="0" rIns="0" bIns="0" rtlCol="0" anchor="t">
            <a:spAutoFit/>
          </a:bodyPr>
          <a:lstStyle/>
          <a:p>
            <a:pPr algn="l">
              <a:lnSpc>
                <a:spcPts val="8548"/>
              </a:lnSpc>
            </a:pPr>
            <a:r>
              <a:rPr lang="en-US" sz="7498" dirty="0">
                <a:solidFill>
                  <a:srgbClr val="000000"/>
                </a:solidFill>
                <a:latin typeface="Agrandir Wide"/>
                <a:ea typeface="Agrandir Wide"/>
                <a:cs typeface="Agrandir Wide"/>
                <a:sym typeface="Agrandir Wide"/>
              </a:rPr>
              <a:t>04 - </a:t>
            </a:r>
            <a:r>
              <a:rPr lang="en-US" sz="7498" dirty="0" err="1">
                <a:solidFill>
                  <a:srgbClr val="000000"/>
                </a:solidFill>
                <a:latin typeface="Agrandir Wide"/>
                <a:ea typeface="Agrandir Wide"/>
                <a:cs typeface="Agrandir Wide"/>
                <a:sym typeface="Agrandir Wide"/>
              </a:rPr>
              <a:t>Conclusões</a:t>
            </a:r>
            <a:endParaRPr lang="en-US" sz="7498" dirty="0">
              <a:solidFill>
                <a:srgbClr val="000000"/>
              </a:solidFill>
              <a:latin typeface="Agrandir Wide"/>
              <a:ea typeface="Agrandir Wide"/>
              <a:cs typeface="Agrandir Wide"/>
              <a:sym typeface="Agrandir Wide"/>
            </a:endParaRPr>
          </a:p>
        </p:txBody>
      </p:sp>
      <p:sp>
        <p:nvSpPr>
          <p:cNvPr id="13" name="TextBox 12">
            <a:extLst>
              <a:ext uri="{FF2B5EF4-FFF2-40B4-BE49-F238E27FC236}">
                <a16:creationId xmlns:a16="http://schemas.microsoft.com/office/drawing/2014/main" id="{EB7171D4-9A5B-4C51-8B1B-4C429389A66B}"/>
              </a:ext>
            </a:extLst>
          </p:cNvPr>
          <p:cNvSpPr txBox="1"/>
          <p:nvPr/>
        </p:nvSpPr>
        <p:spPr>
          <a:xfrm>
            <a:off x="465496" y="6119249"/>
            <a:ext cx="11715350" cy="1090042"/>
          </a:xfrm>
          <a:prstGeom prst="rect">
            <a:avLst/>
          </a:prstGeom>
        </p:spPr>
        <p:txBody>
          <a:bodyPr lIns="0" tIns="0" rIns="0" bIns="0" rtlCol="0" anchor="t">
            <a:spAutoFit/>
          </a:bodyPr>
          <a:lstStyle/>
          <a:p>
            <a:pPr algn="l">
              <a:lnSpc>
                <a:spcPts val="8548"/>
              </a:lnSpc>
            </a:pPr>
            <a:r>
              <a:rPr lang="en-US" sz="7498" dirty="0">
                <a:solidFill>
                  <a:srgbClr val="000000"/>
                </a:solidFill>
                <a:latin typeface="Agrandir Wide"/>
                <a:ea typeface="Agrandir Wide"/>
                <a:cs typeface="Agrandir Wide"/>
                <a:sym typeface="Agrandir Wide"/>
              </a:rPr>
              <a:t>05 - </a:t>
            </a:r>
            <a:r>
              <a:rPr lang="en-US" sz="7498" dirty="0" err="1">
                <a:solidFill>
                  <a:srgbClr val="000000"/>
                </a:solidFill>
                <a:latin typeface="Agrandir Wide"/>
                <a:ea typeface="Agrandir Wide"/>
                <a:cs typeface="Agrandir Wide"/>
                <a:sym typeface="Agrandir Wide"/>
              </a:rPr>
              <a:t>Melhorias</a:t>
            </a:r>
            <a:endParaRPr lang="en-US" sz="7498" dirty="0">
              <a:solidFill>
                <a:srgbClr val="000000"/>
              </a:solidFill>
              <a:latin typeface="Agrandir Wide"/>
              <a:ea typeface="Agrandir Wide"/>
              <a:cs typeface="Agrandir Wide"/>
              <a:sym typeface="Agrandir Wide"/>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grpSp>
        <p:nvGrpSpPr>
          <p:cNvPr id="2" name="Group 2"/>
          <p:cNvGrpSpPr/>
          <p:nvPr/>
        </p:nvGrpSpPr>
        <p:grpSpPr>
          <a:xfrm>
            <a:off x="512362" y="7575892"/>
            <a:ext cx="9651956" cy="2213648"/>
            <a:chOff x="0" y="0"/>
            <a:chExt cx="2542079" cy="583018"/>
          </a:xfrm>
        </p:grpSpPr>
        <p:sp>
          <p:nvSpPr>
            <p:cNvPr id="3" name="Freeform 3"/>
            <p:cNvSpPr/>
            <p:nvPr/>
          </p:nvSpPr>
          <p:spPr>
            <a:xfrm>
              <a:off x="0" y="0"/>
              <a:ext cx="2542079" cy="583018"/>
            </a:xfrm>
            <a:custGeom>
              <a:avLst/>
              <a:gdLst/>
              <a:ahLst/>
              <a:cxnLst/>
              <a:rect l="l" t="t" r="r" b="b"/>
              <a:pathLst>
                <a:path w="2542079" h="583018">
                  <a:moveTo>
                    <a:pt x="40908" y="0"/>
                  </a:moveTo>
                  <a:lnTo>
                    <a:pt x="2501171" y="0"/>
                  </a:lnTo>
                  <a:cubicBezTo>
                    <a:pt x="2512021" y="0"/>
                    <a:pt x="2522426" y="4310"/>
                    <a:pt x="2530097" y="11982"/>
                  </a:cubicBezTo>
                  <a:cubicBezTo>
                    <a:pt x="2537769" y="19653"/>
                    <a:pt x="2542079" y="30058"/>
                    <a:pt x="2542079" y="40908"/>
                  </a:cubicBezTo>
                  <a:lnTo>
                    <a:pt x="2542079" y="542111"/>
                  </a:lnTo>
                  <a:cubicBezTo>
                    <a:pt x="2542079" y="564704"/>
                    <a:pt x="2523764" y="583018"/>
                    <a:pt x="2501171" y="583018"/>
                  </a:cubicBezTo>
                  <a:lnTo>
                    <a:pt x="40908" y="583018"/>
                  </a:lnTo>
                  <a:cubicBezTo>
                    <a:pt x="30058" y="583018"/>
                    <a:pt x="19653" y="578709"/>
                    <a:pt x="11982" y="571037"/>
                  </a:cubicBezTo>
                  <a:cubicBezTo>
                    <a:pt x="4310" y="563365"/>
                    <a:pt x="0" y="552960"/>
                    <a:pt x="0" y="542111"/>
                  </a:cubicBezTo>
                  <a:lnTo>
                    <a:pt x="0" y="40908"/>
                  </a:lnTo>
                  <a:cubicBezTo>
                    <a:pt x="0" y="18315"/>
                    <a:pt x="18315" y="0"/>
                    <a:pt x="40908" y="0"/>
                  </a:cubicBezTo>
                  <a:close/>
                </a:path>
              </a:pathLst>
            </a:custGeom>
            <a:solidFill>
              <a:srgbClr val="000000">
                <a:alpha val="0"/>
              </a:srgbClr>
            </a:solidFill>
            <a:ln w="38100" cap="rnd">
              <a:solidFill>
                <a:srgbClr val="2145B2"/>
              </a:solidFill>
              <a:prstDash val="solid"/>
              <a:round/>
            </a:ln>
          </p:spPr>
        </p:sp>
        <p:sp>
          <p:nvSpPr>
            <p:cNvPr id="4" name="TextBox 4"/>
            <p:cNvSpPr txBox="1"/>
            <p:nvPr/>
          </p:nvSpPr>
          <p:spPr>
            <a:xfrm>
              <a:off x="0" y="-38100"/>
              <a:ext cx="2542079" cy="62111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12362" y="1820750"/>
            <a:ext cx="10412070" cy="3676520"/>
          </a:xfrm>
          <a:prstGeom prst="rect">
            <a:avLst/>
          </a:prstGeom>
        </p:spPr>
        <p:txBody>
          <a:bodyPr lIns="0" tIns="0" rIns="0" bIns="0" rtlCol="0" anchor="t">
            <a:spAutoFit/>
          </a:bodyPr>
          <a:lstStyle/>
          <a:p>
            <a:pPr algn="l">
              <a:lnSpc>
                <a:spcPts val="4760"/>
              </a:lnSpc>
            </a:pPr>
            <a:r>
              <a:rPr lang="en-US" sz="3400">
                <a:solidFill>
                  <a:srgbClr val="000000"/>
                </a:solidFill>
                <a:latin typeface="Agrandir Wide"/>
                <a:ea typeface="Agrandir Wide"/>
                <a:cs typeface="Agrandir Wide"/>
                <a:sym typeface="Agrandir Wide"/>
              </a:rPr>
              <a:t>O objetivo do projeto era, à partir de uma base de dados escolhida, analisar e gerar gráficos e cruzar dados diferentes para procurar tendências e relações que poderiam estar omitidas nas entrelinhas da base de dados como texto.</a:t>
            </a:r>
          </a:p>
        </p:txBody>
      </p:sp>
      <p:sp>
        <p:nvSpPr>
          <p:cNvPr id="6" name="TextBox 6"/>
          <p:cNvSpPr txBox="1"/>
          <p:nvPr/>
        </p:nvSpPr>
        <p:spPr>
          <a:xfrm>
            <a:off x="512362" y="243399"/>
            <a:ext cx="11279007" cy="1304912"/>
          </a:xfrm>
          <a:prstGeom prst="rect">
            <a:avLst/>
          </a:prstGeom>
        </p:spPr>
        <p:txBody>
          <a:bodyPr lIns="0" tIns="0" rIns="0" bIns="0" rtlCol="0" anchor="t">
            <a:spAutoFit/>
          </a:bodyPr>
          <a:lstStyle/>
          <a:p>
            <a:pPr algn="l">
              <a:lnSpc>
                <a:spcPts val="8548"/>
              </a:lnSpc>
            </a:pPr>
            <a:r>
              <a:rPr lang="en-US" sz="7498">
                <a:solidFill>
                  <a:srgbClr val="000000"/>
                </a:solidFill>
                <a:latin typeface="Agrandir Wide"/>
                <a:ea typeface="Agrandir Wide"/>
                <a:cs typeface="Agrandir Wide"/>
                <a:sym typeface="Agrandir Wide"/>
              </a:rPr>
              <a:t>01 - Introdução</a:t>
            </a:r>
          </a:p>
        </p:txBody>
      </p:sp>
      <p:sp>
        <p:nvSpPr>
          <p:cNvPr id="7" name="TextBox 7"/>
          <p:cNvSpPr txBox="1"/>
          <p:nvPr/>
        </p:nvSpPr>
        <p:spPr>
          <a:xfrm>
            <a:off x="1114246" y="7721534"/>
            <a:ext cx="8448188" cy="1760439"/>
          </a:xfrm>
          <a:prstGeom prst="rect">
            <a:avLst/>
          </a:prstGeom>
        </p:spPr>
        <p:txBody>
          <a:bodyPr lIns="0" tIns="0" rIns="0" bIns="0" rtlCol="0" anchor="t">
            <a:spAutoFit/>
          </a:bodyPr>
          <a:lstStyle/>
          <a:p>
            <a:pPr algn="l">
              <a:lnSpc>
                <a:spcPts val="4439"/>
              </a:lnSpc>
            </a:pPr>
            <a:r>
              <a:rPr lang="en-US" sz="3171">
                <a:solidFill>
                  <a:srgbClr val="2145B2"/>
                </a:solidFill>
                <a:latin typeface="Agrandir Wide"/>
                <a:ea typeface="Agrandir Wide"/>
                <a:cs typeface="Agrandir Wide"/>
                <a:sym typeface="Agrandir Wide"/>
              </a:rPr>
              <a:t>A análise de dados ajuda a descobrir padrões escondidos em grandes base de dados</a:t>
            </a:r>
          </a:p>
        </p:txBody>
      </p:sp>
      <p:sp>
        <p:nvSpPr>
          <p:cNvPr id="8" name="TextBox 8"/>
          <p:cNvSpPr txBox="1"/>
          <p:nvPr/>
        </p:nvSpPr>
        <p:spPr>
          <a:xfrm>
            <a:off x="10924431" y="291024"/>
            <a:ext cx="6925874" cy="3141259"/>
          </a:xfrm>
          <a:prstGeom prst="rect">
            <a:avLst/>
          </a:prstGeom>
        </p:spPr>
        <p:txBody>
          <a:bodyPr lIns="0" tIns="0" rIns="0" bIns="0" rtlCol="0" anchor="t">
            <a:spAutoFit/>
          </a:bodyPr>
          <a:lstStyle/>
          <a:p>
            <a:pPr algn="r">
              <a:lnSpc>
                <a:spcPts val="5851"/>
              </a:lnSpc>
            </a:pPr>
            <a:r>
              <a:rPr lang="en-US" sz="5178" i="1">
                <a:solidFill>
                  <a:srgbClr val="E0CA27"/>
                </a:solidFill>
                <a:latin typeface="Agrandir Wide Italics"/>
                <a:ea typeface="Agrandir Wide Italics"/>
                <a:cs typeface="Agrandir Wide Italics"/>
                <a:sym typeface="Agrandir Wide Italics"/>
              </a:rPr>
              <a:t>Analisar os dados permite melhores tomadas de decisões</a:t>
            </a:r>
          </a:p>
        </p:txBody>
      </p:sp>
      <p:grpSp>
        <p:nvGrpSpPr>
          <p:cNvPr id="9" name="Group 9"/>
          <p:cNvGrpSpPr/>
          <p:nvPr/>
        </p:nvGrpSpPr>
        <p:grpSpPr>
          <a:xfrm>
            <a:off x="14673138" y="7017069"/>
            <a:ext cx="3086100" cy="1734567"/>
            <a:chOff x="0" y="-102548"/>
            <a:chExt cx="812800" cy="456841"/>
          </a:xfrm>
        </p:grpSpPr>
        <p:sp>
          <p:nvSpPr>
            <p:cNvPr id="10" name="Freeform 10"/>
            <p:cNvSpPr/>
            <p:nvPr/>
          </p:nvSpPr>
          <p:spPr>
            <a:xfrm>
              <a:off x="0" y="0"/>
              <a:ext cx="812800" cy="275866"/>
            </a:xfrm>
            <a:custGeom>
              <a:avLst/>
              <a:gdLst/>
              <a:ahLst/>
              <a:cxnLst/>
              <a:rect l="l" t="t" r="r" b="b"/>
              <a:pathLst>
                <a:path w="812800" h="275866">
                  <a:moveTo>
                    <a:pt x="127941" y="0"/>
                  </a:moveTo>
                  <a:lnTo>
                    <a:pt x="684859" y="0"/>
                  </a:lnTo>
                  <a:cubicBezTo>
                    <a:pt x="718791" y="0"/>
                    <a:pt x="751333" y="13479"/>
                    <a:pt x="775327" y="37473"/>
                  </a:cubicBezTo>
                  <a:cubicBezTo>
                    <a:pt x="799321" y="61467"/>
                    <a:pt x="812800" y="94009"/>
                    <a:pt x="812800" y="127941"/>
                  </a:cubicBezTo>
                  <a:lnTo>
                    <a:pt x="812800" y="147925"/>
                  </a:lnTo>
                  <a:cubicBezTo>
                    <a:pt x="812800" y="181857"/>
                    <a:pt x="799321" y="214399"/>
                    <a:pt x="775327" y="238393"/>
                  </a:cubicBezTo>
                  <a:cubicBezTo>
                    <a:pt x="751333" y="262386"/>
                    <a:pt x="718791" y="275866"/>
                    <a:pt x="684859" y="275866"/>
                  </a:cubicBezTo>
                  <a:lnTo>
                    <a:pt x="127941" y="275866"/>
                  </a:lnTo>
                  <a:cubicBezTo>
                    <a:pt x="94009" y="275866"/>
                    <a:pt x="61467" y="262386"/>
                    <a:pt x="37473" y="238393"/>
                  </a:cubicBezTo>
                  <a:cubicBezTo>
                    <a:pt x="13479" y="214399"/>
                    <a:pt x="0" y="181857"/>
                    <a:pt x="0" y="147925"/>
                  </a:cubicBezTo>
                  <a:lnTo>
                    <a:pt x="0" y="127941"/>
                  </a:lnTo>
                  <a:cubicBezTo>
                    <a:pt x="0" y="94009"/>
                    <a:pt x="13479" y="61467"/>
                    <a:pt x="37473" y="37473"/>
                  </a:cubicBezTo>
                  <a:cubicBezTo>
                    <a:pt x="61467" y="13479"/>
                    <a:pt x="94009" y="0"/>
                    <a:pt x="127941" y="0"/>
                  </a:cubicBezTo>
                  <a:close/>
                </a:path>
              </a:pathLst>
            </a:custGeom>
            <a:solidFill>
              <a:srgbClr val="000000">
                <a:alpha val="0"/>
              </a:srgbClr>
            </a:solidFill>
            <a:ln w="38100" cap="rnd">
              <a:solidFill>
                <a:srgbClr val="2145B2"/>
              </a:solidFill>
              <a:prstDash val="solid"/>
              <a:round/>
            </a:ln>
          </p:spPr>
        </p:sp>
        <p:sp>
          <p:nvSpPr>
            <p:cNvPr id="11" name="TextBox 11"/>
            <p:cNvSpPr txBox="1"/>
            <p:nvPr/>
          </p:nvSpPr>
          <p:spPr>
            <a:xfrm>
              <a:off x="0" y="-102548"/>
              <a:ext cx="812800" cy="456841"/>
            </a:xfrm>
            <a:prstGeom prst="rect">
              <a:avLst/>
            </a:prstGeom>
          </p:spPr>
          <p:txBody>
            <a:bodyPr lIns="50800" tIns="50800" rIns="50800" bIns="50800" rtlCol="0" anchor="ctr"/>
            <a:lstStyle/>
            <a:p>
              <a:pPr algn="ctr">
                <a:lnSpc>
                  <a:spcPts val="5319"/>
                </a:lnSpc>
              </a:pPr>
              <a:r>
                <a:rPr lang="en-US" sz="3799" dirty="0">
                  <a:solidFill>
                    <a:srgbClr val="2145B2"/>
                  </a:solidFill>
                  <a:latin typeface="Agrandir Wide"/>
                  <a:ea typeface="Agrandir Wide"/>
                  <a:cs typeface="Agrandir Wide"/>
                  <a:sym typeface="Agrandir Wide"/>
                </a:rPr>
                <a:t>Data</a:t>
              </a:r>
            </a:p>
          </p:txBody>
        </p:sp>
      </p:grpSp>
      <p:grpSp>
        <p:nvGrpSpPr>
          <p:cNvPr id="12" name="Group 12"/>
          <p:cNvGrpSpPr/>
          <p:nvPr/>
        </p:nvGrpSpPr>
        <p:grpSpPr>
          <a:xfrm>
            <a:off x="13475390" y="8398541"/>
            <a:ext cx="4374916" cy="1734567"/>
            <a:chOff x="0" y="-90488"/>
            <a:chExt cx="1152241" cy="456841"/>
          </a:xfrm>
        </p:grpSpPr>
        <p:sp>
          <p:nvSpPr>
            <p:cNvPr id="13" name="Freeform 13"/>
            <p:cNvSpPr/>
            <p:nvPr/>
          </p:nvSpPr>
          <p:spPr>
            <a:xfrm>
              <a:off x="0" y="0"/>
              <a:ext cx="1152241" cy="275866"/>
            </a:xfrm>
            <a:custGeom>
              <a:avLst/>
              <a:gdLst/>
              <a:ahLst/>
              <a:cxnLst/>
              <a:rect l="l" t="t" r="r" b="b"/>
              <a:pathLst>
                <a:path w="1152241" h="275866">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E0CA27"/>
              </a:solidFill>
              <a:prstDash val="solid"/>
              <a:round/>
            </a:ln>
          </p:spPr>
        </p:sp>
        <p:sp>
          <p:nvSpPr>
            <p:cNvPr id="14" name="TextBox 14"/>
            <p:cNvSpPr txBox="1"/>
            <p:nvPr/>
          </p:nvSpPr>
          <p:spPr>
            <a:xfrm>
              <a:off x="0" y="-90488"/>
              <a:ext cx="1152241" cy="456841"/>
            </a:xfrm>
            <a:prstGeom prst="rect">
              <a:avLst/>
            </a:prstGeom>
          </p:spPr>
          <p:txBody>
            <a:bodyPr lIns="50800" tIns="50800" rIns="50800" bIns="50800" rtlCol="0" anchor="ctr"/>
            <a:lstStyle/>
            <a:p>
              <a:pPr algn="ctr">
                <a:lnSpc>
                  <a:spcPts val="5319"/>
                </a:lnSpc>
              </a:pPr>
              <a:r>
                <a:rPr lang="en-US" sz="3799" dirty="0">
                  <a:solidFill>
                    <a:srgbClr val="E0CA27"/>
                  </a:solidFill>
                  <a:latin typeface="Agrandir Wide"/>
                  <a:ea typeface="Agrandir Wide"/>
                  <a:cs typeface="Agrandir Wide"/>
                  <a:sym typeface="Agrandir Wide"/>
                </a:rPr>
                <a:t>Visualization</a:t>
              </a: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grpSp>
        <p:nvGrpSpPr>
          <p:cNvPr id="2" name="Group 2"/>
          <p:cNvGrpSpPr/>
          <p:nvPr/>
        </p:nvGrpSpPr>
        <p:grpSpPr>
          <a:xfrm>
            <a:off x="512362" y="7087909"/>
            <a:ext cx="3086100" cy="1734567"/>
            <a:chOff x="0" y="-105056"/>
            <a:chExt cx="812800" cy="456841"/>
          </a:xfrm>
        </p:grpSpPr>
        <p:sp>
          <p:nvSpPr>
            <p:cNvPr id="3" name="Freeform 3"/>
            <p:cNvSpPr/>
            <p:nvPr/>
          </p:nvSpPr>
          <p:spPr>
            <a:xfrm>
              <a:off x="0" y="0"/>
              <a:ext cx="812800" cy="275866"/>
            </a:xfrm>
            <a:custGeom>
              <a:avLst/>
              <a:gdLst/>
              <a:ahLst/>
              <a:cxnLst/>
              <a:rect l="l" t="t" r="r" b="b"/>
              <a:pathLst>
                <a:path w="812800" h="275866">
                  <a:moveTo>
                    <a:pt x="127941" y="0"/>
                  </a:moveTo>
                  <a:lnTo>
                    <a:pt x="684859" y="0"/>
                  </a:lnTo>
                  <a:cubicBezTo>
                    <a:pt x="718791" y="0"/>
                    <a:pt x="751333" y="13479"/>
                    <a:pt x="775327" y="37473"/>
                  </a:cubicBezTo>
                  <a:cubicBezTo>
                    <a:pt x="799321" y="61467"/>
                    <a:pt x="812800" y="94009"/>
                    <a:pt x="812800" y="127941"/>
                  </a:cubicBezTo>
                  <a:lnTo>
                    <a:pt x="812800" y="147925"/>
                  </a:lnTo>
                  <a:cubicBezTo>
                    <a:pt x="812800" y="181857"/>
                    <a:pt x="799321" y="214399"/>
                    <a:pt x="775327" y="238393"/>
                  </a:cubicBezTo>
                  <a:cubicBezTo>
                    <a:pt x="751333" y="262386"/>
                    <a:pt x="718791" y="275866"/>
                    <a:pt x="684859" y="275866"/>
                  </a:cubicBezTo>
                  <a:lnTo>
                    <a:pt x="127941" y="275866"/>
                  </a:lnTo>
                  <a:cubicBezTo>
                    <a:pt x="94009" y="275866"/>
                    <a:pt x="61467" y="262386"/>
                    <a:pt x="37473" y="238393"/>
                  </a:cubicBezTo>
                  <a:cubicBezTo>
                    <a:pt x="13479" y="214399"/>
                    <a:pt x="0" y="181857"/>
                    <a:pt x="0" y="147925"/>
                  </a:cubicBezTo>
                  <a:lnTo>
                    <a:pt x="0" y="127941"/>
                  </a:lnTo>
                  <a:cubicBezTo>
                    <a:pt x="0" y="94009"/>
                    <a:pt x="13479" y="61467"/>
                    <a:pt x="37473" y="37473"/>
                  </a:cubicBezTo>
                  <a:cubicBezTo>
                    <a:pt x="61467" y="13479"/>
                    <a:pt x="94009" y="0"/>
                    <a:pt x="127941" y="0"/>
                  </a:cubicBezTo>
                  <a:close/>
                </a:path>
              </a:pathLst>
            </a:custGeom>
            <a:solidFill>
              <a:srgbClr val="000000">
                <a:alpha val="0"/>
              </a:srgbClr>
            </a:solidFill>
            <a:ln w="38100" cap="rnd">
              <a:solidFill>
                <a:srgbClr val="2145B2"/>
              </a:solidFill>
              <a:prstDash val="solid"/>
              <a:round/>
            </a:ln>
          </p:spPr>
        </p:sp>
        <p:sp>
          <p:nvSpPr>
            <p:cNvPr id="4" name="TextBox 4"/>
            <p:cNvSpPr txBox="1"/>
            <p:nvPr/>
          </p:nvSpPr>
          <p:spPr>
            <a:xfrm>
              <a:off x="0" y="-105056"/>
              <a:ext cx="812800" cy="456841"/>
            </a:xfrm>
            <a:prstGeom prst="rect">
              <a:avLst/>
            </a:prstGeom>
          </p:spPr>
          <p:txBody>
            <a:bodyPr lIns="50800" tIns="50800" rIns="50800" bIns="50800" rtlCol="0" anchor="ctr"/>
            <a:lstStyle/>
            <a:p>
              <a:pPr algn="ctr">
                <a:lnSpc>
                  <a:spcPts val="5319"/>
                </a:lnSpc>
              </a:pPr>
              <a:r>
                <a:rPr lang="en-US" sz="3799" dirty="0">
                  <a:solidFill>
                    <a:srgbClr val="2145B2"/>
                  </a:solidFill>
                  <a:latin typeface="Agrandir Wide"/>
                  <a:ea typeface="Agrandir Wide"/>
                  <a:cs typeface="Agrandir Wide"/>
                  <a:sym typeface="Agrandir Wide"/>
                </a:rPr>
                <a:t>Data</a:t>
              </a:r>
            </a:p>
          </p:txBody>
        </p:sp>
      </p:grpSp>
      <p:grpSp>
        <p:nvGrpSpPr>
          <p:cNvPr id="5" name="Group 5"/>
          <p:cNvGrpSpPr/>
          <p:nvPr/>
        </p:nvGrpSpPr>
        <p:grpSpPr>
          <a:xfrm>
            <a:off x="512362" y="8478906"/>
            <a:ext cx="4374916" cy="1734567"/>
            <a:chOff x="0" y="-90487"/>
            <a:chExt cx="1152241" cy="456841"/>
          </a:xfrm>
        </p:grpSpPr>
        <p:sp>
          <p:nvSpPr>
            <p:cNvPr id="6" name="Freeform 6"/>
            <p:cNvSpPr/>
            <p:nvPr/>
          </p:nvSpPr>
          <p:spPr>
            <a:xfrm>
              <a:off x="0" y="0"/>
              <a:ext cx="1152241" cy="275866"/>
            </a:xfrm>
            <a:custGeom>
              <a:avLst/>
              <a:gdLst/>
              <a:ahLst/>
              <a:cxnLst/>
              <a:rect l="l" t="t" r="r" b="b"/>
              <a:pathLst>
                <a:path w="1152241" h="275866">
                  <a:moveTo>
                    <a:pt x="90250" y="0"/>
                  </a:moveTo>
                  <a:lnTo>
                    <a:pt x="1061991" y="0"/>
                  </a:lnTo>
                  <a:cubicBezTo>
                    <a:pt x="1111835" y="0"/>
                    <a:pt x="1152241" y="40406"/>
                    <a:pt x="1152241" y="90250"/>
                  </a:cubicBezTo>
                  <a:lnTo>
                    <a:pt x="1152241" y="185615"/>
                  </a:lnTo>
                  <a:cubicBezTo>
                    <a:pt x="1152241" y="235459"/>
                    <a:pt x="1111835" y="275866"/>
                    <a:pt x="1061991" y="275866"/>
                  </a:cubicBezTo>
                  <a:lnTo>
                    <a:pt x="90250" y="275866"/>
                  </a:lnTo>
                  <a:cubicBezTo>
                    <a:pt x="66315" y="275866"/>
                    <a:pt x="43359" y="266357"/>
                    <a:pt x="26434" y="249432"/>
                  </a:cubicBezTo>
                  <a:cubicBezTo>
                    <a:pt x="9508" y="232507"/>
                    <a:pt x="0" y="209551"/>
                    <a:pt x="0" y="185615"/>
                  </a:cubicBezTo>
                  <a:lnTo>
                    <a:pt x="0" y="90250"/>
                  </a:lnTo>
                  <a:cubicBezTo>
                    <a:pt x="0" y="40406"/>
                    <a:pt x="40406" y="0"/>
                    <a:pt x="90250" y="0"/>
                  </a:cubicBezTo>
                  <a:close/>
                </a:path>
              </a:pathLst>
            </a:custGeom>
            <a:solidFill>
              <a:srgbClr val="000000">
                <a:alpha val="0"/>
              </a:srgbClr>
            </a:solidFill>
            <a:ln w="38100" cap="rnd">
              <a:solidFill>
                <a:srgbClr val="E0CA27"/>
              </a:solidFill>
              <a:prstDash val="solid"/>
              <a:round/>
            </a:ln>
          </p:spPr>
        </p:sp>
        <p:sp>
          <p:nvSpPr>
            <p:cNvPr id="7" name="TextBox 7"/>
            <p:cNvSpPr txBox="1"/>
            <p:nvPr/>
          </p:nvSpPr>
          <p:spPr>
            <a:xfrm>
              <a:off x="0" y="-90487"/>
              <a:ext cx="1152241" cy="456841"/>
            </a:xfrm>
            <a:prstGeom prst="rect">
              <a:avLst/>
            </a:prstGeom>
          </p:spPr>
          <p:txBody>
            <a:bodyPr lIns="50800" tIns="50800" rIns="50800" bIns="50800" rtlCol="0" anchor="ctr"/>
            <a:lstStyle/>
            <a:p>
              <a:pPr algn="ctr">
                <a:lnSpc>
                  <a:spcPts val="5319"/>
                </a:lnSpc>
              </a:pPr>
              <a:r>
                <a:rPr lang="en-US" sz="3799" dirty="0">
                  <a:solidFill>
                    <a:srgbClr val="E0CA27"/>
                  </a:solidFill>
                  <a:latin typeface="Agrandir Wide"/>
                  <a:ea typeface="Agrandir Wide"/>
                  <a:cs typeface="Agrandir Wide"/>
                  <a:sym typeface="Agrandir Wide"/>
                </a:rPr>
                <a:t>Visualization</a:t>
              </a:r>
            </a:p>
          </p:txBody>
        </p:sp>
      </p:grpSp>
      <p:sp>
        <p:nvSpPr>
          <p:cNvPr id="8" name="TextBox 8"/>
          <p:cNvSpPr txBox="1"/>
          <p:nvPr/>
        </p:nvSpPr>
        <p:spPr>
          <a:xfrm>
            <a:off x="512362" y="243399"/>
            <a:ext cx="9779990" cy="1304912"/>
          </a:xfrm>
          <a:prstGeom prst="rect">
            <a:avLst/>
          </a:prstGeom>
        </p:spPr>
        <p:txBody>
          <a:bodyPr lIns="0" tIns="0" rIns="0" bIns="0" rtlCol="0" anchor="t">
            <a:spAutoFit/>
          </a:bodyPr>
          <a:lstStyle/>
          <a:p>
            <a:pPr algn="l">
              <a:lnSpc>
                <a:spcPts val="8548"/>
              </a:lnSpc>
            </a:pPr>
            <a:r>
              <a:rPr lang="en-US" sz="7498">
                <a:solidFill>
                  <a:srgbClr val="000000"/>
                </a:solidFill>
                <a:latin typeface="Agrandir Wide"/>
                <a:ea typeface="Agrandir Wide"/>
                <a:cs typeface="Agrandir Wide"/>
                <a:sym typeface="Agrandir Wide"/>
              </a:rPr>
              <a:t>01 - Introdução</a:t>
            </a:r>
          </a:p>
        </p:txBody>
      </p:sp>
      <p:sp>
        <p:nvSpPr>
          <p:cNvPr id="9" name="TextBox 9"/>
          <p:cNvSpPr txBox="1"/>
          <p:nvPr/>
        </p:nvSpPr>
        <p:spPr>
          <a:xfrm>
            <a:off x="5824232" y="4836254"/>
            <a:ext cx="12112909" cy="5139153"/>
          </a:xfrm>
          <a:prstGeom prst="rect">
            <a:avLst/>
          </a:prstGeom>
        </p:spPr>
        <p:txBody>
          <a:bodyPr lIns="0" tIns="0" rIns="0" bIns="0" rtlCol="0" anchor="t">
            <a:spAutoFit/>
          </a:bodyPr>
          <a:lstStyle/>
          <a:p>
            <a:pPr algn="r">
              <a:lnSpc>
                <a:spcPts val="4439"/>
              </a:lnSpc>
            </a:pPr>
            <a:r>
              <a:rPr lang="en-US" sz="3171">
                <a:solidFill>
                  <a:srgbClr val="000000"/>
                </a:solidFill>
                <a:latin typeface="Agrandir Wide"/>
                <a:ea typeface="Agrandir Wide"/>
                <a:cs typeface="Agrandir Wide"/>
                <a:sym typeface="Agrandir Wide"/>
              </a:rPr>
              <a:t>A base de dados escolhida (retirada do Kaggle) se trata de uma base de dados fictícia sobre entradas de pacientes em hospitais (Nome, Data de Entrada, Data de Saída, Valor da Conta, Nome do Hospital, Nome do Plano de Sáude, etc...). Esses dados foram gerados aleatóriamente, sem nenhuma regra, apenas dados aleatórios, isso vai impactar de alguma maneira o nosso resultado final, assim, será possível ver a importancia de dados reais e propriamente tratados</a:t>
            </a:r>
          </a:p>
        </p:txBody>
      </p:sp>
      <p:sp>
        <p:nvSpPr>
          <p:cNvPr id="10" name="TextBox 10"/>
          <p:cNvSpPr txBox="1"/>
          <p:nvPr/>
        </p:nvSpPr>
        <p:spPr>
          <a:xfrm>
            <a:off x="512362" y="2481060"/>
            <a:ext cx="9271968" cy="812845"/>
          </a:xfrm>
          <a:prstGeom prst="rect">
            <a:avLst/>
          </a:prstGeom>
        </p:spPr>
        <p:txBody>
          <a:bodyPr lIns="0" tIns="0" rIns="0" bIns="0" rtlCol="0" anchor="t">
            <a:spAutoFit/>
          </a:bodyPr>
          <a:lstStyle/>
          <a:p>
            <a:pPr algn="l">
              <a:lnSpc>
                <a:spcPts val="5252"/>
              </a:lnSpc>
            </a:pPr>
            <a:r>
              <a:rPr lang="en-US" sz="4647">
                <a:solidFill>
                  <a:srgbClr val="2145B2"/>
                </a:solidFill>
                <a:latin typeface="Agrandir Wide"/>
                <a:ea typeface="Agrandir Wide"/>
                <a:cs typeface="Agrandir Wide"/>
                <a:sym typeface="Agrandir Wide"/>
              </a:rPr>
              <a:t>Base de dados</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2343450" y="714123"/>
            <a:ext cx="5390671" cy="9175610"/>
          </a:xfrm>
          <a:custGeom>
            <a:avLst/>
            <a:gdLst/>
            <a:ahLst/>
            <a:cxnLst/>
            <a:rect l="l" t="t" r="r" b="b"/>
            <a:pathLst>
              <a:path w="5390671" h="9175610">
                <a:moveTo>
                  <a:pt x="0" y="0"/>
                </a:moveTo>
                <a:lnTo>
                  <a:pt x="5390671" y="0"/>
                </a:lnTo>
                <a:lnTo>
                  <a:pt x="5390671" y="9175611"/>
                </a:lnTo>
                <a:lnTo>
                  <a:pt x="0" y="91756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12362" y="243399"/>
            <a:ext cx="8849447" cy="1304912"/>
          </a:xfrm>
          <a:prstGeom prst="rect">
            <a:avLst/>
          </a:prstGeom>
        </p:spPr>
        <p:txBody>
          <a:bodyPr lIns="0" tIns="0" rIns="0" bIns="0" rtlCol="0" anchor="t">
            <a:spAutoFit/>
          </a:bodyPr>
          <a:lstStyle/>
          <a:p>
            <a:pPr algn="l">
              <a:lnSpc>
                <a:spcPts val="8548"/>
              </a:lnSpc>
            </a:pPr>
            <a:r>
              <a:rPr lang="en-US" sz="7498">
                <a:solidFill>
                  <a:srgbClr val="000000"/>
                </a:solidFill>
                <a:latin typeface="Agrandir Wide"/>
                <a:ea typeface="Agrandir Wide"/>
                <a:cs typeface="Agrandir Wide"/>
                <a:sym typeface="Agrandir Wide"/>
              </a:rPr>
              <a:t>02 - Métodos</a:t>
            </a:r>
          </a:p>
        </p:txBody>
      </p:sp>
      <p:sp>
        <p:nvSpPr>
          <p:cNvPr id="4" name="TextBox 4"/>
          <p:cNvSpPr txBox="1"/>
          <p:nvPr/>
        </p:nvSpPr>
        <p:spPr>
          <a:xfrm>
            <a:off x="325582" y="5890547"/>
            <a:ext cx="10619758" cy="2879813"/>
          </a:xfrm>
          <a:prstGeom prst="rect">
            <a:avLst/>
          </a:prstGeom>
        </p:spPr>
        <p:txBody>
          <a:bodyPr lIns="0" tIns="0" rIns="0" bIns="0" rtlCol="0" anchor="t">
            <a:spAutoFit/>
          </a:bodyPr>
          <a:lstStyle/>
          <a:p>
            <a:pPr marL="684654" lvl="1" indent="-342327" algn="l">
              <a:lnSpc>
                <a:spcPts val="4439"/>
              </a:lnSpc>
              <a:buFont typeface="Arial"/>
              <a:buChar char="•"/>
            </a:pPr>
            <a:r>
              <a:rPr lang="en-US" sz="3171">
                <a:solidFill>
                  <a:srgbClr val="000000"/>
                </a:solidFill>
                <a:latin typeface="Agrandir Wide"/>
                <a:ea typeface="Agrandir Wide"/>
                <a:cs typeface="Agrandir Wide"/>
                <a:sym typeface="Agrandir Wide"/>
              </a:rPr>
              <a:t>Escolha de uma base de dados</a:t>
            </a:r>
          </a:p>
          <a:p>
            <a:pPr marL="684654" lvl="1" indent="-342327" algn="l">
              <a:lnSpc>
                <a:spcPts val="4439"/>
              </a:lnSpc>
              <a:buFont typeface="Arial"/>
              <a:buChar char="•"/>
            </a:pPr>
            <a:r>
              <a:rPr lang="en-US" sz="3171">
                <a:solidFill>
                  <a:srgbClr val="000000"/>
                </a:solidFill>
                <a:latin typeface="Agrandir Wide"/>
                <a:ea typeface="Agrandir Wide"/>
                <a:cs typeface="Agrandir Wide"/>
                <a:sym typeface="Agrandir Wide"/>
              </a:rPr>
              <a:t>Limpeza da base de dados e anonimização</a:t>
            </a:r>
          </a:p>
          <a:p>
            <a:pPr marL="684654" lvl="1" indent="-342327" algn="l">
              <a:lnSpc>
                <a:spcPts val="4439"/>
              </a:lnSpc>
              <a:buFont typeface="Arial"/>
              <a:buChar char="•"/>
            </a:pPr>
            <a:r>
              <a:rPr lang="en-US" sz="3171">
                <a:solidFill>
                  <a:srgbClr val="000000"/>
                </a:solidFill>
                <a:latin typeface="Agrandir Wide"/>
                <a:ea typeface="Agrandir Wide"/>
                <a:cs typeface="Agrandir Wide"/>
                <a:sym typeface="Agrandir Wide"/>
              </a:rPr>
              <a:t>Análise inicial em python</a:t>
            </a:r>
          </a:p>
          <a:p>
            <a:pPr marL="684654" lvl="1" indent="-342327" algn="l">
              <a:lnSpc>
                <a:spcPts val="4439"/>
              </a:lnSpc>
              <a:buFont typeface="Arial"/>
              <a:buChar char="•"/>
            </a:pPr>
            <a:r>
              <a:rPr lang="en-US" sz="3171">
                <a:solidFill>
                  <a:srgbClr val="000000"/>
                </a:solidFill>
                <a:latin typeface="Agrandir Wide"/>
                <a:ea typeface="Agrandir Wide"/>
                <a:cs typeface="Agrandir Wide"/>
                <a:sym typeface="Agrandir Wide"/>
              </a:rPr>
              <a:t>Montagem de painéis no PowerBI</a:t>
            </a:r>
          </a:p>
          <a:p>
            <a:pPr marL="684654" lvl="1" indent="-342327" algn="l">
              <a:lnSpc>
                <a:spcPts val="4439"/>
              </a:lnSpc>
              <a:buFont typeface="Arial"/>
              <a:buChar char="•"/>
            </a:pPr>
            <a:r>
              <a:rPr lang="en-US" sz="3171">
                <a:solidFill>
                  <a:srgbClr val="000000"/>
                </a:solidFill>
                <a:latin typeface="Agrandir Wide"/>
                <a:ea typeface="Agrandir Wide"/>
                <a:cs typeface="Agrandir Wide"/>
                <a:sym typeface="Agrandir Wide"/>
              </a:rPr>
              <a:t>Análise e conclusão dos resultados</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404157" y="1548310"/>
            <a:ext cx="15479686" cy="8613716"/>
          </a:xfrm>
          <a:custGeom>
            <a:avLst/>
            <a:gdLst/>
            <a:ahLst/>
            <a:cxnLst/>
            <a:rect l="l" t="t" r="r" b="b"/>
            <a:pathLst>
              <a:path w="15479686" h="8613716">
                <a:moveTo>
                  <a:pt x="0" y="0"/>
                </a:moveTo>
                <a:lnTo>
                  <a:pt x="15479686" y="0"/>
                </a:lnTo>
                <a:lnTo>
                  <a:pt x="15479686" y="8613716"/>
                </a:lnTo>
                <a:lnTo>
                  <a:pt x="0" y="8613716"/>
                </a:lnTo>
                <a:lnTo>
                  <a:pt x="0" y="0"/>
                </a:lnTo>
                <a:close/>
              </a:path>
            </a:pathLst>
          </a:custGeom>
          <a:blipFill>
            <a:blip r:embed="rId2"/>
            <a:stretch>
              <a:fillRect b="-862"/>
            </a:stretch>
          </a:blipFill>
        </p:spPr>
      </p:sp>
      <p:sp>
        <p:nvSpPr>
          <p:cNvPr id="3" name="TextBox 3"/>
          <p:cNvSpPr txBox="1"/>
          <p:nvPr/>
        </p:nvSpPr>
        <p:spPr>
          <a:xfrm>
            <a:off x="512362" y="243399"/>
            <a:ext cx="12189098" cy="1304912"/>
          </a:xfrm>
          <a:prstGeom prst="rect">
            <a:avLst/>
          </a:prstGeom>
        </p:spPr>
        <p:txBody>
          <a:bodyPr lIns="0" tIns="0" rIns="0" bIns="0" rtlCol="0" anchor="t">
            <a:spAutoFit/>
          </a:bodyPr>
          <a:lstStyle/>
          <a:p>
            <a:pPr algn="l">
              <a:lnSpc>
                <a:spcPts val="8548"/>
              </a:lnSpc>
            </a:pPr>
            <a:r>
              <a:rPr lang="en-US" sz="7498">
                <a:solidFill>
                  <a:srgbClr val="000000"/>
                </a:solidFill>
                <a:latin typeface="Agrandir Wide"/>
                <a:ea typeface="Agrandir Wide"/>
                <a:cs typeface="Agrandir Wide"/>
                <a:sym typeface="Agrandir Wide"/>
              </a:rPr>
              <a:t>03 - Visualização</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420067" y="1401420"/>
            <a:ext cx="15447866" cy="8689425"/>
          </a:xfrm>
          <a:custGeom>
            <a:avLst/>
            <a:gdLst/>
            <a:ahLst/>
            <a:cxnLst/>
            <a:rect l="l" t="t" r="r" b="b"/>
            <a:pathLst>
              <a:path w="15447866" h="8689425">
                <a:moveTo>
                  <a:pt x="0" y="0"/>
                </a:moveTo>
                <a:lnTo>
                  <a:pt x="15447866" y="0"/>
                </a:lnTo>
                <a:lnTo>
                  <a:pt x="15447866" y="8689425"/>
                </a:lnTo>
                <a:lnTo>
                  <a:pt x="0" y="8689425"/>
                </a:lnTo>
                <a:lnTo>
                  <a:pt x="0" y="0"/>
                </a:lnTo>
                <a:close/>
              </a:path>
            </a:pathLst>
          </a:custGeom>
          <a:blipFill>
            <a:blip r:embed="rId2"/>
            <a:stretch>
              <a:fillRect/>
            </a:stretch>
          </a:blipFill>
        </p:spPr>
      </p:sp>
      <p:sp>
        <p:nvSpPr>
          <p:cNvPr id="3" name="TextBox 3"/>
          <p:cNvSpPr txBox="1"/>
          <p:nvPr/>
        </p:nvSpPr>
        <p:spPr>
          <a:xfrm>
            <a:off x="512362" y="243399"/>
            <a:ext cx="12189098" cy="1304912"/>
          </a:xfrm>
          <a:prstGeom prst="rect">
            <a:avLst/>
          </a:prstGeom>
        </p:spPr>
        <p:txBody>
          <a:bodyPr lIns="0" tIns="0" rIns="0" bIns="0" rtlCol="0" anchor="t">
            <a:spAutoFit/>
          </a:bodyPr>
          <a:lstStyle/>
          <a:p>
            <a:pPr algn="l">
              <a:lnSpc>
                <a:spcPts val="8548"/>
              </a:lnSpc>
            </a:pPr>
            <a:r>
              <a:rPr lang="en-US" sz="7498">
                <a:solidFill>
                  <a:srgbClr val="000000"/>
                </a:solidFill>
                <a:latin typeface="Agrandir Wide"/>
                <a:ea typeface="Agrandir Wide"/>
                <a:cs typeface="Agrandir Wide"/>
                <a:sym typeface="Agrandir Wide"/>
              </a:rPr>
              <a:t>03 - Visualização</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496077" y="1548310"/>
            <a:ext cx="15295845" cy="8603913"/>
          </a:xfrm>
          <a:custGeom>
            <a:avLst/>
            <a:gdLst/>
            <a:ahLst/>
            <a:cxnLst/>
            <a:rect l="l" t="t" r="r" b="b"/>
            <a:pathLst>
              <a:path w="15295845" h="8603913">
                <a:moveTo>
                  <a:pt x="0" y="0"/>
                </a:moveTo>
                <a:lnTo>
                  <a:pt x="15295846" y="0"/>
                </a:lnTo>
                <a:lnTo>
                  <a:pt x="15295846" y="8603913"/>
                </a:lnTo>
                <a:lnTo>
                  <a:pt x="0" y="8603913"/>
                </a:lnTo>
                <a:lnTo>
                  <a:pt x="0" y="0"/>
                </a:lnTo>
                <a:close/>
              </a:path>
            </a:pathLst>
          </a:custGeom>
          <a:blipFill>
            <a:blip r:embed="rId2"/>
            <a:stretch>
              <a:fillRect/>
            </a:stretch>
          </a:blipFill>
        </p:spPr>
      </p:sp>
      <p:sp>
        <p:nvSpPr>
          <p:cNvPr id="3" name="TextBox 3"/>
          <p:cNvSpPr txBox="1"/>
          <p:nvPr/>
        </p:nvSpPr>
        <p:spPr>
          <a:xfrm>
            <a:off x="512362" y="243399"/>
            <a:ext cx="12189098" cy="1304912"/>
          </a:xfrm>
          <a:prstGeom prst="rect">
            <a:avLst/>
          </a:prstGeom>
        </p:spPr>
        <p:txBody>
          <a:bodyPr lIns="0" tIns="0" rIns="0" bIns="0" rtlCol="0" anchor="t">
            <a:spAutoFit/>
          </a:bodyPr>
          <a:lstStyle/>
          <a:p>
            <a:pPr algn="l">
              <a:lnSpc>
                <a:spcPts val="8548"/>
              </a:lnSpc>
            </a:pPr>
            <a:r>
              <a:rPr lang="en-US" sz="7498">
                <a:solidFill>
                  <a:srgbClr val="000000"/>
                </a:solidFill>
                <a:latin typeface="Agrandir Wide"/>
                <a:ea typeface="Agrandir Wide"/>
                <a:cs typeface="Agrandir Wide"/>
                <a:sym typeface="Agrandir Wide"/>
              </a:rPr>
              <a:t>03 - Visualização</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1793932" y="333024"/>
            <a:ext cx="6013237" cy="5930555"/>
          </a:xfrm>
          <a:custGeom>
            <a:avLst/>
            <a:gdLst/>
            <a:ahLst/>
            <a:cxnLst/>
            <a:rect l="l" t="t" r="r" b="b"/>
            <a:pathLst>
              <a:path w="6013237" h="5930555">
                <a:moveTo>
                  <a:pt x="0" y="0"/>
                </a:moveTo>
                <a:lnTo>
                  <a:pt x="6013237" y="0"/>
                </a:lnTo>
                <a:lnTo>
                  <a:pt x="6013237" y="5930556"/>
                </a:lnTo>
                <a:lnTo>
                  <a:pt x="0" y="59305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12362" y="8520119"/>
            <a:ext cx="12189098" cy="1304912"/>
          </a:xfrm>
          <a:prstGeom prst="rect">
            <a:avLst/>
          </a:prstGeom>
        </p:spPr>
        <p:txBody>
          <a:bodyPr lIns="0" tIns="0" rIns="0" bIns="0" rtlCol="0" anchor="t">
            <a:spAutoFit/>
          </a:bodyPr>
          <a:lstStyle/>
          <a:p>
            <a:pPr algn="l">
              <a:lnSpc>
                <a:spcPts val="8548"/>
              </a:lnSpc>
            </a:pPr>
            <a:r>
              <a:rPr lang="en-US" sz="7498">
                <a:solidFill>
                  <a:srgbClr val="000000"/>
                </a:solidFill>
                <a:latin typeface="Agrandir Wide"/>
                <a:ea typeface="Agrandir Wide"/>
                <a:cs typeface="Agrandir Wide"/>
                <a:sym typeface="Agrandir Wide"/>
              </a:rPr>
              <a:t>04 - Conclusões</a:t>
            </a:r>
          </a:p>
        </p:txBody>
      </p:sp>
      <p:sp>
        <p:nvSpPr>
          <p:cNvPr id="4" name="TextBox 4"/>
          <p:cNvSpPr txBox="1"/>
          <p:nvPr/>
        </p:nvSpPr>
        <p:spPr>
          <a:xfrm>
            <a:off x="318896" y="171099"/>
            <a:ext cx="8042342" cy="7916996"/>
          </a:xfrm>
          <a:prstGeom prst="rect">
            <a:avLst/>
          </a:prstGeom>
        </p:spPr>
        <p:txBody>
          <a:bodyPr lIns="0" tIns="0" rIns="0" bIns="0" rtlCol="0" anchor="t">
            <a:spAutoFit/>
          </a:bodyPr>
          <a:lstStyle/>
          <a:p>
            <a:pPr algn="l">
              <a:lnSpc>
                <a:spcPts val="4439"/>
              </a:lnSpc>
            </a:pPr>
            <a:r>
              <a:rPr lang="en-US" sz="3171">
                <a:solidFill>
                  <a:srgbClr val="000000"/>
                </a:solidFill>
                <a:latin typeface="Agrandir Wide"/>
                <a:ea typeface="Agrandir Wide"/>
                <a:cs typeface="Agrandir Wide"/>
                <a:sym typeface="Agrandir Wide"/>
              </a:rPr>
              <a:t>Após a visualização dos dados, não é possível chegar em uma conclusão além de: os dados são muitos bem distribuídos entre as categorias, ou seja, não há tendencias visíveis. Em algumas partes da visualização, é possível se enganar e achar que alguns dados estão diferentes além de uma margem de erro, mas o fenômeno é causado nas estremidades, onde há poucos dados para gerar uma média, por isso outliars podem gerar confusões.</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378</Words>
  <Application>Microsoft Office PowerPoint</Application>
  <PresentationFormat>Personalizar</PresentationFormat>
  <Paragraphs>39</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Agrandir Wide</vt:lpstr>
      <vt:lpstr>Calibri</vt:lpstr>
      <vt:lpstr>Agrandir Wide Italics</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de Dados - PI</dc:title>
  <cp:lastModifiedBy>Daniel Curi</cp:lastModifiedBy>
  <cp:revision>4</cp:revision>
  <dcterms:created xsi:type="dcterms:W3CDTF">2006-08-16T00:00:00Z</dcterms:created>
  <dcterms:modified xsi:type="dcterms:W3CDTF">2024-12-02T19:54:06Z</dcterms:modified>
  <dc:identifier>DAGYJYqapa4</dc:identifier>
</cp:coreProperties>
</file>