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6" r:id="rId3"/>
  </p:sldMasterIdLst>
  <p:notesMasterIdLst>
    <p:notesMasterId r:id="rId25"/>
  </p:notesMasterIdLst>
  <p:sldIdLst>
    <p:sldId id="258" r:id="rId4"/>
    <p:sldId id="348" r:id="rId5"/>
    <p:sldId id="349" r:id="rId6"/>
    <p:sldId id="321" r:id="rId7"/>
    <p:sldId id="322" r:id="rId8"/>
    <p:sldId id="261" r:id="rId9"/>
    <p:sldId id="273" r:id="rId10"/>
    <p:sldId id="297" r:id="rId11"/>
    <p:sldId id="291" r:id="rId12"/>
    <p:sldId id="257" r:id="rId13"/>
    <p:sldId id="294" r:id="rId14"/>
    <p:sldId id="324" r:id="rId15"/>
    <p:sldId id="333" r:id="rId16"/>
    <p:sldId id="332" r:id="rId17"/>
    <p:sldId id="334" r:id="rId18"/>
    <p:sldId id="344" r:id="rId19"/>
    <p:sldId id="343" r:id="rId20"/>
    <p:sldId id="340" r:id="rId21"/>
    <p:sldId id="337" r:id="rId22"/>
    <p:sldId id="341" r:id="rId23"/>
    <p:sldId id="3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2"/>
    <p:restoredTop sz="81402"/>
  </p:normalViewPr>
  <p:slideViewPr>
    <p:cSldViewPr snapToGrid="0" snapToObjects="1">
      <p:cViewPr varScale="1">
        <p:scale>
          <a:sx n="71" d="100"/>
          <a:sy n="71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F495C-EC46-F347-847B-B665B07219F1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1E70-E2F2-4144-A161-49AC7FF8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5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79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77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Duplicates: measured in two different platforms or different modes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41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22DF4A6-337F-A34E-9EB0-2A77DF6CFA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04A1B3FD-5E30-5148-9DF9-8263C50D9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BCFFD38-B75D-C245-8BF9-A6B795D79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827FFA-2550-914B-96C6-2407A9878C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29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fold</a:t>
            </a:r>
            <a:r>
              <a:rPr lang="en-US" baseline="0" dirty="0"/>
              <a:t> changes are most biologically relevant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AAB53-58DC-2541-9E2A-2F5FCCB9F6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Single: distance between two closest features of two </a:t>
            </a:r>
            <a:r>
              <a:rPr lang="en-US" dirty="0" err="1"/>
              <a:t>clusers</a:t>
            </a:r>
            <a:r>
              <a:rPr lang="en-US" dirty="0"/>
              <a:t>, complete: median distance between all features in two clusters)</a:t>
            </a:r>
          </a:p>
          <a:p>
            <a:r>
              <a:rPr lang="en-US" dirty="0"/>
              <a:t> K-means: initialize with mean of randomly selected samples in N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E1E70-E2F2-4144-A161-49AC7FF84E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8536-B692-9447-B37E-77248E2C5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D56F4-638C-8346-90AD-79EFE1A5C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CF29-F46B-DB48-9B77-F76B7806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6229-5C79-EB46-B93A-22D63C5A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A11-FA72-7B4A-971C-8790BD4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0650-7681-174C-87D1-777E8FE6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41B2D-DFB2-6B45-A820-1BB346CAB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F7F3-3D70-0D4A-9804-3D499E1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596D-5661-194A-B567-25949672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36790-C80A-BC48-84C3-5700BEA7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8CF2E-9D33-4C4F-A87C-1B03BE6FC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F20C-B451-324D-AD8B-99682218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3B2B-A2E1-BF43-81ED-9B43549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B7BF-F5B3-8B4C-BD53-1FE1FD72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D15E-9FDB-474C-9889-4B7AE645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A91C-8FC1-2440-B11C-DA65101F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164F6-91C8-6146-AA7D-AD97619AA616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CAD2-A76F-894A-B967-8222CCDF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6A26-1961-AB4E-BA08-B4FC669D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4C698-94B0-C743-B68F-05D511A5B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8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4264-2756-124C-BAAA-48C66692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7BD1-029E-F948-BD5C-1743E6066B78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CD97-6BF8-8546-97E5-EAF850C2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9066-0F20-AD48-9203-5DA92E7C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D4908-B621-4143-9D15-CC88DA64B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82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464EB4-666C-2C4D-B161-7C79286686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7BE43-BEF3-0A49-8F9B-17F96B12A9A5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8E9598-1158-4940-8D2B-01E75A1D82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ctr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BF93-A380-944C-A3E5-C1E2BBBA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3151A-5AD0-B744-B2E3-302F62C639B0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F988-5D96-0246-8059-95564A62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9A55-9948-9F48-A78D-06C2874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6CBE1-2F9B-AB4A-A08F-4136A27CFA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4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6A3BDF-CE18-C34F-A16F-214BA8D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79869-DA56-B542-8915-C3DFCBB9E48F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C4EDF6-276D-5D4D-9D49-FF56F4D6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E23E0A-68C1-3244-9B81-AE802154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D6E6-79AD-C04C-A9B6-57BB0919A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6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9644B4-2416-3843-A261-8E47D13909A7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0F799C-49EC-4D41-BF64-46F9E1F4D64E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9C2B98-9826-0B48-8A2C-3E0F3DFB4D85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12C8B9-E855-F646-ADEF-573C09A4B6BF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C857-2722-6240-8E27-762BA01EB8B5}"/>
              </a:ext>
            </a:extLst>
          </p:cNvPr>
          <p:cNvCxnSpPr/>
          <p:nvPr/>
        </p:nvCxnSpPr>
        <p:spPr>
          <a:xfrm>
            <a:off x="1615017" y="2905125"/>
            <a:ext cx="4512733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64533E-95B7-4341-AC59-EF4661B017A6}"/>
              </a:ext>
            </a:extLst>
          </p:cNvPr>
          <p:cNvCxnSpPr/>
          <p:nvPr/>
        </p:nvCxnSpPr>
        <p:spPr>
          <a:xfrm>
            <a:off x="6985001" y="2905125"/>
            <a:ext cx="4510617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893A485A-DACB-B944-B3BF-FD7671E6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E02993-B330-2D4E-BAF2-63CCDD07F02E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F1E5424B-0574-404F-92D4-1E98A4EE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911B9A82-CCA1-9543-9D59-1DDFA7D5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E8A9F8-10C1-244C-8306-B4188E320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3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9E3DA4-5690-A746-809F-3866EA91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E0872-8EC6-7044-94EE-05CB3CE9C47A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ABC2F3-8869-9C45-92A7-DA8EE66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A1ABE2-0F8D-FE4C-909C-C37F54C3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C3BAA-A95F-374B-99A7-50324B806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691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93C87A-D81E-BA45-8389-756A189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831BD-51ED-F14E-9D98-8D631945D185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BCC3C8C-9050-CA40-BAAD-007BBA04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41355D-050A-7346-86BC-0E378779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FA7CA-876A-F340-BB4C-92D9AE53B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1E53-5BF1-034D-9639-F5401EB7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06BA-6504-2F40-AF26-DA3A3C54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0856-DEC0-014C-BC19-CFFDD96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A185-D523-2C41-8572-1C2355A1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D430-6718-914A-B15F-EAF181D0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64E3C7-B1B5-7C4A-A289-E280D1B6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B02B6-487E-9B4B-8491-25AC085B63F7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019C18-7338-4B43-B8DB-F8B21AE9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C16970-9E15-C34A-9F93-92DDD364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917F0-09FE-C140-B696-67C3B48AB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2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274320" rIns="274320" bIns="274320" rtlCol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D95E23-6A31-5E47-B31F-A69FBEA7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D32FE-15A1-E849-9D4C-B2DBE7943AAE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27080F-763D-0242-B2EB-833F743A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5E1962-B41D-5746-B98D-1C339AB0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B21D5-3DDE-324A-B738-CD8C43348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35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027441-A1E6-8546-B48D-B22618E8BC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0FA083-7BF2-9842-A48C-8A0BCCFA7E3C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B9B381-4EC6-1B40-AE5D-93D1E168A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449867-E96B-9D46-A7A3-ED89FC44AE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1DABB9-702F-7547-8FBB-01EA5A168566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D659EA-A32D-5C42-8B20-5899924E48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6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1B9F1CB-3355-264E-8DE0-CD85636EBE6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D9F6E6-6717-F049-A6BC-447976592B1F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E9F2938-8A76-4F4F-9044-4082492739F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7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C516-AB8F-1A4A-A74A-C1B40B27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03F99-AC60-3D43-BBDB-F0244307F69C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D9140-16D1-574D-B589-86A7B8DB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840D-A9C9-9D44-8EB0-B2B3AE4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6A9B-3AAD-5E4F-AE05-839CF0BE0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132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61D1-9BD4-3647-9ACA-34D1270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EBF6-7828-4241-BEE3-73700FAB105B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582E-212A-F343-A472-D07CBE66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FF81-14A7-C843-8618-B7FB2D1D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B8D98-E3E5-F943-873D-BCEE683D7B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059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45D5-8178-EE42-B365-BEFB309788CA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9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6CE5-CDBD-5C4E-82E9-E126131CE0F2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1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4CF1-E475-0547-9993-839071E25B7F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9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C753-23EF-F64D-9C4C-384C4A79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69FB-389E-5A47-9304-C26E9575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660-E54D-FC43-9AF9-8C8FDE1F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B2AA-FC5F-BF4D-B8D1-FA083DF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CE62-7C87-4742-AEDD-80F888B5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7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70E5-E21F-334A-90E7-B3F64A6391D4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55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4597FCF-BBC5-2441-9992-5024DEA2E977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48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B3742140-2C30-9A4A-94E9-979C0A5A5894}" type="datetime1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4117" y="188260"/>
            <a:ext cx="3860800" cy="365125"/>
          </a:xfrm>
        </p:spPr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0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3960-4A29-BD47-9069-3626EAE3FD44}" type="datetime1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7E28-A990-1641-9DF8-CFCA2B71FE78}" type="datetime1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7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8278024B-0A0E-6643-80E6-AEC330E0972D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4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73174A35-DC97-1B4F-A906-03323C8F206B}" type="datetime1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A12CA-0532-F249-A8F8-11E0072C5518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1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D3E7A6FC-7F14-E344-8769-CBCABFD9DDB6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31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D09EE534-997F-9C43-81D0-3BDB14E27DCA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46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392-AE62-0141-860B-8D3E3452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2C1B-3286-C34C-8C50-C012A895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7E8A-EB75-A445-87E6-F23043C3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C4B1A-4DF1-954A-B91B-96352DF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F35A5-A154-9D42-8D6B-8817B648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8C01-9BA1-044E-8996-2EFF99FC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8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2F4-9972-1340-82D3-3E58BD50B6C7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93F7-E458-1249-90A8-121344D0DFEF}" type="datetime1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14FA-1301-564F-B010-BC00975F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6D4E-2644-6A46-AC8F-9869DD17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BFDDB-6B4C-F041-BE52-1AAA9151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18B33-A445-E346-B355-17700610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EF0AB-AEA8-C34F-B895-60039EC3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5F2E4-66F5-3044-B672-BA9016A9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0A222-2D40-3749-82A4-F9AF99DD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DF550-7027-8F41-82E7-B7E99032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BEA8-6835-D343-ABFE-F7624EED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CBA97-8F68-7D46-86F7-547D6A47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F37C-5291-E248-BA98-36E9940A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BAA9-CCAB-0C4D-AC10-D1DFC25C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90F7D-5AED-E04C-B8D3-D8A7A540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72A26-B6F3-314F-A713-621CBCA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05E5D-FE86-E24F-94C9-25D1C498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A739-B036-394D-BC72-33A756F6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A226-15FA-A540-B812-974CC1D2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4DF69-A28F-B643-A85A-FB4B663B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B470-97C3-1247-9671-C9C158C5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7652-2EC4-2C4E-8D1B-0EA3A29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073C3-7121-8748-B838-7AAF6A31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14B-D302-4F41-BDDF-E3927AA4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44695-C22E-AF44-990D-E5F3ECE76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8AA17-739D-8441-8D84-EE74B9AD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BECEB-9680-D84D-B9CF-2BE7319E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944D1-39B5-6E43-A8E7-015EA59D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0A2EB-CE94-B845-98EB-D6A926C3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47AC7-3B34-D74D-B95B-BECBDE6A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7EAA1-3273-5940-8BC8-ABBFB6F4A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6499-227E-3D4D-94B8-A113AD3DF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020F-D983-DC41-AFFA-63FF3C5C8587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67D4-AEBD-BA4F-A4CD-DCBD3966F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BD38-3CF8-494A-9A2B-638050D3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BA13-925C-1643-A84B-DFF653E7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C1BF79E-9088-BA48-A39A-13BB6CAA38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" y="1123950"/>
            <a:ext cx="11885084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EE46084-90F4-0040-857A-44EFB8BFB3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85901" y="2595563"/>
            <a:ext cx="101473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6785-C2C8-2545-9D29-C4EBAC38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3584" y="1889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75A66F61-5A18-BD4F-A5A7-4EB7D14D2E84}" type="datetimeFigureOut">
              <a:rPr lang="en-US" altLang="en-US"/>
              <a:pPr>
                <a:defRPr/>
              </a:pPr>
              <a:t>8/12/19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0DBE-B57D-BA46-A8B6-F7E65DF8A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367" y="1889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14B3-C5E9-A043-A1AE-FCE0DCF2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9984" y="656907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smtClean="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F9891C49-E4D5-B24D-959C-3D2701CA0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7D907-0A3D-D94F-813B-49F5C8B1E99F}"/>
              </a:ext>
            </a:extLst>
          </p:cNvPr>
          <p:cNvSpPr/>
          <p:nvPr/>
        </p:nvSpPr>
        <p:spPr>
          <a:xfrm>
            <a:off x="1219201" y="1"/>
            <a:ext cx="10665884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15572-408C-504C-A407-A9AF7E43991F}"/>
              </a:ext>
            </a:extLst>
          </p:cNvPr>
          <p:cNvSpPr/>
          <p:nvPr/>
        </p:nvSpPr>
        <p:spPr>
          <a:xfrm>
            <a:off x="1219201" y="6675438"/>
            <a:ext cx="10665884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3863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1640B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Wingdings 2" pitchFamily="2" charset="2"/>
        <a:buChar char="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69728"/>
            <a:ext cx="11885084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019" y="1499151"/>
            <a:ext cx="10147301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859" y="65690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C374AA-DEE8-544F-ABFC-D5BBEE0DEB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1" y="0"/>
            <a:ext cx="1066588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219201" y="6675120"/>
            <a:ext cx="10665884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229" y="6572519"/>
            <a:ext cx="3860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Copyright 2017, Ewy A. Mathé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6553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63C96D-83C5-A04F-B4CD-ECE8F6F9E2F0}" type="datetime1">
              <a:rPr lang="en-US" smtClean="0"/>
              <a:t>8/12/19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0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principal-component-analysi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://stats.stackexchange.com/questions/2691/making-sense-of-principal-component-analysis-eigenvectors-eigenvalu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authoring_basics.html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B4FE960-DC02-F64F-B8F8-F9AB26B78397}"/>
              </a:ext>
            </a:extLst>
          </p:cNvPr>
          <p:cNvSpPr txBox="1">
            <a:spLocks/>
          </p:cNvSpPr>
          <p:nvPr/>
        </p:nvSpPr>
        <p:spPr bwMode="auto">
          <a:xfrm>
            <a:off x="0" y="232475"/>
            <a:ext cx="11887200" cy="3702711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i="1" dirty="0">
                <a:solidFill>
                  <a:srgbClr val="FFFF00"/>
                </a:solidFill>
              </a:rPr>
              <a:t>Git, looking at Your Data</a:t>
            </a:r>
            <a:r>
              <a:rPr lang="en-US" b="1" i="1">
                <a:solidFill>
                  <a:srgbClr val="FFFF00"/>
                </a:solidFill>
              </a:rPr>
              <a:t>, and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b="1" dirty="0"/>
          </a:p>
          <a:p>
            <a:r>
              <a:rPr lang="en-US" b="1" dirty="0"/>
              <a:t>One Health Summer Institute</a:t>
            </a:r>
          </a:p>
          <a:p>
            <a:r>
              <a:rPr lang="en-US" b="1" dirty="0"/>
              <a:t>Introduction to Data Analytics, Statistics &amp; Programming in Epidemiologic Research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A00B60-106A-A540-8166-8975B4D46078}"/>
              </a:ext>
            </a:extLst>
          </p:cNvPr>
          <p:cNvSpPr txBox="1">
            <a:spLocks/>
          </p:cNvSpPr>
          <p:nvPr/>
        </p:nvSpPr>
        <p:spPr bwMode="auto">
          <a:xfrm>
            <a:off x="185351" y="4499148"/>
            <a:ext cx="6329749" cy="2074648"/>
          </a:xfrm>
          <a:prstGeom prst="rect">
            <a:avLst/>
          </a:prstGeom>
          <a:solidFill>
            <a:srgbClr val="BBC0A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2608" tIns="91440" rIns="274320" bIns="9144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latinLnBrk="0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Dr.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Ewy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Mathé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, Assistant Professor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Department of Biomedical Informatics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A2C816"/>
              </a:buClr>
              <a:buSzTx/>
              <a:buFont typeface="Wingdings 2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u.osu.edu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ＭＳ Ｐゴシック" panose="020B0600070205080204" pitchFamily="34" charset="-128"/>
                <a:cs typeface="+mn-cs"/>
              </a:rPr>
              <a:t>mathelab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4" name="Picture 5" descr="TDA@OhioState workmark.jpg">
            <a:extLst>
              <a:ext uri="{FF2B5EF4-FFF2-40B4-BE49-F238E27FC236}">
                <a16:creationId xmlns:a16="http://schemas.microsoft.com/office/drawing/2014/main" id="{3C5FFBB0-61A6-A74B-B142-8049B981D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948" y="5761210"/>
            <a:ext cx="15621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 descr="OSUMClogo.png">
            <a:extLst>
              <a:ext uri="{FF2B5EF4-FFF2-40B4-BE49-F238E27FC236}">
                <a16:creationId xmlns:a16="http://schemas.microsoft.com/office/drawing/2014/main" id="{3869C7F9-8989-3840-9679-4A9A9F867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73" y="4499147"/>
            <a:ext cx="19192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3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plot_QC_allsamples_noHEPES.pdf">
            <a:extLst>
              <a:ext uri="{FF2B5EF4-FFF2-40B4-BE49-F238E27FC236}">
                <a16:creationId xmlns:a16="http://schemas.microsoft.com/office/drawing/2014/main" id="{8673CE6F-1067-DB4F-84B0-8C7A39D1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 t="11206" b="12781"/>
          <a:stretch/>
        </p:blipFill>
        <p:spPr>
          <a:xfrm>
            <a:off x="6047467" y="1961283"/>
            <a:ext cx="6079726" cy="381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D647B-F865-D642-9E31-A19A427B4BA1}"/>
              </a:ext>
            </a:extLst>
          </p:cNvPr>
          <p:cNvSpPr txBox="1"/>
          <p:nvPr/>
        </p:nvSpPr>
        <p:spPr>
          <a:xfrm>
            <a:off x="8580570" y="6025317"/>
            <a:ext cx="10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92DA6B-DE79-2940-9578-A676F1E3573F}"/>
              </a:ext>
            </a:extLst>
          </p:cNvPr>
          <p:cNvSpPr txBox="1">
            <a:spLocks/>
          </p:cNvSpPr>
          <p:nvPr/>
        </p:nvSpPr>
        <p:spPr bwMode="auto">
          <a:xfrm>
            <a:off x="1646238" y="371475"/>
            <a:ext cx="8913812" cy="9144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charset="0"/>
                <a:ea typeface="ＭＳ Ｐゴシック" charset="0"/>
              </a:rPr>
              <a:t>QC plots – Look at your data!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0745B-41F0-3248-862D-6B153E4C3F96}"/>
              </a:ext>
            </a:extLst>
          </p:cNvPr>
          <p:cNvSpPr txBox="1"/>
          <p:nvPr/>
        </p:nvSpPr>
        <p:spPr>
          <a:xfrm rot="16200000">
            <a:off x="-859917" y="3811071"/>
            <a:ext cx="2758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 Abundances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280E9-75F1-8543-982A-9B9C2DB96514}"/>
              </a:ext>
            </a:extLst>
          </p:cNvPr>
          <p:cNvSpPr txBox="1"/>
          <p:nvPr/>
        </p:nvSpPr>
        <p:spPr>
          <a:xfrm>
            <a:off x="2897202" y="6025317"/>
            <a:ext cx="10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Samples</a:t>
            </a:r>
          </a:p>
        </p:txBody>
      </p:sp>
      <p:pic>
        <p:nvPicPr>
          <p:cNvPr id="12" name="Picture 11" descr="Gene_DistributionAll.pdf">
            <a:extLst>
              <a:ext uri="{FF2B5EF4-FFF2-40B4-BE49-F238E27FC236}">
                <a16:creationId xmlns:a16="http://schemas.microsoft.com/office/drawing/2014/main" id="{2634B56B-EFA9-0E4C-AE8E-484F2491B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10949" b="11807"/>
          <a:stretch/>
        </p:blipFill>
        <p:spPr>
          <a:xfrm>
            <a:off x="865403" y="1961283"/>
            <a:ext cx="5005465" cy="4064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A1152B-C66C-D442-815F-825F682FB305}"/>
              </a:ext>
            </a:extLst>
          </p:cNvPr>
          <p:cNvSpPr txBox="1"/>
          <p:nvPr/>
        </p:nvSpPr>
        <p:spPr>
          <a:xfrm>
            <a:off x="4933950" y="1434325"/>
            <a:ext cx="1395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Boxplots!</a:t>
            </a:r>
          </a:p>
        </p:txBody>
      </p:sp>
    </p:spTree>
    <p:extLst>
      <p:ext uri="{BB962C8B-B14F-4D97-AF65-F5344CB8AC3E}">
        <p14:creationId xmlns:p14="http://schemas.microsoft.com/office/powerpoint/2010/main" val="131659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QC plot: look at your data!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01497" y="1443331"/>
            <a:ext cx="7610475" cy="64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Tx/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rgbClr val="A2C816"/>
              </a:buClr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rgbClr val="A2C816"/>
              </a:buClr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981200" y="1669725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/>
            <a:r>
              <a:rPr lang="en-US" u="sng" dirty="0">
                <a:solidFill>
                  <a:prstClr val="black"/>
                </a:solidFill>
                <a:latin typeface="Arial" charset="0"/>
              </a:rPr>
              <a:t>Positive Control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: Extracted ion counts for 3 well characterized nicotine metabolites: cotinine, nicotine-N-oxide, and </a:t>
            </a:r>
            <a:r>
              <a:rPr lang="en-US" dirty="0" err="1">
                <a:solidFill>
                  <a:prstClr val="black"/>
                </a:solidFill>
                <a:latin typeface="Arial" charset="0"/>
              </a:rPr>
              <a:t>hydroxycotinine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95601"/>
            <a:ext cx="730726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13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Your clean data…more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51AA9-E284-EB49-916A-46B15775DBBF}"/>
              </a:ext>
            </a:extLst>
          </p:cNvPr>
          <p:cNvSpPr txBox="1"/>
          <p:nvPr/>
        </p:nvSpPr>
        <p:spPr>
          <a:xfrm>
            <a:off x="1979753" y="1435583"/>
            <a:ext cx="661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After thorough QC analysis…(samples and features)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8CED6B5A-A68C-C84F-AA1E-B34F41BB2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29" y="3396552"/>
            <a:ext cx="10278656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Combining replicates and filtering: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mean/median of replicates, filter out uninformative metabolites. Why?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CCA2D944-6ECA-B748-912A-1FA3374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29" y="4891532"/>
            <a:ext cx="102786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Normalization/Scaling: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Make measurements comparable across samples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Minimize technical variation, in hopes of enhancing biological variation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30D50-4227-D346-AAB2-B98A653C71CA}"/>
              </a:ext>
            </a:extLst>
          </p:cNvPr>
          <p:cNvSpPr/>
          <p:nvPr/>
        </p:nvSpPr>
        <p:spPr>
          <a:xfrm>
            <a:off x="1168929" y="2177866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Transformation: 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make your data close to normal. Why?</a:t>
            </a:r>
          </a:p>
        </p:txBody>
      </p:sp>
    </p:spTree>
    <p:extLst>
      <p:ext uri="{BB962C8B-B14F-4D97-AF65-F5344CB8AC3E}">
        <p14:creationId xmlns:p14="http://schemas.microsoft.com/office/powerpoint/2010/main" val="317988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Scaling vs normalization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51AA9-E284-EB49-916A-46B15775DBBF}"/>
              </a:ext>
            </a:extLst>
          </p:cNvPr>
          <p:cNvSpPr txBox="1"/>
          <p:nvPr/>
        </p:nvSpPr>
        <p:spPr>
          <a:xfrm>
            <a:off x="1979753" y="1435583"/>
            <a:ext cx="661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After thorough QC analysis…(samples and features)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CCA2D944-6ECA-B748-912A-1FA3374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367" y="3668266"/>
            <a:ext cx="8458200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Normalization: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Also called feature scaling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You’re changing the distribution of your data (e.g. mean of 0 and standard deviation of 1)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Examples?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30D50-4227-D346-AAB2-B98A653C71CA}"/>
              </a:ext>
            </a:extLst>
          </p:cNvPr>
          <p:cNvSpPr/>
          <p:nvPr/>
        </p:nvSpPr>
        <p:spPr>
          <a:xfrm>
            <a:off x="1113367" y="1911166"/>
            <a:ext cx="8458200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Scaling: 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Typically multiplying by a constant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You’re modifying the range (e.g. all samples to 0 to 1)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</a:rPr>
              <a:t>Examples?</a:t>
            </a:r>
          </a:p>
          <a:p>
            <a:pPr marL="342900" lvl="1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4F223-81DD-744B-B63C-54A2E743B186}"/>
              </a:ext>
            </a:extLst>
          </p:cNvPr>
          <p:cNvSpPr txBox="1"/>
          <p:nvPr/>
        </p:nvSpPr>
        <p:spPr>
          <a:xfrm>
            <a:off x="4191000" y="5799834"/>
            <a:ext cx="29482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91836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Log transformation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63326" y="1547061"/>
            <a:ext cx="8250568" cy="90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Log transformed data is more interpretable (relative fold changes)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889256" y="2550071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3050" y="3971254"/>
            <a:ext cx="81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the absolute difference, gene A difference &gt;&gt; gene B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4494" y="4574400"/>
            <a:ext cx="508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10,000 – 1,000 = 9,000  &gt;&gt;   1,000 – 100 = 900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9257" y="5295914"/>
            <a:ext cx="631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both differences represent a 10-fold change!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8861" y="5775049"/>
            <a:ext cx="696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4       -        3          = 1         ==         3          -       2          = 1</a:t>
            </a:r>
          </a:p>
          <a:p>
            <a:r>
              <a:rPr lang="en-US" dirty="0"/>
              <a:t>log(10,000)   log(1,000)                     log(1,000)       log(100)</a:t>
            </a:r>
          </a:p>
        </p:txBody>
      </p:sp>
    </p:spTree>
    <p:extLst>
      <p:ext uri="{BB962C8B-B14F-4D97-AF65-F5344CB8AC3E}">
        <p14:creationId xmlns:p14="http://schemas.microsoft.com/office/powerpoint/2010/main" val="39951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Data Analysis: make a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0A92D-DF13-F449-BA32-FFA6088FE9C3}"/>
              </a:ext>
            </a:extLst>
          </p:cNvPr>
          <p:cNvSpPr txBox="1"/>
          <p:nvPr/>
        </p:nvSpPr>
        <p:spPr>
          <a:xfrm>
            <a:off x="1646238" y="1714500"/>
            <a:ext cx="9052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question are you trying to answer?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input do you need?  (non-normalized/normalized?)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output do you expect?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with hypothesis-generating studies</a:t>
            </a:r>
          </a:p>
        </p:txBody>
      </p:sp>
    </p:spTree>
    <p:extLst>
      <p:ext uri="{BB962C8B-B14F-4D97-AF65-F5344CB8AC3E}">
        <p14:creationId xmlns:p14="http://schemas.microsoft.com/office/powerpoint/2010/main" val="211357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741-C53F-6443-A9FA-C427987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Considerations in 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E4F667-647A-A348-B836-6BED0D93530C}"/>
              </a:ext>
            </a:extLst>
          </p:cNvPr>
          <p:cNvSpPr txBox="1">
            <a:spLocks/>
          </p:cNvSpPr>
          <p:nvPr/>
        </p:nvSpPr>
        <p:spPr bwMode="auto">
          <a:xfrm>
            <a:off x="1273595" y="1787712"/>
            <a:ext cx="9659098" cy="46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51640B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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  <a:cs typeface="Century Gothic"/>
              </a:rPr>
              <a:t>Are missing values allowed? If so, how do they affect the algorithm?  If not, how do you impute?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How to normalize my data?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Look up the parameters of any function!!!  Read the details, don’t just use defaults!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Look at your data after every operation you apply to it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Do results make sense after every step?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None/>
              <a:defRPr/>
            </a:pPr>
            <a:endParaRPr lang="en-US" sz="2400" dirty="0">
              <a:solidFill>
                <a:schemeClr val="tx1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90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E6C2-0545-5042-AB1B-CD8D4FEF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Visualization</a:t>
            </a:r>
            <a:r>
              <a:rPr lang="en-US" dirty="0"/>
              <a:t>: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4819" name="TextBox 9">
            <a:extLst>
              <a:ext uri="{FF2B5EF4-FFF2-40B4-BE49-F238E27FC236}">
                <a16:creationId xmlns:a16="http://schemas.microsoft.com/office/drawing/2014/main" id="{87CA61E5-9084-3F45-9EA9-7B8E62925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18" y="1256479"/>
            <a:ext cx="10844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/>
            <a:r>
              <a:rPr lang="en-US" altLang="en-US" sz="1800" b="1" u="sng" dirty="0"/>
              <a:t>Hierarchical clustering and k-means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Organize data into groups, based on some relatedness measure  (e.g. Euclidean Distance)  </a:t>
            </a:r>
          </a:p>
        </p:txBody>
      </p:sp>
      <p:pic>
        <p:nvPicPr>
          <p:cNvPr id="34820" name="Picture 6" descr="temp.pdf">
            <a:extLst>
              <a:ext uri="{FF2B5EF4-FFF2-40B4-BE49-F238E27FC236}">
                <a16:creationId xmlns:a16="http://schemas.microsoft.com/office/drawing/2014/main" id="{BE2EA16D-E7BB-7341-B7D2-253D06D9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12" y="2116201"/>
            <a:ext cx="3457597" cy="346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2">
            <a:extLst>
              <a:ext uri="{FF2B5EF4-FFF2-40B4-BE49-F238E27FC236}">
                <a16:creationId xmlns:a16="http://schemas.microsoft.com/office/drawing/2014/main" id="{9B78CFBB-7A3C-5245-BCB8-DA06CEE9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58039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8C485F-6CEB-FF4D-A96A-4EFF8C4E75AF}"/>
              </a:ext>
            </a:extLst>
          </p:cNvPr>
          <p:cNvGrpSpPr/>
          <p:nvPr/>
        </p:nvGrpSpPr>
        <p:grpSpPr>
          <a:xfrm>
            <a:off x="6103144" y="1951109"/>
            <a:ext cx="4109570" cy="3810304"/>
            <a:chOff x="5930901" y="2195514"/>
            <a:chExt cx="2441575" cy="2263775"/>
          </a:xfrm>
        </p:grpSpPr>
        <p:pic>
          <p:nvPicPr>
            <p:cNvPr id="34821" name="Picture 3">
              <a:extLst>
                <a:ext uri="{FF2B5EF4-FFF2-40B4-BE49-F238E27FC236}">
                  <a16:creationId xmlns:a16="http://schemas.microsoft.com/office/drawing/2014/main" id="{56AB772D-60E8-BC4F-BDB3-EF0CBB6E6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901" y="2195514"/>
              <a:ext cx="2441575" cy="226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7E3E2-851D-D445-AEBB-2F0AE729DF26}"/>
                </a:ext>
              </a:extLst>
            </p:cNvPr>
            <p:cNvCxnSpPr/>
            <p:nvPr/>
          </p:nvCxnSpPr>
          <p:spPr>
            <a:xfrm flipH="1">
              <a:off x="7696200" y="2832100"/>
              <a:ext cx="444500" cy="63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57A06F-D384-2041-8EBD-AFC63EE5F42C}"/>
                </a:ext>
              </a:extLst>
            </p:cNvPr>
            <p:cNvCxnSpPr/>
            <p:nvPr/>
          </p:nvCxnSpPr>
          <p:spPr>
            <a:xfrm flipV="1">
              <a:off x="6350000" y="3657600"/>
              <a:ext cx="444500" cy="10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0FA22B-9BB3-824A-845F-1CB49AB39B5A}"/>
              </a:ext>
            </a:extLst>
          </p:cNvPr>
          <p:cNvSpPr txBox="1"/>
          <p:nvPr/>
        </p:nvSpPr>
        <p:spPr>
          <a:xfrm>
            <a:off x="5658854" y="5622860"/>
            <a:ext cx="6057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know the number of groups a priori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Minimizes distance within-cluster sum of squares (e.g. variance)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07E3F-F162-C142-911B-A7F84F7B7DA4}"/>
              </a:ext>
            </a:extLst>
          </p:cNvPr>
          <p:cNvSpPr txBox="1"/>
          <p:nvPr/>
        </p:nvSpPr>
        <p:spPr>
          <a:xfrm>
            <a:off x="91093" y="5686536"/>
            <a:ext cx="546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provide distance metric (distance between two features) and linkage method (distance between two clusters, </a:t>
            </a:r>
            <a:r>
              <a:rPr lang="en-US" dirty="0" err="1"/>
              <a:t>e.g</a:t>
            </a:r>
            <a:r>
              <a:rPr lang="en-US" dirty="0"/>
              <a:t> single, complete,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8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charset="0"/>
              </a:rPr>
              <a:t>Visualization: PCA</a:t>
            </a:r>
          </a:p>
        </p:txBody>
      </p:sp>
      <p:pic>
        <p:nvPicPr>
          <p:cNvPr id="10" name="Picture 9" descr="temp.pdf">
            <a:extLst>
              <a:ext uri="{FF2B5EF4-FFF2-40B4-BE49-F238E27FC236}">
                <a16:creationId xmlns:a16="http://schemas.microsoft.com/office/drawing/2014/main" id="{4CAB22D4-A937-4142-ACF7-85A6C8270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62" y="1777946"/>
            <a:ext cx="4104442" cy="4104442"/>
          </a:xfrm>
          <a:prstGeom prst="rect">
            <a:avLst/>
          </a:prstGeom>
        </p:spPr>
      </p:pic>
      <p:pic>
        <p:nvPicPr>
          <p:cNvPr id="12" name="Picture 11" descr="temp.pdf">
            <a:extLst>
              <a:ext uri="{FF2B5EF4-FFF2-40B4-BE49-F238E27FC236}">
                <a16:creationId xmlns:a16="http://schemas.microsoft.com/office/drawing/2014/main" id="{A3302D23-93D0-0044-9151-38B6542F0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38" y="1776733"/>
            <a:ext cx="4105655" cy="41056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3164B5-5833-9746-A3BB-FC84CA968FC0}"/>
              </a:ext>
            </a:extLst>
          </p:cNvPr>
          <p:cNvSpPr txBox="1"/>
          <p:nvPr/>
        </p:nvSpPr>
        <p:spPr>
          <a:xfrm>
            <a:off x="6678734" y="5697722"/>
            <a:ext cx="344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explained: </a:t>
            </a:r>
            <a:r>
              <a:rPr lang="en-US"/>
              <a:t>93.5%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D914D-8F35-3043-8A5D-63F33CB6163B}"/>
              </a:ext>
            </a:extLst>
          </p:cNvPr>
          <p:cNvSpPr txBox="1"/>
          <p:nvPr/>
        </p:nvSpPr>
        <p:spPr>
          <a:xfrm rot="16200000">
            <a:off x="4403334" y="3621194"/>
            <a:ext cx="331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variance explained: 6.5%</a:t>
            </a:r>
          </a:p>
        </p:txBody>
      </p:sp>
    </p:spTree>
    <p:extLst>
      <p:ext uri="{BB962C8B-B14F-4D97-AF65-F5344CB8AC3E}">
        <p14:creationId xmlns:p14="http://schemas.microsoft.com/office/powerpoint/2010/main" val="26211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Class Discovery: PCA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41660-8307-8049-BFB4-EFA6CAECBDF8}"/>
              </a:ext>
            </a:extLst>
          </p:cNvPr>
          <p:cNvSpPr txBox="1"/>
          <p:nvPr/>
        </p:nvSpPr>
        <p:spPr>
          <a:xfrm>
            <a:off x="632025" y="5828308"/>
            <a:ext cx="1026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Dimensionality Reduction</a:t>
            </a:r>
            <a:r>
              <a:rPr lang="en-US" dirty="0"/>
              <a:t>: to reduce the number of features (metabolites) to several linear combinations (e.g. principal components) of the data.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387A50-0ACB-9D4A-B7DB-197D611ADA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3"/>
          <a:stretch/>
        </p:blipFill>
        <p:spPr bwMode="auto">
          <a:xfrm>
            <a:off x="193786" y="1702409"/>
            <a:ext cx="6089730" cy="403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FA199-0F48-8742-8A2B-787981C6101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6"/>
          <a:stretch/>
        </p:blipFill>
        <p:spPr bwMode="auto">
          <a:xfrm>
            <a:off x="6194934" y="1582838"/>
            <a:ext cx="5997066" cy="415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7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739767" y="1531901"/>
            <a:ext cx="104504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Free, open-source version control system (like CVS, Subversion,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Automatically tracks changes between versions</a:t>
            </a:r>
          </a:p>
          <a:p>
            <a:pPr marL="1257300" lvl="2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No need for different names (e.g. File_v1, File_v2, …, </a:t>
            </a:r>
            <a:r>
              <a:rPr lang="en-US" sz="2200" dirty="0" err="1">
                <a:sym typeface="Wingdings" pitchFamily="2" charset="2"/>
              </a:rPr>
              <a:t>File_Final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File_FinalFinal</a:t>
            </a:r>
            <a:r>
              <a:rPr lang="en-US" sz="2200" dirty="0">
                <a:sym typeface="Wingdings" pitchFamily="2" charset="2"/>
              </a:rPr>
              <a:t>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useful for team coding (if you’re ambitious, you can also use this to write papers)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Requires you to give a brief description of what changes you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</a:t>
            </a:r>
            <a:r>
              <a:rPr lang="en-US" sz="2200" dirty="0"/>
              <a:t>: you can readily go back to previous versions if you don’t like the changes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2</a:t>
            </a:r>
            <a:r>
              <a:rPr lang="en-US" sz="2200" dirty="0"/>
              <a:t>: a good way to create a community!</a:t>
            </a:r>
          </a:p>
          <a:p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889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More on PCA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8783C-3A09-3C49-AF71-CEBB7624211D}"/>
              </a:ext>
            </a:extLst>
          </p:cNvPr>
          <p:cNvSpPr/>
          <p:nvPr/>
        </p:nvSpPr>
        <p:spPr>
          <a:xfrm>
            <a:off x="1511577" y="3138143"/>
            <a:ext cx="696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setosa.io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ev</a:t>
            </a:r>
            <a:r>
              <a:rPr lang="en-US" dirty="0">
                <a:hlinkClick r:id="rId3"/>
              </a:rPr>
              <a:t>/principal-component-analysis/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9A5B4-BE4D-514E-9142-4509F9FDA238}"/>
              </a:ext>
            </a:extLst>
          </p:cNvPr>
          <p:cNvSpPr txBox="1"/>
          <p:nvPr/>
        </p:nvSpPr>
        <p:spPr>
          <a:xfrm>
            <a:off x="1511577" y="2533517"/>
            <a:ext cx="38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Neat visualization of the process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32D90-4D90-CE45-BC92-A265185DDEDE}"/>
              </a:ext>
            </a:extLst>
          </p:cNvPr>
          <p:cNvSpPr txBox="1"/>
          <p:nvPr/>
        </p:nvSpPr>
        <p:spPr>
          <a:xfrm>
            <a:off x="1511577" y="3698026"/>
            <a:ext cx="56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stats.stackexchange.com</a:t>
            </a:r>
            <a:r>
              <a:rPr lang="en-US" dirty="0">
                <a:hlinkClick r:id="rId4"/>
              </a:rPr>
              <a:t>/questions/2691/making-sense-of-principal-component-analysis-eigenvectors-eigenvalues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entury Gothic" charset="0"/>
              </a:rPr>
              <a:t>RStudio</a:t>
            </a:r>
            <a:r>
              <a:rPr lang="en-US" dirty="0">
                <a:latin typeface="Century Gothic" charset="0"/>
              </a:rPr>
              <a:t>/</a:t>
            </a:r>
            <a:r>
              <a:rPr lang="en-US" dirty="0" err="1">
                <a:latin typeface="Century Gothic" charset="0"/>
              </a:rPr>
              <a:t>Rmd</a:t>
            </a:r>
            <a:r>
              <a:rPr lang="en-US" dirty="0">
                <a:latin typeface="Century Gothic" charset="0"/>
              </a:rPr>
              <a:t>/</a:t>
            </a:r>
            <a:r>
              <a:rPr lang="en-US" dirty="0" err="1">
                <a:latin typeface="Century Gothic" charset="0"/>
              </a:rPr>
              <a:t>Knitr</a:t>
            </a:r>
            <a:endParaRPr lang="en-US" dirty="0">
              <a:latin typeface="Century Gothic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523CD-7179-014E-B77B-48A8F29796E4}"/>
              </a:ext>
            </a:extLst>
          </p:cNvPr>
          <p:cNvSpPr txBox="1"/>
          <p:nvPr/>
        </p:nvSpPr>
        <p:spPr>
          <a:xfrm>
            <a:off x="431101" y="1769235"/>
            <a:ext cx="112588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err="1"/>
              <a:t>RStudio</a:t>
            </a:r>
            <a:r>
              <a:rPr lang="en-US" sz="2200" dirty="0"/>
              <a:t>: Integrated Development Enterprise for R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R Markdown (</a:t>
            </a:r>
            <a:r>
              <a:rPr lang="en-US" sz="2200" dirty="0" err="1"/>
              <a:t>Rmd</a:t>
            </a:r>
            <a:r>
              <a:rPr lang="en-US" sz="2200" dirty="0"/>
              <a:t>): Uses Markdown (very simple markup language) that allows you to create documents with embedded R code very quickly. 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Creates a log/notebook of your analytical experiments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Hallmark of reproducible research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  <a:hlinkClick r:id="rId2"/>
              </a:rPr>
              <a:t>https://rmarkdown.rstudio.com/authoring_basics.html</a:t>
            </a: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Wingdings" pitchFamily="2" charset="2"/>
              <a:buChar char="à"/>
            </a:pPr>
            <a:endParaRPr lang="en-US" sz="22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itchFamily="2" charset="2"/>
              </a:rPr>
              <a:t>Knitr</a:t>
            </a:r>
            <a:r>
              <a:rPr lang="en-US" sz="2200" dirty="0">
                <a:sym typeface="Wingdings" pitchFamily="2" charset="2"/>
              </a:rPr>
              <a:t>: generates an html or pdf report automatically (including running code if you want) by clicking the “knit” button in </a:t>
            </a:r>
            <a:r>
              <a:rPr lang="en-US" sz="2200" dirty="0" err="1">
                <a:sym typeface="Wingdings" pitchFamily="2" charset="2"/>
              </a:rPr>
              <a:t>RStudio</a:t>
            </a:r>
            <a:r>
              <a:rPr lang="en-US" sz="2200" dirty="0">
                <a:sym typeface="Wingdings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7CDE8-A278-3E4F-909B-4100099356D9}"/>
              </a:ext>
            </a:extLst>
          </p:cNvPr>
          <p:cNvSpPr txBox="1"/>
          <p:nvPr/>
        </p:nvSpPr>
        <p:spPr>
          <a:xfrm>
            <a:off x="4392705" y="5730470"/>
            <a:ext cx="1986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25049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739767" y="1756135"/>
            <a:ext cx="1045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Numerous software rely on Git: GitHub, GitLab, Bitbucket,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75788-894E-D34F-A5FE-AD5789D04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41"/>
          <a:stretch/>
        </p:blipFill>
        <p:spPr>
          <a:xfrm>
            <a:off x="1338667" y="2657553"/>
            <a:ext cx="8181851" cy="2442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F6243-2ABA-1F49-B1C6-0A0EA4306077}"/>
              </a:ext>
            </a:extLst>
          </p:cNvPr>
          <p:cNvSpPr txBox="1"/>
          <p:nvPr/>
        </p:nvSpPr>
        <p:spPr>
          <a:xfrm>
            <a:off x="739767" y="5540188"/>
            <a:ext cx="10402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Let’s take a look at our GitLab repository for class</a:t>
            </a:r>
            <a:r>
              <a:rPr lang="en-US" sz="2400" dirty="0"/>
              <a:t>: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code.bmi.osumc.edu</a:t>
            </a:r>
            <a:r>
              <a:rPr lang="en-US" sz="2400" dirty="0"/>
              <a:t>/mathe.5/OHSI_DataAnalytics_Aug2019</a:t>
            </a:r>
          </a:p>
        </p:txBody>
      </p:sp>
    </p:spTree>
    <p:extLst>
      <p:ext uri="{BB962C8B-B14F-4D97-AF65-F5344CB8AC3E}">
        <p14:creationId xmlns:p14="http://schemas.microsoft.com/office/powerpoint/2010/main" val="22302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Your data – organize!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31037-B66D-3B49-A662-2333E9707A75}"/>
              </a:ext>
            </a:extLst>
          </p:cNvPr>
          <p:cNvSpPr txBox="1"/>
          <p:nvPr/>
        </p:nvSpPr>
        <p:spPr>
          <a:xfrm>
            <a:off x="540984" y="1777456"/>
            <a:ext cx="104504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Sample meta-data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Sample groups (e.g. outcome, covariables)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Technical/batch information </a:t>
            </a:r>
          </a:p>
          <a:p>
            <a:endParaRPr lang="en-US" sz="2200" b="1" u="sng" dirty="0"/>
          </a:p>
          <a:p>
            <a:r>
              <a:rPr lang="en-US" sz="2200" b="1" u="sng" dirty="0"/>
              <a:t>Molecular/questionnaire data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Raw or normalized abundances for all measurements available in each sample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QC samples (if available, duplicate data, etc.)</a:t>
            </a:r>
          </a:p>
          <a:p>
            <a:pPr lvl="1"/>
            <a:endParaRPr lang="en-US" sz="2200" dirty="0"/>
          </a:p>
          <a:p>
            <a:r>
              <a:rPr lang="en-US" sz="2200" b="1" u="sng" dirty="0"/>
              <a:t>Molecular/questionnaire meta-data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questionnaire data was coded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Properties for molecular data (e.g. gene name, gene id, gene pathways, etc.)</a:t>
            </a:r>
          </a:p>
        </p:txBody>
      </p:sp>
    </p:spTree>
    <p:extLst>
      <p:ext uri="{BB962C8B-B14F-4D97-AF65-F5344CB8AC3E}">
        <p14:creationId xmlns:p14="http://schemas.microsoft.com/office/powerpoint/2010/main" val="419964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0CF9EDE-BB3C-914C-B7F2-4B242571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Now that you have data…take a look!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1B74D-2224-BE4C-B7D7-F3EEEFA0247E}"/>
              </a:ext>
            </a:extLst>
          </p:cNvPr>
          <p:cNvSpPr txBox="1"/>
          <p:nvPr/>
        </p:nvSpPr>
        <p:spPr>
          <a:xfrm>
            <a:off x="407634" y="1559059"/>
            <a:ext cx="104504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Sample meta-data</a:t>
            </a:r>
          </a:p>
          <a:p>
            <a:endParaRPr lang="en-US" sz="2200" b="1" u="sng" dirty="0"/>
          </a:p>
          <a:p>
            <a:endParaRPr lang="en-US" sz="2200" b="1" u="sng" dirty="0"/>
          </a:p>
          <a:p>
            <a:endParaRPr lang="en-US" sz="2200" b="1" u="sng" dirty="0"/>
          </a:p>
          <a:p>
            <a:r>
              <a:rPr lang="en-US" sz="2200" b="1" u="sng" dirty="0"/>
              <a:t>Molecular/questionnaire data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b="1" u="sng" dirty="0"/>
          </a:p>
          <a:p>
            <a:r>
              <a:rPr lang="en-US" sz="2200" b="1" u="sng" dirty="0"/>
              <a:t>Molecular/questionnaire meta-data</a:t>
            </a:r>
          </a:p>
          <a:p>
            <a:endParaRPr lang="en-US" sz="2200" b="1" u="sng" dirty="0"/>
          </a:p>
          <a:p>
            <a:endParaRPr lang="en-US" sz="22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120FA-0906-D64D-8A84-AB8C17259C1A}"/>
              </a:ext>
            </a:extLst>
          </p:cNvPr>
          <p:cNvSpPr txBox="1"/>
          <p:nvPr/>
        </p:nvSpPr>
        <p:spPr>
          <a:xfrm>
            <a:off x="891432" y="3402552"/>
            <a:ext cx="996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Distribution of data, Range/CV across samples, transformation/normalization, missing values, etc.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7D1E3-E83F-6946-BCC6-A1882D00B9CC}"/>
              </a:ext>
            </a:extLst>
          </p:cNvPr>
          <p:cNvSpPr txBox="1"/>
          <p:nvPr/>
        </p:nvSpPr>
        <p:spPr>
          <a:xfrm>
            <a:off x="891432" y="2037324"/>
            <a:ext cx="996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Categorical/continuous, average, </a:t>
            </a:r>
            <a:r>
              <a:rPr lang="en-US" sz="2200" dirty="0" err="1"/>
              <a:t>sd</a:t>
            </a:r>
            <a:r>
              <a:rPr lang="en-US" sz="2200" dirty="0"/>
              <a:t>, how do these compare between your groups, can you answer your question?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258E0-2953-9A46-AF50-F984862469E8}"/>
              </a:ext>
            </a:extLst>
          </p:cNvPr>
          <p:cNvSpPr txBox="1"/>
          <p:nvPr/>
        </p:nvSpPr>
        <p:spPr>
          <a:xfrm>
            <a:off x="891431" y="4691468"/>
            <a:ext cx="109605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Questionnaire data: check that values in your molecular/questionnaire data match 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Look at properties for molecular data (e.g. gene name, gene id, gene pathways, etc.)</a:t>
            </a:r>
          </a:p>
          <a:p>
            <a:pPr lvl="1"/>
            <a:r>
              <a:rPr lang="en-US" sz="2200" b="1" dirty="0"/>
              <a:t>*** Pay attention to how missing values are coded or possible imputed!!!</a:t>
            </a:r>
          </a:p>
        </p:txBody>
      </p:sp>
    </p:spTree>
    <p:extLst>
      <p:ext uri="{BB962C8B-B14F-4D97-AF65-F5344CB8AC3E}">
        <p14:creationId xmlns:p14="http://schemas.microsoft.com/office/powerpoint/2010/main" val="179814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Sample Meta-Data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35442"/>
              </p:ext>
            </p:extLst>
          </p:nvPr>
        </p:nvGraphicFramePr>
        <p:xfrm>
          <a:off x="1163108" y="3058800"/>
          <a:ext cx="10455276" cy="1833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8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2550364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2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384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Name/ID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of Collection or Collection Number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r>
                        <a:rPr lang="en-US" baseline="0" dirty="0"/>
                        <a:t> Processed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Notes/</a:t>
                      </a:r>
                    </a:p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BA10-A95B-2440-B06A-76363760564B}" type="datetime1">
              <a:rPr lang="en-US" smtClean="0"/>
              <a:t>8/12/19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2017, Ewy A. Mathé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74AA-DEE8-544F-ABFC-D5BBEE0DEB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Descriptive Table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77951" y="1554288"/>
            <a:ext cx="7610475" cy="644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</a:rPr>
              <a:t>Re-create tables stratifying by group and compare!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50076" y="5837633"/>
            <a:ext cx="4116492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r>
              <a:rPr lang="en-US" b="1" i="1" dirty="0">
                <a:solidFill>
                  <a:srgbClr val="FF0000"/>
                </a:solidFill>
              </a:rPr>
              <a:t>Why would you do this?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1823" y="2453066"/>
            <a:ext cx="2585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Group 1 Individuals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8323" y="2453066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Group 2 </a:t>
            </a:r>
            <a:r>
              <a:rPr lang="en-US" sz="2000" b="1" u="sng" dirty="0" err="1"/>
              <a:t>Invidividuals</a:t>
            </a:r>
            <a:endParaRPr lang="en-US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11823" y="2963604"/>
            <a:ext cx="374070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 age</a:t>
            </a:r>
            <a:r>
              <a:rPr lang="en-US" dirty="0"/>
              <a:t>: 45</a:t>
            </a:r>
          </a:p>
          <a:p>
            <a:endParaRPr lang="en-US" dirty="0"/>
          </a:p>
          <a:p>
            <a:r>
              <a:rPr lang="en-US" u="sng" dirty="0"/>
              <a:t>Gender</a:t>
            </a:r>
            <a:r>
              <a:rPr lang="en-US" dirty="0"/>
              <a:t>: 20 F, 25 M</a:t>
            </a:r>
          </a:p>
          <a:p>
            <a:endParaRPr lang="en-US" u="sng" dirty="0"/>
          </a:p>
          <a:p>
            <a:r>
              <a:rPr lang="en-US" u="sng" dirty="0"/>
              <a:t>Smoking Status</a:t>
            </a:r>
            <a:r>
              <a:rPr lang="en-US" dirty="0"/>
              <a:t>: 5 Smokers, </a:t>
            </a:r>
          </a:p>
          <a:p>
            <a:r>
              <a:rPr lang="en-US" dirty="0"/>
              <a:t>                            40 Non-Smokers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Site of Collection</a:t>
            </a:r>
            <a:r>
              <a:rPr lang="en-US" dirty="0"/>
              <a:t>: 18 MD, 27 OH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8322" y="2980905"/>
            <a:ext cx="37098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 age</a:t>
            </a:r>
            <a:r>
              <a:rPr lang="en-US" dirty="0"/>
              <a:t>: 45</a:t>
            </a:r>
          </a:p>
          <a:p>
            <a:endParaRPr lang="en-US" dirty="0"/>
          </a:p>
          <a:p>
            <a:r>
              <a:rPr lang="en-US" u="sng" dirty="0"/>
              <a:t>Gender</a:t>
            </a:r>
            <a:r>
              <a:rPr lang="en-US" dirty="0"/>
              <a:t>: 25 F, 24 M</a:t>
            </a:r>
          </a:p>
          <a:p>
            <a:endParaRPr lang="en-US" u="sng" dirty="0"/>
          </a:p>
          <a:p>
            <a:r>
              <a:rPr lang="en-US" u="sng" dirty="0"/>
              <a:t>Smoking Status</a:t>
            </a:r>
            <a:r>
              <a:rPr lang="en-US" dirty="0"/>
              <a:t>: 45 Smokers, </a:t>
            </a:r>
          </a:p>
          <a:p>
            <a:r>
              <a:rPr lang="en-US" dirty="0"/>
              <a:t>                            4 Non-Smokers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Site of Collection</a:t>
            </a:r>
            <a:r>
              <a:rPr lang="en-US" dirty="0"/>
              <a:t>: 20 MD, 29 OH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Levels of Quality 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134" y="5635708"/>
            <a:ext cx="3080119" cy="4616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Sample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137" y="2031178"/>
            <a:ext cx="3080119" cy="461665"/>
          </a:xfrm>
          <a:prstGeom prst="rect">
            <a:avLst/>
          </a:prstGeom>
          <a:solidFill>
            <a:srgbClr val="EB79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Study Design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7135" y="3651355"/>
            <a:ext cx="3080119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Molecular/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Questionnaire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8553" y="5204822"/>
            <a:ext cx="6978360" cy="132343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Overall distribution of signal across all samples?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Reproducibility of replicate samples?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Any measurements outside your expected range? (e.g. age &gt; 200, many missing values)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8553" y="1600292"/>
            <a:ext cx="6978360" cy="1323439"/>
          </a:xfrm>
          <a:prstGeom prst="rect">
            <a:avLst/>
          </a:prstGeom>
          <a:noFill/>
          <a:ln>
            <a:solidFill>
              <a:srgbClr val="EB7988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Enough good quality samples in each group?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Are groups balanced?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Are biases present and can they be accounted for?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Assess inclusion/exclusion criteria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8553" y="3097358"/>
            <a:ext cx="6978360" cy="193899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Positive and negative controls in molecular data (e.g. s</a:t>
            </a:r>
            <a:r>
              <a:rPr lang="en-US" sz="2000" dirty="0" err="1">
                <a:solidFill>
                  <a:prstClr val="black"/>
                </a:solidFill>
                <a:latin typeface="Century Gothic"/>
              </a:rPr>
              <a:t>piked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-in metabolites, blank samples)?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Response rate of questionnaires?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Do categorizations make sense and are they respected? (e.g. are females coded as 1 and males as 0 as expected)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89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6238" y="371475"/>
            <a:ext cx="8913812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QC plots – Look at your data!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01497" y="1443331"/>
            <a:ext cx="7610475" cy="64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  <a:buClrTx/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  <a:tabLst>
                <a:tab pos="1828800" algn="l"/>
                <a:tab pos="3429000" algn="l"/>
                <a:tab pos="5022850" algn="l"/>
                <a:tab pos="6858000" algn="l"/>
              </a:tabLs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89"/>
          <a:stretch>
            <a:fillRect/>
          </a:stretch>
        </p:blipFill>
        <p:spPr bwMode="auto">
          <a:xfrm>
            <a:off x="3435351" y="2381251"/>
            <a:ext cx="4271963" cy="418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B57E7-BC18-1046-8618-2E80E4062185}"/>
              </a:ext>
            </a:extLst>
          </p:cNvPr>
          <p:cNvSpPr txBox="1"/>
          <p:nvPr/>
        </p:nvSpPr>
        <p:spPr>
          <a:xfrm>
            <a:off x="402692" y="1682606"/>
            <a:ext cx="1183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Histogram</a:t>
            </a:r>
            <a:r>
              <a:rPr lang="en-US" dirty="0"/>
              <a:t> to make sure your replicate samples are more highly correlated than randomly selected pairs</a:t>
            </a:r>
          </a:p>
        </p:txBody>
      </p:sp>
    </p:spTree>
    <p:extLst>
      <p:ext uri="{BB962C8B-B14F-4D97-AF65-F5344CB8AC3E}">
        <p14:creationId xmlns:p14="http://schemas.microsoft.com/office/powerpoint/2010/main" val="376405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1340</Words>
  <Application>Microsoft Macintosh PowerPoint</Application>
  <PresentationFormat>Widescreen</PresentationFormat>
  <Paragraphs>206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Century Gothic</vt:lpstr>
      <vt:lpstr>Wingdings</vt:lpstr>
      <vt:lpstr>Wingdings 2</vt:lpstr>
      <vt:lpstr>Office Theme</vt:lpstr>
      <vt:lpstr>Perception</vt:lpstr>
      <vt:lpstr>1_Perception</vt:lpstr>
      <vt:lpstr>PowerPoint Presentation</vt:lpstr>
      <vt:lpstr>Git</vt:lpstr>
      <vt:lpstr>Git</vt:lpstr>
      <vt:lpstr>Your data – organize!</vt:lpstr>
      <vt:lpstr>Now that you have data…take a look!</vt:lpstr>
      <vt:lpstr>Sample Meta-Data</vt:lpstr>
      <vt:lpstr>Descriptive Table</vt:lpstr>
      <vt:lpstr>Levels of Quality Control</vt:lpstr>
      <vt:lpstr>QC plots – Look at your data!</vt:lpstr>
      <vt:lpstr>PowerPoint Presentation</vt:lpstr>
      <vt:lpstr>QC plot: look at your data!</vt:lpstr>
      <vt:lpstr>Your clean data…more preprocessing</vt:lpstr>
      <vt:lpstr>Scaling vs normalization</vt:lpstr>
      <vt:lpstr>Log transformation</vt:lpstr>
      <vt:lpstr>Data Analysis: make a plan</vt:lpstr>
      <vt:lpstr>Considerations in data analysis</vt:lpstr>
      <vt:lpstr>Visualization: Clustering</vt:lpstr>
      <vt:lpstr>Visualization: PCA</vt:lpstr>
      <vt:lpstr>Class Discovery: PCA</vt:lpstr>
      <vt:lpstr>More on PCA</vt:lpstr>
      <vt:lpstr>RStudio/Rmd/Knitr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 Shields metabolomics studies</dc:title>
  <dc:creator>Microsoft Office User</dc:creator>
  <cp:lastModifiedBy>Microsoft Office User</cp:lastModifiedBy>
  <cp:revision>223</cp:revision>
  <dcterms:created xsi:type="dcterms:W3CDTF">2019-03-15T18:05:49Z</dcterms:created>
  <dcterms:modified xsi:type="dcterms:W3CDTF">2019-08-12T18:42:08Z</dcterms:modified>
</cp:coreProperties>
</file>