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2" Type="http://schemas.openxmlformats.org/officeDocument/2006/relationships/viewProps" Target="viewProps.xml" /><Relationship Id="rId41" Type="http://schemas.openxmlformats.org/officeDocument/2006/relationships/presProps" Target="presProps.xml" /><Relationship Id="rId1" Type="http://schemas.openxmlformats.org/officeDocument/2006/relationships/slideMaster" Target="slideMasters/slideMaster1.xml" /><Relationship Id="rId44" Type="http://schemas.openxmlformats.org/officeDocument/2006/relationships/tableStyles" Target="tableStyles.xml" /><Relationship Id="rId43"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i.org/10.1177%2F0894439312448037" TargetMode="External" /><Relationship Id="rId3" Type="http://schemas.openxmlformats.org/officeDocument/2006/relationships/hyperlink" Target="https://michaeltauberg.medium.com/power-law-in-popular-media-7d7efef3fb7c"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R-Project</a:t>
            </a:r>
          </a:p>
        </p:txBody>
      </p:sp>
      <p:sp>
        <p:nvSpPr>
          <p:cNvPr id="3" name="Subtitle 2"/>
          <p:cNvSpPr>
            <a:spLocks noGrp="1"/>
          </p:cNvSpPr>
          <p:nvPr>
            <p:ph idx="1" type="subTitle"/>
          </p:nvPr>
        </p:nvSpPr>
        <p:spPr>
          <a:xfrm>
            <a:off x="1371600" y="3886200"/>
            <a:ext cx="6400800" cy="1752600"/>
          </a:xfrm>
        </p:spPr>
        <p:txBody>
          <a:bodyPr/>
          <a:lstStyle/>
          <a:p>
            <a:pPr lvl="0" marL="0" indent="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presentation_files/figure-pptx/unnamed-chunk-6-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Filterkriterien</a:t>
            </a:r>
          </a:p>
        </p:txBody>
      </p:sp>
      <p:sp>
        <p:nvSpPr>
          <p:cNvPr id="3" name="Content Placeholder 2"/>
          <p:cNvSpPr>
            <a:spLocks noGrp="1"/>
          </p:cNvSpPr>
          <p:nvPr>
            <p:ph idx="1"/>
          </p:nvPr>
        </p:nvSpPr>
        <p:spPr/>
        <p:txBody>
          <a:bodyPr/>
          <a:lstStyle/>
          <a:p>
            <a:pPr lvl="1"/>
            <a:r>
              <a:rPr/>
              <a:t>Fokus auf </a:t>
            </a:r>
            <a:r>
              <a:rPr i="1"/>
              <a:t>breakout</a:t>
            </a:r>
            <a:r>
              <a:rPr/>
              <a:t> Momente</a:t>
            </a:r>
          </a:p>
          <a:p>
            <a:pPr lvl="1"/>
            <a:r>
              <a:rPr/>
              <a:t>Aus Einfachheit nur ein Moment pro Token</a:t>
            </a:r>
          </a:p>
          <a:p>
            <a:pPr lvl="1"/>
            <a:r>
              <a:rPr/>
              <a:t>Klassifizierung mit Faktoren: Preis, Marktkapitalisierung, und Popularität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Preis</a:t>
            </a:r>
          </a:p>
        </p:txBody>
      </p:sp>
      <p:sp>
        <p:nvSpPr>
          <p:cNvPr id="3" name="Content Placeholder 2"/>
          <p:cNvSpPr>
            <a:spLocks noGrp="1"/>
          </p:cNvSpPr>
          <p:nvPr>
            <p:ph idx="1"/>
          </p:nvPr>
        </p:nvSpPr>
        <p:spPr/>
        <p:txBody>
          <a:bodyPr/>
          <a:lstStyle/>
          <a:p>
            <a:pPr lvl="0" marL="0" indent="0">
              <a:buNone/>
            </a:pPr>
            <a:r>
              <a:rPr/>
              <a:t>Von Bedeutung sind signifikante positive Preisbewegungen innerhalb kurzer Zeit. Als Indikator wird daher die Differenz zwischen Preis und einem 50-Tägigen laufenden Mittel (SMA50) betrachtet.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presentation_files/figure-pptx/unnamed-chunk-7-1.png" id="0" name="Picture 1"/>
          <p:cNvPicPr>
            <a:picLocks noGrp="1" noChangeAspect="1"/>
          </p:cNvPicPr>
          <p:nvPr/>
        </p:nvPicPr>
        <p:blipFill>
          <a:blip r:embed="rId2"/>
          <a:stretch>
            <a:fillRect/>
          </a:stretch>
        </p:blipFill>
        <p:spPr bwMode="auto">
          <a:xfrm>
            <a:off x="2692400" y="1600200"/>
            <a:ext cx="3771900" cy="45212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marL="0" indent="0">
              <a:buNone/>
            </a:pPr>
            <a:r>
              <a:rPr/>
              <a:t>Es wird festgelegt, dass eine Preissteigerung von mehr als 200% bezüglich des Durschnittspreises der letzten 50 Tage eine singifikante positive Preisbewegung klassifiziert.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Marktkapitalisierung</a:t>
            </a:r>
          </a:p>
        </p:txBody>
      </p:sp>
      <p:sp>
        <p:nvSpPr>
          <p:cNvPr id="3" name="Content Placeholder 2"/>
          <p:cNvSpPr>
            <a:spLocks noGrp="1"/>
          </p:cNvSpPr>
          <p:nvPr>
            <p:ph idx="1"/>
          </p:nvPr>
        </p:nvSpPr>
        <p:spPr/>
        <p:txBody>
          <a:bodyPr/>
          <a:lstStyle/>
          <a:p>
            <a:pPr lvl="0" marL="0" indent="0">
              <a:buNone/>
            </a:pPr>
            <a:r>
              <a:rPr/>
              <a:t>Da uns nur die aktuellen und keine historischen Daten für die Marktkapitalisierung der hier betrachteten Assets vorliegen wird die historische Marktkapitalisierung mithilfe der Preishistorie abgeschätzt, vorgemerkt, unter Vernachlässigung von quantitativem Easing/Tightening.</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presentation_files/figure-pptx/unnamed-chunk-9-1.png" id="0" name="Picture 1"/>
          <p:cNvPicPr>
            <a:picLocks noGrp="1" noChangeAspect="1"/>
          </p:cNvPicPr>
          <p:nvPr/>
        </p:nvPicPr>
        <p:blipFill>
          <a:blip r:embed="rId2"/>
          <a:stretch>
            <a:fillRect/>
          </a:stretch>
        </p:blipFill>
        <p:spPr bwMode="auto">
          <a:xfrm>
            <a:off x="800100" y="1600200"/>
            <a:ext cx="7531100" cy="45212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Marktkapitalisierung</a:t>
            </a:r>
          </a:p>
        </p:txBody>
      </p:sp>
      <p:sp>
        <p:nvSpPr>
          <p:cNvPr id="3" name="Content Placeholder 2"/>
          <p:cNvSpPr>
            <a:spLocks noGrp="1"/>
          </p:cNvSpPr>
          <p:nvPr>
            <p:ph idx="1"/>
          </p:nvPr>
        </p:nvSpPr>
        <p:spPr/>
        <p:txBody>
          <a:bodyPr/>
          <a:lstStyle/>
          <a:p>
            <a:pPr lvl="0" marL="0" indent="0">
              <a:buNone/>
            </a:pPr>
            <a:r>
              <a:rPr/>
              <a:t>Interessanterweise wird </a:t>
            </a:r>
            <a:r>
              <a:rPr>
                <a:latin typeface="Courier"/>
              </a:rPr>
              <a:t>log1p(mktcap)</a:t>
            </a:r>
            <a:r>
              <a:rPr/>
              <a:t> grob von einer Normalverteilung approximiert (hier mit Erwartungswert 18.5579375 und Standardabweichung 3.4096829). Inspektion mit einem Tail-Fitter liefert:</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Marktkapitalisierung</a:t>
            </a:r>
          </a:p>
        </p:txBody>
      </p:sp>
      <p:pic>
        <p:nvPicPr>
          <p:cNvPr descr="presentation_files/figure-pptx/unnamed-chunk-10-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indent="0">
              <a:buNone/>
            </a:pPr>
            <a:r>
              <a:rPr>
                <a:latin typeface="Courier"/>
              </a:rPr>
              <a:t>## [1] 0.9741379</a:t>
            </a:r>
          </a:p>
          <a:p>
            <a:pPr lvl="0" marL="0" indent="0">
              <a:buNone/>
            </a:pPr>
            <a:r>
              <a:rPr/>
              <a:t>Das Modell erreicht immer noch einen </a:t>
            </a:r>
            <a:r>
              <a:rPr i="1"/>
              <a:t>hinreichend guten Fit</a:t>
            </a:r>
            <a:r>
              <a:rPr/>
              <a:t> (minimieren der Kolmogorow-Smirnow-Statistik) wenn nur die 3% der Assets mit der niedrigsten Marktkapitalisierung ausgeschlossen werden und ist damit eine sehr gute Approximation.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Einleitung</a:t>
            </a:r>
          </a:p>
        </p:txBody>
      </p:sp>
      <p:sp>
        <p:nvSpPr>
          <p:cNvPr id="3" name="Content Placeholder 2"/>
          <p:cNvSpPr>
            <a:spLocks noGrp="1"/>
          </p:cNvSpPr>
          <p:nvPr>
            <p:ph idx="1"/>
          </p:nvPr>
        </p:nvSpPr>
        <p:spPr/>
        <p:txBody>
          <a:bodyPr/>
          <a:lstStyle/>
          <a:p>
            <a:pPr lvl="1"/>
            <a:r>
              <a:rPr/>
              <a:t>S&amp;P 500 Twitter Sentiment Index</a:t>
            </a:r>
          </a:p>
          <a:p>
            <a:pPr lvl="1"/>
            <a:r>
              <a:rPr/>
              <a:t>Dogecoin: Statt Verzehnfachung zwischen 08.04.2021 und 08.05.2021 Gewinn um 260000% bei Einstieg Anfang 2017 möglich</a:t>
            </a:r>
          </a:p>
          <a:p>
            <a:pPr lvl="1"/>
            <a:r>
              <a:rPr/>
              <a:t>Korrelation zwischen Social-Media Aktivität und Aktienpreisen wurde bereits in einer Vielzahl von Forschungsarbeiten untersucht [1]</a:t>
            </a:r>
          </a:p>
          <a:p>
            <a:pPr lvl="1"/>
            <a:r>
              <a:rPr/>
              <a:t>Problematiken möglicherweise für Assets von </a:t>
            </a:r>
            <a:r>
              <a:rPr i="1"/>
              <a:t>geringer</a:t>
            </a:r>
            <a:r>
              <a:rPr/>
              <a:t> Popularität vermindert</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Marktkapitalisierung</a:t>
            </a:r>
          </a:p>
        </p:txBody>
      </p:sp>
      <p:sp>
        <p:nvSpPr>
          <p:cNvPr id="3" name="Content Placeholder 2"/>
          <p:cNvSpPr>
            <a:spLocks noGrp="1"/>
          </p:cNvSpPr>
          <p:nvPr>
            <p:ph idx="1"/>
          </p:nvPr>
        </p:nvSpPr>
        <p:spPr/>
        <p:txBody>
          <a:bodyPr/>
          <a:lstStyle/>
          <a:p>
            <a:pPr lvl="0" marL="0" indent="0">
              <a:buNone/>
            </a:pPr>
            <a:r>
              <a:rPr/>
              <a:t>Diese Beobachtung regt dazu an in der Popularität von Cryptowährungen eine ähnliche Verteilung wie besipielsweise eine Potenzverteilung zu vermuten. Erfahrungsgemäß folgt der Bekanntheitsgrad Angehöriger einer Kategorie einer Potenz-artigen Verteilung wobei ein kleiner Prozentteil nahezu die gesamte Popularität beansprucht. [2]</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Marktkapitalisierung</a:t>
            </a:r>
          </a:p>
        </p:txBody>
      </p:sp>
      <p:sp>
        <p:nvSpPr>
          <p:cNvPr id="3" name="Content Placeholder 2"/>
          <p:cNvSpPr>
            <a:spLocks noGrp="1"/>
          </p:cNvSpPr>
          <p:nvPr>
            <p:ph idx="1"/>
          </p:nvPr>
        </p:nvSpPr>
        <p:spPr/>
        <p:txBody>
          <a:bodyPr/>
          <a:lstStyle/>
          <a:p>
            <a:pPr lvl="0" marL="0" indent="0">
              <a:buNone/>
            </a:pPr>
            <a:r>
              <a:rPr/>
              <a:t>Für die Analyse werden alle Assets aussortiert, deren Marktkapitalisierung unmittelbar vor dem Zeitpunkt des </a:t>
            </a:r>
            <a:r>
              <a:rPr i="1"/>
              <a:t>breakouts</a:t>
            </a:r>
            <a:r>
              <a:rPr/>
              <a:t> nicht innerhalb des linksseitigen 90%-Quantils lag. Assets deren Marktkapitaldaten nicht im Datensatz enthalten sind, werden auch hinzugefügt, da bei diesem Datensatz tendeziell die größten Assets am vollständigsten enthalten sind.</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Popularität</a:t>
            </a:r>
          </a:p>
        </p:txBody>
      </p:sp>
      <p:sp>
        <p:nvSpPr>
          <p:cNvPr id="3" name="Content Placeholder 2"/>
          <p:cNvSpPr>
            <a:spLocks noGrp="1"/>
          </p:cNvSpPr>
          <p:nvPr>
            <p:ph idx="1"/>
          </p:nvPr>
        </p:nvSpPr>
        <p:spPr/>
        <p:txBody>
          <a:bodyPr/>
          <a:lstStyle/>
          <a:p>
            <a:pPr lvl="0" marL="0" indent="0">
              <a:buNone/>
            </a:pPr>
            <a:r>
              <a:rPr/>
              <a:t>Die Popularität wird anhand der Reddit-Aktivität sowie der Anzahl zugehöriger Anfragen auf der Seite </a:t>
            </a:r>
            <a:r>
              <a:rPr i="1"/>
              <a:t>www.cryptocompare.com</a:t>
            </a:r>
            <a:r>
              <a:rPr/>
              <a:t> bemessen.</a:t>
            </a:r>
          </a:p>
          <a:p>
            <a:pPr lvl="0" marL="0" indent="0">
              <a:buNone/>
            </a:pPr>
            <a:r>
              <a:rPr/>
              <a:t>Um zu beobachten, in welchen charakteristischen Merkmalen sich die hier betrachteten Daten für Tokens von unterschiedlicher popularität unterscheiden, vergleichen wir zunächst die Crypto-Tokens </a:t>
            </a:r>
            <a:r>
              <a:rPr i="1"/>
              <a:t>Air</a:t>
            </a:r>
            <a:r>
              <a:rPr/>
              <a:t> (unpopulär), </a:t>
            </a:r>
            <a:r>
              <a:rPr i="1"/>
              <a:t>Shiba Inu</a:t>
            </a:r>
            <a:r>
              <a:rPr/>
              <a:t> (mittel-populär) und </a:t>
            </a:r>
            <a:r>
              <a:rPr i="1"/>
              <a:t>Bitcoin</a:t>
            </a:r>
            <a:r>
              <a:rPr/>
              <a:t> (populär).</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presentation_files/figure-pptx/unnamed-chunk-11-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marL="0" indent="0">
              <a:buNone/>
            </a:pPr>
          </a:p>
          <a:p>
            <a:pPr lvl="0" marL="0" indent="0">
              <a:buNone/>
            </a:pPr>
            <a:r>
              <a:rPr/>
              <a:t>Während die Social-Media Daten von BTC und SHIB sich in einer ähnlichen Größenordnung bewegen ist die Social-Media Aktivität von AIR 1-2 Größenordnungen kleiner.</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Popularität</a:t>
            </a:r>
          </a:p>
        </p:txBody>
      </p:sp>
      <p:sp>
        <p:nvSpPr>
          <p:cNvPr id="3" name="Content Placeholder 2"/>
          <p:cNvSpPr>
            <a:spLocks noGrp="1"/>
          </p:cNvSpPr>
          <p:nvPr>
            <p:ph idx="1"/>
          </p:nvPr>
        </p:nvSpPr>
        <p:spPr/>
        <p:txBody>
          <a:bodyPr/>
          <a:lstStyle/>
          <a:p>
            <a:pPr lvl="0" marL="0" indent="0">
              <a:buNone/>
            </a:pPr>
            <a:r>
              <a:rPr/>
              <a:t>Wir stellen aber fest, dass diese Daten in roher Form kein absolutes Maß für die Popularität des jeweiligen Assets darstellen und daher wenn nur nach sorgfältiger Analyse eine zuverlässige Aussage über die absolute Popularität treffen. Dies ist vor allem Fehleranfällig.</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Popularität</a:t>
            </a:r>
          </a:p>
        </p:txBody>
      </p:sp>
      <p:sp>
        <p:nvSpPr>
          <p:cNvPr id="3" name="Content Placeholder 2"/>
          <p:cNvSpPr>
            <a:spLocks noGrp="1"/>
          </p:cNvSpPr>
          <p:nvPr>
            <p:ph idx="1"/>
          </p:nvPr>
        </p:nvSpPr>
        <p:spPr/>
        <p:txBody>
          <a:bodyPr/>
          <a:lstStyle/>
          <a:p>
            <a:pPr lvl="0" marL="0" indent="0">
              <a:buNone/>
            </a:pPr>
            <a:r>
              <a:rPr/>
              <a:t>Da wir mit der Marktkapitalisierung bereits ein gutes Kriterium haben um bereits populäre Assets herauszufiltern werden wir davon absehen diese Daten als Filterkriterium für Breakouts zu verwenden.</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Popularität</a:t>
            </a:r>
          </a:p>
        </p:txBody>
      </p:sp>
      <p:sp>
        <p:nvSpPr>
          <p:cNvPr id="3" name="Content Placeholder 2"/>
          <p:cNvSpPr>
            <a:spLocks noGrp="1"/>
          </p:cNvSpPr>
          <p:nvPr>
            <p:ph idx="1"/>
          </p:nvPr>
        </p:nvSpPr>
        <p:spPr/>
        <p:txBody>
          <a:bodyPr/>
          <a:lstStyle/>
          <a:p>
            <a:pPr lvl="0" marL="0" indent="0">
              <a:buNone/>
            </a:pPr>
            <a:r>
              <a:rPr/>
              <a:t>Da Tidyverse Dataframes auf maximal 2 Dimensionen beschränkt sind wird der vollständige Datensatz nicht explizit erstellt. Statdessen werden die Daten am Ende des Reports, inkremental, Währung für Währung, aggregiert, gefilter und nach Durchführung der jeweiligen Tests wieder verworfen.</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Exploration</a:t>
            </a:r>
          </a:p>
        </p:txBody>
      </p:sp>
      <p:sp>
        <p:nvSpPr>
          <p:cNvPr id="3" name="Content Placeholder 2"/>
          <p:cNvSpPr>
            <a:spLocks noGrp="1"/>
          </p:cNvSpPr>
          <p:nvPr>
            <p:ph idx="1"/>
          </p:nvPr>
        </p:nvSpPr>
        <p:spPr/>
        <p:txBody>
          <a:bodyPr/>
          <a:lstStyle/>
          <a:p>
            <a:pPr lvl="0" marL="0" indent="0">
              <a:buNone/>
            </a:pPr>
            <a:r>
              <a:rPr/>
              <a:t>Nachdem die Kriterien zur Klassifizierung von </a:t>
            </a:r>
            <a:r>
              <a:rPr i="1"/>
              <a:t>price-breakouts</a:t>
            </a:r>
            <a:r>
              <a:rPr/>
              <a:t> festgelegt wurden vergleichen wir zunächst in einer Übersicht die unterschiedlichen Variablen von verschiedenen Tokens um die Plausibilität der Forschungsfrage zunächst einzuschätzen und gegebenenfalls noch weitere Zusammenhäge zu erkennen.</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Exploration</a:t>
            </a:r>
          </a:p>
        </p:txBody>
      </p:sp>
      <p:sp>
        <p:nvSpPr>
          <p:cNvPr id="3" name="Content Placeholder 2"/>
          <p:cNvSpPr>
            <a:spLocks noGrp="1"/>
          </p:cNvSpPr>
          <p:nvPr>
            <p:ph idx="1"/>
          </p:nvPr>
        </p:nvSpPr>
        <p:spPr/>
        <p:txBody>
          <a:bodyPr/>
          <a:lstStyle/>
          <a:p>
            <a:pPr lvl="0" marL="0" indent="0">
              <a:buNone/>
            </a:pPr>
            <a:r>
              <a:rPr/>
              <a:t>Im folgenden werden unter anderem erneut die Daten drei Cryptoassets </a:t>
            </a:r>
            <a:r>
              <a:rPr i="1"/>
              <a:t>Air</a:t>
            </a:r>
            <a:r>
              <a:rPr/>
              <a:t>, </a:t>
            </a:r>
            <a:r>
              <a:rPr i="1"/>
              <a:t>Shiba Inu</a:t>
            </a:r>
            <a:r>
              <a:rPr/>
              <a:t> und </a:t>
            </a:r>
            <a:r>
              <a:rPr i="1"/>
              <a:t>Bitcoin</a:t>
            </a:r>
            <a:r>
              <a:rPr/>
              <a:t> visualisiert, sowie </a:t>
            </a:r>
            <a:r>
              <a:rPr i="1"/>
              <a:t>DOGE</a:t>
            </a:r>
            <a:r>
              <a:rPr/>
              <a:t>, </a:t>
            </a:r>
            <a:r>
              <a:rPr i="1"/>
              <a:t>MANA</a:t>
            </a:r>
            <a:r>
              <a:rPr/>
              <a:t>, und </a:t>
            </a:r>
            <a:r>
              <a:rPr i="1"/>
              <a:t>SAND</a:t>
            </a:r>
            <a:r>
              <a:rPr/>
              <a:t>; jetzt allerdings zusammen mit Preis- und Volumendaten: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Datensatz</a:t>
            </a:r>
          </a:p>
        </p:txBody>
      </p:sp>
      <p:sp>
        <p:nvSpPr>
          <p:cNvPr id="3" name="Content Placeholder 2"/>
          <p:cNvSpPr>
            <a:spLocks noGrp="1"/>
          </p:cNvSpPr>
          <p:nvPr>
            <p:ph idx="1"/>
          </p:nvPr>
        </p:nvSpPr>
        <p:spPr/>
        <p:txBody>
          <a:bodyPr/>
          <a:lstStyle/>
          <a:p>
            <a:pPr lvl="1"/>
            <a:r>
              <a:rPr/>
              <a:t>Zeitraum 01.01.2017-31.12.2020</a:t>
            </a:r>
          </a:p>
          <a:p>
            <a:pPr lvl="1"/>
            <a:r>
              <a:rPr/>
              <a:t>Limitation von Reddits offiziellen API</a:t>
            </a:r>
          </a:p>
          <a:p>
            <a:pPr lvl="1"/>
            <a:r>
              <a:rPr/>
              <a:t>Pushshift-“API”, 1.4 Terrabyte auf Academic Torrents</a:t>
            </a:r>
          </a:p>
          <a:p>
            <a:pPr lvl="1"/>
            <a:r>
              <a:rPr/>
              <a:t>Cryptocompare: Kursentwicklung, Reddit Mentions, Twitter Likes und Seitenaufrufe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presentation_files/figure-pptx/unnamed-chunk-13-1.png" id="0" name="Picture 1"/>
          <p:cNvPicPr>
            <a:picLocks noGrp="1" noChangeAspect="1"/>
          </p:cNvPicPr>
          <p:nvPr/>
        </p:nvPicPr>
        <p:blipFill>
          <a:blip r:embed="rId2"/>
          <a:stretch>
            <a:fillRect/>
          </a:stretch>
        </p:blipFill>
        <p:spPr bwMode="auto">
          <a:xfrm>
            <a:off x="2959100" y="1600200"/>
            <a:ext cx="3225800" cy="45212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Exploration</a:t>
            </a:r>
          </a:p>
        </p:txBody>
      </p:sp>
      <p:sp>
        <p:nvSpPr>
          <p:cNvPr id="3" name="Content Placeholder 2"/>
          <p:cNvSpPr>
            <a:spLocks noGrp="1"/>
          </p:cNvSpPr>
          <p:nvPr>
            <p:ph idx="1"/>
          </p:nvPr>
        </p:nvSpPr>
        <p:spPr/>
        <p:txBody>
          <a:bodyPr/>
          <a:lstStyle/>
          <a:p>
            <a:pPr lvl="0" marL="0" indent="0">
              <a:buNone/>
            </a:pPr>
            <a:r>
              <a:rPr/>
              <a:t>Wie erwartet lassen die Plots einen Zusammenhang zwischen den Social-Media- und Preis-Daten vermuten.</a:t>
            </a:r>
          </a:p>
          <a:p>
            <a:pPr lvl="0" marL="0" indent="0">
              <a:buNone/>
            </a:pPr>
            <a:r>
              <a:rPr/>
              <a:t>Leider fällt aber auf, dass vor allem bei kleineren Cryptowährungen die Reddit Daten nur sehr unvollständig und in der Regel erst ab einem recht späten Zeitpunkt vorhanden sind.</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Exploration</a:t>
            </a:r>
          </a:p>
        </p:txBody>
      </p:sp>
      <p:sp>
        <p:nvSpPr>
          <p:cNvPr id="3" name="Content Placeholder 2"/>
          <p:cNvSpPr>
            <a:spLocks noGrp="1"/>
          </p:cNvSpPr>
          <p:nvPr>
            <p:ph idx="1"/>
          </p:nvPr>
        </p:nvSpPr>
        <p:spPr/>
        <p:txBody>
          <a:bodyPr/>
          <a:lstStyle/>
          <a:p>
            <a:pPr lvl="0" marL="0" indent="0">
              <a:buNone/>
            </a:pPr>
            <a:r>
              <a:rPr/>
              <a:t>Wenn vorhanden, scheinen diese allerdings relativ gut mit den Seitenaufrufen bei CryptoCompare zu korrelieren. Da diese auch einen hinreichend guten Indikator für die Popularität einer Währung liefern sollten und vor allem aber nahezu lückenlos vorhanden sind verwerfen wir die Reddit Daten und verwenden stattdessen die CryptoCompare Seitenaufrufe als Metrik für Social-Media Aktivität.</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Granger</a:t>
            </a:r>
            <a:r>
              <a:rPr/>
              <a:t> </a:t>
            </a:r>
            <a:r>
              <a:rPr/>
              <a:t>Kausalität</a:t>
            </a:r>
          </a:p>
        </p:txBody>
      </p:sp>
      <p:sp>
        <p:nvSpPr>
          <p:cNvPr id="3" name="Content Placeholder 2"/>
          <p:cNvSpPr>
            <a:spLocks noGrp="1"/>
          </p:cNvSpPr>
          <p:nvPr>
            <p:ph idx="1"/>
          </p:nvPr>
        </p:nvSpPr>
        <p:spPr/>
        <p:txBody>
          <a:bodyPr/>
          <a:lstStyle/>
          <a:p>
            <a:pPr lvl="1"/>
            <a:r>
              <a:rPr/>
              <a:t>H_0: Der Assetpreis wird nicht von den zugehörigen Social-Media Daten Granger-verursacht</a:t>
            </a:r>
          </a:p>
          <a:p>
            <a:pPr lvl="1"/>
            <a:r>
              <a:rPr/>
              <a:t>H_1: Social-Media Daten Granger-verursachen den zugehörigen Assetpreis</a:t>
            </a:r>
          </a:p>
          <a:p>
            <a:pPr lvl="1"/>
            <a:r>
              <a:rPr/>
              <a:t>Gegenprobe um festzustellen, ob potenziell eine rückseitige Wechselwirkung zwischen Social-Media Daten und Preis vorliegt</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Granger</a:t>
            </a:r>
            <a:r>
              <a:rPr/>
              <a:t> </a:t>
            </a:r>
            <a:r>
              <a:rPr/>
              <a:t>Kausalität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marL="0" indent="0">
                  <a:buNone/>
                </a:pPr>
                <a:r>
                  <a:rPr/>
                  <a:t>Hier können mehrere Beobachtungen gemacht werden:</a:t>
                </a:r>
              </a:p>
              <a:p>
                <a:pPr lvl="1">
                  <a:buAutoNum type="arabicPeriod"/>
                </a:pPr>
                <a:r>
                  <a:rPr/>
                  <a:t>BTC, das populärste der 3 Assets, liefert einen p-Wert, weit über dem gesetzten Signifikanzniveau, sodass </a:t>
                </a:r>
                <a14:m>
                  <m:oMath xmlns:m="http://schemas.openxmlformats.org/officeDocument/2006/math">
                    <m:sSub>
                      <m:e>
                        <m:r>
                          <m:t>H</m:t>
                        </m:r>
                      </m:e>
                      <m:sub>
                        <m:r>
                          <m:t>1</m:t>
                        </m:r>
                      </m:sub>
                    </m:sSub>
                  </m:oMath>
                </a14:m>
                <a:r>
                  <a:rPr/>
                  <a:t> abgelehnt wird, also laut diesem Test keine Kausalität zwischen den Variablen besteht.</a:t>
                </a:r>
              </a:p>
              <a:p>
                <a:pPr lvl="1">
                  <a:buAutoNum type="arabicPeriod"/>
                </a:pPr>
                <a:r>
                  <a:rPr/>
                  <a:t>Sowohl AIR, als auch SHIB haben einen p-Wert &lt; </a:t>
                </a:r>
                <a14:m>
                  <m:oMath xmlns:m="http://schemas.openxmlformats.org/officeDocument/2006/math">
                    <m:r>
                      <m:t>α</m:t>
                    </m:r>
                  </m:oMath>
                </a14:m>
                <a:r>
                  <a:rPr/>
                  <a:t>. Demnach wird die Nullhypothese abgelehnt. Allerdings schlägt auch der reverse-Test an, was indikativ für eine beidseitige Wechselwirkung ist.</a:t>
                </a:r>
              </a:p>
            </p:txBody>
          </p:sp>
        </mc:Choice>
      </mc:AlternateContent>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Auswertung</a:t>
            </a:r>
          </a:p>
        </p:txBody>
      </p:sp>
      <p:sp>
        <p:nvSpPr>
          <p:cNvPr id="3" name="Content Placeholder 2"/>
          <p:cNvSpPr>
            <a:spLocks noGrp="1"/>
          </p:cNvSpPr>
          <p:nvPr>
            <p:ph idx="1"/>
          </p:nvPr>
        </p:nvSpPr>
        <p:spPr/>
        <p:txBody>
          <a:bodyPr/>
          <a:lstStyle/>
          <a:p>
            <a:pPr lvl="0" marL="0" indent="0">
              <a:buNone/>
            </a:pPr>
            <a:r>
              <a:rPr/>
              <a:t>Die Daten werden nach den im vorigen Abschnitt spezifizierten Kriterien gefiltert. Für die gefilterten Daten wird im Anschluss je Asset ein Granger Test durchgeführt.</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presentation_files/figure-pptx/unnamed-chunk-18-1.png" id="0" name="Picture 1"/>
          <p:cNvPicPr>
            <a:picLocks noGrp="1" noChangeAspect="1"/>
          </p:cNvPicPr>
          <p:nvPr/>
        </p:nvPicPr>
        <p:blipFill>
          <a:blip r:embed="rId2"/>
          <a:stretch>
            <a:fillRect/>
          </a:stretch>
        </p:blipFill>
        <p:spPr bwMode="auto">
          <a:xfrm>
            <a:off x="1752600" y="1600200"/>
            <a:ext cx="5651500" cy="4521200"/>
          </a:xfrm>
          <a:prstGeom prst="rect">
            <a:avLst/>
          </a:prstGeom>
          <a:noFill/>
          <a:ln w="9525">
            <a:noFill/>
            <a:headEnd/>
            <a:tailEnd/>
          </a:ln>
        </p:spPr>
      </p:pic>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Ergebnis</a:t>
            </a:r>
          </a:p>
        </p:txBody>
      </p:sp>
      <p:sp>
        <p:nvSpPr>
          <p:cNvPr id="3" name="Content Placeholder 2"/>
          <p:cNvSpPr>
            <a:spLocks noGrp="1"/>
          </p:cNvSpPr>
          <p:nvPr>
            <p:ph idx="1"/>
          </p:nvPr>
        </p:nvSpPr>
        <p:spPr/>
        <p:txBody>
          <a:bodyPr/>
          <a:lstStyle/>
          <a:p>
            <a:pPr lvl="1"/>
            <a:r>
              <a:rPr/>
              <a:t>Korrelation existiert nach Granger</a:t>
            </a:r>
          </a:p>
          <a:p>
            <a:pPr lvl="1"/>
            <a:r>
              <a:rPr/>
              <a:t>Unklar in welche Richtung</a:t>
            </a:r>
          </a:p>
          <a:p>
            <a:pPr lvl="1"/>
            <a:r>
              <a:rPr/>
              <a:t>Frage nach genügend zeitlichen Vorlauf für realistischen Einsatz</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Bias</a:t>
            </a:r>
          </a:p>
        </p:txBody>
      </p:sp>
      <p:sp>
        <p:nvSpPr>
          <p:cNvPr id="3" name="Content Placeholder 2"/>
          <p:cNvSpPr>
            <a:spLocks noGrp="1"/>
          </p:cNvSpPr>
          <p:nvPr>
            <p:ph idx="1"/>
          </p:nvPr>
        </p:nvSpPr>
        <p:spPr/>
        <p:txBody>
          <a:bodyPr/>
          <a:lstStyle/>
          <a:p>
            <a:pPr lvl="1"/>
            <a:r>
              <a:rPr/>
              <a:t>Survivorship bias</a:t>
            </a:r>
          </a:p>
          <a:p>
            <a:pPr lvl="1"/>
            <a:r>
              <a:rPr/>
              <a:t>Keyword search</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Literatur</a:t>
            </a:r>
          </a:p>
        </p:txBody>
      </p:sp>
      <p:sp>
        <p:nvSpPr>
          <p:cNvPr id="3" name="Content Placeholder 2"/>
          <p:cNvSpPr>
            <a:spLocks noGrp="1"/>
          </p:cNvSpPr>
          <p:nvPr>
            <p:ph idx="1"/>
          </p:nvPr>
        </p:nvSpPr>
        <p:spPr/>
        <p:txBody>
          <a:bodyPr/>
          <a:lstStyle/>
          <a:p>
            <a:pPr lvl="0" marL="0" indent="0">
              <a:buNone/>
            </a:pPr>
            <a:r>
              <a:rPr/>
              <a:t>[1] Bing Li, Keith C.C. Chan, Carol Ou, Sun Ruifeng (2017). Discovering public sentiment in social media for predicting stock movement of publicly listed companies, Social Science Computer Review, </a:t>
            </a:r>
            <a:r>
              <a:rPr>
                <a:hlinkClick r:id="rId2"/>
              </a:rPr>
              <a:t>https://doi.org/10.1177%2F0894439312448037</a:t>
            </a:r>
            <a:r>
              <a:rPr/>
              <a:t>.</a:t>
            </a:r>
          </a:p>
          <a:p>
            <a:pPr lvl="0" marL="0" indent="0">
              <a:buNone/>
            </a:pPr>
            <a:r>
              <a:rPr/>
              <a:t>[2] </a:t>
            </a:r>
            <a:r>
              <a:rPr>
                <a:hlinkClick r:id="rId3"/>
              </a:rPr>
              <a:t>https://michaeltauberg.medium.com/power-law-in-popular-media-7d7efef3fb7c</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Preis</a:t>
            </a:r>
            <a:r>
              <a:rPr/>
              <a:t> </a:t>
            </a:r>
            <a:r>
              <a:rPr/>
              <a:t>Historien</a:t>
            </a:r>
          </a:p>
        </p:txBody>
      </p:sp>
      <p:sp>
        <p:nvSpPr>
          <p:cNvPr id="3" name="Content Placeholder 2"/>
          <p:cNvSpPr>
            <a:spLocks noGrp="1"/>
          </p:cNvSpPr>
          <p:nvPr>
            <p:ph idx="1"/>
          </p:nvPr>
        </p:nvSpPr>
        <p:spPr/>
        <p:txBody>
          <a:bodyPr/>
          <a:lstStyle/>
          <a:p>
            <a:pPr lvl="0" marL="0" indent="0">
              <a:buNone/>
            </a:pPr>
            <a:r>
              <a:rPr/>
              <a:t>Es werden pro Tag die folgenden Datenpunkte erfasst:</a:t>
            </a:r>
          </a:p>
          <a:p>
            <a:pPr lvl="1"/>
            <a:r>
              <a:rPr>
                <a:latin typeface="Courier"/>
              </a:rPr>
              <a:t>open</a:t>
            </a:r>
            <a:r>
              <a:rPr/>
              <a:t>, </a:t>
            </a:r>
            <a:r>
              <a:rPr>
                <a:latin typeface="Courier"/>
              </a:rPr>
              <a:t>high</a:t>
            </a:r>
            <a:r>
              <a:rPr/>
              <a:t>, </a:t>
            </a:r>
            <a:r>
              <a:rPr>
                <a:latin typeface="Courier"/>
              </a:rPr>
              <a:t>low</a:t>
            </a:r>
            <a:r>
              <a:rPr/>
              <a:t>, </a:t>
            </a:r>
            <a:r>
              <a:rPr>
                <a:latin typeface="Courier"/>
              </a:rPr>
              <a:t>close</a:t>
            </a:r>
            <a:r>
              <a:rPr/>
              <a:t>, welche den ersten, höchsten, tiefsten und letzten Preis des jeweiligen Tages in USD angeben</a:t>
            </a:r>
          </a:p>
          <a:p>
            <a:pPr lvl="1"/>
            <a:r>
              <a:rPr>
                <a:latin typeface="Courier"/>
              </a:rPr>
              <a:t>volumeto</a:t>
            </a:r>
            <a:r>
              <a:rPr/>
              <a:t>, </a:t>
            </a:r>
            <a:r>
              <a:rPr>
                <a:latin typeface="Courier"/>
              </a:rPr>
              <a:t>volumefrom</a:t>
            </a:r>
            <a:r>
              <a:rPr/>
              <a:t>, welche das Käuf- und Verkaufvolumen in USD angeben</a:t>
            </a:r>
          </a:p>
          <a:p>
            <a:pPr lvl="1"/>
            <a:r>
              <a:rPr>
                <a:latin typeface="Courier"/>
              </a:rPr>
              <a:t>conversionType</a:t>
            </a:r>
            <a:r>
              <a:rPr/>
              <a:t>, </a:t>
            </a:r>
            <a:r>
              <a:rPr>
                <a:latin typeface="Courier"/>
              </a:rPr>
              <a:t>conversionSymbol</a:t>
            </a:r>
            <a:r>
              <a:rPr/>
              <a:t>, die angeben falls der Preis von einer anderen Basiswährung bezogen und lediglich in USD umgerechnet wurde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presentation_files/figure-pptx/unnamed-chunk-2-1.png" id="0" name="Picture 1"/>
          <p:cNvPicPr>
            <a:picLocks noGrp="1" noChangeAspect="1"/>
          </p:cNvPicPr>
          <p:nvPr/>
        </p:nvPicPr>
        <p:blipFill>
          <a:blip r:embed="rId2"/>
          <a:stretch>
            <a:fillRect/>
          </a:stretch>
        </p:blipFill>
        <p:spPr bwMode="auto">
          <a:xfrm>
            <a:off x="800100" y="1600200"/>
            <a:ext cx="7531100" cy="45212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presentation_files/figure-pptx/unnamed-chunk-3-1.png" id="0" name="Picture 1"/>
          <p:cNvPicPr>
            <a:picLocks noGrp="1" noChangeAspect="1"/>
          </p:cNvPicPr>
          <p:nvPr/>
        </p:nvPicPr>
        <p:blipFill>
          <a:blip r:embed="rId2"/>
          <a:stretch>
            <a:fillRect/>
          </a:stretch>
        </p:blipFill>
        <p:spPr bwMode="auto">
          <a:xfrm>
            <a:off x="457200" y="2209800"/>
            <a:ext cx="8229600" cy="32893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Marktkapitalisierungen</a:t>
            </a:r>
          </a:p>
        </p:txBody>
      </p:sp>
      <p:sp>
        <p:nvSpPr>
          <p:cNvPr id="3" name="Content Placeholder 2"/>
          <p:cNvSpPr>
            <a:spLocks noGrp="1"/>
          </p:cNvSpPr>
          <p:nvPr>
            <p:ph idx="1"/>
          </p:nvPr>
        </p:nvSpPr>
        <p:spPr/>
        <p:txBody>
          <a:bodyPr/>
          <a:lstStyle/>
          <a:p>
            <a:pPr lvl="0" marL="0" indent="0">
              <a:buNone/>
            </a:pPr>
            <a:r>
              <a:rPr/>
              <a:t>Diese </a:t>
            </a:r>
            <a:r>
              <a:rPr>
                <a:latin typeface="Courier"/>
              </a:rPr>
              <a:t>*.csv</a:t>
            </a:r>
            <a:r>
              <a:rPr/>
              <a:t> Datei enthält die Marktkapitalisierung (</a:t>
            </a:r>
            <a:r>
              <a:rPr>
                <a:latin typeface="Courier"/>
              </a:rPr>
              <a:t>mktcap</a:t>
            </a:r>
            <a:r>
              <a:rPr/>
              <a:t>) für 5941 Cryptowährungen, bezogen am 28.01.2022. Außerdem enthalten sind die gesamtmenge an Tokens (</a:t>
            </a:r>
            <a:r>
              <a:rPr>
                <a:latin typeface="Courier"/>
              </a:rPr>
              <a:t>supply</a:t>
            </a:r>
            <a:r>
              <a:rPr/>
              <a:t>), sowie die gesamtmenge im Umlauf (</a:t>
            </a:r>
            <a:r>
              <a:rPr>
                <a:latin typeface="Courier"/>
              </a:rPr>
              <a:t>circulatingSupply</a:t>
            </a:r>
            <a:r>
              <a:rPr/>
              <a: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Social-Media</a:t>
            </a:r>
            <a:r>
              <a:rPr/>
              <a:t> </a:t>
            </a:r>
            <a:r>
              <a:rPr/>
              <a:t>Statistiken</a:t>
            </a:r>
          </a:p>
        </p:txBody>
      </p:sp>
      <p:sp>
        <p:nvSpPr>
          <p:cNvPr id="3" name="Content Placeholder 2"/>
          <p:cNvSpPr>
            <a:spLocks noGrp="1"/>
          </p:cNvSpPr>
          <p:nvPr>
            <p:ph idx="1"/>
          </p:nvPr>
        </p:nvSpPr>
        <p:spPr/>
        <p:txBody>
          <a:bodyPr/>
          <a:lstStyle/>
          <a:p>
            <a:pPr lvl="0" marL="0" indent="0">
              <a:buNone/>
            </a:pPr>
            <a:r>
              <a:rPr/>
              <a:t>Die </a:t>
            </a:r>
            <a:r>
              <a:rPr>
                <a:latin typeface="Courier"/>
              </a:rPr>
              <a:t>*.csv</a:t>
            </a:r>
            <a:r>
              <a:rPr/>
              <a:t> Dateien im </a:t>
            </a:r>
            <a:r>
              <a:rPr i="1"/>
              <a:t>social_stats</a:t>
            </a:r>
            <a:r>
              <a:rPr/>
              <a:t> Ordner enthalten Social-Media Statistiken für 7585 Cryptoassets. Dabei wird je Asset eine vielzahl an Variablen geführt von denen wir uns hier auf </a:t>
            </a:r>
            <a:r>
              <a:rPr>
                <a:latin typeface="Courier"/>
              </a:rPr>
              <a:t>reddit_comments_per_day</a:t>
            </a:r>
            <a:r>
              <a:rPr/>
              <a:t>, </a:t>
            </a:r>
            <a:r>
              <a:rPr>
                <a:latin typeface="Courier"/>
              </a:rPr>
              <a:t>reddit_posts_per_day</a:t>
            </a:r>
            <a:r>
              <a:rPr/>
              <a:t>, und </a:t>
            </a:r>
            <a:r>
              <a:rPr>
                <a:latin typeface="Courier"/>
              </a:rPr>
              <a:t>total_page_views</a:t>
            </a:r>
            <a:r>
              <a:rPr/>
              <a:t> beschänken.</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Social-Media</a:t>
            </a:r>
            <a:r>
              <a:rPr/>
              <a:t> </a:t>
            </a:r>
            <a:r>
              <a:rPr/>
              <a:t>Statistiken</a:t>
            </a:r>
          </a:p>
        </p:txBody>
      </p:sp>
      <p:sp>
        <p:nvSpPr>
          <p:cNvPr id="3" name="Content Placeholder 2"/>
          <p:cNvSpPr>
            <a:spLocks noGrp="1"/>
          </p:cNvSpPr>
          <p:nvPr>
            <p:ph idx="1"/>
          </p:nvPr>
        </p:nvSpPr>
        <p:spPr/>
        <p:txBody>
          <a:bodyPr/>
          <a:lstStyle/>
          <a:p>
            <a:pPr lvl="0" marL="0" indent="0">
              <a:buNone/>
            </a:pPr>
            <a:r>
              <a:rPr/>
              <a:t>Wie die Namen bereits vermuten lassen geben die ersten beiden dieser Variablen die Anzahl der Reddit-Kommentare bzw. Posts pro Tag für eine bestimmte Cryptowährung. Die letze Variable gibt die Anzahl an Seitenaufrufen auf der Domain </a:t>
            </a:r>
            <a:r>
              <a:rPr i="1"/>
              <a:t>www.cryptocompare.com</a:t>
            </a:r>
            <a:r>
              <a:rPr/>
              <a:t> die in jeglichem Zusammenhang mit dem jeweiligen Cryptoasset stehen.</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R-Project</dc:title>
  <dc:creator/>
  <cp:keywords/>
  <dcterms:created xsi:type="dcterms:W3CDTF">2022-02-11T10:42:11Z</dcterms:created>
  <dcterms:modified xsi:type="dcterms:W3CDTF">2022-02-11T10:42:11Z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utput">
    <vt:lpwstr>powerpoint_presentation</vt:lpwstr>
  </property>
</Properties>
</file>