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100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101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09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Информация о факте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7" name="Уровень текста 1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Авторство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36" name="Уровень текста 1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Море и небо на закате 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Море и небо на закате 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Пляж и море на закате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ляж и море на закате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ляж и море на закате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Автор и дата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Море и небо на закате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Море и небо на закате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Подзаголовок слайда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3" name="Уровень текста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72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73" name="Уровень текста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2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3" name="Уровень текста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tuomijal/ed-ml-multivar" TargetMode="Externa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tif"/><Relationship Id="rId3" Type="http://schemas.openxmlformats.org/officeDocument/2006/relationships/image" Target="../media/image3.png"/><Relationship Id="rId4" Type="http://schemas.openxmlformats.org/officeDocument/2006/relationships/image" Target="../media/image6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orecasting ED occupancy with Advanced ML Models and Multivariable Input"/>
          <p:cNvSpPr txBox="1"/>
          <p:nvPr>
            <p:ph type="ctrTitle"/>
          </p:nvPr>
        </p:nvSpPr>
        <p:spPr>
          <a:xfrm>
            <a:off x="1219200" y="4514885"/>
            <a:ext cx="21945600" cy="3520442"/>
          </a:xfrm>
          <a:prstGeom prst="rect">
            <a:avLst/>
          </a:prstGeom>
        </p:spPr>
        <p:txBody>
          <a:bodyPr/>
          <a:lstStyle>
            <a:lvl1pPr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pc="0" sz="7044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Forecasting ED occupancy with Advanced ML Models and Multivariable Input</a:t>
            </a:r>
          </a:p>
        </p:txBody>
      </p:sp>
      <p:sp>
        <p:nvSpPr>
          <p:cNvPr id="172" name="Student: Salimli A. Gr. 5130201/20102…"/>
          <p:cNvSpPr txBox="1"/>
          <p:nvPr>
            <p:ph type="subTitle" sz="half" idx="1"/>
          </p:nvPr>
        </p:nvSpPr>
        <p:spPr>
          <a:xfrm>
            <a:off x="1219200" y="9050498"/>
            <a:ext cx="21945600" cy="3176712"/>
          </a:xfrm>
          <a:prstGeom prst="rect">
            <a:avLst/>
          </a:prstGeom>
        </p:spPr>
        <p:txBody>
          <a:bodyPr/>
          <a:lstStyle/>
          <a:p>
            <a:pPr defTabSz="718184">
              <a:defRPr spc="-41" sz="4176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718184">
              <a:defRPr spc="-41" sz="4176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718184">
              <a:defRPr spc="-41" sz="4176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718184">
              <a:defRPr spc="-41" sz="417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Student: Salimli A. Gr. 5130201/20102</a:t>
            </a:r>
          </a:p>
          <a:p>
            <a:pPr defTabSz="718184">
              <a:defRPr spc="-41" sz="417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Supervisor: Ph.D in Technical Science, D.E Motorin</a:t>
            </a:r>
          </a:p>
        </p:txBody>
      </p:sp>
      <p:sp>
        <p:nvSpPr>
          <p:cNvPr id="173" name="Autumn 2024"/>
          <p:cNvSpPr txBox="1"/>
          <p:nvPr/>
        </p:nvSpPr>
        <p:spPr>
          <a:xfrm>
            <a:off x="1219200" y="12659488"/>
            <a:ext cx="21945600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Autumn 2024</a:t>
            </a:r>
          </a:p>
        </p:txBody>
      </p:sp>
      <p:sp>
        <p:nvSpPr>
          <p:cNvPr id="174" name="Текст"/>
          <p:cNvSpPr txBox="1"/>
          <p:nvPr/>
        </p:nvSpPr>
        <p:spPr>
          <a:xfrm>
            <a:off x="-44999" y="-20728"/>
            <a:ext cx="3365501" cy="352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pic>
        <p:nvPicPr>
          <p:cNvPr id="17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4999" y="-20728"/>
            <a:ext cx="3251201" cy="325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Peter the Great St. Petersburg Polytechnic University  Institute of computer science and cybersecurity…"/>
          <p:cNvSpPr txBox="1"/>
          <p:nvPr/>
        </p:nvSpPr>
        <p:spPr>
          <a:xfrm>
            <a:off x="7075738" y="879523"/>
            <a:ext cx="10232524" cy="1719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Peter the Great St. Petersburg Polytechnic University </a:t>
            </a:r>
            <a:br/>
            <a:r>
              <a:t>Institute of computer science and cybersecurity 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Higher school of artificial intelligence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erfomance metrics"/>
          <p:cNvSpPr txBox="1"/>
          <p:nvPr/>
        </p:nvSpPr>
        <p:spPr>
          <a:xfrm>
            <a:off x="973963" y="430997"/>
            <a:ext cx="9531308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Perfomance metrics</a:t>
            </a:r>
          </a:p>
        </p:txBody>
      </p:sp>
      <p:pic>
        <p:nvPicPr>
          <p:cNvPr id="245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85293" y="2922241"/>
            <a:ext cx="3376632" cy="1401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вставленный-фильм.png" descr="вставленный-фильм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14674" y="6189318"/>
            <a:ext cx="3717871" cy="1337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вставленный-фильм.png" descr="вставленный-фильм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38839" y="9392138"/>
            <a:ext cx="7669541" cy="1186609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Using a performance metrics to compare…"/>
          <p:cNvSpPr txBox="1"/>
          <p:nvPr/>
        </p:nvSpPr>
        <p:spPr>
          <a:xfrm>
            <a:off x="252692" y="3741547"/>
            <a:ext cx="12215903" cy="6232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Using a performance metrics to compare</a:t>
            </a:r>
          </a:p>
          <a:p>
            <a:pPr/>
            <a:r>
              <a:t>the results of forecasting, by calculating errors </a:t>
            </a:r>
          </a:p>
          <a:p>
            <a:pPr/>
          </a:p>
          <a:p>
            <a:pPr marL="546100" indent="-546100">
              <a:buSzPct val="150000"/>
              <a:buChar char="•"/>
            </a:pPr>
            <a:r>
              <a:t>Mean absolute error </a:t>
            </a:r>
          </a:p>
          <a:p>
            <a:pPr marL="546100" indent="-546100">
              <a:buSzPct val="150000"/>
              <a:buChar char="•"/>
            </a:pPr>
            <a:r>
              <a:t>Root mean square error</a:t>
            </a:r>
          </a:p>
          <a:p>
            <a:pPr marL="546100" indent="-546100">
              <a:buSzPct val="150000"/>
              <a:buChar char="•"/>
            </a:pPr>
            <a:r>
              <a:t>Mean scaled interval score </a:t>
            </a:r>
          </a:p>
        </p:txBody>
      </p:sp>
      <p:sp>
        <p:nvSpPr>
          <p:cNvPr id="249" name="In all metrics: yt - ground truth, y^t - prediction"/>
          <p:cNvSpPr txBox="1"/>
          <p:nvPr/>
        </p:nvSpPr>
        <p:spPr>
          <a:xfrm>
            <a:off x="13729572" y="11562881"/>
            <a:ext cx="6688074" cy="443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all metrics: y</a:t>
            </a:r>
            <a:r>
              <a:rPr baseline="-5999"/>
              <a:t>t </a:t>
            </a:r>
            <a:r>
              <a:t>-</a:t>
            </a:r>
            <a:r>
              <a:rPr baseline="-5999"/>
              <a:t> </a:t>
            </a:r>
            <a:r>
              <a:t>ground truth, y</a:t>
            </a:r>
            <a:r>
              <a:rPr baseline="31999"/>
              <a:t>^</a:t>
            </a:r>
            <a:r>
              <a:rPr baseline="-5999"/>
              <a:t>t </a:t>
            </a:r>
            <a:r>
              <a:t>- prediction</a:t>
            </a:r>
          </a:p>
        </p:txBody>
      </p:sp>
      <p:sp>
        <p:nvSpPr>
          <p:cNvPr id="250" name="Номер слайда"/>
          <p:cNvSpPr txBox="1"/>
          <p:nvPr>
            <p:ph type="sldNum" sz="quarter" idx="4294967295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Experiment"/>
          <p:cNvSpPr txBox="1"/>
          <p:nvPr/>
        </p:nvSpPr>
        <p:spPr>
          <a:xfrm>
            <a:off x="973963" y="430997"/>
            <a:ext cx="5699225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Experiment</a:t>
            </a:r>
          </a:p>
        </p:txBody>
      </p:sp>
      <p:sp>
        <p:nvSpPr>
          <p:cNvPr id="253" name="Comparing old models (e.g ARIMA) with DeepAR, TFT and LightGBM.…"/>
          <p:cNvSpPr txBox="1"/>
          <p:nvPr/>
        </p:nvSpPr>
        <p:spPr>
          <a:xfrm>
            <a:off x="520920" y="4256053"/>
            <a:ext cx="14304199" cy="5203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Comparing old models (e.g ARIMA) with DeepAR, TFT and LightGBM.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Splitting feature sets into (a) Multi and (b) Uni variables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Forecasting time:  +24 hours / 00:00 ± 3 hours   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Testing period: 365 days</a:t>
            </a:r>
          </a:p>
        </p:txBody>
      </p:sp>
      <p:pic>
        <p:nvPicPr>
          <p:cNvPr id="254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90441" y="7373677"/>
            <a:ext cx="12015968" cy="4779079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Номер слайда"/>
          <p:cNvSpPr txBox="1"/>
          <p:nvPr>
            <p:ph type="sldNum" sz="quarter" idx="4294967295"/>
          </p:nvPr>
        </p:nvSpPr>
        <p:spPr>
          <a:xfrm>
            <a:off x="12037313" y="12700000"/>
            <a:ext cx="31699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sults and discussion"/>
          <p:cNvSpPr txBox="1"/>
          <p:nvPr/>
        </p:nvSpPr>
        <p:spPr>
          <a:xfrm>
            <a:off x="973963" y="430997"/>
            <a:ext cx="10676131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Results and discussion</a:t>
            </a:r>
          </a:p>
        </p:txBody>
      </p:sp>
      <p:sp>
        <p:nvSpPr>
          <p:cNvPr id="258" name="Номер слайда"/>
          <p:cNvSpPr txBox="1"/>
          <p:nvPr>
            <p:ph type="sldNum" sz="quarter" idx="4294967295"/>
          </p:nvPr>
        </p:nvSpPr>
        <p:spPr>
          <a:xfrm>
            <a:off x="12017628" y="12700000"/>
            <a:ext cx="35636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61" name="Сгруппировать"/>
          <p:cNvGrpSpPr/>
          <p:nvPr/>
        </p:nvGrpSpPr>
        <p:grpSpPr>
          <a:xfrm>
            <a:off x="2736446" y="3317197"/>
            <a:ext cx="18911108" cy="7602598"/>
            <a:chOff x="0" y="0"/>
            <a:chExt cx="18911106" cy="7602597"/>
          </a:xfrm>
        </p:grpSpPr>
        <p:pic>
          <p:nvPicPr>
            <p:cNvPr id="259" name="вставленный-фильм.png" descr="вставленный-фильм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8911107" cy="7081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0" name="Caption"/>
            <p:cNvSpPr/>
            <p:nvPr/>
          </p:nvSpPr>
          <p:spPr>
            <a:xfrm>
              <a:off x="0" y="7183205"/>
              <a:ext cx="18911107" cy="419393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12700">
                <a:lnSpc>
                  <a:spcPct val="100000"/>
                </a:lnSpc>
                <a:spcBef>
                  <a:spcPts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3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Performance of the univariable models over different months of the test set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sults and discussion"/>
          <p:cNvSpPr txBox="1"/>
          <p:nvPr/>
        </p:nvSpPr>
        <p:spPr>
          <a:xfrm>
            <a:off x="973963" y="430997"/>
            <a:ext cx="10676131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Results and discussion</a:t>
            </a:r>
          </a:p>
        </p:txBody>
      </p:sp>
      <p:pic>
        <p:nvPicPr>
          <p:cNvPr id="264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6334" y="2600278"/>
            <a:ext cx="18271208" cy="93606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Сгруппировать"/>
          <p:cNvGrpSpPr/>
          <p:nvPr/>
        </p:nvGrpSpPr>
        <p:grpSpPr>
          <a:xfrm>
            <a:off x="4899583" y="3370197"/>
            <a:ext cx="14584834" cy="8147544"/>
            <a:chOff x="0" y="0"/>
            <a:chExt cx="14584832" cy="8147542"/>
          </a:xfrm>
        </p:grpSpPr>
        <p:pic>
          <p:nvPicPr>
            <p:cNvPr id="266" name="вставленный-фильм.png" descr="вставленный-фильм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4584833" cy="75658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7" name="Caption"/>
            <p:cNvSpPr/>
            <p:nvPr/>
          </p:nvSpPr>
          <p:spPr>
            <a:xfrm>
              <a:off x="0" y="7667482"/>
              <a:ext cx="14584832" cy="480061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2438400">
                <a:spcBef>
                  <a:spcPts val="0"/>
                </a:spcBef>
                <a:defRPr sz="2000"/>
              </a:lvl1pPr>
            </a:lstStyle>
            <a:p>
              <a:pPr/>
              <a:r>
                <a:t>Metrics and models</a:t>
              </a:r>
            </a:p>
          </p:txBody>
        </p:sp>
      </p:grpSp>
      <p:sp>
        <p:nvSpPr>
          <p:cNvPr id="269" name="Results and discussion"/>
          <p:cNvSpPr txBox="1"/>
          <p:nvPr/>
        </p:nvSpPr>
        <p:spPr>
          <a:xfrm>
            <a:off x="973963" y="430997"/>
            <a:ext cx="10676131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Results and discussion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sults and discussion"/>
          <p:cNvSpPr txBox="1"/>
          <p:nvPr/>
        </p:nvSpPr>
        <p:spPr>
          <a:xfrm>
            <a:off x="973963" y="430997"/>
            <a:ext cx="10676131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Results and discussion</a:t>
            </a:r>
          </a:p>
        </p:txBody>
      </p:sp>
      <p:sp>
        <p:nvSpPr>
          <p:cNvPr id="272" name="Номер слайда"/>
          <p:cNvSpPr txBox="1"/>
          <p:nvPr>
            <p:ph type="sldNum" sz="quarter" idx="4294967295"/>
          </p:nvPr>
        </p:nvSpPr>
        <p:spPr>
          <a:xfrm>
            <a:off x="12013437" y="12700000"/>
            <a:ext cx="364745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3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218" y="2783594"/>
            <a:ext cx="15988437" cy="8472224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Feature importance SHAP…"/>
          <p:cNvSpPr txBox="1"/>
          <p:nvPr/>
        </p:nvSpPr>
        <p:spPr>
          <a:xfrm>
            <a:off x="17054895" y="4621631"/>
            <a:ext cx="5602987" cy="4472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Feature importance SHAP </a:t>
            </a:r>
          </a:p>
          <a:p>
            <a:pPr>
              <a:defRPr sz="3600"/>
            </a:pPr>
            <a:r>
              <a:t>statistics for the 20 most </a:t>
            </a:r>
          </a:p>
          <a:p>
            <a:pPr>
              <a:defRPr sz="3600"/>
            </a:pPr>
            <a:r>
              <a:t>important features </a:t>
            </a:r>
          </a:p>
          <a:p>
            <a:pPr>
              <a:defRPr sz="3600"/>
            </a:pPr>
            <a:r>
              <a:t>used with the LightGBM </a:t>
            </a:r>
          </a:p>
          <a:p>
            <a:pPr>
              <a:defRPr sz="3600"/>
            </a:pPr>
            <a:r>
              <a:t>model.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Limitations"/>
          <p:cNvSpPr txBox="1"/>
          <p:nvPr/>
        </p:nvSpPr>
        <p:spPr>
          <a:xfrm>
            <a:off x="973963" y="430997"/>
            <a:ext cx="5577837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Limitations</a:t>
            </a:r>
          </a:p>
        </p:txBody>
      </p:sp>
      <p:sp>
        <p:nvSpPr>
          <p:cNvPr id="277" name="Missing data on hospital beds: 11%…"/>
          <p:cNvSpPr txBox="1"/>
          <p:nvPr/>
        </p:nvSpPr>
        <p:spPr>
          <a:xfrm>
            <a:off x="520920" y="5159123"/>
            <a:ext cx="14304199" cy="339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Missing data on hospital beds: 11% 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Single-center setup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Computational cost and model retraining</a:t>
            </a:r>
          </a:p>
        </p:txBody>
      </p:sp>
      <p:sp>
        <p:nvSpPr>
          <p:cNvPr id="278" name="Номер слайда"/>
          <p:cNvSpPr txBox="1"/>
          <p:nvPr>
            <p:ph type="sldNum" sz="quarter" idx="4294967295"/>
          </p:nvPr>
        </p:nvSpPr>
        <p:spPr>
          <a:xfrm>
            <a:off x="12009373" y="12700000"/>
            <a:ext cx="37287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onclusion"/>
          <p:cNvSpPr txBox="1"/>
          <p:nvPr/>
        </p:nvSpPr>
        <p:spPr>
          <a:xfrm>
            <a:off x="973963" y="430997"/>
            <a:ext cx="5394946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81" name="Номер слайда"/>
          <p:cNvSpPr txBox="1"/>
          <p:nvPr>
            <p:ph type="sldNum" sz="quarter" idx="4294967295"/>
          </p:nvPr>
        </p:nvSpPr>
        <p:spPr>
          <a:xfrm>
            <a:off x="12021311" y="12700000"/>
            <a:ext cx="34899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2" name="Machine learning models, particularly LightGBM, outperform ARIMA by 8-15%…"/>
          <p:cNvSpPr txBox="1"/>
          <p:nvPr/>
        </p:nvSpPr>
        <p:spPr>
          <a:xfrm>
            <a:off x="221759" y="4968425"/>
            <a:ext cx="21436392" cy="3779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96454" indent="-496454" defTabSz="457200">
              <a:lnSpc>
                <a:spcPct val="100000"/>
              </a:lnSpc>
              <a:spcBef>
                <a:spcPts val="0"/>
              </a:spcBef>
              <a:buSzPct val="150000"/>
              <a:buChar char="•"/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Machine learning models, particularly LightGBM, outperform ARIMA by 8-15% </a:t>
            </a:r>
          </a:p>
          <a:p>
            <a:pPr lvl="1" defTabSz="457200">
              <a:lnSpc>
                <a:spcPct val="140000"/>
              </a:lnSpc>
              <a:spcBef>
                <a:spcPts val="0"/>
              </a:spcBef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in forecasting ED occupancy.</a:t>
            </a:r>
          </a:p>
          <a:p>
            <a:pPr marL="459220" indent="-459220" defTabSz="457200">
              <a:lnSpc>
                <a:spcPct val="140000"/>
              </a:lnSpc>
              <a:spcBef>
                <a:spcPts val="0"/>
              </a:spcBef>
              <a:buSzPct val="150000"/>
              <a:buChar char="•"/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Forecasting time: 24 hour.</a:t>
            </a:r>
          </a:p>
          <a:p>
            <a:pPr marL="496454" indent="-496454" defTabSz="457200">
              <a:lnSpc>
                <a:spcPct val="100000"/>
              </a:lnSpc>
              <a:spcBef>
                <a:spcPts val="0"/>
              </a:spcBef>
              <a:buSzPct val="150000"/>
              <a:buChar char="•"/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Multivariable data improve performance for some models (e.g., 17% for DeepAR and 4% for TFT).</a:t>
            </a:r>
          </a:p>
          <a:p>
            <a:pPr marL="496454" indent="-496454" defTabSz="457200">
              <a:lnSpc>
                <a:spcPct val="100000"/>
              </a:lnSpc>
              <a:spcBef>
                <a:spcPts val="0"/>
              </a:spcBef>
              <a:buSzPct val="150000"/>
              <a:buChar char="•"/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models are designed to be retrained monthly, allowing them </a:t>
            </a:r>
          </a:p>
          <a:p>
            <a:pPr lvl="1" defTabSz="457200">
              <a:lnSpc>
                <a:spcPct val="100000"/>
              </a:lnSpc>
              <a:spcBef>
                <a:spcPts val="0"/>
              </a:spcBef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to adapt to changing conditions in the ED, ensuring their practical applicability in real-time healthcare settings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hank you for listening!"/>
          <p:cNvSpPr txBox="1"/>
          <p:nvPr/>
        </p:nvSpPr>
        <p:spPr>
          <a:xfrm>
            <a:off x="5963841" y="4611651"/>
            <a:ext cx="12456319" cy="1459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9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Thank you for listening!</a:t>
            </a:r>
          </a:p>
        </p:txBody>
      </p:sp>
      <p:sp>
        <p:nvSpPr>
          <p:cNvPr id="285" name="Salimli A.…"/>
          <p:cNvSpPr txBox="1"/>
          <p:nvPr/>
        </p:nvSpPr>
        <p:spPr>
          <a:xfrm>
            <a:off x="357847" y="12179987"/>
            <a:ext cx="3610745" cy="1299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pPr>
            <a:r>
              <a:t>Salimli A.</a:t>
            </a:r>
          </a:p>
          <a:p>
            <a:pPr>
              <a:defRPr sz="2600"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pPr>
            <a:r>
              <a:t>salimli.am@edu.spbstu.ru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Introduction"/>
          <p:cNvSpPr txBox="1"/>
          <p:nvPr/>
        </p:nvSpPr>
        <p:spPr>
          <a:xfrm>
            <a:off x="973963" y="430997"/>
            <a:ext cx="6110865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79" name="Significance:…"/>
          <p:cNvSpPr txBox="1"/>
          <p:nvPr/>
        </p:nvSpPr>
        <p:spPr>
          <a:xfrm>
            <a:off x="645261" y="3566764"/>
            <a:ext cx="16491911" cy="2607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10000"/>
              </a:lnSpc>
              <a:defRPr sz="4600"/>
            </a:pPr>
            <a:r>
              <a:rPr sz="4900" u="sng">
                <a:latin typeface="Times New Roman"/>
                <a:ea typeface="Times New Roman"/>
                <a:cs typeface="Times New Roman"/>
                <a:sym typeface="Times New Roman"/>
              </a:rPr>
              <a:t>Significance</a:t>
            </a:r>
            <a:r>
              <a:t>:</a:t>
            </a:r>
          </a:p>
          <a:p>
            <a:pPr>
              <a:lnSpc>
                <a:spcPct val="50000"/>
              </a:lnSpc>
              <a:defRPr sz="3200"/>
            </a:pPr>
            <a:r>
              <a:t>ML methods and multivariable input for accurate </a:t>
            </a:r>
          </a:p>
          <a:p>
            <a:pPr>
              <a:lnSpc>
                <a:spcPct val="50000"/>
              </a:lnSpc>
              <a:defRPr sz="3200"/>
            </a:pPr>
            <a:r>
              <a:t>ED occupancy forecasting to reduce overcrowding</a:t>
            </a:r>
          </a:p>
        </p:txBody>
      </p:sp>
      <p:sp>
        <p:nvSpPr>
          <p:cNvPr id="180" name="Area of expertise:…"/>
          <p:cNvSpPr txBox="1"/>
          <p:nvPr/>
        </p:nvSpPr>
        <p:spPr>
          <a:xfrm>
            <a:off x="902873" y="7972676"/>
            <a:ext cx="5316131" cy="309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 sz="4700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Area of expertise</a:t>
            </a:r>
            <a:r>
              <a:rPr u="none"/>
              <a:t>:</a:t>
            </a:r>
          </a:p>
          <a:p>
            <a:pPr marL="446809" indent="-446809" defTabSz="457200">
              <a:lnSpc>
                <a:spcPct val="100000"/>
              </a:lnSpc>
              <a:spcBef>
                <a:spcPts val="0"/>
              </a:spcBef>
              <a:buSzPct val="150000"/>
              <a:buChar char="•"/>
              <a:defRPr sz="4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ED forecasting</a:t>
            </a:r>
          </a:p>
          <a:p>
            <a:pPr marL="446809" indent="-446809" defTabSz="457200">
              <a:lnSpc>
                <a:spcPct val="100000"/>
              </a:lnSpc>
              <a:spcBef>
                <a:spcPts val="0"/>
              </a:spcBef>
              <a:buSzPct val="150000"/>
              <a:buChar char="•"/>
              <a:defRPr sz="4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ML methods </a:t>
            </a:r>
          </a:p>
          <a:p>
            <a:pPr marL="446809" indent="-446809" defTabSz="457200">
              <a:lnSpc>
                <a:spcPct val="100000"/>
              </a:lnSpc>
              <a:spcBef>
                <a:spcPts val="0"/>
              </a:spcBef>
              <a:buSzPct val="150000"/>
              <a:buChar char="•"/>
              <a:defRPr sz="4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Multivariable analysis</a:t>
            </a:r>
          </a:p>
        </p:txBody>
      </p:sp>
      <p:grpSp>
        <p:nvGrpSpPr>
          <p:cNvPr id="183" name="Сгруппировать"/>
          <p:cNvGrpSpPr/>
          <p:nvPr/>
        </p:nvGrpSpPr>
        <p:grpSpPr>
          <a:xfrm>
            <a:off x="10186357" y="3461825"/>
            <a:ext cx="14678102" cy="7361437"/>
            <a:chOff x="0" y="0"/>
            <a:chExt cx="14678100" cy="7361436"/>
          </a:xfrm>
        </p:grpSpPr>
        <p:pic>
          <p:nvPicPr>
            <p:cNvPr id="181" name="вставленный-фильм.png" descr="вставленный-фильм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4678102" cy="67923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2" name="Caption"/>
            <p:cNvSpPr/>
            <p:nvPr/>
          </p:nvSpPr>
          <p:spPr>
            <a:xfrm>
              <a:off x="0" y="6893949"/>
              <a:ext cx="14678102" cy="467488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2438400">
                <a:spcBef>
                  <a:spcPts val="0"/>
                </a:spcBef>
                <a:defRPr sz="1900"/>
              </a:lvl1pPr>
            </a:lstStyle>
            <a:p>
              <a:pPr/>
              <a:r>
                <a:t>Statistic of RH, HC, UH</a:t>
              </a:r>
            </a:p>
          </p:txBody>
        </p:sp>
      </p:grpSp>
      <p:sp>
        <p:nvSpPr>
          <p:cNvPr id="184" name="Номер слайда"/>
          <p:cNvSpPr txBox="1"/>
          <p:nvPr>
            <p:ph type="sldNum" sz="quarter" idx="4294967295"/>
          </p:nvPr>
        </p:nvSpPr>
        <p:spPr>
          <a:xfrm>
            <a:off x="12068301" y="12700000"/>
            <a:ext cx="2550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roblem statement"/>
          <p:cNvSpPr txBox="1"/>
          <p:nvPr/>
        </p:nvSpPr>
        <p:spPr>
          <a:xfrm>
            <a:off x="973963" y="430997"/>
            <a:ext cx="9022557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87" name="Outdated statistical models (e.g., ARIMA) underperform…"/>
          <p:cNvSpPr txBox="1"/>
          <p:nvPr/>
        </p:nvSpPr>
        <p:spPr>
          <a:xfrm>
            <a:off x="300786" y="3825636"/>
            <a:ext cx="15689053" cy="5006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u="sng"/>
            </a:pPr>
          </a:p>
          <a:p>
            <a:pPr marL="558511" indent="-558511">
              <a:lnSpc>
                <a:spcPct val="50000"/>
              </a:lnSpc>
              <a:buSzPct val="150000"/>
              <a:buChar char="•"/>
              <a:defRPr u="sng"/>
            </a:pPr>
            <a:r>
              <a:t>Outdated statistical models (e.g., ARIMA) underperform </a:t>
            </a:r>
          </a:p>
          <a:p>
            <a:pPr>
              <a:lnSpc>
                <a:spcPct val="100000"/>
              </a:lnSpc>
              <a:defRPr u="sng"/>
            </a:pPr>
            <a:r>
              <a:rPr u="none"/>
              <a:t>    </a:t>
            </a:r>
            <a:r>
              <a:t>compared to modern ML models</a:t>
            </a:r>
          </a:p>
          <a:p>
            <a:pPr marL="558511" indent="-558511">
              <a:lnSpc>
                <a:spcPct val="100000"/>
              </a:lnSpc>
              <a:buSzPct val="150000"/>
              <a:buChar char="•"/>
              <a:defRPr u="sng"/>
            </a:pPr>
            <a:r>
              <a:t>Uni-variable input problem</a:t>
            </a:r>
          </a:p>
          <a:p>
            <a:pPr marL="558511" indent="-558511">
              <a:lnSpc>
                <a:spcPct val="100000"/>
              </a:lnSpc>
              <a:buSzPct val="150000"/>
              <a:buChar char="•"/>
              <a:defRPr u="sng"/>
            </a:pPr>
            <a:r>
              <a:t>Real-time forecasting</a:t>
            </a:r>
          </a:p>
        </p:txBody>
      </p:sp>
      <p:sp>
        <p:nvSpPr>
          <p:cNvPr id="188" name="Номер слайда"/>
          <p:cNvSpPr txBox="1"/>
          <p:nvPr>
            <p:ph type="sldNum" sz="quarter" idx="4294967295"/>
          </p:nvPr>
        </p:nvSpPr>
        <p:spPr>
          <a:xfrm>
            <a:off x="12061951" y="12700000"/>
            <a:ext cx="2677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Methods"/>
          <p:cNvSpPr txBox="1"/>
          <p:nvPr/>
        </p:nvSpPr>
        <p:spPr>
          <a:xfrm>
            <a:off x="973963" y="430997"/>
            <a:ext cx="4226925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Methods</a:t>
            </a:r>
          </a:p>
        </p:txBody>
      </p:sp>
      <p:sp>
        <p:nvSpPr>
          <p:cNvPr id="191" name="Datasets"/>
          <p:cNvSpPr txBox="1"/>
          <p:nvPr/>
        </p:nvSpPr>
        <p:spPr>
          <a:xfrm>
            <a:off x="1021357" y="1755860"/>
            <a:ext cx="2131765" cy="7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Datasets</a:t>
            </a:r>
          </a:p>
        </p:txBody>
      </p:sp>
      <p:sp>
        <p:nvSpPr>
          <p:cNvPr id="192" name="https://github.com/tuomijal/ed-ml-multivar"/>
          <p:cNvSpPr txBox="1"/>
          <p:nvPr/>
        </p:nvSpPr>
        <p:spPr>
          <a:xfrm>
            <a:off x="600430" y="11881714"/>
            <a:ext cx="627936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8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https://github.com/tuomijal/ed-ml-multivar</a:t>
            </a:r>
          </a:p>
        </p:txBody>
      </p:sp>
      <p:grpSp>
        <p:nvGrpSpPr>
          <p:cNvPr id="195" name="Сгруппировать"/>
          <p:cNvGrpSpPr/>
          <p:nvPr/>
        </p:nvGrpSpPr>
        <p:grpSpPr>
          <a:xfrm>
            <a:off x="9109173" y="1756300"/>
            <a:ext cx="13864096" cy="10484647"/>
            <a:chOff x="0" y="0"/>
            <a:chExt cx="13864094" cy="10484645"/>
          </a:xfrm>
        </p:grpSpPr>
        <p:pic>
          <p:nvPicPr>
            <p:cNvPr id="193" name="Изображение" descr="Изображение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864095" cy="98272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4" name="Caption"/>
            <p:cNvSpPr/>
            <p:nvPr/>
          </p:nvSpPr>
          <p:spPr>
            <a:xfrm>
              <a:off x="0" y="9928893"/>
              <a:ext cx="13864095" cy="555753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2438400">
                <a:spcBef>
                  <a:spcPts val="0"/>
                </a:spcBef>
                <a:defRPr sz="2400"/>
              </a:lvl1pPr>
            </a:lstStyle>
            <a:p>
              <a:pPr/>
              <a:r>
                <a:t>Example of dataset part (direction_info.csv)</a:t>
              </a:r>
            </a:p>
          </p:txBody>
        </p:sp>
      </p:grpSp>
      <p:sp>
        <p:nvSpPr>
          <p:cNvPr id="196" name="Real datas of hospital:…"/>
          <p:cNvSpPr txBox="1"/>
          <p:nvPr/>
        </p:nvSpPr>
        <p:spPr>
          <a:xfrm>
            <a:off x="26091" y="4374464"/>
            <a:ext cx="9938891" cy="4967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Real datas of hospital:</a:t>
            </a:r>
          </a:p>
          <a:p>
            <a:pPr lvl="1" marL="1092200" indent="-546100"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Trafic data </a:t>
            </a:r>
          </a:p>
          <a:p>
            <a:pPr lvl="1" marL="1092200" indent="-546100"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Hospital bed availability  </a:t>
            </a:r>
          </a:p>
          <a:p>
            <a:pPr lvl="1" marL="1092200" indent="-546100"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Calendar variables </a:t>
            </a:r>
          </a:p>
          <a:p>
            <a:pPr lvl="1" marL="1092200" indent="-546100"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Website visits </a:t>
            </a:r>
          </a:p>
          <a:p>
            <a:pPr lvl="1" marL="1092200" indent="-546100"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Public events</a:t>
            </a:r>
          </a:p>
        </p:txBody>
      </p:sp>
      <p:sp>
        <p:nvSpPr>
          <p:cNvPr id="197" name="Номер слайда"/>
          <p:cNvSpPr txBox="1"/>
          <p:nvPr>
            <p:ph type="sldNum" sz="quarter" idx="4294967295"/>
          </p:nvPr>
        </p:nvSpPr>
        <p:spPr>
          <a:xfrm>
            <a:off x="12060300" y="12700000"/>
            <a:ext cx="27101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Methods"/>
          <p:cNvSpPr txBox="1"/>
          <p:nvPr/>
        </p:nvSpPr>
        <p:spPr>
          <a:xfrm>
            <a:off x="973963" y="430997"/>
            <a:ext cx="4226925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Methods</a:t>
            </a:r>
          </a:p>
        </p:txBody>
      </p:sp>
      <p:sp>
        <p:nvSpPr>
          <p:cNvPr id="200" name="Approach"/>
          <p:cNvSpPr txBox="1"/>
          <p:nvPr/>
        </p:nvSpPr>
        <p:spPr>
          <a:xfrm>
            <a:off x="1021357" y="1755860"/>
            <a:ext cx="2494931" cy="7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Approach</a:t>
            </a:r>
          </a:p>
        </p:txBody>
      </p:sp>
      <p:sp>
        <p:nvSpPr>
          <p:cNvPr id="201" name="Номер слайда"/>
          <p:cNvSpPr txBox="1"/>
          <p:nvPr>
            <p:ph type="sldNum" sz="quarter" idx="4294967295"/>
          </p:nvPr>
        </p:nvSpPr>
        <p:spPr>
          <a:xfrm>
            <a:off x="12064110" y="12700000"/>
            <a:ext cx="26339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Multivariable input - for enriched forecasting…"/>
          <p:cNvSpPr txBox="1"/>
          <p:nvPr/>
        </p:nvSpPr>
        <p:spPr>
          <a:xfrm>
            <a:off x="544967" y="4445978"/>
            <a:ext cx="12576654" cy="5203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Multivariable input - for enriched forecasting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Time series forecasting - focus on predicting 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occupancy based on time series data.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Re-training protocol - to account for changes over time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Hyper-parameters optimization - tree-structured Parzen 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estimator for tuning model parameters</a:t>
            </a:r>
          </a:p>
        </p:txBody>
      </p:sp>
      <p:grpSp>
        <p:nvGrpSpPr>
          <p:cNvPr id="205" name="Сгруппировать"/>
          <p:cNvGrpSpPr/>
          <p:nvPr/>
        </p:nvGrpSpPr>
        <p:grpSpPr>
          <a:xfrm>
            <a:off x="14954237" y="2020406"/>
            <a:ext cx="8440768" cy="10256848"/>
            <a:chOff x="0" y="0"/>
            <a:chExt cx="8440766" cy="10256846"/>
          </a:xfrm>
        </p:grpSpPr>
        <p:pic>
          <p:nvPicPr>
            <p:cNvPr id="203" name="вставленный-фильм.png" descr="вставленный-фильм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440767" cy="96751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4" name="Caption"/>
            <p:cNvSpPr/>
            <p:nvPr/>
          </p:nvSpPr>
          <p:spPr>
            <a:xfrm>
              <a:off x="0" y="9776786"/>
              <a:ext cx="8440767" cy="480061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2438400">
                <a:spcBef>
                  <a:spcPts val="0"/>
                </a:spcBef>
                <a:defRPr sz="2000"/>
              </a:lvl1pPr>
            </a:lstStyle>
            <a:p>
              <a:pPr/>
              <a:r>
                <a:t>Variables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Methods"/>
          <p:cNvSpPr txBox="1"/>
          <p:nvPr/>
        </p:nvSpPr>
        <p:spPr>
          <a:xfrm>
            <a:off x="973963" y="430997"/>
            <a:ext cx="4226925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Methods</a:t>
            </a:r>
          </a:p>
        </p:txBody>
      </p:sp>
      <p:sp>
        <p:nvSpPr>
          <p:cNvPr id="208" name="DeepAR, N-BEATS"/>
          <p:cNvSpPr txBox="1"/>
          <p:nvPr/>
        </p:nvSpPr>
        <p:spPr>
          <a:xfrm>
            <a:off x="1021357" y="1755860"/>
            <a:ext cx="4791795" cy="7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DeepAR, N-BEATS</a:t>
            </a:r>
          </a:p>
        </p:txBody>
      </p:sp>
      <p:sp>
        <p:nvSpPr>
          <p:cNvPr id="209" name="Номер слайда"/>
          <p:cNvSpPr txBox="1"/>
          <p:nvPr>
            <p:ph type="sldNum" sz="quarter" idx="4294967295"/>
          </p:nvPr>
        </p:nvSpPr>
        <p:spPr>
          <a:xfrm>
            <a:off x="12060046" y="12700000"/>
            <a:ext cx="27152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12" name="Сгруппировать"/>
          <p:cNvGrpSpPr/>
          <p:nvPr/>
        </p:nvGrpSpPr>
        <p:grpSpPr>
          <a:xfrm>
            <a:off x="14340271" y="870992"/>
            <a:ext cx="9126024" cy="5587758"/>
            <a:chOff x="0" y="0"/>
            <a:chExt cx="9126022" cy="5587757"/>
          </a:xfrm>
        </p:grpSpPr>
        <p:pic>
          <p:nvPicPr>
            <p:cNvPr id="210" name="Изображение" descr="Изображение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126023" cy="50060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1" name="Caption"/>
            <p:cNvSpPr/>
            <p:nvPr/>
          </p:nvSpPr>
          <p:spPr>
            <a:xfrm>
              <a:off x="0" y="5107697"/>
              <a:ext cx="9126022" cy="480061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2438400">
                <a:spcBef>
                  <a:spcPts val="0"/>
                </a:spcBef>
                <a:defRPr sz="2000"/>
              </a:lvl1pPr>
            </a:lstStyle>
            <a:p>
              <a:pPr/>
              <a:r>
                <a:t>DeepAR architecture </a:t>
              </a:r>
            </a:p>
          </p:txBody>
        </p:sp>
      </p:grpSp>
      <p:grpSp>
        <p:nvGrpSpPr>
          <p:cNvPr id="215" name="Сгруппировать"/>
          <p:cNvGrpSpPr/>
          <p:nvPr/>
        </p:nvGrpSpPr>
        <p:grpSpPr>
          <a:xfrm>
            <a:off x="12804325" y="6418581"/>
            <a:ext cx="11162850" cy="6414250"/>
            <a:chOff x="0" y="0"/>
            <a:chExt cx="11162849" cy="6414248"/>
          </a:xfrm>
        </p:grpSpPr>
        <p:pic>
          <p:nvPicPr>
            <p:cNvPr id="213" name="Изображение" descr="Изображение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162850" cy="58325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Caption"/>
            <p:cNvSpPr/>
            <p:nvPr/>
          </p:nvSpPr>
          <p:spPr>
            <a:xfrm>
              <a:off x="0" y="5934188"/>
              <a:ext cx="11162850" cy="480061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2438400">
                <a:spcBef>
                  <a:spcPts val="0"/>
                </a:spcBef>
                <a:defRPr sz="2000"/>
              </a:lvl1pPr>
            </a:lstStyle>
            <a:p>
              <a:pPr/>
              <a:r>
                <a:t>N-BEATS architecture with example</a:t>
              </a:r>
            </a:p>
          </p:txBody>
        </p:sp>
      </p:grpSp>
      <p:sp>
        <p:nvSpPr>
          <p:cNvPr id="216" name="Autoregressive RNN (DeepAR)…"/>
          <p:cNvSpPr txBox="1"/>
          <p:nvPr/>
        </p:nvSpPr>
        <p:spPr>
          <a:xfrm>
            <a:off x="953772" y="5610659"/>
            <a:ext cx="9272335" cy="2494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Autoregressive RNN (DeepAR) 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Time series decomposition (DeepAR)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Prediction without structure (N-BEATS)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Methods"/>
          <p:cNvSpPr txBox="1"/>
          <p:nvPr/>
        </p:nvSpPr>
        <p:spPr>
          <a:xfrm>
            <a:off x="973963" y="430997"/>
            <a:ext cx="4226925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Methods</a:t>
            </a:r>
          </a:p>
        </p:txBody>
      </p:sp>
      <p:sp>
        <p:nvSpPr>
          <p:cNvPr id="219" name="TFT, LightGBM"/>
          <p:cNvSpPr txBox="1"/>
          <p:nvPr/>
        </p:nvSpPr>
        <p:spPr>
          <a:xfrm>
            <a:off x="1021357" y="1755860"/>
            <a:ext cx="4078015" cy="7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TFT, LightGBM</a:t>
            </a:r>
          </a:p>
        </p:txBody>
      </p:sp>
      <p:sp>
        <p:nvSpPr>
          <p:cNvPr id="220" name="Multi-Horizon Forecasting. (TFT).…"/>
          <p:cNvSpPr txBox="1"/>
          <p:nvPr/>
        </p:nvSpPr>
        <p:spPr>
          <a:xfrm>
            <a:off x="264535" y="5330327"/>
            <a:ext cx="13443510" cy="4113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46100" indent="-546100">
              <a:buSzPct val="150000"/>
              <a:buChar char="•"/>
            </a:pPr>
            <a:r>
              <a:t>Multi-Horizon Forecasting. (TFT).</a:t>
            </a:r>
          </a:p>
          <a:p>
            <a:pPr marL="546100" indent="-546100">
              <a:buSzPct val="150000"/>
              <a:buChar char="•"/>
            </a:pPr>
            <a:r>
              <a:t>Single Passage Improvement. (GRN).</a:t>
            </a:r>
          </a:p>
          <a:p>
            <a:pPr marL="546100" indent="-546100">
              <a:buSzPct val="150000"/>
              <a:buChar char="•"/>
            </a:pPr>
            <a:r>
              <a:t>Efficient Forecasting with DT and RF. (LightGBM).</a:t>
            </a:r>
          </a:p>
        </p:txBody>
      </p:sp>
      <p:sp>
        <p:nvSpPr>
          <p:cNvPr id="221" name="Номер слайда"/>
          <p:cNvSpPr txBox="1"/>
          <p:nvPr>
            <p:ph type="sldNum" sz="quarter" idx="4294967295"/>
          </p:nvPr>
        </p:nvSpPr>
        <p:spPr>
          <a:xfrm>
            <a:off x="12071984" y="12700000"/>
            <a:ext cx="24765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Methods"/>
          <p:cNvSpPr txBox="1"/>
          <p:nvPr/>
        </p:nvSpPr>
        <p:spPr>
          <a:xfrm>
            <a:off x="973963" y="430997"/>
            <a:ext cx="4226925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Methods</a:t>
            </a:r>
          </a:p>
        </p:txBody>
      </p:sp>
      <p:sp>
        <p:nvSpPr>
          <p:cNvPr id="224" name="TFT, LightGBM"/>
          <p:cNvSpPr txBox="1"/>
          <p:nvPr/>
        </p:nvSpPr>
        <p:spPr>
          <a:xfrm>
            <a:off x="1021357" y="1755860"/>
            <a:ext cx="4078015" cy="7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TFT, LightGBM</a:t>
            </a:r>
          </a:p>
        </p:txBody>
      </p:sp>
      <p:grpSp>
        <p:nvGrpSpPr>
          <p:cNvPr id="227" name="Сгруппировать"/>
          <p:cNvGrpSpPr/>
          <p:nvPr/>
        </p:nvGrpSpPr>
        <p:grpSpPr>
          <a:xfrm>
            <a:off x="1315164" y="2738656"/>
            <a:ext cx="12848383" cy="10129750"/>
            <a:chOff x="0" y="0"/>
            <a:chExt cx="12848382" cy="10129749"/>
          </a:xfrm>
        </p:grpSpPr>
        <p:pic>
          <p:nvPicPr>
            <p:cNvPr id="225" name="Изображение" descr="Изображение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848383" cy="95355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6" name="Caption"/>
            <p:cNvSpPr/>
            <p:nvPr/>
          </p:nvSpPr>
          <p:spPr>
            <a:xfrm>
              <a:off x="0" y="9637116"/>
              <a:ext cx="12848383" cy="49263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100"/>
              </a:lvl1pPr>
            </a:lstStyle>
            <a:p>
              <a:pPr/>
              <a:r>
                <a:t>TFT architecture</a:t>
              </a:r>
            </a:p>
          </p:txBody>
        </p:sp>
      </p:grpSp>
      <p:grpSp>
        <p:nvGrpSpPr>
          <p:cNvPr id="230" name="Сгруппировать"/>
          <p:cNvGrpSpPr/>
          <p:nvPr/>
        </p:nvGrpSpPr>
        <p:grpSpPr>
          <a:xfrm>
            <a:off x="17756091" y="1117358"/>
            <a:ext cx="5725967" cy="5337357"/>
            <a:chOff x="0" y="0"/>
            <a:chExt cx="5725965" cy="5337356"/>
          </a:xfrm>
        </p:grpSpPr>
        <p:pic>
          <p:nvPicPr>
            <p:cNvPr id="228" name="вставленный-фильм.png" descr="вставленный-фильм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725966" cy="46800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9" name="Caption"/>
            <p:cNvSpPr/>
            <p:nvPr/>
          </p:nvSpPr>
          <p:spPr>
            <a:xfrm>
              <a:off x="0" y="4781604"/>
              <a:ext cx="5725966" cy="555753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2438400">
                <a:spcBef>
                  <a:spcPts val="0"/>
                </a:spcBef>
                <a:defRPr sz="2400"/>
              </a:lvl1pPr>
            </a:lstStyle>
            <a:p>
              <a:pPr/>
              <a:r>
                <a:t>Gated residual net architecture</a:t>
              </a:r>
            </a:p>
          </p:txBody>
        </p:sp>
      </p:grpSp>
      <p:grpSp>
        <p:nvGrpSpPr>
          <p:cNvPr id="233" name="Сгруппировать"/>
          <p:cNvGrpSpPr/>
          <p:nvPr/>
        </p:nvGrpSpPr>
        <p:grpSpPr>
          <a:xfrm>
            <a:off x="16261410" y="6903349"/>
            <a:ext cx="8715327" cy="6174266"/>
            <a:chOff x="0" y="0"/>
            <a:chExt cx="8715326" cy="6174264"/>
          </a:xfrm>
        </p:grpSpPr>
        <p:pic>
          <p:nvPicPr>
            <p:cNvPr id="231" name="Изображение" descr="Изображение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715327" cy="55169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Caption"/>
            <p:cNvSpPr/>
            <p:nvPr/>
          </p:nvSpPr>
          <p:spPr>
            <a:xfrm>
              <a:off x="0" y="5618512"/>
              <a:ext cx="8715327" cy="555753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2438400">
                <a:spcBef>
                  <a:spcPts val="0"/>
                </a:spcBef>
                <a:defRPr sz="2400"/>
              </a:lvl1pPr>
            </a:lstStyle>
            <a:p>
              <a:pPr/>
              <a:r>
                <a:t>LightGBM</a:t>
              </a:r>
            </a:p>
          </p:txBody>
        </p:sp>
      </p:grpSp>
      <p:sp>
        <p:nvSpPr>
          <p:cNvPr id="234" name="Номер слайда"/>
          <p:cNvSpPr txBox="1"/>
          <p:nvPr>
            <p:ph type="sldNum" sz="quarter" idx="4294967295"/>
          </p:nvPr>
        </p:nvSpPr>
        <p:spPr>
          <a:xfrm>
            <a:off x="12061570" y="12700000"/>
            <a:ext cx="26847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Experiment"/>
          <p:cNvSpPr txBox="1"/>
          <p:nvPr/>
        </p:nvSpPr>
        <p:spPr>
          <a:xfrm>
            <a:off x="973963" y="430997"/>
            <a:ext cx="5699225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Experiment</a:t>
            </a:r>
          </a:p>
        </p:txBody>
      </p:sp>
      <p:sp>
        <p:nvSpPr>
          <p:cNvPr id="237" name="Set-up"/>
          <p:cNvSpPr txBox="1"/>
          <p:nvPr/>
        </p:nvSpPr>
        <p:spPr>
          <a:xfrm>
            <a:off x="1021357" y="1755860"/>
            <a:ext cx="1666826" cy="7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Set-up</a:t>
            </a:r>
          </a:p>
        </p:txBody>
      </p:sp>
      <p:sp>
        <p:nvSpPr>
          <p:cNvPr id="238" name="Номер слайда"/>
          <p:cNvSpPr txBox="1"/>
          <p:nvPr>
            <p:ph type="sldNum" sz="quarter" idx="4294967295"/>
          </p:nvPr>
        </p:nvSpPr>
        <p:spPr>
          <a:xfrm>
            <a:off x="12059919" y="12700000"/>
            <a:ext cx="27178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Preparing datasets…"/>
          <p:cNvSpPr txBox="1"/>
          <p:nvPr/>
        </p:nvSpPr>
        <p:spPr>
          <a:xfrm>
            <a:off x="520920" y="4488575"/>
            <a:ext cx="9101238" cy="4738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Preparing datasets 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splitting for testing and training 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Testing models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Comparing models </a:t>
            </a:r>
          </a:p>
        </p:txBody>
      </p:sp>
      <p:grpSp>
        <p:nvGrpSpPr>
          <p:cNvPr id="242" name="Сгруппировать"/>
          <p:cNvGrpSpPr/>
          <p:nvPr/>
        </p:nvGrpSpPr>
        <p:grpSpPr>
          <a:xfrm>
            <a:off x="8705553" y="4214003"/>
            <a:ext cx="15242966" cy="5882226"/>
            <a:chOff x="0" y="0"/>
            <a:chExt cx="15242964" cy="5882224"/>
          </a:xfrm>
        </p:grpSpPr>
        <p:pic>
          <p:nvPicPr>
            <p:cNvPr id="240" name="Изображение" descr="Изображение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5242965" cy="52879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Caption"/>
            <p:cNvSpPr/>
            <p:nvPr/>
          </p:nvSpPr>
          <p:spPr>
            <a:xfrm>
              <a:off x="0" y="5389591"/>
              <a:ext cx="15242964" cy="49263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2438400">
                <a:spcBef>
                  <a:spcPts val="0"/>
                </a:spcBef>
                <a:defRPr sz="2100"/>
              </a:lvl1pPr>
            </a:lstStyle>
            <a:p>
              <a:pPr/>
              <a:r>
                <a:t>Data split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