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12" name="Заголовок презентации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100" name="Подзаголовок слайда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101" name="Номер слайда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Заголовок повестки дня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109" name="Уровень текста 1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Подзаголовок повестки дня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111" name="Номер слайда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Уровень текста 1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Информация о факте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27" name="Уровень текста 1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Авторство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Авторство</a:t>
            </a:r>
          </a:p>
        </p:txBody>
      </p:sp>
      <p:sp>
        <p:nvSpPr>
          <p:cNvPr id="136" name="Уровень текста 1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Номер слайда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Море и небо на закате 2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Море и небо на закате 1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Пляж и море на закате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Номер слайда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ляж и море на закате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Номер слайда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Номер слайда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ляж и море на закате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Заголовок презентации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3" name="Уровень текста 1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Автор и дата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Заголовок слайда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33" name="Море и небо на закате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Уровень текста 1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Подзаголовок слайда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Заголовок слайда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1" name="Море и небо на закате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Подзаголовок слайда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63" name="Уровень текста 1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, видео — мелк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слайда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72" name="Подзаголовок слайда"/>
          <p:cNvSpPr txBox="1"/>
          <p:nvPr>
            <p:ph type="body" sz="quarter" idx="21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73" name="Уровень текста 1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Номер слайда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, видео — круп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Заголовок слайда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2" name="Подзаголовок слайда"/>
          <p:cNvSpPr txBox="1"/>
          <p:nvPr>
            <p:ph type="body" sz="quarter" idx="21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83" name="Уровень текста 1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Номер слайда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Заголовок раздела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92" name="Номер слайда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3" name="Уровень текста 1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0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.tif"/><Relationship Id="rId3" Type="http://schemas.openxmlformats.org/officeDocument/2006/relationships/image" Target="../media/image4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.png"/><Relationship Id="rId3" Type="http://schemas.openxmlformats.org/officeDocument/2006/relationships/image" Target="../media/image5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Emergency department forecasting with hourly occupancy using time series analysis"/>
          <p:cNvSpPr txBox="1"/>
          <p:nvPr>
            <p:ph type="ctrTitle"/>
          </p:nvPr>
        </p:nvSpPr>
        <p:spPr>
          <a:xfrm>
            <a:off x="1219200" y="4514885"/>
            <a:ext cx="21945600" cy="3520442"/>
          </a:xfrm>
          <a:prstGeom prst="rect">
            <a:avLst/>
          </a:prstGeom>
        </p:spPr>
        <p:txBody>
          <a:bodyPr/>
          <a:lstStyle>
            <a:lvl1pPr defTabSz="127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pc="0" sz="7044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Emergency department forecasting with hourly occupancy using time series analysis</a:t>
            </a:r>
          </a:p>
        </p:txBody>
      </p:sp>
      <p:sp>
        <p:nvSpPr>
          <p:cNvPr id="172" name="Student: Salimli A. Gr. 5130201/20102…"/>
          <p:cNvSpPr txBox="1"/>
          <p:nvPr>
            <p:ph type="subTitle" sz="half" idx="1"/>
          </p:nvPr>
        </p:nvSpPr>
        <p:spPr>
          <a:xfrm>
            <a:off x="1219200" y="9050498"/>
            <a:ext cx="21945600" cy="3176712"/>
          </a:xfrm>
          <a:prstGeom prst="rect">
            <a:avLst/>
          </a:prstGeom>
        </p:spPr>
        <p:txBody>
          <a:bodyPr/>
          <a:lstStyle/>
          <a:p>
            <a:pPr defTabSz="718184">
              <a:defRPr spc="-41" sz="4176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718184">
              <a:defRPr spc="-41" sz="4176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718184">
              <a:defRPr spc="-41" sz="4176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718184">
              <a:defRPr spc="-41" sz="417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Student: Salimli A. Gr. 5130201/20102</a:t>
            </a:r>
          </a:p>
          <a:p>
            <a:pPr defTabSz="718184">
              <a:defRPr spc="-41" sz="417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Supervisor: Ph.D in Technical Science, D.E Motorin</a:t>
            </a:r>
          </a:p>
        </p:txBody>
      </p:sp>
      <p:sp>
        <p:nvSpPr>
          <p:cNvPr id="173" name="Autumn 2024"/>
          <p:cNvSpPr txBox="1"/>
          <p:nvPr/>
        </p:nvSpPr>
        <p:spPr>
          <a:xfrm>
            <a:off x="1219200" y="12659488"/>
            <a:ext cx="21945600" cy="605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pc="-29"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Autumn 2024</a:t>
            </a:r>
          </a:p>
        </p:txBody>
      </p:sp>
      <p:sp>
        <p:nvSpPr>
          <p:cNvPr id="174" name="Текст"/>
          <p:cNvSpPr txBox="1"/>
          <p:nvPr/>
        </p:nvSpPr>
        <p:spPr>
          <a:xfrm>
            <a:off x="-44999" y="-20728"/>
            <a:ext cx="3365501" cy="352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pic>
        <p:nvPicPr>
          <p:cNvPr id="175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4999" y="-20728"/>
            <a:ext cx="3251201" cy="3251201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Peter the Great St. Petersburg Polytechnic University  Institute of computer science and cybersecurity…"/>
          <p:cNvSpPr txBox="1"/>
          <p:nvPr/>
        </p:nvSpPr>
        <p:spPr>
          <a:xfrm>
            <a:off x="7075738" y="879523"/>
            <a:ext cx="10232524" cy="1719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Peter the Great St. Petersburg Polytechnic University </a:t>
            </a:r>
            <a:br/>
            <a:r>
              <a:t>Institute of computer science and cybersecurity 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sz="3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Higher school of artificial intelligence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Experiment"/>
          <p:cNvSpPr txBox="1"/>
          <p:nvPr/>
        </p:nvSpPr>
        <p:spPr>
          <a:xfrm>
            <a:off x="973963" y="430997"/>
            <a:ext cx="5699225" cy="1337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Experiment</a:t>
            </a:r>
          </a:p>
        </p:txBody>
      </p:sp>
      <p:sp>
        <p:nvSpPr>
          <p:cNvPr id="245" name="Set-up"/>
          <p:cNvSpPr txBox="1"/>
          <p:nvPr/>
        </p:nvSpPr>
        <p:spPr>
          <a:xfrm>
            <a:off x="1021357" y="1755860"/>
            <a:ext cx="1666826" cy="7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Set-up</a:t>
            </a:r>
          </a:p>
        </p:txBody>
      </p:sp>
      <p:sp>
        <p:nvSpPr>
          <p:cNvPr id="246" name="Preparing datasets…"/>
          <p:cNvSpPr txBox="1"/>
          <p:nvPr/>
        </p:nvSpPr>
        <p:spPr>
          <a:xfrm>
            <a:off x="617109" y="4332991"/>
            <a:ext cx="9101239" cy="6733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1277" indent="-521277" defTabSz="457200">
              <a:lnSpc>
                <a:spcPct val="150000"/>
              </a:lnSpc>
              <a:spcBef>
                <a:spcPts val="0"/>
              </a:spcBef>
              <a:buSzPct val="150000"/>
              <a:buChar char="•"/>
              <a:defRPr sz="4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Preparing datasets </a:t>
            </a:r>
          </a:p>
          <a:p>
            <a:pPr marL="521277" indent="-521277" defTabSz="457200">
              <a:lnSpc>
                <a:spcPct val="150000"/>
              </a:lnSpc>
              <a:spcBef>
                <a:spcPts val="0"/>
              </a:spcBef>
              <a:buSzPct val="150000"/>
              <a:buChar char="•"/>
              <a:defRPr sz="4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Division of data into training and testing sets (242 + 73 + 50 days). </a:t>
            </a:r>
          </a:p>
          <a:p>
            <a:pPr marL="521277" indent="-521277" defTabSz="457200">
              <a:lnSpc>
                <a:spcPct val="150000"/>
              </a:lnSpc>
              <a:spcBef>
                <a:spcPts val="0"/>
              </a:spcBef>
              <a:buSzPct val="150000"/>
              <a:buChar char="•"/>
              <a:defRPr sz="4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Forecasts made 1-4 hours ahead during peak daily hours.</a:t>
            </a:r>
          </a:p>
          <a:p>
            <a:pPr marL="521277" indent="-521277" defTabSz="457200">
              <a:lnSpc>
                <a:spcPct val="150000"/>
              </a:lnSpc>
              <a:spcBef>
                <a:spcPts val="0"/>
              </a:spcBef>
              <a:buSzPct val="150000"/>
              <a:buChar char="•"/>
              <a:defRPr sz="4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Assessment of predictive power (to improve forecast accuracy)</a:t>
            </a:r>
          </a:p>
        </p:txBody>
      </p:sp>
      <p:grpSp>
        <p:nvGrpSpPr>
          <p:cNvPr id="249" name="Сгруппировать"/>
          <p:cNvGrpSpPr/>
          <p:nvPr/>
        </p:nvGrpSpPr>
        <p:grpSpPr>
          <a:xfrm>
            <a:off x="12701989" y="4848771"/>
            <a:ext cx="10772136" cy="6186281"/>
            <a:chOff x="0" y="0"/>
            <a:chExt cx="10772134" cy="6186279"/>
          </a:xfrm>
        </p:grpSpPr>
        <p:pic>
          <p:nvPicPr>
            <p:cNvPr id="247" name="вставленный-фильм.png" descr="вставленный-фильм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772135" cy="57017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8" name="Caption"/>
            <p:cNvSpPr/>
            <p:nvPr/>
          </p:nvSpPr>
          <p:spPr>
            <a:xfrm>
              <a:off x="0" y="5803369"/>
              <a:ext cx="10772135" cy="382911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 defTabSz="2438400">
                <a:spcBef>
                  <a:spcPts val="0"/>
                </a:spcBef>
                <a:defRPr sz="20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TSD splitting</a:t>
              </a:r>
            </a:p>
          </p:txBody>
        </p:sp>
      </p:grpSp>
      <p:sp>
        <p:nvSpPr>
          <p:cNvPr id="250" name="Номер слайда"/>
          <p:cNvSpPr txBox="1"/>
          <p:nvPr>
            <p:ph type="sldNum" sz="quarter" idx="4294967295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erfomance metrics"/>
          <p:cNvSpPr txBox="1"/>
          <p:nvPr/>
        </p:nvSpPr>
        <p:spPr>
          <a:xfrm>
            <a:off x="973963" y="430997"/>
            <a:ext cx="9531308" cy="1337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Perfomance metrics</a:t>
            </a:r>
          </a:p>
        </p:txBody>
      </p:sp>
      <p:sp>
        <p:nvSpPr>
          <p:cNvPr id="253" name="Using a performance metrics to compare…"/>
          <p:cNvSpPr txBox="1"/>
          <p:nvPr/>
        </p:nvSpPr>
        <p:spPr>
          <a:xfrm>
            <a:off x="252692" y="4269959"/>
            <a:ext cx="12215903" cy="5176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Using a performance metrics to compare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results of forecasting, by calculating errors 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546100" indent="-546100">
              <a:buSzPct val="1500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MAPE</a:t>
            </a:r>
          </a:p>
          <a:p>
            <a:pPr marL="546100" indent="-546100">
              <a:buSzPct val="1500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MAE</a:t>
            </a:r>
          </a:p>
          <a:p>
            <a:pPr marL="546100" indent="-546100">
              <a:buSzPct val="1500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MSE</a:t>
            </a:r>
          </a:p>
        </p:txBody>
      </p:sp>
      <p:sp>
        <p:nvSpPr>
          <p:cNvPr id="254" name="Номер слайда"/>
          <p:cNvSpPr txBox="1"/>
          <p:nvPr>
            <p:ph type="sldNum" sz="quarter" idx="4294967295"/>
          </p:nvPr>
        </p:nvSpPr>
        <p:spPr>
          <a:xfrm>
            <a:off x="12037313" y="12700000"/>
            <a:ext cx="316993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5" name="Уравнение"/>
          <p:cNvSpPr txBox="1"/>
          <p:nvPr/>
        </p:nvSpPr>
        <p:spPr>
          <a:xfrm>
            <a:off x="15177820" y="4335360"/>
            <a:ext cx="5631896" cy="179073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>
              <a:lnSpc>
                <a:spcPct val="100000"/>
              </a:lnSpc>
              <a:spcBef>
                <a:spcPts val="0"/>
              </a:spcBef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m:rPr>
                      <m:nor/>
                    </m:rPr>
                    <a:rPr xmlns:a="http://schemas.openxmlformats.org/drawingml/2006/main" sz="4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MAPE</m:t>
                  </m:r>
                  <m:r>
                    <a:rPr xmlns:a="http://schemas.openxmlformats.org/drawingml/2006/main" sz="4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4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den>
                  </m:f>
                  <m:limUpp>
                    <m:e>
                      <m:limLow>
                        <m:e>
                          <m:r>
                            <a:rPr xmlns:a="http://schemas.openxmlformats.org/drawingml/2006/main" sz="4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4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4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4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4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d>
                    <m:dPr>
                      <m:ctrlPr>
                        <a:rPr xmlns:a="http://schemas.openxmlformats.org/drawingml/2006/main" sz="4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|"/>
                      <m:endChr m:val="|"/>
                    </m:dPr>
                    <m:e>
                      <m:f>
                        <m:fPr>
                          <m:ctrlPr>
                            <a:rPr xmlns:a="http://schemas.openxmlformats.org/drawingml/2006/main" sz="4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sSub>
                            <m:e>
                              <m:r>
                                <a:rPr xmlns:a="http://schemas.openxmlformats.org/drawingml/2006/main" sz="4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xmlns:a="http://schemas.openxmlformats.org/drawingml/2006/main" sz="4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xmlns:a="http://schemas.openxmlformats.org/drawingml/2006/main" sz="4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sSub>
                            <m:e>
                              <m:limUpp>
                                <m:e>
                                  <m:r>
                                    <a:rPr xmlns:a="http://schemas.openxmlformats.org/drawingml/2006/main" sz="43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lim>
                                  <m:r>
                                    <a:rPr xmlns:a="http://schemas.openxmlformats.org/drawingml/2006/main" sz="43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̂</m:t>
                                  </m:r>
                                </m:lim>
                              </m:limUpp>
                            </m:e>
                            <m:sub>
                              <m:r>
                                <a:rPr xmlns:a="http://schemas.openxmlformats.org/drawingml/2006/main" sz="4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num>
                        <m:den>
                          <m:sSub>
                            <m:e>
                              <m:r>
                                <a:rPr xmlns:a="http://schemas.openxmlformats.org/drawingml/2006/main" sz="4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xmlns:a="http://schemas.openxmlformats.org/drawingml/2006/main" sz="4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den>
                      </m:f>
                    </m:e>
                  </m:d>
                </m:oMath>
              </m:oMathPara>
            </a14:m>
            <a:endParaRPr sz="4300"/>
          </a:p>
        </p:txBody>
      </p:sp>
      <p:sp>
        <p:nvSpPr>
          <p:cNvPr id="256" name="Уравнение"/>
          <p:cNvSpPr txBox="1"/>
          <p:nvPr/>
        </p:nvSpPr>
        <p:spPr>
          <a:xfrm>
            <a:off x="15117396" y="7208579"/>
            <a:ext cx="5628306" cy="163520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>
              <a:lnSpc>
                <a:spcPct val="100000"/>
              </a:lnSpc>
              <a:spcBef>
                <a:spcPts val="0"/>
              </a:spcBef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m:rPr>
                      <m:nor/>
                    </m:rP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MAE</m:t>
                  </m:r>
                  <m:r>
                    <a:rPr xmlns:a="http://schemas.openxmlformats.org/drawingml/2006/main" sz="4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den>
                  </m:f>
                  <m:limUpp>
                    <m:e>
                      <m:limLow>
                        <m:e>
                          <m: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d>
                    <m:dPr>
                      <m:ctrlP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|"/>
                      <m:endChr m:val="|"/>
                    </m:dPr>
                    <m:e>
                      <m:sSub>
                        <m:e>
                          <m: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xmlns:a="http://schemas.openxmlformats.org/drawingml/2006/main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limUpp>
                            <m:e>
                              <m:r>
                                <a:rPr xmlns:a="http://schemas.openxmlformats.org/drawingml/2006/main"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lim>
                              <m:r>
                                <a:rPr xmlns:a="http://schemas.openxmlformats.org/drawingml/2006/main"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̂</m:t>
                              </m:r>
                            </m:lim>
                          </m:limUpp>
                        </m:e>
                        <m:sub>
                          <m:r>
                            <a:rPr xmlns:a="http://schemas.openxmlformats.org/drawingml/2006/main"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e>
                  </m:d>
                </m:oMath>
              </m:oMathPara>
            </a14:m>
            <a:endParaRPr sz="4800"/>
          </a:p>
        </p:txBody>
      </p:sp>
      <p:sp>
        <p:nvSpPr>
          <p:cNvPr id="257" name="Уравнение"/>
          <p:cNvSpPr txBox="1"/>
          <p:nvPr/>
        </p:nvSpPr>
        <p:spPr>
          <a:xfrm>
            <a:off x="15140567" y="9926263"/>
            <a:ext cx="5581965" cy="176293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>
              <a:lnSpc>
                <a:spcPct val="100000"/>
              </a:lnSpc>
              <a:spcBef>
                <a:spcPts val="0"/>
              </a:spcBef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m:rPr>
                      <m:nor/>
                    </m:rPr>
                    <a:rPr xmlns:a="http://schemas.openxmlformats.org/drawingml/2006/main" sz="4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MSE</m:t>
                  </m:r>
                  <m:r>
                    <a:rPr xmlns:a="http://schemas.openxmlformats.org/drawingml/2006/main" sz="4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den>
                  </m:f>
                  <m:limUpp>
                    <m:e>
                      <m:limLow>
                        <m:e>
                          <m:r>
                            <a:rPr xmlns:a="http://schemas.openxmlformats.org/drawingml/2006/main"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4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r>
                    <a:rPr xmlns:a="http://schemas.openxmlformats.org/drawingml/2006/main" sz="4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4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limUpp>
                    <m:e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lim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sSup>
                    <m:e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 xmlns:a="http://schemas.openxmlformats.org/drawingml/2006/main" sz="4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m:oMathPara>
            </a14:m>
            <a:endParaRPr sz="49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Experiment"/>
          <p:cNvSpPr txBox="1"/>
          <p:nvPr/>
        </p:nvSpPr>
        <p:spPr>
          <a:xfrm>
            <a:off x="973963" y="430997"/>
            <a:ext cx="5699225" cy="1337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Experiment</a:t>
            </a:r>
          </a:p>
        </p:txBody>
      </p:sp>
      <p:sp>
        <p:nvSpPr>
          <p:cNvPr id="260" name="Testing SARIMAX with regressors for more accurate predictions. (50 days testing period)…"/>
          <p:cNvSpPr txBox="1"/>
          <p:nvPr/>
        </p:nvSpPr>
        <p:spPr>
          <a:xfrm>
            <a:off x="520920" y="4256053"/>
            <a:ext cx="14304199" cy="5203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1277" indent="-521277" defTabSz="457200">
              <a:lnSpc>
                <a:spcPct val="150000"/>
              </a:lnSpc>
              <a:spcBef>
                <a:spcPts val="0"/>
              </a:spcBef>
              <a:buSzPct val="150000"/>
              <a:buChar char="•"/>
              <a:defRPr sz="4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Testing SARIMAX with regressors for more accurate predictions. (50 days testing period)</a:t>
            </a:r>
          </a:p>
          <a:p>
            <a:pPr marL="521277" indent="-521277" defTabSz="457200">
              <a:lnSpc>
                <a:spcPct val="150000"/>
              </a:lnSpc>
              <a:spcBef>
                <a:spcPts val="0"/>
              </a:spcBef>
              <a:buSzPct val="150000"/>
              <a:buChar char="•"/>
              <a:defRPr sz="4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Comparison with other forecasting methods based on MAE, MSE, and MAPE.</a:t>
            </a:r>
          </a:p>
          <a:p>
            <a:pPr marL="521277" indent="-521277" defTabSz="457200">
              <a:lnSpc>
                <a:spcPct val="150000"/>
              </a:lnSpc>
              <a:spcBef>
                <a:spcPts val="0"/>
              </a:spcBef>
              <a:buSzPct val="150000"/>
              <a:buChar char="•"/>
              <a:defRPr sz="4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Forecasting time:  +4 hours / 03:00 PM + 1 hour  </a:t>
            </a:r>
          </a:p>
          <a:p>
            <a:pPr marL="521277" indent="-521277" defTabSz="457200">
              <a:lnSpc>
                <a:spcPct val="150000"/>
              </a:lnSpc>
              <a:spcBef>
                <a:spcPts val="0"/>
              </a:spcBef>
              <a:buSzPct val="150000"/>
              <a:buChar char="•"/>
              <a:defRPr sz="4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Evaluation of the width and coverage of prediction intervals.</a:t>
            </a:r>
          </a:p>
        </p:txBody>
      </p:sp>
      <p:grpSp>
        <p:nvGrpSpPr>
          <p:cNvPr id="263" name="Сгруппировать"/>
          <p:cNvGrpSpPr/>
          <p:nvPr/>
        </p:nvGrpSpPr>
        <p:grpSpPr>
          <a:xfrm>
            <a:off x="14450615" y="3495348"/>
            <a:ext cx="9587728" cy="7258456"/>
            <a:chOff x="0" y="0"/>
            <a:chExt cx="9587726" cy="7258455"/>
          </a:xfrm>
        </p:grpSpPr>
        <p:pic>
          <p:nvPicPr>
            <p:cNvPr id="261" name="вставленный-фильм.png" descr="вставленный-фильм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9587727" cy="67253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2" name="Caption"/>
            <p:cNvSpPr/>
            <p:nvPr/>
          </p:nvSpPr>
          <p:spPr>
            <a:xfrm>
              <a:off x="0" y="6826903"/>
              <a:ext cx="9587727" cy="431553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 defTabSz="2438400">
                <a:spcBef>
                  <a:spcPts val="0"/>
                </a:spcBef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24-SARIMAX testing</a:t>
              </a:r>
            </a:p>
          </p:txBody>
        </p:sp>
      </p:grpSp>
      <p:sp>
        <p:nvSpPr>
          <p:cNvPr id="264" name="Номер слайда"/>
          <p:cNvSpPr txBox="1"/>
          <p:nvPr>
            <p:ph type="sldNum" sz="quarter" idx="4294967295"/>
          </p:nvPr>
        </p:nvSpPr>
        <p:spPr>
          <a:xfrm>
            <a:off x="12017628" y="12700000"/>
            <a:ext cx="356363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Results and discussion"/>
          <p:cNvSpPr txBox="1"/>
          <p:nvPr/>
        </p:nvSpPr>
        <p:spPr>
          <a:xfrm>
            <a:off x="973963" y="430997"/>
            <a:ext cx="10676131" cy="1337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Results and discussion</a:t>
            </a:r>
          </a:p>
        </p:txBody>
      </p:sp>
      <p:sp>
        <p:nvSpPr>
          <p:cNvPr id="267" name="SARIMAX showed the highest accuracy in forecasts 1-4 hours ahead.…"/>
          <p:cNvSpPr txBox="1"/>
          <p:nvPr/>
        </p:nvSpPr>
        <p:spPr>
          <a:xfrm>
            <a:off x="621298" y="3314432"/>
            <a:ext cx="11381461" cy="4139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46100" indent="-546100" defTabSz="457200">
              <a:lnSpc>
                <a:spcPct val="150000"/>
              </a:lnSpc>
              <a:spcBef>
                <a:spcPts val="0"/>
              </a:spcBef>
              <a:buSzPct val="150000"/>
              <a:buChar char="•"/>
              <a:defRPr sz="3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SARIMAX showed the highest accuracy in forecasts 1-4 hours ahead.</a:t>
            </a:r>
          </a:p>
          <a:p>
            <a:pPr marL="546100" indent="-546100" defTabSz="457200">
              <a:lnSpc>
                <a:spcPct val="150000"/>
              </a:lnSpc>
              <a:spcBef>
                <a:spcPts val="0"/>
              </a:spcBef>
              <a:buSzPct val="150000"/>
              <a:buChar char="•"/>
              <a:defRPr sz="3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model reduced error by 60% compared to the rolling average method.</a:t>
            </a:r>
          </a:p>
          <a:p>
            <a:pPr marL="546100" indent="-546100" defTabSz="457200">
              <a:lnSpc>
                <a:spcPct val="150000"/>
              </a:lnSpc>
              <a:spcBef>
                <a:spcPts val="0"/>
              </a:spcBef>
              <a:buSzPct val="150000"/>
              <a:buChar char="•"/>
              <a:defRPr sz="3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Advantages of using real-time data to enhance ED operational efficiency.</a:t>
            </a:r>
          </a:p>
        </p:txBody>
      </p:sp>
      <p:sp>
        <p:nvSpPr>
          <p:cNvPr id="268" name="Номер слайда"/>
          <p:cNvSpPr txBox="1"/>
          <p:nvPr>
            <p:ph type="sldNum" sz="quarter" idx="4294967295"/>
          </p:nvPr>
        </p:nvSpPr>
        <p:spPr>
          <a:xfrm>
            <a:off x="12011278" y="12700000"/>
            <a:ext cx="369063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71" name="Сгруппировать"/>
          <p:cNvGrpSpPr/>
          <p:nvPr/>
        </p:nvGrpSpPr>
        <p:grpSpPr>
          <a:xfrm>
            <a:off x="597402" y="8350725"/>
            <a:ext cx="12679715" cy="3761045"/>
            <a:chOff x="0" y="0"/>
            <a:chExt cx="12679714" cy="3761043"/>
          </a:xfrm>
        </p:grpSpPr>
        <p:pic>
          <p:nvPicPr>
            <p:cNvPr id="269" name="вставленный-фильм.png" descr="вставленный-фильм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679715" cy="31036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0" name="Caption"/>
            <p:cNvSpPr/>
            <p:nvPr/>
          </p:nvSpPr>
          <p:spPr>
            <a:xfrm>
              <a:off x="0" y="3205291"/>
              <a:ext cx="12679715" cy="555753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 defTabSz="2438400">
                <a:spcBef>
                  <a:spcPts val="0"/>
                </a:spcBef>
                <a:defRPr sz="2400"/>
              </a:lvl1pPr>
            </a:lstStyle>
            <a:p>
              <a:pPr/>
              <a:r>
                <a:t>Comparison of SARIMAX with different regressors</a:t>
              </a:r>
            </a:p>
          </p:txBody>
        </p:sp>
      </p:grpSp>
      <p:grpSp>
        <p:nvGrpSpPr>
          <p:cNvPr id="274" name="Сгруппировать"/>
          <p:cNvGrpSpPr/>
          <p:nvPr/>
        </p:nvGrpSpPr>
        <p:grpSpPr>
          <a:xfrm>
            <a:off x="13911465" y="1959769"/>
            <a:ext cx="10023237" cy="9992951"/>
            <a:chOff x="0" y="0"/>
            <a:chExt cx="10023235" cy="9992950"/>
          </a:xfrm>
        </p:grpSpPr>
        <p:pic>
          <p:nvPicPr>
            <p:cNvPr id="272" name="вставленный-фильм.png" descr="вставленный-фильм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0023236" cy="94597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3" name="Caption"/>
            <p:cNvSpPr/>
            <p:nvPr/>
          </p:nvSpPr>
          <p:spPr>
            <a:xfrm>
              <a:off x="0" y="9561398"/>
              <a:ext cx="10023236" cy="431553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 defTabSz="2438400">
                <a:spcBef>
                  <a:spcPts val="0"/>
                </a:spcBef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Perfomance comparison of SARIMAX with existing models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Results and discussion"/>
          <p:cNvSpPr txBox="1"/>
          <p:nvPr/>
        </p:nvSpPr>
        <p:spPr>
          <a:xfrm>
            <a:off x="973963" y="430997"/>
            <a:ext cx="10676131" cy="1337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Results and discussion</a:t>
            </a:r>
          </a:p>
        </p:txBody>
      </p:sp>
      <p:grpSp>
        <p:nvGrpSpPr>
          <p:cNvPr id="279" name="Сгруппировать"/>
          <p:cNvGrpSpPr/>
          <p:nvPr/>
        </p:nvGrpSpPr>
        <p:grpSpPr>
          <a:xfrm>
            <a:off x="304719" y="2194847"/>
            <a:ext cx="23595235" cy="9819292"/>
            <a:chOff x="0" y="0"/>
            <a:chExt cx="23595234" cy="9819290"/>
          </a:xfrm>
        </p:grpSpPr>
        <p:pic>
          <p:nvPicPr>
            <p:cNvPr id="277" name="вставленный-фильм.png" descr="вставленный-фильм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3595235" cy="928613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8" name="Caption"/>
            <p:cNvSpPr/>
            <p:nvPr/>
          </p:nvSpPr>
          <p:spPr>
            <a:xfrm>
              <a:off x="0" y="9387738"/>
              <a:ext cx="23595234" cy="431553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 defTabSz="2438400">
                <a:spcBef>
                  <a:spcPts val="0"/>
                </a:spcBef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95% prediction intervals of the first 50 days in the test set provided by our model 24-SARIMAX. </a:t>
              </a:r>
            </a:p>
          </p:txBody>
        </p:sp>
      </p:grpSp>
      <p:sp>
        <p:nvSpPr>
          <p:cNvPr id="280" name="Номер слайда"/>
          <p:cNvSpPr txBox="1"/>
          <p:nvPr>
            <p:ph type="sldNum" sz="quarter" idx="4294967295"/>
          </p:nvPr>
        </p:nvSpPr>
        <p:spPr>
          <a:xfrm>
            <a:off x="12012167" y="12700000"/>
            <a:ext cx="367285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Limitations"/>
          <p:cNvSpPr txBox="1"/>
          <p:nvPr/>
        </p:nvSpPr>
        <p:spPr>
          <a:xfrm>
            <a:off x="973963" y="430997"/>
            <a:ext cx="5577837" cy="1337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Limitations</a:t>
            </a:r>
          </a:p>
        </p:txBody>
      </p:sp>
      <p:sp>
        <p:nvSpPr>
          <p:cNvPr id="283" name="Use of data from only one year. (May not capture long-term trends).…"/>
          <p:cNvSpPr txBox="1"/>
          <p:nvPr/>
        </p:nvSpPr>
        <p:spPr>
          <a:xfrm>
            <a:off x="520920" y="4256053"/>
            <a:ext cx="14304199" cy="5203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1277" indent="-521277" defTabSz="457200">
              <a:lnSpc>
                <a:spcPct val="150000"/>
              </a:lnSpc>
              <a:spcBef>
                <a:spcPts val="0"/>
              </a:spcBef>
              <a:buSzPct val="150000"/>
              <a:buChar char="•"/>
              <a:defRPr sz="4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Use of data from only one year. (May not capture long-term trends).</a:t>
            </a:r>
          </a:p>
          <a:p>
            <a:pPr marL="521277" indent="-521277" defTabSz="457200">
              <a:lnSpc>
                <a:spcPct val="150000"/>
              </a:lnSpc>
              <a:spcBef>
                <a:spcPts val="0"/>
              </a:spcBef>
              <a:buSzPct val="150000"/>
              <a:buChar char="•"/>
              <a:defRPr sz="4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Only one medical center.</a:t>
            </a:r>
          </a:p>
          <a:p>
            <a:pPr marL="521277" indent="-521277" defTabSz="457200">
              <a:lnSpc>
                <a:spcPct val="150000"/>
              </a:lnSpc>
              <a:spcBef>
                <a:spcPts val="0"/>
              </a:spcBef>
              <a:buSzPct val="150000"/>
              <a:buChar char="•"/>
              <a:defRPr sz="4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Limited number of variables.</a:t>
            </a:r>
          </a:p>
          <a:p>
            <a:pPr marL="521277" indent="-521277" defTabSz="457200">
              <a:lnSpc>
                <a:spcPct val="150000"/>
              </a:lnSpc>
              <a:spcBef>
                <a:spcPts val="0"/>
              </a:spcBef>
              <a:buSzPct val="150000"/>
              <a:buChar char="•"/>
              <a:defRPr sz="4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SARIMAX provides accurate forecasts only for a short period.</a:t>
            </a:r>
          </a:p>
        </p:txBody>
      </p:sp>
      <p:sp>
        <p:nvSpPr>
          <p:cNvPr id="284" name="Номер слайда"/>
          <p:cNvSpPr txBox="1"/>
          <p:nvPr>
            <p:ph type="sldNum" sz="quarter" idx="4294967295"/>
          </p:nvPr>
        </p:nvSpPr>
        <p:spPr>
          <a:xfrm>
            <a:off x="12013437" y="12700000"/>
            <a:ext cx="364745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he 24-SARIMAX model enables more accurate ED occupancy forecasting.…"/>
          <p:cNvSpPr txBox="1"/>
          <p:nvPr/>
        </p:nvSpPr>
        <p:spPr>
          <a:xfrm>
            <a:off x="293901" y="4706779"/>
            <a:ext cx="16587449" cy="4302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96454" indent="-496454" defTabSz="457200">
              <a:lnSpc>
                <a:spcPct val="150000"/>
              </a:lnSpc>
              <a:spcBef>
                <a:spcPts val="0"/>
              </a:spcBef>
              <a:buSzPct val="150000"/>
              <a:buChar char="•"/>
              <a:defRPr sz="4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24-SARIMAX model enables more accurate ED occupancy forecasting.</a:t>
            </a:r>
          </a:p>
          <a:p>
            <a:pPr marL="459220" indent="-459220" defTabSz="457200">
              <a:lnSpc>
                <a:spcPct val="150000"/>
              </a:lnSpc>
              <a:spcBef>
                <a:spcPts val="0"/>
              </a:spcBef>
              <a:buSzPct val="150000"/>
              <a:buChar char="•"/>
              <a:defRPr sz="4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Use of real-time available data to enhance predictive accuracy</a:t>
            </a:r>
          </a:p>
          <a:p>
            <a:pPr marL="496454" indent="-496454" defTabSz="457200">
              <a:lnSpc>
                <a:spcPct val="150000"/>
              </a:lnSpc>
              <a:spcBef>
                <a:spcPts val="0"/>
              </a:spcBef>
              <a:buSzPct val="150000"/>
              <a:buChar char="•"/>
              <a:defRPr sz="4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Model simplicity makes it accessible for integration into ED systems.</a:t>
            </a:r>
          </a:p>
          <a:p>
            <a:pPr marL="496454" indent="-496454" defTabSz="457200">
              <a:lnSpc>
                <a:spcPct val="150000"/>
              </a:lnSpc>
              <a:spcBef>
                <a:spcPts val="0"/>
              </a:spcBef>
              <a:buSzPct val="150000"/>
              <a:buChar char="•"/>
              <a:defRPr sz="4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results of SARIMAX are ideal for short-term forecasting, </a:t>
            </a:r>
          </a:p>
          <a:p>
            <a:pPr defTabSz="457200">
              <a:lnSpc>
                <a:spcPct val="150000"/>
              </a:lnSpc>
              <a:spcBef>
                <a:spcPts val="0"/>
              </a:spcBef>
              <a:defRPr sz="4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as this model provides some of the most accurate outcomes.</a:t>
            </a:r>
          </a:p>
        </p:txBody>
      </p:sp>
      <p:sp>
        <p:nvSpPr>
          <p:cNvPr id="287" name="Conclusion"/>
          <p:cNvSpPr txBox="1"/>
          <p:nvPr/>
        </p:nvSpPr>
        <p:spPr>
          <a:xfrm>
            <a:off x="973963" y="430997"/>
            <a:ext cx="5394946" cy="1337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288" name="Номер слайда"/>
          <p:cNvSpPr txBox="1"/>
          <p:nvPr>
            <p:ph type="sldNum" sz="quarter" idx="4294967295"/>
          </p:nvPr>
        </p:nvSpPr>
        <p:spPr>
          <a:xfrm>
            <a:off x="12009373" y="12700000"/>
            <a:ext cx="372873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hank you for listening!"/>
          <p:cNvSpPr txBox="1"/>
          <p:nvPr/>
        </p:nvSpPr>
        <p:spPr>
          <a:xfrm>
            <a:off x="5963841" y="4611651"/>
            <a:ext cx="12456319" cy="1459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>
              <a:defRPr sz="9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Thank you for listening!</a:t>
            </a:r>
          </a:p>
        </p:txBody>
      </p:sp>
      <p:sp>
        <p:nvSpPr>
          <p:cNvPr id="291" name="Salimli A.…"/>
          <p:cNvSpPr txBox="1"/>
          <p:nvPr/>
        </p:nvSpPr>
        <p:spPr>
          <a:xfrm>
            <a:off x="357847" y="12179987"/>
            <a:ext cx="3610745" cy="1299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>
                <a:latin typeface="Academy Engraved LET Plain:1.0"/>
                <a:ea typeface="Academy Engraved LET Plain:1.0"/>
                <a:cs typeface="Academy Engraved LET Plain:1.0"/>
                <a:sym typeface="Academy Engraved LET Plain:1.0"/>
              </a:defRPr>
            </a:pPr>
            <a:r>
              <a:t>Salimli A.</a:t>
            </a:r>
          </a:p>
          <a:p>
            <a:pPr>
              <a:defRPr sz="2600">
                <a:latin typeface="Academy Engraved LET Plain:1.0"/>
                <a:ea typeface="Academy Engraved LET Plain:1.0"/>
                <a:cs typeface="Academy Engraved LET Plain:1.0"/>
                <a:sym typeface="Academy Engraved LET Plain:1.0"/>
              </a:defRPr>
            </a:pPr>
            <a:r>
              <a:t>salimli.am@edu.spbstu.ru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Introduction"/>
          <p:cNvSpPr txBox="1"/>
          <p:nvPr/>
        </p:nvSpPr>
        <p:spPr>
          <a:xfrm>
            <a:off x="973963" y="430997"/>
            <a:ext cx="6110865" cy="1337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179" name="Significance:…"/>
          <p:cNvSpPr txBox="1"/>
          <p:nvPr/>
        </p:nvSpPr>
        <p:spPr>
          <a:xfrm>
            <a:off x="645261" y="3955277"/>
            <a:ext cx="11261615" cy="1830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10000"/>
              </a:lnSpc>
              <a:defRPr sz="4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4900" u="sng"/>
              <a:t>Significance</a:t>
            </a:r>
            <a:r>
              <a:t>:</a:t>
            </a:r>
          </a:p>
          <a:p>
            <a:pPr>
              <a:lnSpc>
                <a:spcPct val="100000"/>
              </a:lnSpc>
              <a:spcBef>
                <a:spcPts val="100"/>
              </a:spcBef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24-hour SARIMAX model enables real-time, hour-specific predictions for short-time forecasting in EDs.</a:t>
            </a:r>
          </a:p>
        </p:txBody>
      </p:sp>
      <p:sp>
        <p:nvSpPr>
          <p:cNvPr id="180" name="Area of expertise:…"/>
          <p:cNvSpPr txBox="1"/>
          <p:nvPr/>
        </p:nvSpPr>
        <p:spPr>
          <a:xfrm>
            <a:off x="902873" y="7972676"/>
            <a:ext cx="4867898" cy="309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50000"/>
              </a:lnSpc>
              <a:spcBef>
                <a:spcPts val="0"/>
              </a:spcBef>
              <a:defRPr sz="4700" u="sng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Area of expertise</a:t>
            </a:r>
            <a:r>
              <a:rPr u="none"/>
              <a:t>:</a:t>
            </a:r>
          </a:p>
          <a:p>
            <a:pPr marL="446809" indent="-446809" defTabSz="457200">
              <a:lnSpc>
                <a:spcPct val="100000"/>
              </a:lnSpc>
              <a:spcBef>
                <a:spcPts val="0"/>
              </a:spcBef>
              <a:buSzPct val="150000"/>
              <a:buChar char="•"/>
              <a:defRPr sz="4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Hourly forecast</a:t>
            </a:r>
          </a:p>
          <a:p>
            <a:pPr marL="446809" indent="-446809" defTabSz="457200">
              <a:lnSpc>
                <a:spcPct val="100000"/>
              </a:lnSpc>
              <a:spcBef>
                <a:spcPts val="0"/>
              </a:spcBef>
              <a:buSzPct val="150000"/>
              <a:buChar char="•"/>
              <a:defRPr sz="4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ML methods </a:t>
            </a:r>
          </a:p>
          <a:p>
            <a:pPr marL="446809" indent="-446809" defTabSz="457200">
              <a:lnSpc>
                <a:spcPct val="100000"/>
              </a:lnSpc>
              <a:spcBef>
                <a:spcPts val="0"/>
              </a:spcBef>
              <a:buSzPct val="150000"/>
              <a:buChar char="•"/>
              <a:defRPr sz="4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Time series analysis</a:t>
            </a:r>
          </a:p>
        </p:txBody>
      </p:sp>
      <p:sp>
        <p:nvSpPr>
          <p:cNvPr id="181" name="Номер слайда"/>
          <p:cNvSpPr txBox="1"/>
          <p:nvPr>
            <p:ph type="sldNum" sz="quarter" idx="4294967295"/>
          </p:nvPr>
        </p:nvSpPr>
        <p:spPr>
          <a:xfrm>
            <a:off x="12068301" y="12700000"/>
            <a:ext cx="255017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2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58608" y="3360424"/>
            <a:ext cx="12190971" cy="69951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roblem statement"/>
          <p:cNvSpPr txBox="1"/>
          <p:nvPr/>
        </p:nvSpPr>
        <p:spPr>
          <a:xfrm>
            <a:off x="973963" y="430997"/>
            <a:ext cx="9022557" cy="1337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Problem statement</a:t>
            </a:r>
          </a:p>
        </p:txBody>
      </p:sp>
      <p:sp>
        <p:nvSpPr>
          <p:cNvPr id="185" name="The basic ARIMA model underperforming modern models in forecast accuracy.…"/>
          <p:cNvSpPr txBox="1"/>
          <p:nvPr/>
        </p:nvSpPr>
        <p:spPr>
          <a:xfrm>
            <a:off x="300786" y="3198383"/>
            <a:ext cx="15689053" cy="6261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u="sng"/>
            </a:pPr>
          </a:p>
          <a:p>
            <a:pPr marL="546100" indent="-546100">
              <a:lnSpc>
                <a:spcPct val="100000"/>
              </a:lnSpc>
              <a:buSzPct val="150000"/>
              <a:buChar char="•"/>
              <a:defRPr u="sng"/>
            </a:pPr>
            <a:r>
              <a:t>The basic ARIMA model underperforming modern models in forecast accuracy.</a:t>
            </a:r>
          </a:p>
          <a:p>
            <a:pPr marL="558511" indent="-558511">
              <a:lnSpc>
                <a:spcPct val="100000"/>
              </a:lnSpc>
              <a:buSzPct val="150000"/>
              <a:buChar char="•"/>
              <a:defRPr u="sng"/>
            </a:pPr>
            <a:r>
              <a:t>Not all ARIMA-based models can forecast in real-time.</a:t>
            </a:r>
          </a:p>
          <a:p>
            <a:pPr marL="558511" indent="-558511">
              <a:lnSpc>
                <a:spcPct val="100000"/>
              </a:lnSpc>
              <a:buSzPct val="150000"/>
              <a:buChar char="•"/>
              <a:defRPr u="sng"/>
            </a:pPr>
            <a:r>
              <a:t>Classic models shows less accuracy in short-term forecast.</a:t>
            </a:r>
          </a:p>
          <a:p>
            <a:pPr marL="558511" indent="-558511">
              <a:lnSpc>
                <a:spcPct val="100000"/>
              </a:lnSpc>
              <a:buSzPct val="150000"/>
              <a:buChar char="•"/>
              <a:defRPr u="sng"/>
            </a:pPr>
            <a:r>
              <a:t>Older versions cannot handle TSD. </a:t>
            </a:r>
          </a:p>
        </p:txBody>
      </p:sp>
      <p:sp>
        <p:nvSpPr>
          <p:cNvPr id="186" name="Номер слайда"/>
          <p:cNvSpPr txBox="1"/>
          <p:nvPr>
            <p:ph type="sldNum" sz="quarter" idx="4294967295"/>
          </p:nvPr>
        </p:nvSpPr>
        <p:spPr>
          <a:xfrm>
            <a:off x="12061951" y="12700000"/>
            <a:ext cx="267717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ethods"/>
          <p:cNvSpPr txBox="1"/>
          <p:nvPr/>
        </p:nvSpPr>
        <p:spPr>
          <a:xfrm>
            <a:off x="973963" y="430997"/>
            <a:ext cx="4226925" cy="1337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Methods</a:t>
            </a:r>
          </a:p>
        </p:txBody>
      </p:sp>
      <p:sp>
        <p:nvSpPr>
          <p:cNvPr id="189" name="Datasets"/>
          <p:cNvSpPr txBox="1"/>
          <p:nvPr/>
        </p:nvSpPr>
        <p:spPr>
          <a:xfrm>
            <a:off x="1021357" y="1755860"/>
            <a:ext cx="2131765" cy="7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Datasets</a:t>
            </a:r>
          </a:p>
        </p:txBody>
      </p:sp>
      <p:sp>
        <p:nvSpPr>
          <p:cNvPr id="190" name="Real datas of hospital:…"/>
          <p:cNvSpPr txBox="1"/>
          <p:nvPr/>
        </p:nvSpPr>
        <p:spPr>
          <a:xfrm>
            <a:off x="26091" y="4954717"/>
            <a:ext cx="9938891" cy="3806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Real datas of hospital:</a:t>
            </a:r>
          </a:p>
          <a:p>
            <a:pPr lvl="1" marL="1092200" indent="-546100">
              <a:buSzPct val="150000"/>
              <a:buChar char="•"/>
              <a:defRPr sz="4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Data source: an academic medical center with an ED, including 59 beds.</a:t>
            </a:r>
          </a:p>
          <a:p>
            <a:pPr lvl="1" marL="1092200" indent="-546100">
              <a:buSzPct val="150000"/>
              <a:buChar char="•"/>
              <a:defRPr sz="4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Data volume: 65,132 ED visits  </a:t>
            </a:r>
          </a:p>
          <a:p>
            <a:pPr lvl="1" marL="1092200" indent="-546100">
              <a:buSzPct val="150000"/>
              <a:buChar char="•"/>
              <a:defRPr sz="4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Calendar variables </a:t>
            </a:r>
          </a:p>
        </p:txBody>
      </p:sp>
      <p:sp>
        <p:nvSpPr>
          <p:cNvPr id="191" name="Номер слайда"/>
          <p:cNvSpPr txBox="1"/>
          <p:nvPr>
            <p:ph type="sldNum" sz="quarter" idx="4294967295"/>
          </p:nvPr>
        </p:nvSpPr>
        <p:spPr>
          <a:xfrm>
            <a:off x="12060300" y="12700000"/>
            <a:ext cx="271019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2" name="вставленный-фильм.png" descr="вставленный-филь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52355" y="1991597"/>
            <a:ext cx="10487145" cy="97328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Methods"/>
          <p:cNvSpPr txBox="1"/>
          <p:nvPr/>
        </p:nvSpPr>
        <p:spPr>
          <a:xfrm>
            <a:off x="973963" y="430997"/>
            <a:ext cx="4226925" cy="1337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Methods</a:t>
            </a:r>
          </a:p>
        </p:txBody>
      </p:sp>
      <p:sp>
        <p:nvSpPr>
          <p:cNvPr id="195" name="Approach"/>
          <p:cNvSpPr txBox="1"/>
          <p:nvPr/>
        </p:nvSpPr>
        <p:spPr>
          <a:xfrm>
            <a:off x="1021357" y="1755860"/>
            <a:ext cx="2494931" cy="7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Approach</a:t>
            </a:r>
          </a:p>
        </p:txBody>
      </p:sp>
      <p:sp>
        <p:nvSpPr>
          <p:cNvPr id="196" name="Cross-validation to improve forecasting accuracy.…"/>
          <p:cNvSpPr txBox="1"/>
          <p:nvPr/>
        </p:nvSpPr>
        <p:spPr>
          <a:xfrm>
            <a:off x="544967" y="3542907"/>
            <a:ext cx="9580564" cy="7010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1277" indent="-521277" defTabSz="457200">
              <a:lnSpc>
                <a:spcPct val="150000"/>
              </a:lnSpc>
              <a:spcBef>
                <a:spcPts val="0"/>
              </a:spcBef>
              <a:buSzPct val="150000"/>
              <a:buChar char="•"/>
              <a:defRPr sz="4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Cross-validation to improve forecasting accuracy.</a:t>
            </a:r>
          </a:p>
          <a:p>
            <a:pPr marL="521277" indent="-521277" defTabSz="457200">
              <a:lnSpc>
                <a:spcPct val="150000"/>
              </a:lnSpc>
              <a:spcBef>
                <a:spcPts val="0"/>
              </a:spcBef>
              <a:buSzPct val="150000"/>
              <a:buChar char="•"/>
              <a:defRPr sz="4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Application of AIC criteria to determine model complexity and quality.</a:t>
            </a:r>
          </a:p>
          <a:p>
            <a:pPr marL="521277" indent="-521277" defTabSz="457200">
              <a:lnSpc>
                <a:spcPct val="150000"/>
              </a:lnSpc>
              <a:spcBef>
                <a:spcPts val="0"/>
              </a:spcBef>
              <a:buSzPct val="150000"/>
              <a:buChar char="•"/>
              <a:defRPr sz="4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Use of Ljung–Box tests to check the distribution of model residuals.</a:t>
            </a:r>
          </a:p>
          <a:p>
            <a:pPr marL="521277" indent="-521277" defTabSz="457200">
              <a:lnSpc>
                <a:spcPct val="150000"/>
              </a:lnSpc>
              <a:spcBef>
                <a:spcPts val="0"/>
              </a:spcBef>
              <a:buSzPct val="150000"/>
              <a:buChar char="•"/>
              <a:defRPr sz="4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Analysis of the impact of time and trends on forecasting accuracy.</a:t>
            </a:r>
          </a:p>
        </p:txBody>
      </p:sp>
      <p:sp>
        <p:nvSpPr>
          <p:cNvPr id="197" name="Квадрат"/>
          <p:cNvSpPr/>
          <p:nvPr/>
        </p:nvSpPr>
        <p:spPr>
          <a:xfrm>
            <a:off x="22891021" y="7814856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98" name="Квадрат"/>
          <p:cNvSpPr/>
          <p:nvPr/>
        </p:nvSpPr>
        <p:spPr>
          <a:xfrm>
            <a:off x="22891021" y="10466827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99" name="Номер слайда"/>
          <p:cNvSpPr txBox="1"/>
          <p:nvPr>
            <p:ph type="sldNum" sz="quarter" idx="4294967295"/>
          </p:nvPr>
        </p:nvSpPr>
        <p:spPr>
          <a:xfrm>
            <a:off x="12060301" y="12814249"/>
            <a:ext cx="263399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0" name="Уравнение"/>
          <p:cNvSpPr txBox="1"/>
          <p:nvPr/>
        </p:nvSpPr>
        <p:spPr>
          <a:xfrm>
            <a:off x="14762863" y="8099873"/>
            <a:ext cx="6966892" cy="126871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>
              <a:lnSpc>
                <a:spcPct val="100000"/>
              </a:lnSpc>
              <a:spcBef>
                <a:spcPts val="0"/>
              </a:spcBef>
              <a:defRPr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limUp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3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lim>
                          <m:r>
                            <a:rPr xmlns:a="http://schemas.openxmlformats.org/drawingml/2006/main" sz="3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3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ℓ</m:t>
                      </m:r>
                    </m:sub>
                  </m:sSub>
                  <m:r>
                    <a:rPr xmlns:a="http://schemas.openxmlformats.org/drawingml/2006/main" sz="3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3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3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3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den>
                  </m:f>
                  <m:limUpp>
                    <m:e>
                      <m:limLow>
                        <m:e>
                          <m:r>
                            <a:rPr xmlns:a="http://schemas.openxmlformats.org/drawingml/2006/main" sz="3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3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xmlns:a="http://schemas.openxmlformats.org/drawingml/2006/main" sz="3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3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  <m:r>
                            <a:rPr xmlns:a="http://schemas.openxmlformats.org/drawingml/2006/main" sz="3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xmlns:a="http://schemas.openxmlformats.org/drawingml/2006/main" sz="3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3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lim>
                  </m:limUpp>
                  <m:r>
                    <a:rPr xmlns:a="http://schemas.openxmlformats.org/drawingml/2006/main" sz="3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3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b>
                      <m:r>
                        <a:rPr xmlns:a="http://schemas.openxmlformats.org/drawingml/2006/main" sz="3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3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bar>
                    <m:barPr>
                      <m:ctrlPr>
                        <a:rPr xmlns:a="http://schemas.openxmlformats.org/drawingml/2006/main" sz="3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pos m:val="top"/>
                    </m:barPr>
                    <m:e>
                      <m:r>
                        <a:rPr xmlns:a="http://schemas.openxmlformats.org/drawingml/2006/main" sz="3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</m:bar>
                  <m:r>
                    <a:rPr xmlns:a="http://schemas.openxmlformats.org/drawingml/2006/main" sz="3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3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b>
                      <m:r>
                        <a:rPr xmlns:a="http://schemas.openxmlformats.org/drawingml/2006/main" sz="3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3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ℓ</m:t>
                      </m:r>
                    </m:sub>
                  </m:sSub>
                  <m:r>
                    <a:rPr xmlns:a="http://schemas.openxmlformats.org/drawingml/2006/main" sz="3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bar>
                    <m:barPr>
                      <m:ctrlPr>
                        <a:rPr xmlns:a="http://schemas.openxmlformats.org/drawingml/2006/main" sz="3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pos m:val="top"/>
                    </m:barPr>
                    <m:e>
                      <m:r>
                        <a:rPr xmlns:a="http://schemas.openxmlformats.org/drawingml/2006/main" sz="3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</m:bar>
                  <m:sSup>
                    <m:e>
                      <m:r>
                        <a:rPr xmlns:a="http://schemas.openxmlformats.org/drawingml/2006/main" sz="3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 xmlns:a="http://schemas.openxmlformats.org/drawingml/2006/main" sz="3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r>
                    <a:rPr xmlns:a="http://schemas.openxmlformats.org/drawingml/2006/main" sz="3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3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ℓ</m:t>
                  </m:r>
                  <m:r>
                    <a:rPr xmlns:a="http://schemas.openxmlformats.org/drawingml/2006/main" sz="3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≥</m:t>
                  </m:r>
                  <m:r>
                    <a:rPr xmlns:a="http://schemas.openxmlformats.org/drawingml/2006/main" sz="3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0,</m:t>
                  </m:r>
                </m:oMath>
              </m:oMathPara>
            </a14:m>
            <a:endParaRPr sz="3500"/>
          </a:p>
        </p:txBody>
      </p:sp>
      <p:sp>
        <p:nvSpPr>
          <p:cNvPr id="201" name="Уравнение"/>
          <p:cNvSpPr txBox="1"/>
          <p:nvPr/>
        </p:nvSpPr>
        <p:spPr>
          <a:xfrm>
            <a:off x="19896303" y="9249847"/>
            <a:ext cx="2204622" cy="12399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>
              <a:lnSpc>
                <a:spcPct val="100000"/>
              </a:lnSpc>
              <a:spcBef>
                <a:spcPts val="0"/>
              </a:spcBef>
              <a:defRPr sz="1800"/>
            </a:pPr>
            <a14:m>
              <m:oMathPara>
                <m:oMathParaPr>
                  <m:jc m:val="centerGroup"/>
                </m:oMathParaPr>
                <m:oMath>
                  <m:bar>
                    <m:barPr>
                      <m:ctrlP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pos m:val="top"/>
                    </m:barPr>
                    <m:e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</m:bar>
                  <m:r>
                    <a:rPr xmlns:a="http://schemas.openxmlformats.org/drawingml/2006/main" sz="3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nary>
                        <m:naryPr>
                          <m:ctrlPr>
                            <a:rPr xmlns:a="http://schemas.openxmlformats.org/drawingml/2006/mai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chr m:val="∑"/>
                          <m:limLoc m:val="subSup"/>
                          <m:grow m:val="1"/>
                          <m:subHide m:val="off"/>
                          <m:supHide m:val="off"/>
                        </m:naryPr>
                        <m:sub>
                          <m:r>
                            <a:rPr xmlns:a="http://schemas.openxmlformats.org/drawingml/2006/mai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xmlns:a="http://schemas.openxmlformats.org/drawingml/2006/mai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xmlns:a="http://schemas.openxmlformats.org/drawingml/2006/main" sz="3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  <m:e>
                          <m:sSub>
                            <m:e>
                              <m:r>
                                <a:rPr xmlns:a="http://schemas.openxmlformats.org/drawingml/2006/main" sz="3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xmlns:a="http://schemas.openxmlformats.org/drawingml/2006/main" sz="3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e>
                      </m:nary>
                    </m:num>
                    <m:den>
                      <m:r>
                        <a:rPr xmlns:a="http://schemas.openxmlformats.org/drawingml/2006/main" sz="3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den>
                  </m:f>
                </m:oMath>
              </m:oMathPara>
            </a14:m>
            <a:endParaRPr sz="3700"/>
          </a:p>
        </p:txBody>
      </p:sp>
      <p:sp>
        <p:nvSpPr>
          <p:cNvPr id="202" name="Уравнение"/>
          <p:cNvSpPr txBox="1"/>
          <p:nvPr/>
        </p:nvSpPr>
        <p:spPr>
          <a:xfrm>
            <a:off x="14024593" y="10030766"/>
            <a:ext cx="4624620" cy="53381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>
              <a:lnSpc>
                <a:spcPct val="100000"/>
              </a:lnSpc>
              <a:spcBef>
                <a:spcPts val="0"/>
              </a:spcBef>
              <a:defRPr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limUpp>
                        <m:e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ρ</m:t>
                          </m:r>
                        </m:e>
                        <m:lim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ℓ</m:t>
                      </m:r>
                    </m:sub>
                  </m:sSub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limUpp>
                        <m:e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lim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p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sSub>
                    <m:e>
                      <m:limUpp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lim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ℓ</m:t>
                      </m:r>
                    </m:sub>
                  </m:sSub>
                  <m:sSup>
                    <m:e>
                      <m:limUpp>
                        <m:e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lim>
                          <m:r>
                            <a:rPr xmlns:a="http://schemas.openxmlformats.org/drawingml/2006/ma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̂</m:t>
                          </m:r>
                        </m:lim>
                      </m:limUpp>
                    </m:e>
                    <m:sup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ℓ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≥</m:t>
                  </m:r>
                  <m:r>
                    <a:rPr xmlns:a="http://schemas.openxmlformats.org/drawingml/2006/main" sz="3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0,</m:t>
                  </m:r>
                </m:oMath>
              </m:oMathPara>
            </a14:m>
            <a:endParaRPr sz="3600"/>
          </a:p>
        </p:txBody>
      </p:sp>
      <p:sp>
        <p:nvSpPr>
          <p:cNvPr id="203" name="Ljung-Box test formula: autocovariance…"/>
          <p:cNvSpPr txBox="1"/>
          <p:nvPr/>
        </p:nvSpPr>
        <p:spPr>
          <a:xfrm>
            <a:off x="14789132" y="10834868"/>
            <a:ext cx="6705030" cy="1464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900"/>
            </a:pPr>
            <a:r>
              <a:t>Ljung-Box test formula: autocovariance</a:t>
            </a:r>
          </a:p>
          <a:p>
            <a:pPr>
              <a:defRPr sz="2900"/>
            </a:pPr>
            <a:r>
              <a:t>function with data </a:t>
            </a:r>
            <a:r>
              <a:rPr i="1"/>
              <a:t>{r</a:t>
            </a:r>
            <a:r>
              <a:rPr baseline="-5999" i="1"/>
              <a:t>i</a:t>
            </a:r>
            <a:r>
              <a:rPr i="1"/>
              <a:t>|t = 1,…,T}</a:t>
            </a:r>
          </a:p>
        </p:txBody>
      </p:sp>
      <p:grpSp>
        <p:nvGrpSpPr>
          <p:cNvPr id="206" name="Сгруппировать"/>
          <p:cNvGrpSpPr/>
          <p:nvPr/>
        </p:nvGrpSpPr>
        <p:grpSpPr>
          <a:xfrm>
            <a:off x="15213840" y="4334547"/>
            <a:ext cx="5575301" cy="1920038"/>
            <a:chOff x="0" y="0"/>
            <a:chExt cx="5575300" cy="1920036"/>
          </a:xfrm>
        </p:grpSpPr>
        <p:pic>
          <p:nvPicPr>
            <p:cNvPr id="204" name="вставленный-фильм.png" descr="вставленный-фильм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575300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5" name="Caption"/>
            <p:cNvSpPr/>
            <p:nvPr/>
          </p:nvSpPr>
          <p:spPr>
            <a:xfrm>
              <a:off x="0" y="952500"/>
              <a:ext cx="5575300" cy="967537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ctr" defTabSz="2438400">
                <a:spcBef>
                  <a:spcPts val="0"/>
                </a:spcBef>
                <a:defRPr sz="2400"/>
              </a:pPr>
              <a:r>
                <a:t>Akaike criterion</a:t>
              </a:r>
            </a:p>
            <a:p>
              <a:pPr algn="ctr" defTabSz="2438400">
                <a:spcBef>
                  <a:spcPts val="0"/>
                </a:spcBef>
                <a:defRPr sz="2400"/>
              </a:pPr>
              <a:r>
                <a:t>k - |estimators|, L - max(likelihood)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Methods"/>
          <p:cNvSpPr txBox="1"/>
          <p:nvPr/>
        </p:nvSpPr>
        <p:spPr>
          <a:xfrm>
            <a:off x="973963" y="430997"/>
            <a:ext cx="4226925" cy="1337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Methods</a:t>
            </a:r>
          </a:p>
        </p:txBody>
      </p:sp>
      <p:sp>
        <p:nvSpPr>
          <p:cNvPr id="209" name="Approach"/>
          <p:cNvSpPr txBox="1"/>
          <p:nvPr/>
        </p:nvSpPr>
        <p:spPr>
          <a:xfrm>
            <a:off x="1021357" y="1755860"/>
            <a:ext cx="2494931" cy="7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Approach</a:t>
            </a:r>
          </a:p>
        </p:txBody>
      </p:sp>
      <p:sp>
        <p:nvSpPr>
          <p:cNvPr id="210" name="Use of time series with real-time ED occupancy, severity index, and patient count as regressors.…"/>
          <p:cNvSpPr txBox="1"/>
          <p:nvPr/>
        </p:nvSpPr>
        <p:spPr>
          <a:xfrm>
            <a:off x="649240" y="4878830"/>
            <a:ext cx="12086679" cy="5203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1277" indent="-521277" defTabSz="457200">
              <a:lnSpc>
                <a:spcPct val="150000"/>
              </a:lnSpc>
              <a:spcBef>
                <a:spcPts val="0"/>
              </a:spcBef>
              <a:buSzPct val="150000"/>
              <a:buChar char="•"/>
              <a:defRPr sz="4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Use of time series with real-time ED occupancy, severity index, and patient count as regressors.</a:t>
            </a:r>
          </a:p>
          <a:p>
            <a:pPr marL="521277" indent="-521277" defTabSz="457200">
              <a:lnSpc>
                <a:spcPct val="150000"/>
              </a:lnSpc>
              <a:spcBef>
                <a:spcPts val="0"/>
              </a:spcBef>
              <a:buSzPct val="150000"/>
              <a:buChar char="•"/>
              <a:defRPr sz="4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Model with seasonal regressors to account for time-of-day and day-of-week effects.</a:t>
            </a:r>
          </a:p>
          <a:p>
            <a:pPr marL="521277" indent="-521277" defTabSz="457200">
              <a:lnSpc>
                <a:spcPct val="150000"/>
              </a:lnSpc>
              <a:spcBef>
                <a:spcPts val="0"/>
              </a:spcBef>
              <a:buSzPct val="150000"/>
              <a:buChar char="•"/>
              <a:defRPr sz="4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Analysis of the impact of time and trends on forecasting accuracy.</a:t>
            </a:r>
          </a:p>
        </p:txBody>
      </p:sp>
      <p:grpSp>
        <p:nvGrpSpPr>
          <p:cNvPr id="213" name="Сгруппировать"/>
          <p:cNvGrpSpPr/>
          <p:nvPr/>
        </p:nvGrpSpPr>
        <p:grpSpPr>
          <a:xfrm>
            <a:off x="13880858" y="379534"/>
            <a:ext cx="10216340" cy="5757818"/>
            <a:chOff x="0" y="0"/>
            <a:chExt cx="10216339" cy="5757817"/>
          </a:xfrm>
        </p:grpSpPr>
        <p:pic>
          <p:nvPicPr>
            <p:cNvPr id="211" name="вставленный-фильм.png" descr="вставленный-фильм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216340" cy="5100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2" name="Caption"/>
            <p:cNvSpPr/>
            <p:nvPr/>
          </p:nvSpPr>
          <p:spPr>
            <a:xfrm>
              <a:off x="0" y="5202065"/>
              <a:ext cx="10216339" cy="555753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 defTabSz="2438400">
                <a:spcBef>
                  <a:spcPts val="0"/>
                </a:spcBef>
                <a:defRPr sz="2400"/>
              </a:lvl1pPr>
            </a:lstStyle>
            <a:p>
              <a:pPr/>
              <a:r>
                <a:t>TSD components</a:t>
              </a:r>
            </a:p>
          </p:txBody>
        </p:sp>
      </p:grpSp>
      <p:grpSp>
        <p:nvGrpSpPr>
          <p:cNvPr id="216" name="Сгруппировать"/>
          <p:cNvGrpSpPr/>
          <p:nvPr/>
        </p:nvGrpSpPr>
        <p:grpSpPr>
          <a:xfrm>
            <a:off x="14062829" y="6275716"/>
            <a:ext cx="9852399" cy="6695367"/>
            <a:chOff x="0" y="0"/>
            <a:chExt cx="9852397" cy="6695366"/>
          </a:xfrm>
        </p:grpSpPr>
        <p:pic>
          <p:nvPicPr>
            <p:cNvPr id="214" name="вставленный-фильм.png" descr="вставленный-фильм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852398" cy="60380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5" name="Caption"/>
            <p:cNvSpPr/>
            <p:nvPr/>
          </p:nvSpPr>
          <p:spPr>
            <a:xfrm>
              <a:off x="0" y="6139614"/>
              <a:ext cx="9852398" cy="555753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 defTabSz="2438400">
                <a:spcBef>
                  <a:spcPts val="0"/>
                </a:spcBef>
                <a:defRPr sz="2400"/>
              </a:lvl1pPr>
            </a:lstStyle>
            <a:p>
              <a:pPr/>
              <a:r>
                <a:t>TSA graph</a:t>
              </a:r>
            </a:p>
          </p:txBody>
        </p:sp>
      </p:grpSp>
      <p:sp>
        <p:nvSpPr>
          <p:cNvPr id="217" name="Номер слайда"/>
          <p:cNvSpPr txBox="1"/>
          <p:nvPr>
            <p:ph type="sldNum" sz="quarter" idx="4294967295"/>
          </p:nvPr>
        </p:nvSpPr>
        <p:spPr>
          <a:xfrm>
            <a:off x="12060046" y="12700000"/>
            <a:ext cx="271527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Methods"/>
          <p:cNvSpPr txBox="1"/>
          <p:nvPr/>
        </p:nvSpPr>
        <p:spPr>
          <a:xfrm>
            <a:off x="973963" y="430997"/>
            <a:ext cx="4226925" cy="1337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Methods</a:t>
            </a:r>
          </a:p>
        </p:txBody>
      </p:sp>
      <p:sp>
        <p:nvSpPr>
          <p:cNvPr id="220" name="ML Models"/>
          <p:cNvSpPr txBox="1"/>
          <p:nvPr/>
        </p:nvSpPr>
        <p:spPr>
          <a:xfrm>
            <a:off x="1021357" y="1755860"/>
            <a:ext cx="2861643" cy="7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ML Models</a:t>
            </a:r>
          </a:p>
        </p:txBody>
      </p:sp>
      <p:sp>
        <p:nvSpPr>
          <p:cNvPr id="221" name="Selection of a SARIMAX model for forecasting with external regressors.…"/>
          <p:cNvSpPr txBox="1"/>
          <p:nvPr/>
        </p:nvSpPr>
        <p:spPr>
          <a:xfrm>
            <a:off x="544967" y="4897513"/>
            <a:ext cx="16739817" cy="4300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1277" indent="-521277" defTabSz="457200">
              <a:lnSpc>
                <a:spcPct val="150000"/>
              </a:lnSpc>
              <a:spcBef>
                <a:spcPts val="0"/>
              </a:spcBef>
              <a:buSzPct val="150000"/>
              <a:buChar char="•"/>
              <a:defRPr sz="4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Selection of a SARIMAX model for forecasting with external regressors.</a:t>
            </a:r>
          </a:p>
          <a:p>
            <a:pPr marL="521277" indent="-521277" defTabSz="457200">
              <a:lnSpc>
                <a:spcPct val="150000"/>
              </a:lnSpc>
              <a:spcBef>
                <a:spcPts val="0"/>
              </a:spcBef>
              <a:buSzPct val="150000"/>
              <a:buChar char="•"/>
              <a:defRPr sz="4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Evaluation of multiple model variants with different seasonal orders and regressors.</a:t>
            </a:r>
          </a:p>
          <a:p>
            <a:pPr marL="521277" indent="-521277" defTabSz="457200">
              <a:lnSpc>
                <a:spcPct val="150000"/>
              </a:lnSpc>
              <a:spcBef>
                <a:spcPts val="0"/>
              </a:spcBef>
              <a:buSzPct val="150000"/>
              <a:buChar char="•"/>
              <a:defRPr sz="4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Hyper-parameters optimization - tree-structured Parzen </a:t>
            </a:r>
          </a:p>
          <a:p>
            <a:pPr lvl="1" defTabSz="457200">
              <a:lnSpc>
                <a:spcPct val="150000"/>
              </a:lnSpc>
              <a:spcBef>
                <a:spcPts val="0"/>
              </a:spcBef>
              <a:defRPr sz="4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estimator for tuning model parameters</a:t>
            </a:r>
          </a:p>
        </p:txBody>
      </p:sp>
      <p:sp>
        <p:nvSpPr>
          <p:cNvPr id="222" name="Номер слайда"/>
          <p:cNvSpPr txBox="1"/>
          <p:nvPr>
            <p:ph type="sldNum" sz="quarter" idx="4294967295"/>
          </p:nvPr>
        </p:nvSpPr>
        <p:spPr>
          <a:xfrm>
            <a:off x="12071984" y="12700000"/>
            <a:ext cx="247651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Сгруппировать"/>
          <p:cNvGrpSpPr/>
          <p:nvPr/>
        </p:nvGrpSpPr>
        <p:grpSpPr>
          <a:xfrm>
            <a:off x="1201242" y="2567340"/>
            <a:ext cx="11352593" cy="10113394"/>
            <a:chOff x="0" y="0"/>
            <a:chExt cx="11352592" cy="10113393"/>
          </a:xfrm>
        </p:grpSpPr>
        <p:pic>
          <p:nvPicPr>
            <p:cNvPr id="224" name="Изображение" descr="Изображение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1352593" cy="94560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5" name="Caption"/>
            <p:cNvSpPr/>
            <p:nvPr/>
          </p:nvSpPr>
          <p:spPr>
            <a:xfrm>
              <a:off x="0" y="9557641"/>
              <a:ext cx="11352593" cy="555753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 defTabSz="2438400">
                <a:spcBef>
                  <a:spcPts val="0"/>
                </a:spcBef>
                <a:defRPr sz="2400"/>
              </a:lvl1pPr>
            </a:lstStyle>
            <a:p>
              <a:pPr/>
              <a:r>
                <a:t>SARIMAX model block-scheme</a:t>
              </a:r>
            </a:p>
          </p:txBody>
        </p:sp>
      </p:grpSp>
      <p:sp>
        <p:nvSpPr>
          <p:cNvPr id="227" name="Methods"/>
          <p:cNvSpPr txBox="1"/>
          <p:nvPr/>
        </p:nvSpPr>
        <p:spPr>
          <a:xfrm>
            <a:off x="973963" y="430997"/>
            <a:ext cx="4226925" cy="1337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Methods</a:t>
            </a:r>
          </a:p>
        </p:txBody>
      </p:sp>
      <p:sp>
        <p:nvSpPr>
          <p:cNvPr id="228" name="sARIMAx = ARIMA?"/>
          <p:cNvSpPr txBox="1"/>
          <p:nvPr/>
        </p:nvSpPr>
        <p:spPr>
          <a:xfrm>
            <a:off x="1021357" y="1755860"/>
            <a:ext cx="5368603" cy="7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sARIMAx = ARIMA?</a:t>
            </a:r>
          </a:p>
        </p:txBody>
      </p:sp>
      <p:grpSp>
        <p:nvGrpSpPr>
          <p:cNvPr id="231" name="Сгруппировать"/>
          <p:cNvGrpSpPr/>
          <p:nvPr/>
        </p:nvGrpSpPr>
        <p:grpSpPr>
          <a:xfrm>
            <a:off x="12757201" y="2974430"/>
            <a:ext cx="10658295" cy="9299214"/>
            <a:chOff x="0" y="0"/>
            <a:chExt cx="10658294" cy="9299212"/>
          </a:xfrm>
        </p:grpSpPr>
        <p:pic>
          <p:nvPicPr>
            <p:cNvPr id="229" name="Изображение" descr="Изображение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0658295" cy="86418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0" name="Caption"/>
            <p:cNvSpPr/>
            <p:nvPr/>
          </p:nvSpPr>
          <p:spPr>
            <a:xfrm>
              <a:off x="0" y="8743460"/>
              <a:ext cx="10658295" cy="555753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 defTabSz="2438400">
                <a:spcBef>
                  <a:spcPts val="0"/>
                </a:spcBef>
                <a:defRPr sz="2400"/>
              </a:lvl1pPr>
            </a:lstStyle>
            <a:p>
              <a:pPr/>
              <a:r>
                <a:t>ARIMA model block-scheme</a:t>
              </a:r>
            </a:p>
          </p:txBody>
        </p:sp>
      </p:grpSp>
      <p:sp>
        <p:nvSpPr>
          <p:cNvPr id="232" name="Номер слайда"/>
          <p:cNvSpPr txBox="1"/>
          <p:nvPr>
            <p:ph type="sldNum" sz="quarter" idx="4294967295"/>
          </p:nvPr>
        </p:nvSpPr>
        <p:spPr>
          <a:xfrm>
            <a:off x="12061570" y="12700000"/>
            <a:ext cx="268479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Methods"/>
          <p:cNvSpPr txBox="1"/>
          <p:nvPr/>
        </p:nvSpPr>
        <p:spPr>
          <a:xfrm>
            <a:off x="973963" y="430997"/>
            <a:ext cx="4226925" cy="1337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87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Methods</a:t>
            </a:r>
          </a:p>
        </p:txBody>
      </p:sp>
      <p:sp>
        <p:nvSpPr>
          <p:cNvPr id="235" name="EXOGENOUS REGRESSORS"/>
          <p:cNvSpPr txBox="1"/>
          <p:nvPr/>
        </p:nvSpPr>
        <p:spPr>
          <a:xfrm>
            <a:off x="1021357" y="1755860"/>
            <a:ext cx="7582521" cy="7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EXOGENOUS REGRESSORS</a:t>
            </a:r>
          </a:p>
        </p:txBody>
      </p:sp>
      <p:grpSp>
        <p:nvGrpSpPr>
          <p:cNvPr id="238" name="Сгруппировать"/>
          <p:cNvGrpSpPr/>
          <p:nvPr/>
        </p:nvGrpSpPr>
        <p:grpSpPr>
          <a:xfrm>
            <a:off x="12287362" y="5469805"/>
            <a:ext cx="11513738" cy="4245606"/>
            <a:chOff x="0" y="0"/>
            <a:chExt cx="11513736" cy="4245605"/>
          </a:xfrm>
        </p:grpSpPr>
        <p:pic>
          <p:nvPicPr>
            <p:cNvPr id="236" name="вставленный-фильм.png" descr="вставленный-фильм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1513737" cy="36511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7" name="Caption"/>
            <p:cNvSpPr/>
            <p:nvPr/>
          </p:nvSpPr>
          <p:spPr>
            <a:xfrm>
              <a:off x="0" y="3752711"/>
              <a:ext cx="11513737" cy="492895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 defTabSz="457200">
                <a:lnSpc>
                  <a:spcPct val="100000"/>
                </a:lnSpc>
                <a:spcBef>
                  <a:spcPts val="0"/>
                </a:spcBef>
                <a:defRPr sz="2800">
                  <a:solidFill>
                    <a:srgbClr val="11111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Nonlinear AutoRegressive exogenous model </a:t>
              </a:r>
            </a:p>
          </p:txBody>
        </p:sp>
      </p:grpSp>
      <p:grpSp>
        <p:nvGrpSpPr>
          <p:cNvPr id="241" name="Сгруппировать"/>
          <p:cNvGrpSpPr/>
          <p:nvPr/>
        </p:nvGrpSpPr>
        <p:grpSpPr>
          <a:xfrm>
            <a:off x="984470" y="2630999"/>
            <a:ext cx="9793831" cy="9986075"/>
            <a:chOff x="0" y="0"/>
            <a:chExt cx="9793830" cy="9986074"/>
          </a:xfrm>
        </p:grpSpPr>
        <p:pic>
          <p:nvPicPr>
            <p:cNvPr id="239" name="Изображение" descr="Изображение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793831" cy="93287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0" name="Caption"/>
            <p:cNvSpPr/>
            <p:nvPr/>
          </p:nvSpPr>
          <p:spPr>
            <a:xfrm>
              <a:off x="0" y="9430322"/>
              <a:ext cx="9793830" cy="555753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 defTabSz="2438400">
                <a:spcBef>
                  <a:spcPts val="0"/>
                </a:spcBef>
                <a:defRPr sz="2400"/>
              </a:lvl1pPr>
            </a:lstStyle>
            <a:p>
              <a:pPr/>
              <a:r>
                <a:t>ARIMA-based models triangle </a:t>
              </a:r>
            </a:p>
          </p:txBody>
        </p:sp>
      </p:grpSp>
      <p:sp>
        <p:nvSpPr>
          <p:cNvPr id="242" name="Номер слайда"/>
          <p:cNvSpPr txBox="1"/>
          <p:nvPr>
            <p:ph type="sldNum" sz="quarter" idx="4294967295"/>
          </p:nvPr>
        </p:nvSpPr>
        <p:spPr>
          <a:xfrm>
            <a:off x="12059919" y="12700000"/>
            <a:ext cx="271781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