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Maven Pro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173ac173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2173ac173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173ac173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173ac173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2173ac173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2173ac173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2173ac173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2173ac173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2173ac173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2173ac173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2173ac173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2173ac17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2173ac173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2173ac173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2173ac173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2173ac173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2173ac173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2173ac173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20ca16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20ca16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20ca1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20ca1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173ac173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173ac173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perception in humans has not evolved to support accurate decoding of areas, angles, or distance along a curve. Source: https://www.interaction-design.org/literature/book/the-encyclopedia-of-human-computer-interaction-2nd-ed/data-visualization-for-human-perception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2173ac173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2173ac173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2173ac17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2173ac17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2173ac173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2173ac173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2173ac17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2173ac17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2173ac17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2173ac17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2173ac17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2173ac17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2173ac173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2173ac173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2173ac173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2173ac173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2173ac173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2173ac173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20ca16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20ca16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2173ac173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2173ac173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2173ac173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2173ac173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220ca16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220ca16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220ca16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220ca16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220ca16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220ca16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220ca16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220ca16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173ac17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173ac17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173ac173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173ac173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2173ac173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2173ac173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173ac1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173ac1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173ac173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173ac173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2173ac173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2173ac173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interaction-design.org/references/authors/edward_r__tufte.html" TargetMode="External"/><Relationship Id="rId4" Type="http://schemas.openxmlformats.org/officeDocument/2006/relationships/hyperlink" Target="https://www.interaction-design.org/references/authors/william_s__cleveland.html" TargetMode="External"/><Relationship Id="rId11" Type="http://schemas.openxmlformats.org/officeDocument/2006/relationships/hyperlink" Target="https://www.interaction-design.org/references/authors/stephen_few.html" TargetMode="External"/><Relationship Id="rId10" Type="http://schemas.openxmlformats.org/officeDocument/2006/relationships/hyperlink" Target="https://www.interaction-design.org/references/authors/colin_ware.html" TargetMode="External"/><Relationship Id="rId9" Type="http://schemas.openxmlformats.org/officeDocument/2006/relationships/hyperlink" Target="https://www.interaction-design.org/references/authors/stephen_few.html" TargetMode="External"/><Relationship Id="rId5" Type="http://schemas.openxmlformats.org/officeDocument/2006/relationships/hyperlink" Target="https://www.interaction-design.org/references/authors/robert_l__harris.html" TargetMode="External"/><Relationship Id="rId6" Type="http://schemas.openxmlformats.org/officeDocument/2006/relationships/hyperlink" Target="https://www.interaction-design.org/references/authors/stuart_k__card.html" TargetMode="External"/><Relationship Id="rId7" Type="http://schemas.openxmlformats.org/officeDocument/2006/relationships/hyperlink" Target="https://www.interaction-design.org/references/authors/jock_d__mackinlay.html" TargetMode="External"/><Relationship Id="rId8" Type="http://schemas.openxmlformats.org/officeDocument/2006/relationships/hyperlink" Target="https://www.interaction-design.org/references/authors/ben_shneiderma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Brenna Craft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51339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 Best Practices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695400" y="1734925"/>
            <a:ext cx="41433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spaces between bars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Spacing should be about half the width of your bars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688" y="1790700"/>
            <a:ext cx="41433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5160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 Best Practices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583000" y="1790700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same color bars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 1: you are representing a third variable with color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 2: The colors correspond particularly well to each X-axis variable (e.g. Yellow for McDonalds and Red for KFC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Exception 3: You are focusing the viewer’s attention using color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963" y="1835525"/>
            <a:ext cx="4029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Pie Chart: Composition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Pie Chart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misused chart in all data visualization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 for: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Making part-to-whole comparisons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Observing fractions of a whole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datasets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Pie Chart</a:t>
            </a:r>
            <a:endParaRPr/>
          </a:p>
        </p:txBody>
      </p:sp>
      <p:sp>
        <p:nvSpPr>
          <p:cNvPr id="366" name="Google Shape;366;p26"/>
          <p:cNvSpPr txBox="1"/>
          <p:nvPr/>
        </p:nvSpPr>
        <p:spPr>
          <a:xfrm>
            <a:off x="3088500" y="2290200"/>
            <a:ext cx="29670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All Pie Charts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Pie Chart</a:t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0" y="1656525"/>
            <a:ext cx="5807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4554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</a:t>
            </a:r>
            <a:r>
              <a:rPr lang="en"/>
              <a:t> Chart Best Practices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583000" y="1790700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no more than 5 categories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8" y="1790700"/>
            <a:ext cx="40100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4554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Best Practices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583000" y="1790700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 slices correctly.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25" y="1790700"/>
            <a:ext cx="3701600" cy="16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4554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Best Practices</a:t>
            </a:r>
            <a:endParaRPr/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583000" y="1790700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that the slice sizes sum to 100%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 for rounding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13" y="1790700"/>
            <a:ext cx="41243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0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“Visual perception in humans has not evolved to support accurate decoding of areas, angles, or distance along a curve”. 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114900" y="4794400"/>
            <a:ext cx="8914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Soegaard, Mads, and Rikke Friis Dam. "The encyclopedia of human-computer interaction."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The Encyclopedia of Human-Computer Interaction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(2012).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Basic Presentation Types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Comparison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Composition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25" y="1736450"/>
            <a:ext cx="741997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00" y="247650"/>
            <a:ext cx="75247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Histogram: Distribution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Histogram</a:t>
            </a:r>
            <a:endParaRPr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king of visualizations for a </a:t>
            </a:r>
            <a:r>
              <a:rPr b="1" lang="en"/>
              <a:t>single </a:t>
            </a:r>
            <a:r>
              <a:rPr lang="en"/>
              <a:t>continuous variable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 for showing frequency and density estimation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X-axis shows interval, Y-axis shows frequency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available in Excel out of the box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 of bar is meaningful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Histogram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38" y="1597875"/>
            <a:ext cx="65627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Histogram</a:t>
            </a:r>
            <a:endParaRPr/>
          </a:p>
        </p:txBody>
      </p:sp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800" y="1440175"/>
            <a:ext cx="422263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1303800" y="598575"/>
            <a:ext cx="4554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Best Practices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767400" y="1718175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an appropriate bin width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Enough bins to reveal details in shape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so many bins that too gaps are produced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 width: try the square root of n</a:t>
            </a:r>
            <a:endParaRPr/>
          </a:p>
        </p:txBody>
      </p:sp>
      <p:pic>
        <p:nvPicPr>
          <p:cNvPr id="448" name="Google Shape;4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600" y="1790700"/>
            <a:ext cx="41338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/>
          <p:nvPr>
            <p:ph type="title"/>
          </p:nvPr>
        </p:nvSpPr>
        <p:spPr>
          <a:xfrm>
            <a:off x="1303800" y="598575"/>
            <a:ext cx="45546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Best Practices</a:t>
            </a:r>
            <a:endParaRPr/>
          </a:p>
        </p:txBody>
      </p:sp>
      <p:sp>
        <p:nvSpPr>
          <p:cNvPr id="456" name="Google Shape;456;p39"/>
          <p:cNvSpPr txBox="1"/>
          <p:nvPr>
            <p:ph idx="1" type="body"/>
          </p:nvPr>
        </p:nvSpPr>
        <p:spPr>
          <a:xfrm>
            <a:off x="767400" y="1718175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Bars must be touching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X-axis is a continuous measure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space in between bars contains numeric meaning</a:t>
            </a:r>
            <a:endParaRPr/>
          </a:p>
        </p:txBody>
      </p:sp>
      <p:pic>
        <p:nvPicPr>
          <p:cNvPr id="457" name="Google Shape;4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75" y="1905938"/>
            <a:ext cx="40386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Scatter Plot: Relationship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Scatter Plot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Ideal for showing relationships between two </a:t>
            </a:r>
            <a:r>
              <a:rPr lang="en"/>
              <a:t>variables</a:t>
            </a:r>
            <a:endParaRPr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Positive, Negative, None, Linear, Exponential</a:t>
            </a:r>
            <a:endParaRPr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used for two </a:t>
            </a:r>
            <a:r>
              <a:rPr lang="en"/>
              <a:t>continuous</a:t>
            </a:r>
            <a:r>
              <a:rPr lang="en"/>
              <a:t> variables and a categorical variable (color coded scatter)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use when</a:t>
            </a:r>
            <a:endParaRPr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Comparing trends over time</a:t>
            </a:r>
            <a:endParaRPr/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Your variables represent percentages or rates of change</a:t>
            </a:r>
            <a:endParaRPr/>
          </a:p>
          <a:p>
            <a:pPr indent="0" lvl="0" marL="9144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Right Visualization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variables do you want to show in a single chart? One, two, three, many?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data points will you display for each variable? Only a few or many?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you display values over a period of time, or among items or groups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Scatter Plot</a:t>
            </a:r>
            <a:endParaRPr/>
          </a:p>
        </p:txBody>
      </p:sp>
      <p:sp>
        <p:nvSpPr>
          <p:cNvPr id="476" name="Google Shape;476;p42"/>
          <p:cNvSpPr txBox="1"/>
          <p:nvPr/>
        </p:nvSpPr>
        <p:spPr>
          <a:xfrm>
            <a:off x="310100" y="4978500"/>
            <a:ext cx="482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25" y="1597875"/>
            <a:ext cx="5018451" cy="30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Scatter Plot</a:t>
            </a:r>
            <a:endParaRPr/>
          </a:p>
        </p:txBody>
      </p:sp>
      <p:sp>
        <p:nvSpPr>
          <p:cNvPr id="483" name="Google Shape;483;p43"/>
          <p:cNvSpPr txBox="1"/>
          <p:nvPr/>
        </p:nvSpPr>
        <p:spPr>
          <a:xfrm>
            <a:off x="310100" y="4978500"/>
            <a:ext cx="482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75" y="1465325"/>
            <a:ext cx="5229659" cy="30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>
            <p:ph type="title"/>
          </p:nvPr>
        </p:nvSpPr>
        <p:spPr>
          <a:xfrm>
            <a:off x="1303800" y="598575"/>
            <a:ext cx="5334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r>
              <a:rPr lang="en"/>
              <a:t> Best Practices</a:t>
            </a:r>
            <a:endParaRPr/>
          </a:p>
        </p:txBody>
      </p:sp>
      <p:sp>
        <p:nvSpPr>
          <p:cNvPr id="490" name="Google Shape;490;p44"/>
          <p:cNvSpPr txBox="1"/>
          <p:nvPr>
            <p:ph idx="1" type="body"/>
          </p:nvPr>
        </p:nvSpPr>
        <p:spPr>
          <a:xfrm>
            <a:off x="767400" y="1718175"/>
            <a:ext cx="4554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both axises at zero</a:t>
            </a:r>
            <a:endParaRPr/>
          </a:p>
        </p:txBody>
      </p:sp>
      <p:pic>
        <p:nvPicPr>
          <p:cNvPr id="491" name="Google Shape;4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38" y="1890713"/>
            <a:ext cx="4029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1303800" y="598575"/>
            <a:ext cx="5334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Best Practices</a:t>
            </a:r>
            <a:endParaRPr/>
          </a:p>
        </p:txBody>
      </p:sp>
      <p:sp>
        <p:nvSpPr>
          <p:cNvPr id="499" name="Google Shape;499;p45"/>
          <p:cNvSpPr txBox="1"/>
          <p:nvPr>
            <p:ph idx="1" type="body"/>
          </p:nvPr>
        </p:nvSpPr>
        <p:spPr>
          <a:xfrm>
            <a:off x="767400" y="1718175"/>
            <a:ext cx="41691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trend lines when showing a trend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However, don’t go overboard (try to limit to two trend lines</a:t>
            </a:r>
            <a:endParaRPr/>
          </a:p>
        </p:txBody>
      </p:sp>
      <p:pic>
        <p:nvPicPr>
          <p:cNvPr id="500" name="Google Shape;5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13" y="1810338"/>
            <a:ext cx="38957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5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1303800" y="598575"/>
            <a:ext cx="5334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Best Practices</a:t>
            </a:r>
            <a:endParaRPr/>
          </a:p>
        </p:txBody>
      </p:sp>
      <p:sp>
        <p:nvSpPr>
          <p:cNvPr id="508" name="Google Shape;508;p46"/>
          <p:cNvSpPr txBox="1"/>
          <p:nvPr>
            <p:ph idx="1" type="body"/>
          </p:nvPr>
        </p:nvSpPr>
        <p:spPr>
          <a:xfrm>
            <a:off x="767400" y="1718175"/>
            <a:ext cx="41691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Use quadrants or dividers where appropriate</a:t>
            </a:r>
            <a:endParaRPr/>
          </a:p>
        </p:txBody>
      </p:sp>
      <p:pic>
        <p:nvPicPr>
          <p:cNvPr id="509" name="Google Shape;5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75" y="1477700"/>
            <a:ext cx="3902700" cy="263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15" name="Google Shape;515;p47"/>
          <p:cNvSpPr txBox="1"/>
          <p:nvPr>
            <p:ph idx="1" type="body"/>
          </p:nvPr>
        </p:nvSpPr>
        <p:spPr>
          <a:xfrm>
            <a:off x="1303800" y="1181775"/>
            <a:ext cx="70305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Tufte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Edward R. (1983):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Visual Display of Quantitative Information.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Cheshire, CT, Graphics Press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Cleveland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William S. (1994):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Elements of Graphing Data.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Hobart Press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Harris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Robert L. (2000):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Information Graphics: A Comprehensive Illustrated Reference.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Oxford University Press, USA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Card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Stuart K., </a:t>
            </a: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Mackinlay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Jock D. and </a:t>
            </a: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Shneiderman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Ben (eds.) (1999):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Readings in Information Visualization: Using Vision to Think.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Academic Press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Few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Stephen (2004):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 Me the Numbers: Designing Tables and Graphs to Enlighten.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Analytics Press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Ware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Colin (2008):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Thinking: for Design.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Morgan Kaufmann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rgbClr val="009CD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1"/>
              </a:rPr>
              <a:t>Few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Stephen (2009):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Now You See It: Simple Visualization Techniques for Quantitative Analysis.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Analytics Press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50" y="0"/>
            <a:ext cx="646001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58675" y="4785725"/>
            <a:ext cx="8943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Abela, Andrew. Chart Suggestions - A Thought Starter. 2007. Present Flowing Data. n.d. Web 18 June 2015. From https://flowingdata.com/wp-content/uploads/2009/01/chart-chart1.jpg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Column Chart: Comparison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</a:t>
            </a:r>
            <a:r>
              <a:rPr lang="en"/>
              <a:t> Chart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Probably the most commonly used chart type. Why?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human eye can </a:t>
            </a:r>
            <a:r>
              <a:rPr lang="en"/>
              <a:t>perceive the</a:t>
            </a:r>
            <a:r>
              <a:rPr lang="en"/>
              <a:t> length of straight linear objects which share a common baseline with a high degree of accuracy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 for comparison when the number of categories is small - </a:t>
            </a:r>
            <a:r>
              <a:rPr b="1" lang="en"/>
              <a:t>up to five -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Outperforms its rival, the pie chart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14900" y="4794400"/>
            <a:ext cx="8914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Soegaard, Mads, and Rikke Friis Dam. "The encyclopedia of human-computer interaction."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The Encyclopedia of Human-Computer Interaction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(2012).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Column Chart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25" y="1532375"/>
            <a:ext cx="5436793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310100" y="4978500"/>
            <a:ext cx="482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360400" y="4827625"/>
            <a:ext cx="7819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Source:https://www.reddit.com/r/dataisugly/comments/9gxhmx/looks_like_164_is_higher_than_1714/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Column Chart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00" y="1557500"/>
            <a:ext cx="512259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53244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</a:t>
            </a:r>
            <a:r>
              <a:rPr lang="en"/>
              <a:t> Best Practices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767400" y="1718175"/>
            <a:ext cx="40356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carefully before creating an axis that doesn’t start at zero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very sensitive to the height of columns, so truncating the columns can allow for </a:t>
            </a:r>
            <a:r>
              <a:rPr lang="en"/>
              <a:t>inaccurate</a:t>
            </a:r>
            <a:r>
              <a:rPr lang="en"/>
              <a:t> conclusions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863" y="1888038"/>
            <a:ext cx="41814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/>
          <p:nvPr/>
        </p:nvSpPr>
        <p:spPr>
          <a:xfrm>
            <a:off x="7769475" y="1584075"/>
            <a:ext cx="427500" cy="410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5640625" y="1517025"/>
            <a:ext cx="477600" cy="4860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