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11" r:id="rId6"/>
    <p:sldId id="324" r:id="rId7"/>
    <p:sldId id="326" r:id="rId8"/>
    <p:sldId id="331" r:id="rId9"/>
    <p:sldId id="332" r:id="rId10"/>
    <p:sldId id="333" r:id="rId11"/>
    <p:sldId id="334" r:id="rId12"/>
    <p:sldId id="325" r:id="rId13"/>
    <p:sldId id="287" r:id="rId14"/>
    <p:sldId id="335" r:id="rId15"/>
    <p:sldId id="288" r:id="rId16"/>
    <p:sldId id="336" r:id="rId17"/>
    <p:sldId id="337" r:id="rId18"/>
    <p:sldId id="338" r:id="rId19"/>
    <p:sldId id="339" r:id="rId20"/>
    <p:sldId id="341" r:id="rId21"/>
    <p:sldId id="342" r:id="rId22"/>
    <p:sldId id="343" r:id="rId23"/>
    <p:sldId id="344" r:id="rId24"/>
    <p:sldId id="346" r:id="rId25"/>
    <p:sldId id="347" r:id="rId26"/>
    <p:sldId id="348" r:id="rId27"/>
    <p:sldId id="272" r:id="rId28"/>
    <p:sldId id="274" r:id="rId29"/>
    <p:sldId id="275" r:id="rId30"/>
    <p:sldId id="276" r:id="rId31"/>
    <p:sldId id="277" r:id="rId32"/>
    <p:sldId id="358" r:id="rId33"/>
    <p:sldId id="279" r:id="rId34"/>
    <p:sldId id="350" r:id="rId35"/>
    <p:sldId id="351" r:id="rId36"/>
    <p:sldId id="352" r:id="rId37"/>
    <p:sldId id="353" r:id="rId38"/>
    <p:sldId id="355" r:id="rId39"/>
    <p:sldId id="356" r:id="rId40"/>
    <p:sldId id="29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4CE"/>
    <a:srgbClr val="543B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19" autoAdjust="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hyperlink" Target="https://www.hackplayers.com/2017/03/tcp-over-websockets-crea-tuneles-tcp-sobre-websockets.html"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datacenter-insider.de/security-by-design-principles-des-owasp-a-801137/"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127.0.0.1/showdir.php"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127.0.0.1/showdir.php?filter=*.php"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s://127.0.0.1/showdir.php?filter=*.txt|c:\xampp\php\php.exe%20-r%20%22phpinfo();%22"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127.0.0.1/regdata.txt" TargetMode="External"/><Relationship Id="rId2" Type="http://schemas.openxmlformats.org/officeDocument/2006/relationships/hyperlink" Target="https://127.0.0.1/showdir.php?filter=*.txt|reg%20query%20HKLM%20/f%20password%20/t%20REG_SZ%20/s%20%3E%20regdata.tx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tackoverflow.com/questions/11077857/what-are-long-polling-websockets-server-sent-events-sse-and-comet" TargetMode="Externa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hyperlink" Target="https://127.0.0.1/calc.php?calcthis=$username"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s://127.0.0.1/calc.php?calcthis=var_dump(get_defined_vars())"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s://owasp.org/Top10/A02_2021-Cryptographic_Failures/" TargetMode="External"/><Relationship Id="rId2" Type="http://schemas.openxmlformats.org/officeDocument/2006/relationships/hyperlink" Target="https://owasp.org/Top10/A01_2021-Broken_Access_Control/" TargetMode="External"/><Relationship Id="rId1" Type="http://schemas.openxmlformats.org/officeDocument/2006/relationships/slideLayout" Target="../slideLayouts/slideLayout2.xml"/><Relationship Id="rId4" Type="http://schemas.openxmlformats.org/officeDocument/2006/relationships/hyperlink" Target="https://owasp.org/Top10/A03_2021-Injectio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hackplayers.com/2017/03/tcp-over-websockets-crea-tuneles-tcp-sobre-websockets.html"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65810330-F0B5-43C9-BC34-094FFB5C0529}"/>
              </a:ext>
            </a:extLst>
          </p:cNvPr>
          <p:cNvPicPr>
            <a:picLocks noChangeAspect="1"/>
          </p:cNvPicPr>
          <p:nvPr/>
        </p:nvPicPr>
        <p:blipFill rotWithShape="1">
          <a:blip r:embed="rId3"/>
          <a:srcRect/>
          <a:stretch/>
        </p:blipFill>
        <p:spPr>
          <a:xfrm>
            <a:off x="-1" y="82704"/>
            <a:ext cx="12191999" cy="6502399"/>
          </a:xfrm>
          <a:prstGeom prst="rect">
            <a:avLst/>
          </a:prstGeom>
        </p:spPr>
      </p:pic>
      <p:sp>
        <p:nvSpPr>
          <p:cNvPr id="56" name="Rectangle 5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35791" y="3331444"/>
            <a:ext cx="6470692" cy="1229306"/>
          </a:xfrm>
        </p:spPr>
        <p:txBody>
          <a:bodyPr>
            <a:normAutofit fontScale="90000"/>
          </a:bodyPr>
          <a:lstStyle/>
          <a:p>
            <a:r>
              <a:rPr lang="en-US" sz="3800" dirty="0">
                <a:solidFill>
                  <a:schemeClr val="tx1"/>
                </a:solidFill>
              </a:rPr>
              <a:t>Server-Side Web Programming (COMP10260)</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35791" y="4735799"/>
            <a:ext cx="6470693" cy="605256"/>
          </a:xfrm>
        </p:spPr>
        <p:txBody>
          <a:bodyPr>
            <a:normAutofit/>
          </a:bodyPr>
          <a:lstStyle/>
          <a:p>
            <a:r>
              <a:rPr lang="en-US" dirty="0"/>
              <a:t>WEB architecture – Part V</a:t>
            </a:r>
          </a:p>
        </p:txBody>
      </p:sp>
      <p:cxnSp>
        <p:nvCxnSpPr>
          <p:cNvPr id="58" name="Straight Connector 5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60"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Web Sockets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92500"/>
          </a:bodyPr>
          <a:lstStyle/>
          <a:p>
            <a:pPr>
              <a:lnSpc>
                <a:spcPct val="100000"/>
              </a:lnSpc>
              <a:buFont typeface="Arial" panose="020B0604020202020204" pitchFamily="34" charset="0"/>
              <a:buChar char="•"/>
            </a:pPr>
            <a:r>
              <a:rPr lang="en-US" sz="1800" dirty="0"/>
              <a:t>A Web Socket starts by opening a connection on the client via instantiating it using the “new” keyword. </a:t>
            </a:r>
            <a:r>
              <a:rPr lang="en-US" sz="1800" dirty="0" err="1"/>
              <a:t>E.g</a:t>
            </a:r>
            <a:r>
              <a:rPr lang="en-US" sz="1800" dirty="0"/>
              <a:t>,  </a:t>
            </a:r>
            <a:r>
              <a:rPr lang="en-US" sz="1800" b="1" dirty="0">
                <a:latin typeface="Courier New" panose="02070309020205020404" pitchFamily="49" charset="0"/>
                <a:cs typeface="Courier New" panose="02070309020205020404" pitchFamily="49" charset="0"/>
              </a:rPr>
              <a:t>x=new WebSocket(host)</a:t>
            </a:r>
          </a:p>
          <a:p>
            <a:pPr>
              <a:lnSpc>
                <a:spcPct val="100000"/>
              </a:lnSpc>
              <a:buFont typeface="Arial" panose="020B0604020202020204" pitchFamily="34" charset="0"/>
              <a:buChar char="•"/>
            </a:pPr>
            <a:r>
              <a:rPr lang="en-US" sz="1800" dirty="0">
                <a:cs typeface="Courier New" panose="02070309020205020404" pitchFamily="49" charset="0"/>
              </a:rPr>
              <a:t>The host address for a </a:t>
            </a:r>
            <a:r>
              <a:rPr lang="en-US" sz="1800" dirty="0" err="1">
                <a:cs typeface="Courier New" panose="02070309020205020404" pitchFamily="49" charset="0"/>
              </a:rPr>
              <a:t>websocket</a:t>
            </a:r>
            <a:r>
              <a:rPr lang="en-US" sz="1800" dirty="0">
                <a:cs typeface="Courier New" panose="02070309020205020404" pitchFamily="49" charset="0"/>
              </a:rPr>
              <a:t> is a little different than a typical URL.  Since Web Sockets are not an HTTP protocol the URL begins with </a:t>
            </a:r>
            <a:r>
              <a:rPr lang="en-US" sz="1800" b="1" dirty="0">
                <a:latin typeface="Courier New" panose="02070309020205020404" pitchFamily="49" charset="0"/>
                <a:cs typeface="Courier New" panose="02070309020205020404" pitchFamily="49" charset="0"/>
              </a:rPr>
              <a:t>ws://</a:t>
            </a:r>
            <a:r>
              <a:rPr lang="en-US" sz="1800" b="1" dirty="0">
                <a:cs typeface="Courier New" panose="02070309020205020404" pitchFamily="49" charset="0"/>
              </a:rPr>
              <a:t> </a:t>
            </a:r>
            <a:r>
              <a:rPr lang="en-US" sz="1800" dirty="0">
                <a:cs typeface="Courier New" panose="02070309020205020404" pitchFamily="49" charset="0"/>
              </a:rPr>
              <a:t>instead of</a:t>
            </a:r>
            <a:r>
              <a:rPr lang="en-US" sz="1800" b="1" dirty="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http://</a:t>
            </a:r>
          </a:p>
          <a:p>
            <a:pPr>
              <a:lnSpc>
                <a:spcPct val="100000"/>
              </a:lnSpc>
              <a:buFont typeface="Arial" panose="020B0604020202020204" pitchFamily="34" charset="0"/>
              <a:buChar char="•"/>
            </a:pPr>
            <a:r>
              <a:rPr lang="en-US" sz="1800" dirty="0"/>
              <a:t>As well it’s a different protocol. So, it also needs to be bound to a specific port.  Which also means you need to ensure your web server is on a network that can receive traffic on that port.</a:t>
            </a:r>
          </a:p>
          <a:p>
            <a:pPr>
              <a:lnSpc>
                <a:spcPct val="100000"/>
              </a:lnSpc>
              <a:buFont typeface="Arial" panose="020B0604020202020204" pitchFamily="34" charset="0"/>
              <a:buChar char="•"/>
            </a:pPr>
            <a:r>
              <a:rPr lang="en-US" sz="1800" dirty="0"/>
              <a:t>You can choose any port number above 1024.</a:t>
            </a:r>
          </a:p>
        </p:txBody>
      </p:sp>
      <p:pic>
        <p:nvPicPr>
          <p:cNvPr id="11" name="Picture 10" descr="Graphical user interface&#10;&#10;Description automatically generated with low confidence">
            <a:extLst>
              <a:ext uri="{FF2B5EF4-FFF2-40B4-BE49-F238E27FC236}">
                <a16:creationId xmlns:a16="http://schemas.microsoft.com/office/drawing/2014/main" id="{5D3069F6-0A11-443C-B45D-06C060785A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53482" y="2120900"/>
            <a:ext cx="4164659" cy="3748194"/>
          </a:xfrm>
          <a:prstGeom prst="rect">
            <a:avLst/>
          </a:prstGeom>
          <a:noFill/>
        </p:spPr>
      </p:pic>
      <p:sp>
        <p:nvSpPr>
          <p:cNvPr id="12" name="TextBox 11">
            <a:extLst>
              <a:ext uri="{FF2B5EF4-FFF2-40B4-BE49-F238E27FC236}">
                <a16:creationId xmlns:a16="http://schemas.microsoft.com/office/drawing/2014/main" id="{4479BF8F-7824-4C66-90E8-D8D77E06C9A5}"/>
              </a:ext>
            </a:extLst>
          </p:cNvPr>
          <p:cNvSpPr txBox="1"/>
          <p:nvPr/>
        </p:nvSpPr>
        <p:spPr>
          <a:xfrm>
            <a:off x="8423547" y="5669039"/>
            <a:ext cx="249459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hackplayers.com/2017/03/tcp-over-websockets-crea-tuneles-tcp-sobre-websocket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87181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Web Sockets - Example</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1929130"/>
            <a:ext cx="9946542" cy="1146613"/>
          </a:xfrm>
        </p:spPr>
        <p:txBody>
          <a:bodyPr>
            <a:normAutofit fontScale="77500" lnSpcReduction="20000"/>
          </a:bodyPr>
          <a:lstStyle/>
          <a:p>
            <a:pPr>
              <a:lnSpc>
                <a:spcPct val="100000"/>
              </a:lnSpc>
              <a:buFont typeface="Arial" panose="020B0604020202020204" pitchFamily="34" charset="0"/>
              <a:buChar char="•"/>
            </a:pPr>
            <a:r>
              <a:rPr lang="en-US" sz="1800" dirty="0"/>
              <a:t>Below is some ultra-simplified code showing you how to create a connection to a web sockets service.  The server is a PHP application running on port 15000. </a:t>
            </a:r>
          </a:p>
          <a:p>
            <a:pPr>
              <a:lnSpc>
                <a:spcPct val="100000"/>
              </a:lnSpc>
              <a:buFont typeface="Arial" panose="020B0604020202020204" pitchFamily="34" charset="0"/>
              <a:buChar char="•"/>
            </a:pPr>
            <a:r>
              <a:rPr lang="en-US" sz="1800" dirty="0"/>
              <a:t>The client waits for the PHP server to send some data.  When it does the client inserts it into a HTLM table. The table rows are constructed by the PHP server, and each contains a header which looks something like an email.  Simulating, in a very basic way the manner a web mail application might constantly poll for email.</a:t>
            </a:r>
          </a:p>
        </p:txBody>
      </p:sp>
      <p:sp>
        <p:nvSpPr>
          <p:cNvPr id="6" name="Content Placeholder 3">
            <a:extLst>
              <a:ext uri="{FF2B5EF4-FFF2-40B4-BE49-F238E27FC236}">
                <a16:creationId xmlns:a16="http://schemas.microsoft.com/office/drawing/2014/main" id="{C51954FD-2946-28EB-0D91-9591635AF4A8}"/>
              </a:ext>
            </a:extLst>
          </p:cNvPr>
          <p:cNvSpPr txBox="1">
            <a:spLocks/>
          </p:cNvSpPr>
          <p:nvPr/>
        </p:nvSpPr>
        <p:spPr>
          <a:xfrm>
            <a:off x="797215" y="3075743"/>
            <a:ext cx="10658529" cy="3240350"/>
          </a:xfrm>
          <a:prstGeom prst="rect">
            <a:avLst/>
          </a:prstGeom>
          <a:solidFill>
            <a:srgbClr val="FFF4CE"/>
          </a:solidFill>
          <a:effectLst>
            <a:softEdge rad="0"/>
          </a:effectLst>
        </p:spPr>
        <p:txBody>
          <a:bodyPr vert="horz" lIns="0" tIns="45720" rIns="0" bIns="45720" rtlCol="0" anchor="t" anchorCtr="0">
            <a:normAutofit fontScale="8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tx1"/>
                </a:solidFill>
                <a:latin typeface="Courier New" panose="02070309020205020404" pitchFamily="49" charset="0"/>
                <a:cs typeface="Courier New" panose="02070309020205020404" pitchFamily="49" charset="0"/>
              </a:rPr>
              <a:t>&lt;html&gt;&lt;head&gt;&lt;style&gt;table { border-collapse: collapse; width: 100%; } </a:t>
            </a:r>
            <a:br>
              <a:rPr lang="en-US" b="1" dirty="0">
                <a:solidFill>
                  <a:schemeClr val="tx1"/>
                </a:solidFill>
                <a:latin typeface="Courier New" panose="02070309020205020404" pitchFamily="49" charset="0"/>
                <a:cs typeface="Courier New" panose="02070309020205020404" pitchFamily="49" charset="0"/>
              </a:rPr>
            </a:br>
            <a:r>
              <a:rPr lang="en-US" b="1" dirty="0" err="1">
                <a:solidFill>
                  <a:schemeClr val="tx1"/>
                </a:solidFill>
                <a:latin typeface="Courier New" panose="02070309020205020404" pitchFamily="49" charset="0"/>
                <a:cs typeface="Courier New" panose="02070309020205020404" pitchFamily="49" charset="0"/>
              </a:rPr>
              <a:t>th</a:t>
            </a:r>
            <a:r>
              <a:rPr lang="en-US" b="1" dirty="0">
                <a:solidFill>
                  <a:schemeClr val="tx1"/>
                </a:solidFill>
                <a:latin typeface="Courier New" panose="02070309020205020404" pitchFamily="49" charset="0"/>
                <a:cs typeface="Courier New" panose="02070309020205020404" pitchFamily="49" charset="0"/>
              </a:rPr>
              <a:t>, td { text-align: left; padding: 8px; } </a:t>
            </a:r>
            <a:br>
              <a:rPr lang="en-US" b="1" dirty="0">
                <a:solidFill>
                  <a:schemeClr val="tx1"/>
                </a:solidFill>
                <a:latin typeface="Courier New" panose="02070309020205020404" pitchFamily="49" charset="0"/>
                <a:cs typeface="Courier New" panose="02070309020205020404" pitchFamily="49" charset="0"/>
              </a:rPr>
            </a:br>
            <a:r>
              <a:rPr lang="en-US" b="1" dirty="0" err="1">
                <a:solidFill>
                  <a:schemeClr val="tx1"/>
                </a:solidFill>
                <a:latin typeface="Courier New" panose="02070309020205020404" pitchFamily="49" charset="0"/>
                <a:cs typeface="Courier New" panose="02070309020205020404" pitchFamily="49" charset="0"/>
              </a:rPr>
              <a:t>tr:nth-child</a:t>
            </a:r>
            <a:r>
              <a:rPr lang="en-US" b="1" dirty="0">
                <a:solidFill>
                  <a:schemeClr val="tx1"/>
                </a:solidFill>
                <a:latin typeface="Courier New" panose="02070309020205020404" pitchFamily="49" charset="0"/>
                <a:cs typeface="Courier New" panose="02070309020205020404" pitchFamily="49" charset="0"/>
              </a:rPr>
              <a:t>(even) { background-color: </a:t>
            </a:r>
            <a:r>
              <a:rPr lang="en-US" b="1" dirty="0" err="1">
                <a:solidFill>
                  <a:schemeClr val="tx1"/>
                </a:solidFill>
                <a:latin typeface="Courier New" panose="02070309020205020404" pitchFamily="49" charset="0"/>
                <a:cs typeface="Courier New" panose="02070309020205020404" pitchFamily="49" charset="0"/>
              </a:rPr>
              <a:t>Lightgreen</a:t>
            </a:r>
            <a:r>
              <a:rPr lang="en-US" b="1" dirty="0">
                <a:solidFill>
                  <a:schemeClr val="tx1"/>
                </a:solidFill>
                <a:latin typeface="Courier New" panose="02070309020205020404" pitchFamily="49" charset="0"/>
                <a:cs typeface="Courier New" panose="02070309020205020404" pitchFamily="49" charset="0"/>
              </a:rPr>
              <a:t>; }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&lt;/style&gt;&lt;/head&gt;&lt;body&gt;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&lt;h1&gt;My mail!&lt;/h1&gt;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&lt;div id='root'&gt;&lt;/div&gt;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&lt;table id="inbox"&gt;&lt;tr&gt;&lt;</a:t>
            </a:r>
            <a:r>
              <a:rPr lang="en-US" b="1" dirty="0" err="1">
                <a:solidFill>
                  <a:schemeClr val="tx1"/>
                </a:solidFill>
                <a:latin typeface="Courier New" panose="02070309020205020404" pitchFamily="49" charset="0"/>
                <a:cs typeface="Courier New" panose="02070309020205020404" pitchFamily="49" charset="0"/>
              </a:rPr>
              <a:t>th</a:t>
            </a:r>
            <a:r>
              <a:rPr lang="en-US" b="1" dirty="0">
                <a:solidFill>
                  <a:schemeClr val="tx1"/>
                </a:solidFill>
                <a:latin typeface="Courier New" panose="02070309020205020404" pitchFamily="49" charset="0"/>
                <a:cs typeface="Courier New" panose="02070309020205020404" pitchFamily="49" charset="0"/>
              </a:rPr>
              <a:t>&gt;Date&lt;/</a:t>
            </a:r>
            <a:r>
              <a:rPr lang="en-US" b="1" dirty="0" err="1">
                <a:solidFill>
                  <a:schemeClr val="tx1"/>
                </a:solidFill>
                <a:latin typeface="Courier New" panose="02070309020205020404" pitchFamily="49" charset="0"/>
                <a:cs typeface="Courier New" panose="02070309020205020404" pitchFamily="49" charset="0"/>
              </a:rPr>
              <a:t>th</a:t>
            </a:r>
            <a:r>
              <a:rPr lang="en-US" b="1" dirty="0">
                <a:solidFill>
                  <a:schemeClr val="tx1"/>
                </a:solidFill>
                <a:latin typeface="Courier New" panose="02070309020205020404" pitchFamily="49" charset="0"/>
                <a:cs typeface="Courier New" panose="02070309020205020404" pitchFamily="49" charset="0"/>
              </a:rPr>
              <a:t>&gt;&lt;</a:t>
            </a:r>
            <a:r>
              <a:rPr lang="en-US" b="1" dirty="0" err="1">
                <a:solidFill>
                  <a:schemeClr val="tx1"/>
                </a:solidFill>
                <a:latin typeface="Courier New" panose="02070309020205020404" pitchFamily="49" charset="0"/>
                <a:cs typeface="Courier New" panose="02070309020205020404" pitchFamily="49" charset="0"/>
              </a:rPr>
              <a:t>th</a:t>
            </a:r>
            <a:r>
              <a:rPr lang="en-US" b="1" dirty="0">
                <a:solidFill>
                  <a:schemeClr val="tx1"/>
                </a:solidFill>
                <a:latin typeface="Courier New" panose="02070309020205020404" pitchFamily="49" charset="0"/>
                <a:cs typeface="Courier New" panose="02070309020205020404" pitchFamily="49" charset="0"/>
              </a:rPr>
              <a:t>&gt;From&lt;/</a:t>
            </a:r>
            <a:r>
              <a:rPr lang="en-US" b="1" dirty="0" err="1">
                <a:solidFill>
                  <a:schemeClr val="tx1"/>
                </a:solidFill>
                <a:latin typeface="Courier New" panose="02070309020205020404" pitchFamily="49" charset="0"/>
                <a:cs typeface="Courier New" panose="02070309020205020404" pitchFamily="49" charset="0"/>
              </a:rPr>
              <a:t>th</a:t>
            </a:r>
            <a:r>
              <a:rPr lang="en-US" b="1" dirty="0">
                <a:solidFill>
                  <a:schemeClr val="tx1"/>
                </a:solidFill>
                <a:latin typeface="Courier New" panose="02070309020205020404" pitchFamily="49" charset="0"/>
                <a:cs typeface="Courier New" panose="02070309020205020404" pitchFamily="49" charset="0"/>
              </a:rPr>
              <a:t>&gt;&lt;</a:t>
            </a:r>
            <a:r>
              <a:rPr lang="en-US" b="1" dirty="0" err="1">
                <a:solidFill>
                  <a:schemeClr val="tx1"/>
                </a:solidFill>
                <a:latin typeface="Courier New" panose="02070309020205020404" pitchFamily="49" charset="0"/>
                <a:cs typeface="Courier New" panose="02070309020205020404" pitchFamily="49" charset="0"/>
              </a:rPr>
              <a:t>th</a:t>
            </a:r>
            <a:r>
              <a:rPr lang="en-US" b="1" dirty="0">
                <a:solidFill>
                  <a:schemeClr val="tx1"/>
                </a:solidFill>
                <a:latin typeface="Courier New" panose="02070309020205020404" pitchFamily="49" charset="0"/>
                <a:cs typeface="Courier New" panose="02070309020205020404" pitchFamily="49" charset="0"/>
              </a:rPr>
              <a:t>&gt;Subject:&lt;/</a:t>
            </a:r>
            <a:r>
              <a:rPr lang="en-US" b="1" dirty="0" err="1">
                <a:solidFill>
                  <a:schemeClr val="tx1"/>
                </a:solidFill>
                <a:latin typeface="Courier New" panose="02070309020205020404" pitchFamily="49" charset="0"/>
                <a:cs typeface="Courier New" panose="02070309020205020404" pitchFamily="49" charset="0"/>
              </a:rPr>
              <a:t>th</a:t>
            </a:r>
            <a:r>
              <a:rPr lang="en-US" b="1" dirty="0">
                <a:solidFill>
                  <a:schemeClr val="tx1"/>
                </a:solidFill>
                <a:latin typeface="Courier New" panose="02070309020205020404" pitchFamily="49" charset="0"/>
                <a:cs typeface="Courier New" panose="02070309020205020404" pitchFamily="49" charset="0"/>
              </a:rPr>
              <a:t>&gt;&lt;/tr&gt;&lt;/table&gt;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&lt;script&gt;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table = </a:t>
            </a:r>
            <a:r>
              <a:rPr lang="en-US" b="1" dirty="0" err="1">
                <a:solidFill>
                  <a:schemeClr val="tx1"/>
                </a:solidFill>
                <a:latin typeface="Courier New" panose="02070309020205020404" pitchFamily="49" charset="0"/>
                <a:cs typeface="Courier New" panose="02070309020205020404" pitchFamily="49" charset="0"/>
              </a:rPr>
              <a:t>document.getElementById</a:t>
            </a:r>
            <a:r>
              <a:rPr lang="en-US" b="1" dirty="0">
                <a:solidFill>
                  <a:schemeClr val="tx1"/>
                </a:solidFill>
                <a:latin typeface="Courier New" panose="02070309020205020404" pitchFamily="49" charset="0"/>
                <a:cs typeface="Courier New" panose="02070309020205020404" pitchFamily="49" charset="0"/>
              </a:rPr>
              <a:t>('inbox’);</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var host = '</a:t>
            </a:r>
            <a:r>
              <a:rPr lang="en-US" b="1" dirty="0" err="1">
                <a:solidFill>
                  <a:schemeClr val="tx1"/>
                </a:solidFill>
                <a:latin typeface="Courier New" panose="02070309020205020404" pitchFamily="49" charset="0"/>
                <a:cs typeface="Courier New" panose="02070309020205020404" pitchFamily="49" charset="0"/>
              </a:rPr>
              <a:t>ws</a:t>
            </a:r>
            <a:r>
              <a:rPr lang="en-US" b="1" dirty="0">
                <a:solidFill>
                  <a:schemeClr val="tx1"/>
                </a:solidFill>
                <a:latin typeface="Courier New" panose="02070309020205020404" pitchFamily="49" charset="0"/>
                <a:cs typeface="Courier New" panose="02070309020205020404" pitchFamily="49" charset="0"/>
              </a:rPr>
              <a:t>://127.0.0.1:15000/</a:t>
            </a:r>
            <a:r>
              <a:rPr lang="en-US" b="1" dirty="0" err="1">
                <a:solidFill>
                  <a:schemeClr val="tx1"/>
                </a:solidFill>
                <a:latin typeface="Courier New" panose="02070309020205020404" pitchFamily="49" charset="0"/>
                <a:cs typeface="Courier New" panose="02070309020205020404" pitchFamily="49" charset="0"/>
              </a:rPr>
              <a:t>socketserver.php</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var socket = new WebSocket(host);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socket.onmessage</a:t>
            </a:r>
            <a:r>
              <a:rPr lang="en-US" b="1" dirty="0">
                <a:solidFill>
                  <a:schemeClr val="tx1"/>
                </a:solidFill>
                <a:latin typeface="Courier New" panose="02070309020205020404" pitchFamily="49" charset="0"/>
                <a:cs typeface="Courier New" panose="02070309020205020404" pitchFamily="49" charset="0"/>
              </a:rPr>
              <a:t> = function(e) {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table.insertRow</a:t>
            </a:r>
            <a:r>
              <a:rPr lang="en-US" b="1" dirty="0">
                <a:solidFill>
                  <a:schemeClr val="tx1"/>
                </a:solidFill>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table.rows.length</a:t>
            </a:r>
            <a:r>
              <a:rPr lang="en-US" b="1" dirty="0">
                <a:solidFill>
                  <a:schemeClr val="tx1"/>
                </a:solidFill>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innerHTML</a:t>
            </a:r>
            <a:r>
              <a:rPr lang="en-US" b="1" dirty="0">
                <a:solidFill>
                  <a:schemeClr val="tx1"/>
                </a:solidFill>
                <a:latin typeface="Courier New" panose="02070309020205020404" pitchFamily="49" charset="0"/>
                <a:cs typeface="Courier New" panose="02070309020205020404" pitchFamily="49" charset="0"/>
              </a:rPr>
              <a:t> = </a:t>
            </a:r>
            <a:r>
              <a:rPr lang="en-US" b="1" dirty="0" err="1">
                <a:solidFill>
                  <a:schemeClr val="tx1"/>
                </a:solidFill>
                <a:latin typeface="Courier New" panose="02070309020205020404" pitchFamily="49" charset="0"/>
                <a:cs typeface="Courier New" panose="02070309020205020404" pitchFamily="49" charset="0"/>
              </a:rPr>
              <a:t>e.data</a:t>
            </a:r>
            <a:r>
              <a:rPr lang="en-US" b="1" dirty="0">
                <a:solidFill>
                  <a:schemeClr val="tx1"/>
                </a:solidFill>
                <a:latin typeface="Courier New" panose="02070309020205020404" pitchFamily="49" charset="0"/>
                <a:cs typeface="Courier New" panose="02070309020205020404" pitchFamily="49" charset="0"/>
              </a:rPr>
              <a:t>;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&lt;/script&gt;&lt;/body&gt;&lt;/html&gt;</a:t>
            </a:r>
          </a:p>
        </p:txBody>
      </p:sp>
    </p:spTree>
    <p:extLst>
      <p:ext uri="{BB962C8B-B14F-4D97-AF65-F5344CB8AC3E}">
        <p14:creationId xmlns:p14="http://schemas.microsoft.com/office/powerpoint/2010/main" val="87547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Web Sockets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66735" y="2072690"/>
            <a:ext cx="10658529" cy="3316056"/>
          </a:xfrm>
        </p:spPr>
        <p:txBody>
          <a:bodyPr>
            <a:normAutofit fontScale="92500"/>
          </a:bodyPr>
          <a:lstStyle/>
          <a:p>
            <a:pPr marL="0" indent="0">
              <a:buNone/>
            </a:pPr>
            <a:r>
              <a:rPr lang="en-US" dirty="0"/>
              <a:t>You can see this demo in action just follow the instructions below:</a:t>
            </a:r>
          </a:p>
          <a:p>
            <a:pPr marL="457200" indent="-457200">
              <a:buFont typeface="+mj-lt"/>
              <a:buAutoNum type="arabicPeriod"/>
            </a:pPr>
            <a:r>
              <a:rPr lang="en-US" dirty="0"/>
              <a:t>Copy </a:t>
            </a:r>
            <a:r>
              <a:rPr lang="en-US" b="1" dirty="0">
                <a:latin typeface="Courier New" panose="02070309020205020404" pitchFamily="49" charset="0"/>
                <a:cs typeface="Courier New" panose="02070309020205020404" pitchFamily="49" charset="0"/>
              </a:rPr>
              <a:t>socketclient.html</a:t>
            </a:r>
            <a:r>
              <a:rPr lang="en-US" b="1" dirty="0">
                <a:cs typeface="Courier New" panose="02070309020205020404" pitchFamily="49" charset="0"/>
              </a:rPr>
              <a:t> </a:t>
            </a:r>
            <a:r>
              <a:rPr lang="en-US" dirty="0"/>
              <a:t>and </a:t>
            </a:r>
            <a:r>
              <a:rPr lang="en-US" b="1" dirty="0" err="1">
                <a:latin typeface="Courier New" panose="02070309020205020404" pitchFamily="49" charset="0"/>
                <a:cs typeface="Courier New" panose="02070309020205020404" pitchFamily="49" charset="0"/>
              </a:rPr>
              <a:t>socketserver.php</a:t>
            </a:r>
            <a:r>
              <a:rPr lang="en-US" b="1" dirty="0">
                <a:cs typeface="Courier New" panose="02070309020205020404" pitchFamily="49" charset="0"/>
              </a:rPr>
              <a:t> </a:t>
            </a:r>
            <a:r>
              <a:rPr lang="en-US" dirty="0"/>
              <a:t>from Canvas to your </a:t>
            </a:r>
            <a:r>
              <a:rPr lang="en-US" b="1" dirty="0">
                <a:latin typeface="Courier New" panose="02070309020205020404" pitchFamily="49" charset="0"/>
                <a:cs typeface="Courier New" panose="02070309020205020404" pitchFamily="49" charset="0"/>
              </a:rPr>
              <a:t>C:\xampp\htdocs</a:t>
            </a:r>
            <a:r>
              <a:rPr lang="en-US" dirty="0"/>
              <a:t>.</a:t>
            </a:r>
          </a:p>
          <a:p>
            <a:pPr marL="457200" indent="-457200">
              <a:buFont typeface="+mj-lt"/>
              <a:buAutoNum type="arabicPeriod"/>
            </a:pPr>
            <a:r>
              <a:rPr lang="en-US" dirty="0"/>
              <a:t>Open your </a:t>
            </a:r>
            <a:r>
              <a:rPr lang="en-US" b="1" dirty="0">
                <a:latin typeface="Courier New" panose="02070309020205020404" pitchFamily="49" charset="0"/>
                <a:cs typeface="Courier New" panose="02070309020205020404" pitchFamily="49" charset="0"/>
              </a:rPr>
              <a:t>php.ini</a:t>
            </a:r>
            <a:r>
              <a:rPr lang="en-US" dirty="0"/>
              <a:t> file and make sure that the line </a:t>
            </a:r>
            <a:r>
              <a:rPr lang="en-US" b="1" dirty="0">
                <a:latin typeface="Courier New" panose="02070309020205020404" pitchFamily="49" charset="0"/>
                <a:cs typeface="Courier New" panose="02070309020205020404" pitchFamily="49" charset="0"/>
              </a:rPr>
              <a:t>extension=sockets</a:t>
            </a:r>
            <a:r>
              <a:rPr lang="en-US" dirty="0"/>
              <a:t> is there and uncommented.</a:t>
            </a:r>
          </a:p>
          <a:p>
            <a:pPr marL="457200" indent="-457200">
              <a:buFont typeface="+mj-lt"/>
              <a:buAutoNum type="arabicPeriod"/>
            </a:pPr>
            <a:r>
              <a:rPr lang="en-US" dirty="0"/>
              <a:t>Start the </a:t>
            </a:r>
            <a:r>
              <a:rPr lang="en-US" b="1" dirty="0" err="1">
                <a:latin typeface="Courier New" panose="02070309020205020404" pitchFamily="49" charset="0"/>
                <a:cs typeface="Courier New" panose="02070309020205020404" pitchFamily="49" charset="0"/>
              </a:rPr>
              <a:t>socketserver.php</a:t>
            </a:r>
            <a:r>
              <a:rPr lang="en-US" dirty="0"/>
              <a:t> application by going to the XAMPP control panel and clicking on “Shell”</a:t>
            </a:r>
          </a:p>
          <a:p>
            <a:pPr marL="457200" indent="-457200">
              <a:buFont typeface="+mj-lt"/>
              <a:buAutoNum type="arabicPeriod"/>
            </a:pPr>
            <a:r>
              <a:rPr lang="en-US" dirty="0"/>
              <a:t>In the XAMPP shell type: </a:t>
            </a:r>
            <a:r>
              <a:rPr lang="en-US" b="1" dirty="0" err="1">
                <a:latin typeface="Courier New" panose="02070309020205020404" pitchFamily="49" charset="0"/>
                <a:cs typeface="Courier New" panose="02070309020205020404" pitchFamily="49" charset="0"/>
              </a:rPr>
              <a:t>php</a:t>
            </a:r>
            <a:r>
              <a:rPr lang="en-US" b="1" dirty="0">
                <a:latin typeface="Courier New" panose="02070309020205020404" pitchFamily="49" charset="0"/>
                <a:cs typeface="Courier New" panose="02070309020205020404" pitchFamily="49" charset="0"/>
              </a:rPr>
              <a:t> –q C:\xampp\htdocs\socketserver.php</a:t>
            </a:r>
            <a:endParaRPr lang="en-US" dirty="0"/>
          </a:p>
          <a:p>
            <a:pPr marL="457200" indent="-457200">
              <a:buFont typeface="+mj-lt"/>
              <a:buAutoNum type="arabicPeriod"/>
            </a:pPr>
            <a:r>
              <a:rPr lang="en-US" dirty="0"/>
              <a:t>Point your browser at </a:t>
            </a:r>
            <a:r>
              <a:rPr lang="en-US" b="1" dirty="0">
                <a:latin typeface="Courier New" panose="02070309020205020404" pitchFamily="49" charset="0"/>
                <a:cs typeface="Courier New" panose="02070309020205020404" pitchFamily="49" charset="0"/>
              </a:rPr>
              <a:t>http://127.0.0.1/socketclient.html </a:t>
            </a:r>
          </a:p>
          <a:p>
            <a:pPr marL="0" indent="0">
              <a:buNone/>
            </a:pPr>
            <a:endParaRPr lang="en-US" dirty="0"/>
          </a:p>
        </p:txBody>
      </p:sp>
    </p:spTree>
    <p:extLst>
      <p:ext uri="{BB962C8B-B14F-4D97-AF65-F5344CB8AC3E}">
        <p14:creationId xmlns:p14="http://schemas.microsoft.com/office/powerpoint/2010/main" val="1798008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65810330-F0B5-43C9-BC34-094FFB5C0529}"/>
              </a:ext>
            </a:extLst>
          </p:cNvPr>
          <p:cNvPicPr>
            <a:picLocks noChangeAspect="1"/>
          </p:cNvPicPr>
          <p:nvPr/>
        </p:nvPicPr>
        <p:blipFill rotWithShape="1">
          <a:blip r:embed="rId3"/>
          <a:srcRect/>
          <a:stretch/>
        </p:blipFill>
        <p:spPr>
          <a:xfrm>
            <a:off x="-1" y="82704"/>
            <a:ext cx="12191999" cy="6502399"/>
          </a:xfrm>
          <a:prstGeom prst="rect">
            <a:avLst/>
          </a:prstGeom>
        </p:spPr>
      </p:pic>
      <p:sp>
        <p:nvSpPr>
          <p:cNvPr id="56" name="Rectangle 5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35791" y="3331444"/>
            <a:ext cx="6470692" cy="1229306"/>
          </a:xfrm>
        </p:spPr>
        <p:txBody>
          <a:bodyPr>
            <a:normAutofit fontScale="90000"/>
          </a:bodyPr>
          <a:lstStyle/>
          <a:p>
            <a:r>
              <a:rPr lang="en-US" sz="3800" dirty="0">
                <a:solidFill>
                  <a:schemeClr val="tx1"/>
                </a:solidFill>
              </a:rPr>
              <a:t>Server-Side Web Programming (COMP10260)</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35791" y="4735799"/>
            <a:ext cx="6470693" cy="605256"/>
          </a:xfrm>
        </p:spPr>
        <p:txBody>
          <a:bodyPr>
            <a:normAutofit/>
          </a:bodyPr>
          <a:lstStyle/>
          <a:p>
            <a:r>
              <a:rPr lang="en-US" dirty="0"/>
              <a:t>Securing Web applications – part I</a:t>
            </a:r>
          </a:p>
        </p:txBody>
      </p:sp>
      <p:cxnSp>
        <p:nvCxnSpPr>
          <p:cNvPr id="58" name="Straight Connector 5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60"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36799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Securing Web Applications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66735" y="2072690"/>
            <a:ext cx="10658529" cy="3316056"/>
          </a:xfrm>
        </p:spPr>
        <p:txBody>
          <a:bodyPr>
            <a:normAutofit/>
          </a:bodyPr>
          <a:lstStyle/>
          <a:p>
            <a:pPr>
              <a:buFont typeface="Arial" panose="020B0604020202020204" pitchFamily="34" charset="0"/>
              <a:buChar char="•"/>
            </a:pPr>
            <a:r>
              <a:rPr lang="en-US" dirty="0">
                <a:cs typeface="Courier New" panose="02070309020205020404" pitchFamily="49" charset="0"/>
              </a:rPr>
              <a:t>Web Application security is an enormous field and while we can’t hope to give to a complete education on the subject in just a few weeks.</a:t>
            </a:r>
          </a:p>
          <a:p>
            <a:pPr>
              <a:buFont typeface="Arial" panose="020B0604020202020204" pitchFamily="34" charset="0"/>
              <a:buChar char="•"/>
            </a:pPr>
            <a:r>
              <a:rPr lang="en-US" dirty="0">
                <a:cs typeface="Courier New" panose="02070309020205020404" pitchFamily="49" charset="0"/>
              </a:rPr>
              <a:t>We will provide resources on where to look for information on what kinds of vulnerabilities are the most common as well as a practical understanding as to how some of these attacks work and how to guard against them.</a:t>
            </a:r>
          </a:p>
          <a:p>
            <a:pPr>
              <a:buFont typeface="Arial" panose="020B0604020202020204" pitchFamily="34" charset="0"/>
              <a:buChar char="•"/>
            </a:pPr>
            <a:r>
              <a:rPr lang="en-US" dirty="0"/>
              <a:t>The main resource we will be looking at is the OWASP – Top 10</a:t>
            </a:r>
          </a:p>
        </p:txBody>
      </p:sp>
    </p:spTree>
    <p:extLst>
      <p:ext uri="{BB962C8B-B14F-4D97-AF65-F5344CB8AC3E}">
        <p14:creationId xmlns:p14="http://schemas.microsoft.com/office/powerpoint/2010/main" val="2568927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ormAutofit/>
          </a:bodyPr>
          <a:lstStyle/>
          <a:p>
            <a:r>
              <a:rPr lang="en-US"/>
              <a:t>OWASP</a:t>
            </a:r>
            <a:endParaRPr lang="en-US" dirty="0"/>
          </a:p>
        </p:txBody>
      </p:sp>
      <p:cxnSp>
        <p:nvCxnSpPr>
          <p:cNvPr id="18" name="Straight Connector 1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2108201"/>
            <a:ext cx="6437367" cy="3760891"/>
          </a:xfrm>
        </p:spPr>
        <p:txBody>
          <a:bodyPr>
            <a:normAutofit/>
          </a:bodyPr>
          <a:lstStyle/>
          <a:p>
            <a:pPr>
              <a:lnSpc>
                <a:spcPct val="90000"/>
              </a:lnSpc>
              <a:buFont typeface="Arial" panose="020B0604020202020204" pitchFamily="34" charset="0"/>
              <a:buChar char="•"/>
            </a:pPr>
            <a:r>
              <a:rPr lang="en-US" sz="1700" dirty="0">
                <a:cs typeface="Courier New" panose="02070309020205020404" pitchFamily="49" charset="0"/>
              </a:rPr>
              <a:t>Open Web Application Security Project was announced September 24th, 2001</a:t>
            </a:r>
          </a:p>
          <a:p>
            <a:pPr>
              <a:lnSpc>
                <a:spcPct val="90000"/>
              </a:lnSpc>
              <a:buFont typeface="Arial" panose="020B0604020202020204" pitchFamily="34" charset="0"/>
              <a:buChar char="•"/>
            </a:pPr>
            <a:r>
              <a:rPr lang="en-US" sz="1700" dirty="0">
                <a:cs typeface="Courier New" panose="02070309020205020404" pitchFamily="49" charset="0"/>
              </a:rPr>
              <a:t>To provide transparent access to advice on secure coding and threats to web applications.</a:t>
            </a:r>
          </a:p>
          <a:p>
            <a:pPr>
              <a:lnSpc>
                <a:spcPct val="90000"/>
              </a:lnSpc>
              <a:buFont typeface="Arial" panose="020B0604020202020204" pitchFamily="34" charset="0"/>
              <a:buChar char="•"/>
            </a:pPr>
            <a:r>
              <a:rPr lang="en-US" sz="1700" dirty="0">
                <a:cs typeface="Courier New" panose="02070309020205020404" pitchFamily="49" charset="0"/>
              </a:rPr>
              <a:t>Provides many publications to help developers write secure code:</a:t>
            </a:r>
          </a:p>
          <a:p>
            <a:pPr lvl="1">
              <a:lnSpc>
                <a:spcPct val="90000"/>
              </a:lnSpc>
              <a:buFont typeface="Arial" panose="020B0604020202020204" pitchFamily="34" charset="0"/>
              <a:buChar char="•"/>
            </a:pPr>
            <a:r>
              <a:rPr lang="en-US" dirty="0">
                <a:cs typeface="Courier New" panose="02070309020205020404" pitchFamily="49" charset="0"/>
              </a:rPr>
              <a:t>OWASP Top 10</a:t>
            </a:r>
          </a:p>
          <a:p>
            <a:pPr lvl="1">
              <a:lnSpc>
                <a:spcPct val="90000"/>
              </a:lnSpc>
              <a:buFont typeface="Arial" panose="020B0604020202020204" pitchFamily="34" charset="0"/>
              <a:buChar char="•"/>
            </a:pPr>
            <a:r>
              <a:rPr lang="en-US" dirty="0">
                <a:cs typeface="Courier New" panose="02070309020205020404" pitchFamily="49" charset="0"/>
              </a:rPr>
              <a:t>OWASP Software Assurance Maturity Model</a:t>
            </a:r>
          </a:p>
          <a:p>
            <a:pPr lvl="1">
              <a:lnSpc>
                <a:spcPct val="90000"/>
              </a:lnSpc>
              <a:buFont typeface="Arial" panose="020B0604020202020204" pitchFamily="34" charset="0"/>
              <a:buChar char="•"/>
            </a:pPr>
            <a:r>
              <a:rPr lang="en-US" dirty="0">
                <a:cs typeface="Courier New" panose="02070309020205020404" pitchFamily="49" charset="0"/>
              </a:rPr>
              <a:t>OWASP Development Guide</a:t>
            </a:r>
          </a:p>
          <a:p>
            <a:pPr lvl="1">
              <a:lnSpc>
                <a:spcPct val="90000"/>
              </a:lnSpc>
              <a:buFont typeface="Arial" panose="020B0604020202020204" pitchFamily="34" charset="0"/>
              <a:buChar char="•"/>
            </a:pPr>
            <a:r>
              <a:rPr lang="en-US" dirty="0">
                <a:cs typeface="Courier New" panose="02070309020205020404" pitchFamily="49" charset="0"/>
              </a:rPr>
              <a:t>OWASP Testing Guide</a:t>
            </a:r>
          </a:p>
          <a:p>
            <a:pPr lvl="1">
              <a:lnSpc>
                <a:spcPct val="90000"/>
              </a:lnSpc>
              <a:buFont typeface="Arial" panose="020B0604020202020204" pitchFamily="34" charset="0"/>
              <a:buChar char="•"/>
            </a:pPr>
            <a:r>
              <a:rPr lang="en-US" dirty="0">
                <a:cs typeface="Courier New" panose="02070309020205020404" pitchFamily="49" charset="0"/>
              </a:rPr>
              <a:t>OWASP Code Review Guide</a:t>
            </a:r>
          </a:p>
          <a:p>
            <a:pPr>
              <a:lnSpc>
                <a:spcPct val="90000"/>
              </a:lnSpc>
              <a:buFont typeface="Arial" panose="020B0604020202020204" pitchFamily="34" charset="0"/>
              <a:buChar char="•"/>
            </a:pPr>
            <a:r>
              <a:rPr lang="en-US" sz="1700" dirty="0">
                <a:cs typeface="Courier New" panose="02070309020205020404" pitchFamily="49" charset="0"/>
              </a:rPr>
              <a:t>All open source</a:t>
            </a:r>
          </a:p>
        </p:txBody>
      </p:sp>
      <p:pic>
        <p:nvPicPr>
          <p:cNvPr id="5" name="Picture 4" descr="A picture containing text&#10;&#10;Description automatically generated">
            <a:extLst>
              <a:ext uri="{FF2B5EF4-FFF2-40B4-BE49-F238E27FC236}">
                <a16:creationId xmlns:a16="http://schemas.microsoft.com/office/drawing/2014/main" id="{E58F897F-4B0C-2B03-3AE2-DE35B21CCEE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129006" y="3465948"/>
            <a:ext cx="3144043" cy="1045394"/>
          </a:xfrm>
          <a:prstGeom prst="rect">
            <a:avLst/>
          </a:prstGeom>
        </p:spPr>
      </p:pic>
      <p:sp>
        <p:nvSpPr>
          <p:cNvPr id="19" name="Rectangle 14">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90B62CBA-F513-DF9F-235A-01D467C4F9B5}"/>
              </a:ext>
            </a:extLst>
          </p:cNvPr>
          <p:cNvSpPr txBox="1"/>
          <p:nvPr/>
        </p:nvSpPr>
        <p:spPr>
          <a:xfrm>
            <a:off x="8911505" y="4311287"/>
            <a:ext cx="2361544"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www.datacenter-insider.de/security-by-design-principles-des-owasp-a-801137/">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308256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6411685" y="634946"/>
            <a:ext cx="5127171" cy="1450757"/>
          </a:xfrm>
        </p:spPr>
        <p:txBody>
          <a:bodyPr>
            <a:normAutofit/>
          </a:bodyPr>
          <a:lstStyle/>
          <a:p>
            <a:r>
              <a:rPr lang="en-US"/>
              <a:t>OWASP – Top 10</a:t>
            </a:r>
            <a:endParaRPr lang="en-US" dirty="0"/>
          </a:p>
        </p:txBody>
      </p:sp>
      <p:pic>
        <p:nvPicPr>
          <p:cNvPr id="5" name="Picture 4">
            <a:extLst>
              <a:ext uri="{FF2B5EF4-FFF2-40B4-BE49-F238E27FC236}">
                <a16:creationId xmlns:a16="http://schemas.microsoft.com/office/drawing/2014/main" id="{8CF8DCCE-D2A2-C112-0A9F-F8A4AA7CF4D3}"/>
              </a:ext>
            </a:extLst>
          </p:cNvPr>
          <p:cNvPicPr>
            <a:picLocks noChangeAspect="1"/>
          </p:cNvPicPr>
          <p:nvPr/>
        </p:nvPicPr>
        <p:blipFill>
          <a:blip r:embed="rId2"/>
          <a:stretch>
            <a:fillRect/>
          </a:stretch>
        </p:blipFill>
        <p:spPr>
          <a:xfrm>
            <a:off x="643192" y="1630686"/>
            <a:ext cx="5115347" cy="3276586"/>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6411684" y="2407436"/>
            <a:ext cx="5127172" cy="3461658"/>
          </a:xfrm>
        </p:spPr>
        <p:txBody>
          <a:bodyPr>
            <a:normAutofit fontScale="92500" lnSpcReduction="10000"/>
          </a:bodyPr>
          <a:lstStyle/>
          <a:p>
            <a:pPr>
              <a:buFont typeface="Arial" panose="020B0604020202020204" pitchFamily="34" charset="0"/>
              <a:buChar char="•"/>
            </a:pPr>
            <a:r>
              <a:rPr lang="en-US" dirty="0">
                <a:cs typeface="Courier New" panose="02070309020205020404" pitchFamily="49" charset="0"/>
              </a:rPr>
              <a:t>First published in 2003</a:t>
            </a:r>
          </a:p>
          <a:p>
            <a:pPr>
              <a:buFont typeface="Arial" panose="020B0604020202020204" pitchFamily="34" charset="0"/>
              <a:buChar char="•"/>
            </a:pPr>
            <a:r>
              <a:rPr lang="en-US" dirty="0">
                <a:cs typeface="Courier New" panose="02070309020205020404" pitchFamily="49" charset="0"/>
              </a:rPr>
              <a:t>Purpose: To highlight the most critical risks to web applications</a:t>
            </a:r>
          </a:p>
          <a:p>
            <a:pPr lvl="1">
              <a:buFont typeface="Arial" panose="020B0604020202020204" pitchFamily="34" charset="0"/>
              <a:buChar char="•"/>
            </a:pPr>
            <a:r>
              <a:rPr lang="en-US" dirty="0">
                <a:cs typeface="Courier New" panose="02070309020205020404" pitchFamily="49" charset="0"/>
              </a:rPr>
              <a:t>Classes of attack, not specific bugs!</a:t>
            </a:r>
          </a:p>
          <a:p>
            <a:pPr>
              <a:buFont typeface="Arial" panose="020B0604020202020204" pitchFamily="34" charset="0"/>
              <a:buChar char="•"/>
            </a:pPr>
            <a:r>
              <a:rPr lang="en-US" dirty="0">
                <a:cs typeface="Courier New" panose="02070309020205020404" pitchFamily="49" charset="0"/>
              </a:rPr>
              <a:t>Collected from Real-World Data by surveying breach and vulnerability reports across the industry.</a:t>
            </a:r>
          </a:p>
          <a:p>
            <a:pPr>
              <a:buFont typeface="Arial" panose="020B0604020202020204" pitchFamily="34" charset="0"/>
              <a:buChar char="•"/>
            </a:pPr>
            <a:r>
              <a:rPr lang="en-US" dirty="0">
                <a:cs typeface="Courier New" panose="02070309020205020404" pitchFamily="49" charset="0"/>
              </a:rPr>
              <a:t>Used by PCI-DSS standard, FTC, and other organizations</a:t>
            </a:r>
          </a:p>
          <a:p>
            <a:pPr>
              <a:buFont typeface="Arial" panose="020B0604020202020204" pitchFamily="34" charset="0"/>
              <a:buChar char="•"/>
            </a:pPr>
            <a:r>
              <a:rPr lang="en-US" dirty="0">
                <a:cs typeface="Courier New" panose="02070309020205020404" pitchFamily="49" charset="0"/>
              </a:rPr>
              <a:t>Working with the 2021 edition.</a:t>
            </a:r>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9341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A01:2021-Broken Access Control</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66735" y="2072690"/>
            <a:ext cx="10658529" cy="3316056"/>
          </a:xfrm>
        </p:spPr>
        <p:txBody>
          <a:bodyPr>
            <a:normAutofit fontScale="85000" lnSpcReduction="20000"/>
          </a:bodyPr>
          <a:lstStyle/>
          <a:p>
            <a:pPr>
              <a:buFont typeface="Arial" panose="020B0604020202020204" pitchFamily="34" charset="0"/>
              <a:buChar char="•"/>
            </a:pPr>
            <a:r>
              <a:rPr lang="en-US" dirty="0">
                <a:cs typeface="Courier New" panose="02070309020205020404" pitchFamily="49" charset="0"/>
              </a:rPr>
              <a:t>Access control is broken when a user can gain authorization to perform an action without providing an authorizing credential.</a:t>
            </a:r>
          </a:p>
          <a:p>
            <a:pPr>
              <a:buFont typeface="Arial" panose="020B0604020202020204" pitchFamily="34" charset="0"/>
              <a:buChar char="•"/>
            </a:pPr>
            <a:r>
              <a:rPr lang="en-US" dirty="0">
                <a:cs typeface="Courier New" panose="02070309020205020404" pitchFamily="49" charset="0"/>
              </a:rPr>
              <a:t>This can happen when the application is designed to violate the principle of least privilege.  For example, our first design for an application that queried an SQL database involved using the ‘root’ database account that had privileges on everything in the entire system. </a:t>
            </a:r>
          </a:p>
          <a:p>
            <a:pPr>
              <a:buFont typeface="Arial" panose="020B0604020202020204" pitchFamily="34" charset="0"/>
              <a:buChar char="•"/>
            </a:pPr>
            <a:r>
              <a:rPr lang="en-US" dirty="0">
                <a:cs typeface="Courier New" panose="02070309020205020404" pitchFamily="49" charset="0"/>
              </a:rPr>
              <a:t>Even if you were to create an application consisting of multiple server-side scripts, each with its own database account with only just enough privilege to complete the required tasks (this is overkill by the way).  If the server-side scripts are not protected by some form of authorization like a username and password.  Then an attacker could find a privileged one and take advantage of that.</a:t>
            </a:r>
          </a:p>
          <a:p>
            <a:pPr>
              <a:buFont typeface="Arial" panose="020B0604020202020204" pitchFamily="34" charset="0"/>
              <a:buChar char="•"/>
            </a:pPr>
            <a:r>
              <a:rPr lang="en-US" dirty="0"/>
              <a:t>Occasionally designers will attempt to “hide” pages that have administrative abilities by calling them something obscure rather that creating a secure authorization system.  This is not secure -- at all! Kali – an Open-Source Penetration Testing Toolkit contains applications like “</a:t>
            </a:r>
            <a:r>
              <a:rPr lang="en-US" dirty="0" err="1"/>
              <a:t>dirbuster</a:t>
            </a:r>
            <a:r>
              <a:rPr lang="en-US" dirty="0"/>
              <a:t>” which scan directories looking for hidden pages.</a:t>
            </a:r>
          </a:p>
        </p:txBody>
      </p:sp>
    </p:spTree>
    <p:extLst>
      <p:ext uri="{BB962C8B-B14F-4D97-AF65-F5344CB8AC3E}">
        <p14:creationId xmlns:p14="http://schemas.microsoft.com/office/powerpoint/2010/main" val="3130172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A01:2021-Broken Access Control</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66735" y="2072690"/>
            <a:ext cx="10658529" cy="3316056"/>
          </a:xfrm>
        </p:spPr>
        <p:txBody>
          <a:bodyPr>
            <a:normAutofit/>
          </a:bodyPr>
          <a:lstStyle/>
          <a:p>
            <a:pPr>
              <a:buFont typeface="Arial" panose="020B0604020202020204" pitchFamily="34" charset="0"/>
              <a:buChar char="•"/>
            </a:pPr>
            <a:r>
              <a:rPr lang="en-US" b="1" u="sng" dirty="0">
                <a:solidFill>
                  <a:srgbClr val="FF0000"/>
                </a:solidFill>
                <a:cs typeface="Courier New" panose="02070309020205020404" pitchFamily="49" charset="0"/>
              </a:rPr>
              <a:t>How to fix:</a:t>
            </a:r>
            <a:r>
              <a:rPr lang="en-US" dirty="0">
                <a:cs typeface="Courier New" panose="02070309020205020404" pitchFamily="49" charset="0"/>
              </a:rPr>
              <a:t> Never assume that a user has access to a sensitive resource.  Every part of the application needs to validate that the user has the proper authority to perform a sensitive operation.  Mitigation can also include invalidating session data like cookies as quickly as possible.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512621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A02:2021 – Cryptographic Failures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66735" y="2072689"/>
            <a:ext cx="10658529" cy="3990759"/>
          </a:xfrm>
        </p:spPr>
        <p:txBody>
          <a:bodyPr>
            <a:normAutofit/>
          </a:bodyPr>
          <a:lstStyle/>
          <a:p>
            <a:pPr>
              <a:buFont typeface="Arial" panose="020B0604020202020204" pitchFamily="34" charset="0"/>
              <a:buChar char="•"/>
            </a:pPr>
            <a:r>
              <a:rPr lang="en-US" dirty="0">
                <a:cs typeface="Courier New" panose="02070309020205020404" pitchFamily="49" charset="0"/>
              </a:rPr>
              <a:t>Cryptographic failures happen when an application uses cryptographic tools that are:</a:t>
            </a:r>
          </a:p>
          <a:p>
            <a:pPr lvl="1">
              <a:buFont typeface="Arial" panose="020B0604020202020204" pitchFamily="34" charset="0"/>
              <a:buChar char="•"/>
            </a:pPr>
            <a:r>
              <a:rPr lang="en-US" dirty="0">
                <a:cs typeface="Courier New" panose="02070309020205020404" pitchFamily="49" charset="0"/>
              </a:rPr>
              <a:t>No longer safe to use</a:t>
            </a:r>
          </a:p>
          <a:p>
            <a:pPr lvl="1">
              <a:buFont typeface="Arial" panose="020B0604020202020204" pitchFamily="34" charset="0"/>
              <a:buChar char="•"/>
            </a:pPr>
            <a:r>
              <a:rPr lang="en-US" dirty="0">
                <a:cs typeface="Courier New" panose="02070309020205020404" pitchFamily="49" charset="0"/>
              </a:rPr>
              <a:t>Improperly implemented</a:t>
            </a:r>
          </a:p>
          <a:p>
            <a:pPr lvl="1">
              <a:buFont typeface="Arial" panose="020B0604020202020204" pitchFamily="34" charset="0"/>
              <a:buChar char="•"/>
            </a:pPr>
            <a:r>
              <a:rPr lang="en-US" dirty="0">
                <a:cs typeface="Courier New" panose="02070309020205020404" pitchFamily="49" charset="0"/>
              </a:rPr>
              <a:t>Untested</a:t>
            </a:r>
          </a:p>
          <a:p>
            <a:pPr>
              <a:buFont typeface="Arial" panose="020B0604020202020204" pitchFamily="34" charset="0"/>
              <a:buChar char="•"/>
            </a:pPr>
            <a:r>
              <a:rPr lang="en-US" dirty="0">
                <a:cs typeface="Courier New" panose="02070309020205020404" pitchFamily="49" charset="0"/>
              </a:rPr>
              <a:t>Examples:</a:t>
            </a:r>
          </a:p>
          <a:p>
            <a:pPr marL="201168" lvl="1" indent="0">
              <a:buNone/>
            </a:pPr>
            <a:r>
              <a:rPr lang="en-US" b="1" u="sng" dirty="0">
                <a:cs typeface="Courier New" panose="02070309020205020404" pitchFamily="49" charset="0"/>
              </a:rPr>
              <a:t>No longer safe to use:</a:t>
            </a:r>
            <a:r>
              <a:rPr lang="en-US" dirty="0">
                <a:cs typeface="Courier New" panose="02070309020205020404" pitchFamily="49" charset="0"/>
              </a:rPr>
              <a:t> The MD5 hashing algorithm takes an arbitrarily long input and converts it into a 128-bit value.  One of the main features of a hashing algorithm is that it needs to be exceptionally difficult to reverse.  If the string “millipede9” is encrypted with MD5 its hash is </a:t>
            </a:r>
            <a:r>
              <a:rPr lang="en-CA" b="1" dirty="0">
                <a:latin typeface="Courier New" panose="02070309020205020404" pitchFamily="49" charset="0"/>
                <a:cs typeface="Courier New" panose="02070309020205020404" pitchFamily="49" charset="0"/>
              </a:rPr>
              <a:t>7f2edcb9b161827ff521c65eb1196013</a:t>
            </a:r>
            <a:r>
              <a:rPr lang="en-CA" dirty="0"/>
              <a:t>. This can be reversed in seconds using any number of online tools.  Believe it or not, at one time this was the way Linux systems would encrypt user passwords in </a:t>
            </a:r>
            <a:r>
              <a:rPr lang="en-CA" b="1" dirty="0">
                <a:latin typeface="Courier New" panose="02070309020205020404" pitchFamily="49" charset="0"/>
                <a:cs typeface="Courier New" panose="02070309020205020404" pitchFamily="49" charset="0"/>
              </a:rPr>
              <a:t>/</a:t>
            </a:r>
            <a:r>
              <a:rPr lang="en-CA" b="1" dirty="0" err="1">
                <a:latin typeface="Courier New" panose="02070309020205020404" pitchFamily="49" charset="0"/>
                <a:cs typeface="Courier New" panose="02070309020205020404" pitchFamily="49" charset="0"/>
              </a:rPr>
              <a:t>etc</a:t>
            </a:r>
            <a:r>
              <a:rPr lang="en-CA" b="1" dirty="0">
                <a:latin typeface="Courier New" panose="02070309020205020404" pitchFamily="49" charset="0"/>
                <a:cs typeface="Courier New" panose="02070309020205020404" pitchFamily="49" charset="0"/>
              </a:rPr>
              <a:t>/shadow</a:t>
            </a:r>
            <a:r>
              <a:rPr lang="en-CA" dirty="0"/>
              <a:t> . Today there are so many enormous databases of pre-cracked MD5 hashes that the algorithm is virtually useless.</a:t>
            </a:r>
          </a:p>
          <a:p>
            <a:pPr marL="201168" lvl="1" indent="0">
              <a:buNone/>
            </a:pPr>
            <a:r>
              <a:rPr lang="en-CA" b="1" u="sng" dirty="0">
                <a:solidFill>
                  <a:srgbClr val="FF0000"/>
                </a:solidFill>
              </a:rPr>
              <a:t>How to fix:</a:t>
            </a:r>
            <a:r>
              <a:rPr lang="en-CA" dirty="0"/>
              <a:t> Keep up to date on the current state of your go-to algorithms.</a:t>
            </a:r>
          </a:p>
          <a:p>
            <a:pPr marL="201168" lvl="1" indent="0">
              <a:buNone/>
            </a:pPr>
            <a:endParaRPr lang="en-US" dirty="0">
              <a:cs typeface="Courier New" panose="02070309020205020404" pitchFamily="49" charset="0"/>
            </a:endParaRPr>
          </a:p>
          <a:p>
            <a:pPr marL="201168" lvl="1" indent="0">
              <a:buNone/>
            </a:pPr>
            <a:endParaRPr lang="en-US" dirty="0">
              <a:cs typeface="Courier New" panose="02070309020205020404" pitchFamily="49" charset="0"/>
            </a:endParaRPr>
          </a:p>
          <a:p>
            <a:pPr marL="201168" lvl="1" indent="0">
              <a:buNone/>
            </a:pPr>
            <a:endParaRPr lang="en-US" dirty="0">
              <a:cs typeface="Courier New" panose="02070309020205020404" pitchFamily="49"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219437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3297-1520-B788-C751-6A6A36505EF5}"/>
              </a:ext>
            </a:extLst>
          </p:cNvPr>
          <p:cNvSpPr>
            <a:spLocks noGrp="1"/>
          </p:cNvSpPr>
          <p:nvPr>
            <p:ph type="title"/>
          </p:nvPr>
        </p:nvSpPr>
        <p:spPr/>
        <p:txBody>
          <a:bodyPr/>
          <a:lstStyle/>
          <a:p>
            <a:r>
              <a:rPr lang="en-CA" dirty="0"/>
              <a:t>Polling and Web Sockets</a:t>
            </a:r>
          </a:p>
        </p:txBody>
      </p:sp>
      <p:sp>
        <p:nvSpPr>
          <p:cNvPr id="3" name="Text Placeholder 2">
            <a:extLst>
              <a:ext uri="{FF2B5EF4-FFF2-40B4-BE49-F238E27FC236}">
                <a16:creationId xmlns:a16="http://schemas.microsoft.com/office/drawing/2014/main" id="{DEF3CF32-4E43-6F33-90B6-61668AF723F5}"/>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83104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A02:2021 – Cryptographic Failures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66735" y="2072690"/>
            <a:ext cx="10658529" cy="3830960"/>
          </a:xfrm>
        </p:spPr>
        <p:txBody>
          <a:bodyPr>
            <a:normAutofit fontScale="92500" lnSpcReduction="10000"/>
          </a:bodyPr>
          <a:lstStyle/>
          <a:p>
            <a:pPr marL="201168" lvl="1" indent="0">
              <a:buNone/>
            </a:pPr>
            <a:r>
              <a:rPr lang="en-US" b="1" u="sng" dirty="0">
                <a:cs typeface="Courier New" panose="02070309020205020404" pitchFamily="49" charset="0"/>
              </a:rPr>
              <a:t>Improperly Implemented:</a:t>
            </a:r>
            <a:r>
              <a:rPr lang="en-US" dirty="0">
                <a:cs typeface="Courier New" panose="02070309020205020404" pitchFamily="49" charset="0"/>
              </a:rPr>
              <a:t> </a:t>
            </a:r>
            <a:r>
              <a:rPr lang="en-CA" dirty="0">
                <a:cs typeface="Courier New" panose="02070309020205020404" pitchFamily="49" charset="0"/>
              </a:rPr>
              <a:t>Even secure hashing algorithms can be reversed by techniques such as credential stuffing – where an enormous list of passwords are pre-computed and brute-forcing where a fast machine will simply try to hash every possible combination of passwords.</a:t>
            </a:r>
          </a:p>
          <a:p>
            <a:pPr marL="201168" lvl="1" indent="0">
              <a:buNone/>
            </a:pPr>
            <a:r>
              <a:rPr lang="en-CA" b="1" u="sng" dirty="0">
                <a:solidFill>
                  <a:srgbClr val="FF0000"/>
                </a:solidFill>
                <a:cs typeface="Courier New" panose="02070309020205020404" pitchFamily="49" charset="0"/>
              </a:rPr>
              <a:t>How to Fix:</a:t>
            </a:r>
            <a:r>
              <a:rPr lang="en-CA" dirty="0">
                <a:cs typeface="Courier New" panose="02070309020205020404" pitchFamily="49" charset="0"/>
              </a:rPr>
              <a:t> Credential stuffing can be resisted by the proper use of “salting” where a random value is generated for each encrypted hash and hashed with the users, password.  This foils the pre-computing of hashes.  The success rate of brute force attacks can be attenuated by enforcing higher degrees of password complexity by the use of passphrases as well as two-factor authentication.</a:t>
            </a:r>
          </a:p>
          <a:p>
            <a:pPr marL="201168" lvl="1" indent="0">
              <a:buNone/>
            </a:pPr>
            <a:endParaRPr lang="en-CA" dirty="0">
              <a:cs typeface="Courier New" panose="02070309020205020404" pitchFamily="49" charset="0"/>
            </a:endParaRPr>
          </a:p>
          <a:p>
            <a:pPr marL="201168" lvl="1" indent="0">
              <a:buNone/>
            </a:pPr>
            <a:r>
              <a:rPr lang="en-CA" b="1" u="sng" dirty="0">
                <a:cs typeface="Courier New" panose="02070309020205020404" pitchFamily="49" charset="0"/>
              </a:rPr>
              <a:t>Untested:</a:t>
            </a:r>
            <a:r>
              <a:rPr lang="en-CA" dirty="0">
                <a:cs typeface="Courier New" panose="02070309020205020404" pitchFamily="49" charset="0"/>
              </a:rPr>
              <a:t> Frequently developers decide that they can implement a security measure better than the built-in cryptographic primitives that come with your language, database or operating system.  This is almost never the case.  Creating a hash algorithm involves rather significant mathematical analysis – to resist pre-image attacks and collision-based attacks -- before they are considered to be even candidates for use.  Even algorithms like MD5 were considered secure for years because their weaknesses were not yet discovered.</a:t>
            </a:r>
          </a:p>
          <a:p>
            <a:pPr marL="201168" lvl="1" indent="0">
              <a:buNone/>
            </a:pPr>
            <a:r>
              <a:rPr lang="en-CA" b="1" u="sng" dirty="0">
                <a:solidFill>
                  <a:srgbClr val="FF0000"/>
                </a:solidFill>
                <a:cs typeface="Courier New" panose="02070309020205020404" pitchFamily="49" charset="0"/>
              </a:rPr>
              <a:t>How to Fix:</a:t>
            </a:r>
            <a:r>
              <a:rPr lang="en-CA" dirty="0">
                <a:cs typeface="Courier New" panose="02070309020205020404" pitchFamily="49" charset="0"/>
              </a:rPr>
              <a:t> Avoid homegrown cryptographic systems these include: random number generation, session key generation, encryption and hashing.</a:t>
            </a:r>
            <a:endParaRPr lang="en-US" dirty="0">
              <a:cs typeface="Courier New" panose="02070309020205020404" pitchFamily="49" charset="0"/>
            </a:endParaRPr>
          </a:p>
        </p:txBody>
      </p:sp>
    </p:spTree>
    <p:extLst>
      <p:ext uri="{BB962C8B-B14F-4D97-AF65-F5344CB8AC3E}">
        <p14:creationId xmlns:p14="http://schemas.microsoft.com/office/powerpoint/2010/main" val="3544153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A03:2021 – Injection</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66735" y="2072689"/>
            <a:ext cx="10658529" cy="3990759"/>
          </a:xfrm>
        </p:spPr>
        <p:txBody>
          <a:bodyPr>
            <a:normAutofit/>
          </a:bodyPr>
          <a:lstStyle/>
          <a:p>
            <a:pPr>
              <a:buFont typeface="Arial" panose="020B0604020202020204" pitchFamily="34" charset="0"/>
              <a:buChar char="•"/>
            </a:pPr>
            <a:r>
              <a:rPr lang="en-US" dirty="0">
                <a:cs typeface="Courier New" panose="02070309020205020404" pitchFamily="49" charset="0"/>
              </a:rPr>
              <a:t>Injection occurs when a malicious user is able to insert a command, query or code into an existing application which will execute it on the user's behalf.  Types of Injection include:</a:t>
            </a:r>
          </a:p>
          <a:p>
            <a:pPr lvl="1">
              <a:buFont typeface="Arial" panose="020B0604020202020204" pitchFamily="34" charset="0"/>
              <a:buChar char="•"/>
            </a:pPr>
            <a:r>
              <a:rPr lang="en-US" dirty="0">
                <a:cs typeface="Courier New" panose="02070309020205020404" pitchFamily="49" charset="0"/>
              </a:rPr>
              <a:t>SQL Injection</a:t>
            </a:r>
          </a:p>
          <a:p>
            <a:pPr lvl="1">
              <a:buFont typeface="Arial" panose="020B0604020202020204" pitchFamily="34" charset="0"/>
              <a:buChar char="•"/>
            </a:pPr>
            <a:r>
              <a:rPr lang="en-US" dirty="0">
                <a:cs typeface="Courier New" panose="02070309020205020404" pitchFamily="49" charset="0"/>
              </a:rPr>
              <a:t>Command Injection</a:t>
            </a:r>
          </a:p>
          <a:p>
            <a:pPr lvl="1">
              <a:buFont typeface="Arial" panose="020B0604020202020204" pitchFamily="34" charset="0"/>
              <a:buChar char="•"/>
            </a:pPr>
            <a:r>
              <a:rPr lang="en-US" dirty="0">
                <a:cs typeface="Courier New" panose="02070309020205020404" pitchFamily="49" charset="0"/>
              </a:rPr>
              <a:t>XSS Cross-Site Scripting</a:t>
            </a:r>
          </a:p>
          <a:p>
            <a:pPr lvl="1">
              <a:buFont typeface="Arial" panose="020B0604020202020204" pitchFamily="34" charset="0"/>
              <a:buChar char="•"/>
            </a:pPr>
            <a:r>
              <a:rPr lang="en-US" dirty="0">
                <a:cs typeface="Courier New" panose="02070309020205020404" pitchFamily="49" charset="0"/>
              </a:rPr>
              <a:t>Remote File Inclusion</a:t>
            </a:r>
          </a:p>
          <a:p>
            <a:pPr>
              <a:buFont typeface="Arial" panose="020B0604020202020204" pitchFamily="34" charset="0"/>
              <a:buChar char="•"/>
            </a:pPr>
            <a:r>
              <a:rPr lang="en-US" dirty="0">
                <a:cs typeface="Courier New" panose="02070309020205020404" pitchFamily="49" charset="0"/>
              </a:rPr>
              <a:t>Examples:</a:t>
            </a:r>
          </a:p>
          <a:p>
            <a:pPr marL="201168" lvl="1" indent="0">
              <a:buNone/>
            </a:pPr>
            <a:r>
              <a:rPr lang="en-US" b="1" u="sng" dirty="0">
                <a:cs typeface="Courier New" panose="02070309020205020404" pitchFamily="49" charset="0"/>
              </a:rPr>
              <a:t>SQL Injection:</a:t>
            </a:r>
            <a:r>
              <a:rPr lang="en-US" dirty="0">
                <a:cs typeface="Courier New" panose="02070309020205020404" pitchFamily="49" charset="0"/>
              </a:rPr>
              <a:t> </a:t>
            </a:r>
            <a:r>
              <a:rPr lang="en-CA" dirty="0">
                <a:cs typeface="Courier New" panose="02070309020205020404" pitchFamily="49" charset="0"/>
              </a:rPr>
              <a:t>As we saw earlier in this course a query that is constructed by concatenating strings can be used to execute any query, we want by the use of the SQL UNION clause</a:t>
            </a:r>
            <a:r>
              <a:rPr lang="en-CA" dirty="0"/>
              <a:t>.</a:t>
            </a:r>
          </a:p>
          <a:p>
            <a:pPr marL="201168" lvl="1" indent="0">
              <a:buNone/>
            </a:pPr>
            <a:r>
              <a:rPr lang="en-CA" b="1" u="sng" dirty="0">
                <a:solidFill>
                  <a:srgbClr val="FF0000"/>
                </a:solidFill>
              </a:rPr>
              <a:t>How to fix:</a:t>
            </a:r>
            <a:r>
              <a:rPr lang="en-CA" dirty="0"/>
              <a:t> Queries need to be parameterized using the PDO </a:t>
            </a:r>
            <a:r>
              <a:rPr lang="en-CA" b="1" dirty="0">
                <a:latin typeface="Courier New" panose="02070309020205020404" pitchFamily="49" charset="0"/>
                <a:cs typeface="Courier New" panose="02070309020205020404" pitchFamily="49" charset="0"/>
              </a:rPr>
              <a:t>prepare()</a:t>
            </a:r>
            <a:r>
              <a:rPr lang="en-CA" b="1" dirty="0">
                <a:cs typeface="Courier New" panose="02070309020205020404" pitchFamily="49" charset="0"/>
              </a:rPr>
              <a:t> </a:t>
            </a:r>
            <a:r>
              <a:rPr lang="en-CA" dirty="0"/>
              <a:t>method and strings need to be escaped using the PDO </a:t>
            </a:r>
            <a:r>
              <a:rPr lang="en-CA" b="1" dirty="0">
                <a:latin typeface="Courier New" panose="02070309020205020404" pitchFamily="49" charset="0"/>
                <a:cs typeface="Courier New" panose="02070309020205020404" pitchFamily="49" charset="0"/>
              </a:rPr>
              <a:t>quote()</a:t>
            </a:r>
            <a:r>
              <a:rPr lang="en-CA" b="1" dirty="0">
                <a:cs typeface="Courier New" panose="02070309020205020404" pitchFamily="49" charset="0"/>
              </a:rPr>
              <a:t> </a:t>
            </a:r>
            <a:r>
              <a:rPr lang="en-CA" dirty="0"/>
              <a:t>method. </a:t>
            </a:r>
            <a:endParaRPr lang="en-CA" b="1" dirty="0">
              <a:latin typeface="Courier New" panose="02070309020205020404" pitchFamily="49" charset="0"/>
              <a:cs typeface="Courier New" panose="02070309020205020404" pitchFamily="49" charset="0"/>
            </a:endParaRPr>
          </a:p>
          <a:p>
            <a:pPr marL="201168" lvl="1" indent="0">
              <a:buNone/>
            </a:pPr>
            <a:endParaRPr lang="en-US" dirty="0">
              <a:cs typeface="Courier New" panose="02070309020205020404" pitchFamily="49" charset="0"/>
            </a:endParaRPr>
          </a:p>
          <a:p>
            <a:pPr marL="201168" lvl="1" indent="0">
              <a:buNone/>
            </a:pPr>
            <a:endParaRPr lang="en-US" dirty="0">
              <a:cs typeface="Courier New" panose="02070309020205020404" pitchFamily="49" charset="0"/>
            </a:endParaRPr>
          </a:p>
          <a:p>
            <a:pPr marL="201168" lvl="1" indent="0">
              <a:buNone/>
            </a:pPr>
            <a:endParaRPr lang="en-US" dirty="0">
              <a:cs typeface="Courier New" panose="02070309020205020404" pitchFamily="49"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1258990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A03:2021 – Injection</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66735" y="2072690"/>
            <a:ext cx="10658529" cy="3830960"/>
          </a:xfrm>
        </p:spPr>
        <p:txBody>
          <a:bodyPr>
            <a:normAutofit/>
          </a:bodyPr>
          <a:lstStyle/>
          <a:p>
            <a:pPr marL="201168" lvl="1" indent="0">
              <a:buNone/>
            </a:pPr>
            <a:r>
              <a:rPr lang="en-US" b="1" u="sng" dirty="0">
                <a:cs typeface="Courier New" panose="02070309020205020404" pitchFamily="49" charset="0"/>
              </a:rPr>
              <a:t>Command Injection:</a:t>
            </a:r>
            <a:r>
              <a:rPr lang="en-US" dirty="0">
                <a:cs typeface="Courier New" panose="02070309020205020404" pitchFamily="49" charset="0"/>
              </a:rPr>
              <a:t> </a:t>
            </a:r>
            <a:r>
              <a:rPr lang="en-CA" dirty="0">
                <a:cs typeface="Courier New" panose="02070309020205020404" pitchFamily="49" charset="0"/>
              </a:rPr>
              <a:t>Many interpreted languages like PHP include the ability to feed a string to function and have it act as if It was typed into to a command line console or executed as if it was code. PHP has the </a:t>
            </a:r>
            <a:r>
              <a:rPr lang="en-CA" b="1" dirty="0">
                <a:latin typeface="Courier New" panose="02070309020205020404" pitchFamily="49" charset="0"/>
                <a:cs typeface="Courier New" panose="02070309020205020404" pitchFamily="49" charset="0"/>
              </a:rPr>
              <a:t>system()</a:t>
            </a:r>
            <a:r>
              <a:rPr lang="en-CA" dirty="0">
                <a:cs typeface="Courier New" panose="02070309020205020404" pitchFamily="49" charset="0"/>
              </a:rPr>
              <a:t> function (and a few others </a:t>
            </a:r>
            <a:r>
              <a:rPr lang="en-CA" b="1" dirty="0">
                <a:latin typeface="Courier New" panose="02070309020205020404" pitchFamily="49" charset="0"/>
                <a:cs typeface="Courier New" panose="02070309020205020404" pitchFamily="49" charset="0"/>
              </a:rPr>
              <a:t>exec()</a:t>
            </a:r>
            <a:r>
              <a:rPr lang="en-CA" dirty="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popen</a:t>
            </a:r>
            <a:r>
              <a:rPr lang="en-CA" b="1" dirty="0">
                <a:latin typeface="Courier New" panose="02070309020205020404" pitchFamily="49" charset="0"/>
                <a:cs typeface="Courier New" panose="02070309020205020404" pitchFamily="49" charset="0"/>
              </a:rPr>
              <a:t>(),</a:t>
            </a:r>
            <a:r>
              <a:rPr lang="en-CA" dirty="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passthru</a:t>
            </a:r>
            <a:r>
              <a:rPr lang="en-CA" b="1" dirty="0">
                <a:latin typeface="Courier New" panose="02070309020205020404" pitchFamily="49" charset="0"/>
                <a:cs typeface="Courier New" panose="02070309020205020404" pitchFamily="49" charset="0"/>
              </a:rPr>
              <a:t>()</a:t>
            </a:r>
            <a:r>
              <a:rPr lang="en-CA" dirty="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shell_exec</a:t>
            </a:r>
            <a:r>
              <a:rPr lang="en-CA" b="1" dirty="0">
                <a:latin typeface="Courier New" panose="02070309020205020404" pitchFamily="49" charset="0"/>
                <a:cs typeface="Courier New" panose="02070309020205020404" pitchFamily="49" charset="0"/>
              </a:rPr>
              <a:t>()</a:t>
            </a:r>
            <a:r>
              <a:rPr lang="en-CA" dirty="0">
                <a:cs typeface="Courier New" panose="02070309020205020404" pitchFamily="49" charset="0"/>
              </a:rPr>
              <a:t>) which execute external commands and the </a:t>
            </a:r>
            <a:r>
              <a:rPr lang="en-CA" b="1" dirty="0">
                <a:latin typeface="Courier New" panose="02070309020205020404" pitchFamily="49" charset="0"/>
                <a:cs typeface="Courier New" panose="02070309020205020404" pitchFamily="49" charset="0"/>
              </a:rPr>
              <a:t>eval()</a:t>
            </a:r>
            <a:r>
              <a:rPr lang="en-CA" dirty="0">
                <a:cs typeface="Courier New" panose="02070309020205020404" pitchFamily="49" charset="0"/>
              </a:rPr>
              <a:t> function which executes a string as a PHP program.  Both of these represent rather massive security flaws waiting to happen.. </a:t>
            </a:r>
          </a:p>
          <a:p>
            <a:pPr marL="201168" lvl="1" indent="0">
              <a:buNone/>
            </a:pPr>
            <a:r>
              <a:rPr lang="en-CA" b="1" u="sng" dirty="0">
                <a:solidFill>
                  <a:srgbClr val="FF0000"/>
                </a:solidFill>
                <a:cs typeface="Courier New" panose="02070309020205020404" pitchFamily="49" charset="0"/>
              </a:rPr>
              <a:t>How to Fix:</a:t>
            </a:r>
            <a:r>
              <a:rPr lang="en-CA" dirty="0">
                <a:cs typeface="Courier New" panose="02070309020205020404" pitchFamily="49" charset="0"/>
              </a:rPr>
              <a:t> Don’t use either if at all possible – especially </a:t>
            </a:r>
            <a:r>
              <a:rPr lang="en-CA" b="1" dirty="0">
                <a:latin typeface="Courier New" panose="02070309020205020404" pitchFamily="49" charset="0"/>
                <a:cs typeface="Courier New" panose="02070309020205020404" pitchFamily="49" charset="0"/>
              </a:rPr>
              <a:t>eval()</a:t>
            </a:r>
            <a:r>
              <a:rPr lang="en-CA" dirty="0">
                <a:cs typeface="Courier New" panose="02070309020205020404" pitchFamily="49" charset="0"/>
              </a:rPr>
              <a:t>. If </a:t>
            </a:r>
            <a:r>
              <a:rPr lang="en-CA" b="1" dirty="0">
                <a:latin typeface="Courier New" panose="02070309020205020404" pitchFamily="49" charset="0"/>
                <a:cs typeface="Courier New" panose="02070309020205020404" pitchFamily="49" charset="0"/>
              </a:rPr>
              <a:t>system()</a:t>
            </a:r>
            <a:r>
              <a:rPr lang="en-CA" dirty="0">
                <a:cs typeface="Courier New" panose="02070309020205020404" pitchFamily="49" charset="0"/>
              </a:rPr>
              <a:t> must be used, then never allow a user-entered string to populate the function. If you don’t require the use of </a:t>
            </a:r>
            <a:r>
              <a:rPr lang="en-CA" b="1" dirty="0">
                <a:latin typeface="Courier New" panose="02070309020205020404" pitchFamily="49" charset="0"/>
                <a:cs typeface="Courier New" panose="02070309020205020404" pitchFamily="49" charset="0"/>
              </a:rPr>
              <a:t>system()</a:t>
            </a:r>
            <a:r>
              <a:rPr lang="en-CA" dirty="0">
                <a:cs typeface="Courier New" panose="02070309020205020404" pitchFamily="49" charset="0"/>
              </a:rPr>
              <a:t> consider having PHP disable the function by the use of the </a:t>
            </a:r>
            <a:r>
              <a:rPr lang="en-CA" b="1" dirty="0" err="1">
                <a:latin typeface="Courier New" panose="02070309020205020404" pitchFamily="49" charset="0"/>
                <a:cs typeface="Courier New" panose="02070309020205020404" pitchFamily="49" charset="0"/>
              </a:rPr>
              <a:t>disable_functions</a:t>
            </a:r>
            <a:r>
              <a:rPr lang="en-CA" b="1" dirty="0">
                <a:latin typeface="Courier New" panose="02070309020205020404" pitchFamily="49" charset="0"/>
                <a:cs typeface="Courier New" panose="02070309020205020404" pitchFamily="49" charset="0"/>
              </a:rPr>
              <a:t>=system</a:t>
            </a:r>
            <a:r>
              <a:rPr lang="en-CA" dirty="0">
                <a:cs typeface="Courier New" panose="02070309020205020404" pitchFamily="49" charset="0"/>
              </a:rPr>
              <a:t> directive in your </a:t>
            </a:r>
            <a:r>
              <a:rPr lang="en-CA" b="1" dirty="0">
                <a:latin typeface="Courier New" panose="02070309020205020404" pitchFamily="49" charset="0"/>
                <a:cs typeface="Courier New" panose="02070309020205020404" pitchFamily="49" charset="0"/>
              </a:rPr>
              <a:t>php.ini</a:t>
            </a:r>
            <a:r>
              <a:rPr lang="en-CA" dirty="0">
                <a:cs typeface="Courier New" panose="02070309020205020404" pitchFamily="49" charset="0"/>
              </a:rPr>
              <a:t> file.</a:t>
            </a:r>
          </a:p>
          <a:p>
            <a:pPr marL="201168" lvl="1" indent="0">
              <a:buNone/>
            </a:pPr>
            <a:r>
              <a:rPr lang="en-CA" b="1" u="sng" dirty="0">
                <a:cs typeface="Courier New" panose="02070309020205020404" pitchFamily="49" charset="0"/>
              </a:rPr>
              <a:t>XSS Cross-Site Scripting:</a:t>
            </a:r>
            <a:r>
              <a:rPr lang="en-CA" dirty="0">
                <a:cs typeface="Courier New" panose="02070309020205020404" pitchFamily="49" charset="0"/>
              </a:rPr>
              <a:t> Similar to allowing users to enter anything they want into a database query.  XSS is when a website takes user supplied data and inserts it into the HTML on the page.  This can be problematic because a user could inject a &lt;SCRIPT&gt; tag which would allow a malicious attacker to inject JavaScript into someone else’s browser.</a:t>
            </a:r>
          </a:p>
          <a:p>
            <a:pPr marL="201168" lvl="1" indent="0">
              <a:buNone/>
            </a:pPr>
            <a:r>
              <a:rPr lang="en-CA" b="1" u="sng" dirty="0">
                <a:solidFill>
                  <a:srgbClr val="FF0000"/>
                </a:solidFill>
                <a:cs typeface="Courier New" panose="02070309020205020404" pitchFamily="49" charset="0"/>
              </a:rPr>
              <a:t>How to Fix:</a:t>
            </a:r>
            <a:r>
              <a:rPr lang="en-CA" dirty="0">
                <a:cs typeface="Courier New" panose="02070309020205020404" pitchFamily="49" charset="0"/>
              </a:rPr>
              <a:t> Always sanitize any input taken from a user.</a:t>
            </a:r>
            <a:endParaRPr lang="en-US" dirty="0">
              <a:cs typeface="Courier New" panose="02070309020205020404" pitchFamily="49" charset="0"/>
            </a:endParaRPr>
          </a:p>
        </p:txBody>
      </p:sp>
    </p:spTree>
    <p:extLst>
      <p:ext uri="{BB962C8B-B14F-4D97-AF65-F5344CB8AC3E}">
        <p14:creationId xmlns:p14="http://schemas.microsoft.com/office/powerpoint/2010/main" val="2181745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39CC-ADCB-CCFC-6D96-393CEC9C0B7D}"/>
              </a:ext>
            </a:extLst>
          </p:cNvPr>
          <p:cNvSpPr>
            <a:spLocks noGrp="1"/>
          </p:cNvSpPr>
          <p:nvPr>
            <p:ph type="title"/>
          </p:nvPr>
        </p:nvSpPr>
        <p:spPr/>
        <p:txBody>
          <a:bodyPr/>
          <a:lstStyle/>
          <a:p>
            <a:r>
              <a:rPr lang="en-CA" dirty="0"/>
              <a:t>Examples – Part I</a:t>
            </a:r>
          </a:p>
        </p:txBody>
      </p:sp>
      <p:sp>
        <p:nvSpPr>
          <p:cNvPr id="3" name="Text Placeholder 2">
            <a:extLst>
              <a:ext uri="{FF2B5EF4-FFF2-40B4-BE49-F238E27FC236}">
                <a16:creationId xmlns:a16="http://schemas.microsoft.com/office/drawing/2014/main" id="{D6077BD2-23EB-7711-3CAE-D93B9FFCCA17}"/>
              </a:ext>
            </a:extLst>
          </p:cNvPr>
          <p:cNvSpPr>
            <a:spLocks noGrp="1"/>
          </p:cNvSpPr>
          <p:nvPr>
            <p:ph type="body" idx="1"/>
          </p:nvPr>
        </p:nvSpPr>
        <p:spPr/>
        <p:txBody>
          <a:bodyPr/>
          <a:lstStyle/>
          <a:p>
            <a:r>
              <a:rPr lang="en-CA" dirty="0"/>
              <a:t>Code and </a:t>
            </a:r>
            <a:r>
              <a:rPr lang="en-CA"/>
              <a:t>command Injection</a:t>
            </a:r>
            <a:endParaRPr lang="en-CA" dirty="0"/>
          </a:p>
        </p:txBody>
      </p:sp>
    </p:spTree>
    <p:extLst>
      <p:ext uri="{BB962C8B-B14F-4D97-AF65-F5344CB8AC3E}">
        <p14:creationId xmlns:p14="http://schemas.microsoft.com/office/powerpoint/2010/main" val="2860291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p:txBody>
          <a:bodyPr/>
          <a:lstStyle/>
          <a:p>
            <a:r>
              <a:rPr lang="en-US" dirty="0"/>
              <a:t>Command Injection - Example</a:t>
            </a:r>
          </a:p>
        </p:txBody>
      </p:sp>
      <p:sp>
        <p:nvSpPr>
          <p:cNvPr id="4" name="Content Placeholder 3">
            <a:extLst>
              <a:ext uri="{FF2B5EF4-FFF2-40B4-BE49-F238E27FC236}">
                <a16:creationId xmlns:a16="http://schemas.microsoft.com/office/drawing/2014/main" id="{8D388BEB-FBEA-446C-B16C-71DEB48A6628}"/>
              </a:ext>
            </a:extLst>
          </p:cNvPr>
          <p:cNvSpPr txBox="1">
            <a:spLocks/>
          </p:cNvSpPr>
          <p:nvPr/>
        </p:nvSpPr>
        <p:spPr>
          <a:xfrm>
            <a:off x="6095999" y="2077375"/>
            <a:ext cx="5790475" cy="4190259"/>
          </a:xfrm>
          <a:prstGeom prst="rect">
            <a:avLst/>
          </a:prstGeom>
          <a:solidFill>
            <a:srgbClr val="FFF4CE"/>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tx1"/>
                </a:solidFill>
                <a:latin typeface="Courier New" panose="02070309020205020404" pitchFamily="49" charset="0"/>
                <a:cs typeface="Courier New" panose="02070309020205020404" pitchFamily="49" charset="0"/>
              </a:rPr>
              <a:t>&lt;?</a:t>
            </a:r>
            <a:r>
              <a:rPr lang="en-US" b="1" dirty="0" err="1">
                <a:solidFill>
                  <a:schemeClr val="tx1"/>
                </a:solidFill>
                <a:latin typeface="Courier New" panose="02070309020205020404" pitchFamily="49" charset="0"/>
                <a:cs typeface="Courier New" panose="02070309020205020404" pitchFamily="49" charset="0"/>
              </a:rPr>
              <a:t>php</a:t>
            </a:r>
            <a:endParaRPr lang="en-US" b="1" dirty="0">
              <a:solidFill>
                <a:schemeClr val="tx1"/>
              </a:solidFill>
              <a:latin typeface="Courier New" panose="02070309020205020404" pitchFamily="49" charset="0"/>
              <a:cs typeface="Courier New" panose="02070309020205020404" pitchFamily="49" charset="0"/>
            </a:endParaRPr>
          </a:p>
          <a:p>
            <a:pPr marL="0" indent="0">
              <a:buNone/>
            </a:pPr>
            <a:r>
              <a:rPr lang="en-US" b="1" dirty="0" err="1">
                <a:solidFill>
                  <a:schemeClr val="tx1"/>
                </a:solidFill>
                <a:latin typeface="Courier New" panose="02070309020205020404" pitchFamily="49" charset="0"/>
                <a:cs typeface="Courier New" panose="02070309020205020404" pitchFamily="49" charset="0"/>
              </a:rPr>
              <a:t>printf</a:t>
            </a:r>
            <a:r>
              <a:rPr lang="en-US" b="1" dirty="0">
                <a:solidFill>
                  <a:schemeClr val="tx1"/>
                </a:solidFill>
                <a:latin typeface="Courier New" panose="02070309020205020404" pitchFamily="49" charset="0"/>
                <a:cs typeface="Courier New" panose="02070309020205020404" pitchFamily="49" charset="0"/>
              </a:rPr>
              <a:t> ("Contents of the current directory&lt;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a:t>
            </a:r>
          </a:p>
          <a:p>
            <a:pPr marL="0" indent="0">
              <a:buNone/>
            </a:pPr>
            <a:r>
              <a:rPr lang="en-US" b="1" dirty="0">
                <a:solidFill>
                  <a:schemeClr val="tx1"/>
                </a:solidFill>
                <a:latin typeface="Courier New" panose="02070309020205020404" pitchFamily="49" charset="0"/>
                <a:cs typeface="Courier New" panose="02070309020205020404" pitchFamily="49" charset="0"/>
              </a:rPr>
              <a:t>$input = </a:t>
            </a:r>
            <a:r>
              <a:rPr lang="en-US" b="1" dirty="0" err="1">
                <a:solidFill>
                  <a:schemeClr val="tx1"/>
                </a:solidFill>
                <a:latin typeface="Courier New" panose="02070309020205020404" pitchFamily="49" charset="0"/>
                <a:cs typeface="Courier New" panose="02070309020205020404" pitchFamily="49" charset="0"/>
              </a:rPr>
              <a:t>isset</a:t>
            </a:r>
            <a:r>
              <a:rPr lang="en-US" b="1" dirty="0">
                <a:solidFill>
                  <a:schemeClr val="tx1"/>
                </a:solidFill>
                <a:latin typeface="Courier New" panose="02070309020205020404" pitchFamily="49" charset="0"/>
                <a:cs typeface="Courier New" panose="02070309020205020404" pitchFamily="49" charset="0"/>
              </a:rPr>
              <a:t>($_GET["filter"])?$_GET["filter"]:".";</a:t>
            </a:r>
          </a:p>
          <a:p>
            <a:pPr marL="0" indent="0">
              <a:buNone/>
            </a:pPr>
            <a:r>
              <a:rPr lang="en-US" b="1" dirty="0">
                <a:solidFill>
                  <a:schemeClr val="tx1"/>
                </a:solidFill>
                <a:latin typeface="Courier New" panose="02070309020205020404" pitchFamily="49" charset="0"/>
                <a:cs typeface="Courier New" panose="02070309020205020404" pitchFamily="49" charset="0"/>
              </a:rPr>
              <a:t>exec("</a:t>
            </a:r>
            <a:r>
              <a:rPr lang="en-US" b="1" dirty="0" err="1">
                <a:solidFill>
                  <a:schemeClr val="tx1"/>
                </a:solidFill>
                <a:latin typeface="Courier New" panose="02070309020205020404" pitchFamily="49" charset="0"/>
                <a:cs typeface="Courier New" panose="02070309020205020404" pitchFamily="49" charset="0"/>
              </a:rPr>
              <a:t>dir</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input,$output</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foreach ($output as $line)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printf</a:t>
            </a:r>
            <a:r>
              <a:rPr lang="en-US" b="1" dirty="0">
                <a:solidFill>
                  <a:schemeClr val="tx1"/>
                </a:solidFill>
                <a:latin typeface="Courier New" panose="02070309020205020404" pitchFamily="49" charset="0"/>
                <a:cs typeface="Courier New" panose="02070309020205020404" pitchFamily="49" charset="0"/>
              </a:rPr>
              <a:t>("%s&lt;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&gt;",$line);</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?&gt;</a:t>
            </a:r>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00050" y="2077375"/>
            <a:ext cx="5503600" cy="405096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a:t>Here we have a simple application which shows the user the contents of a specific directory! (it’s available on Canvas to try yourself) </a:t>
            </a:r>
          </a:p>
          <a:p>
            <a:pPr marL="0" indent="0">
              <a:buFont typeface="Wingdings 2" panose="05020102010507070707" pitchFamily="18" charset="2"/>
              <a:buNone/>
            </a:pPr>
            <a:r>
              <a:rPr lang="en-US" sz="2000" b="1" dirty="0">
                <a:latin typeface="Courier New" panose="02070309020205020404" pitchFamily="49" charset="0"/>
                <a:cs typeface="Courier New" panose="02070309020205020404" pitchFamily="49" charset="0"/>
                <a:hlinkClick r:id="rId2"/>
              </a:rPr>
              <a:t>http://127.0.0.1/showdir.php</a:t>
            </a:r>
            <a:endParaRPr lang="en-US" sz="2000" b="1" dirty="0">
              <a:latin typeface="Courier New" panose="02070309020205020404" pitchFamily="49" charset="0"/>
              <a:cs typeface="Courier New" panose="02070309020205020404" pitchFamily="49" charset="0"/>
            </a:endParaRPr>
          </a:p>
          <a:p>
            <a:pPr marL="0" indent="0">
              <a:buFont typeface="Wingdings 2" panose="05020102010507070707" pitchFamily="18" charset="2"/>
              <a:buNone/>
            </a:pPr>
            <a:r>
              <a:rPr lang="en-US" sz="2000" dirty="0">
                <a:cs typeface="Courier New" panose="02070309020205020404" pitchFamily="49" charset="0"/>
              </a:rPr>
              <a:t>Going to this URL causes the server to execute the following Windows Shell command:</a:t>
            </a:r>
          </a:p>
          <a:p>
            <a:pPr marL="0" indent="0">
              <a:buFont typeface="Wingdings 2" panose="05020102010507070707" pitchFamily="18" charset="2"/>
              <a:buNone/>
            </a:pPr>
            <a:r>
              <a:rPr lang="en-US" sz="2000" b="1" dirty="0" err="1">
                <a:latin typeface="Courier New" panose="02070309020205020404" pitchFamily="49" charset="0"/>
                <a:cs typeface="Courier New" panose="02070309020205020404" pitchFamily="49" charset="0"/>
              </a:rPr>
              <a:t>dir</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651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p:txBody>
          <a:bodyPr/>
          <a:lstStyle/>
          <a:p>
            <a:r>
              <a:rPr lang="en-US" dirty="0"/>
              <a:t>Command Injection - Example</a:t>
            </a:r>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00050" y="2077375"/>
            <a:ext cx="5503600" cy="405096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a:cs typeface="Courier New" panose="02070309020205020404" pitchFamily="49" charset="0"/>
              </a:rPr>
              <a:t>The developer has also provided a handy method to filter the results by providing a parameter called “filter”.</a:t>
            </a:r>
          </a:p>
          <a:p>
            <a:pPr marL="0" indent="0">
              <a:buFont typeface="Wingdings 2" panose="05020102010507070707" pitchFamily="18" charset="2"/>
              <a:buNone/>
            </a:pPr>
            <a:r>
              <a:rPr lang="en-US" sz="2000" dirty="0">
                <a:cs typeface="Courier New" panose="02070309020205020404" pitchFamily="49" charset="0"/>
              </a:rPr>
              <a:t>If we wanted to see only the files that ended with .</a:t>
            </a:r>
            <a:r>
              <a:rPr lang="en-US" sz="2000" dirty="0" err="1">
                <a:cs typeface="Courier New" panose="02070309020205020404" pitchFamily="49" charset="0"/>
              </a:rPr>
              <a:t>php</a:t>
            </a:r>
            <a:r>
              <a:rPr lang="en-US" sz="2000" dirty="0">
                <a:cs typeface="Courier New" panose="02070309020205020404" pitchFamily="49" charset="0"/>
              </a:rPr>
              <a:t> we could go to the URL: </a:t>
            </a:r>
            <a:r>
              <a:rPr lang="en-US" sz="2000" dirty="0">
                <a:cs typeface="Courier New" panose="02070309020205020404" pitchFamily="49" charset="0"/>
                <a:hlinkClick r:id="rId2"/>
              </a:rPr>
              <a:t>https://127.0.0.1/showdir.php?filter=*.php</a:t>
            </a:r>
            <a:endParaRPr lang="en-US" sz="2000" dirty="0">
              <a:cs typeface="Courier New" panose="02070309020205020404" pitchFamily="49" charset="0"/>
            </a:endParaRPr>
          </a:p>
          <a:p>
            <a:pPr marL="0" indent="0">
              <a:buNone/>
            </a:pPr>
            <a:r>
              <a:rPr lang="en-US" sz="2000" dirty="0"/>
              <a:t>To the server that would cause it to execute the command:</a:t>
            </a:r>
          </a:p>
          <a:p>
            <a:pPr marL="0" indent="0">
              <a:buNone/>
            </a:pPr>
            <a:r>
              <a:rPr lang="en-US" sz="2000" b="1" dirty="0" err="1">
                <a:latin typeface="Courier New" panose="02070309020205020404" pitchFamily="49" charset="0"/>
                <a:cs typeface="Courier New" panose="02070309020205020404" pitchFamily="49" charset="0"/>
              </a:rPr>
              <a:t>dir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php</a:t>
            </a:r>
            <a:endParaRPr lang="en-US" sz="2000" b="1" dirty="0">
              <a:latin typeface="Courier New" panose="02070309020205020404" pitchFamily="49" charset="0"/>
              <a:cs typeface="Courier New" panose="02070309020205020404" pitchFamily="49" charset="0"/>
            </a:endParaRPr>
          </a:p>
        </p:txBody>
      </p:sp>
      <p:sp>
        <p:nvSpPr>
          <p:cNvPr id="6" name="Content Placeholder 3">
            <a:extLst>
              <a:ext uri="{FF2B5EF4-FFF2-40B4-BE49-F238E27FC236}">
                <a16:creationId xmlns:a16="http://schemas.microsoft.com/office/drawing/2014/main" id="{B26CCF34-F1F4-39D7-6DB6-10D35BD4E35E}"/>
              </a:ext>
            </a:extLst>
          </p:cNvPr>
          <p:cNvSpPr txBox="1">
            <a:spLocks/>
          </p:cNvSpPr>
          <p:nvPr/>
        </p:nvSpPr>
        <p:spPr>
          <a:xfrm>
            <a:off x="6095999" y="2077375"/>
            <a:ext cx="5790475" cy="4190259"/>
          </a:xfrm>
          <a:prstGeom prst="rect">
            <a:avLst/>
          </a:prstGeom>
          <a:solidFill>
            <a:srgbClr val="FFF4CE"/>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tx1"/>
                </a:solidFill>
                <a:latin typeface="Courier New" panose="02070309020205020404" pitchFamily="49" charset="0"/>
                <a:cs typeface="Courier New" panose="02070309020205020404" pitchFamily="49" charset="0"/>
              </a:rPr>
              <a:t>&lt;?</a:t>
            </a:r>
            <a:r>
              <a:rPr lang="en-US" b="1" dirty="0" err="1">
                <a:solidFill>
                  <a:schemeClr val="tx1"/>
                </a:solidFill>
                <a:latin typeface="Courier New" panose="02070309020205020404" pitchFamily="49" charset="0"/>
                <a:cs typeface="Courier New" panose="02070309020205020404" pitchFamily="49" charset="0"/>
              </a:rPr>
              <a:t>php</a:t>
            </a:r>
            <a:endParaRPr lang="en-US" b="1" dirty="0">
              <a:solidFill>
                <a:schemeClr val="tx1"/>
              </a:solidFill>
              <a:latin typeface="Courier New" panose="02070309020205020404" pitchFamily="49" charset="0"/>
              <a:cs typeface="Courier New" panose="02070309020205020404" pitchFamily="49" charset="0"/>
            </a:endParaRPr>
          </a:p>
          <a:p>
            <a:pPr marL="0" indent="0">
              <a:buNone/>
            </a:pPr>
            <a:r>
              <a:rPr lang="en-US" b="1" dirty="0" err="1">
                <a:solidFill>
                  <a:schemeClr val="tx1"/>
                </a:solidFill>
                <a:latin typeface="Courier New" panose="02070309020205020404" pitchFamily="49" charset="0"/>
                <a:cs typeface="Courier New" panose="02070309020205020404" pitchFamily="49" charset="0"/>
              </a:rPr>
              <a:t>printf</a:t>
            </a:r>
            <a:r>
              <a:rPr lang="en-US" b="1" dirty="0">
                <a:solidFill>
                  <a:schemeClr val="tx1"/>
                </a:solidFill>
                <a:latin typeface="Courier New" panose="02070309020205020404" pitchFamily="49" charset="0"/>
                <a:cs typeface="Courier New" panose="02070309020205020404" pitchFamily="49" charset="0"/>
              </a:rPr>
              <a:t> ("Contents of the current directory&lt;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a:t>
            </a:r>
          </a:p>
          <a:p>
            <a:pPr marL="0" indent="0">
              <a:buNone/>
            </a:pPr>
            <a:r>
              <a:rPr lang="en-US" b="1" dirty="0">
                <a:solidFill>
                  <a:schemeClr val="tx1"/>
                </a:solidFill>
                <a:latin typeface="Courier New" panose="02070309020205020404" pitchFamily="49" charset="0"/>
                <a:cs typeface="Courier New" panose="02070309020205020404" pitchFamily="49" charset="0"/>
              </a:rPr>
              <a:t>$input = </a:t>
            </a:r>
            <a:r>
              <a:rPr lang="en-US" b="1" dirty="0" err="1">
                <a:solidFill>
                  <a:schemeClr val="tx1"/>
                </a:solidFill>
                <a:latin typeface="Courier New" panose="02070309020205020404" pitchFamily="49" charset="0"/>
                <a:cs typeface="Courier New" panose="02070309020205020404" pitchFamily="49" charset="0"/>
              </a:rPr>
              <a:t>isset</a:t>
            </a:r>
            <a:r>
              <a:rPr lang="en-US" b="1" dirty="0">
                <a:solidFill>
                  <a:schemeClr val="tx1"/>
                </a:solidFill>
                <a:latin typeface="Courier New" panose="02070309020205020404" pitchFamily="49" charset="0"/>
                <a:cs typeface="Courier New" panose="02070309020205020404" pitchFamily="49" charset="0"/>
              </a:rPr>
              <a:t>($_GET["filter"])?$_GET["filter"]:".";</a:t>
            </a:r>
          </a:p>
          <a:p>
            <a:pPr marL="0" indent="0">
              <a:buNone/>
            </a:pPr>
            <a:r>
              <a:rPr lang="en-US" b="1" dirty="0">
                <a:solidFill>
                  <a:schemeClr val="tx1"/>
                </a:solidFill>
                <a:latin typeface="Courier New" panose="02070309020205020404" pitchFamily="49" charset="0"/>
                <a:cs typeface="Courier New" panose="02070309020205020404" pitchFamily="49" charset="0"/>
              </a:rPr>
              <a:t>exec("</a:t>
            </a:r>
            <a:r>
              <a:rPr lang="en-US" b="1" dirty="0" err="1">
                <a:solidFill>
                  <a:schemeClr val="tx1"/>
                </a:solidFill>
                <a:latin typeface="Courier New" panose="02070309020205020404" pitchFamily="49" charset="0"/>
                <a:cs typeface="Courier New" panose="02070309020205020404" pitchFamily="49" charset="0"/>
              </a:rPr>
              <a:t>dir</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input,$output</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foreach ($output as $line)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printf</a:t>
            </a:r>
            <a:r>
              <a:rPr lang="en-US" b="1" dirty="0">
                <a:solidFill>
                  <a:schemeClr val="tx1"/>
                </a:solidFill>
                <a:latin typeface="Courier New" panose="02070309020205020404" pitchFamily="49" charset="0"/>
                <a:cs typeface="Courier New" panose="02070309020205020404" pitchFamily="49" charset="0"/>
              </a:rPr>
              <a:t>("%s&lt;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&gt;",$line);</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30807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p:txBody>
          <a:bodyPr/>
          <a:lstStyle/>
          <a:p>
            <a:r>
              <a:rPr lang="en-US" dirty="0"/>
              <a:t>Command Injection - Example</a:t>
            </a:r>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00050" y="2077375"/>
            <a:ext cx="5503600" cy="405096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a:cs typeface="Courier New" panose="02070309020205020404" pitchFamily="49" charset="0"/>
              </a:rPr>
              <a:t>So, what’s the problem?</a:t>
            </a:r>
          </a:p>
          <a:p>
            <a:pPr marL="0" indent="0">
              <a:buFont typeface="Wingdings 2" panose="05020102010507070707" pitchFamily="18" charset="2"/>
              <a:buNone/>
            </a:pPr>
            <a:r>
              <a:rPr lang="en-US" sz="2000" dirty="0">
                <a:cs typeface="Courier New" panose="02070309020205020404" pitchFamily="49" charset="0"/>
              </a:rPr>
              <a:t>There are no restrictions on…</a:t>
            </a:r>
          </a:p>
          <a:p>
            <a:pPr marL="0" indent="0">
              <a:buFont typeface="Wingdings 2" panose="05020102010507070707" pitchFamily="18" charset="2"/>
              <a:buNone/>
            </a:pPr>
            <a:endParaRPr lang="en-US" sz="2000" dirty="0">
              <a:cs typeface="Courier New" panose="02070309020205020404" pitchFamily="49" charset="0"/>
            </a:endParaRPr>
          </a:p>
          <a:p>
            <a:r>
              <a:rPr lang="en-US" sz="2000" dirty="0">
                <a:cs typeface="Courier New" panose="02070309020205020404" pitchFamily="49" charset="0"/>
              </a:rPr>
              <a:t>The size  or kind of data we can provide to </a:t>
            </a:r>
            <a:r>
              <a:rPr lang="en-US" sz="2000" b="1" dirty="0">
                <a:latin typeface="Courier New" panose="02070309020205020404" pitchFamily="49" charset="0"/>
                <a:cs typeface="Courier New" panose="02070309020205020404" pitchFamily="49" charset="0"/>
              </a:rPr>
              <a:t>$_GET</a:t>
            </a:r>
          </a:p>
          <a:p>
            <a:r>
              <a:rPr lang="en-US" sz="2000" dirty="0">
                <a:cs typeface="Courier New" panose="02070309020205020404" pitchFamily="49" charset="0"/>
              </a:rPr>
              <a:t>The data we can pass to exec</a:t>
            </a:r>
          </a:p>
          <a:p>
            <a:r>
              <a:rPr lang="en-US" sz="2000" dirty="0">
                <a:cs typeface="Courier New" panose="02070309020205020404" pitchFamily="49" charset="0"/>
              </a:rPr>
              <a:t>The output that can be passed back to the user.</a:t>
            </a:r>
          </a:p>
          <a:p>
            <a:pPr marL="0" indent="0">
              <a:buFont typeface="Wingdings 2" panose="05020102010507070707" pitchFamily="18" charset="2"/>
              <a:buNone/>
            </a:pPr>
            <a:endParaRPr lang="en-US" sz="2000" dirty="0">
              <a:latin typeface="Courier New" panose="02070309020205020404" pitchFamily="49" charset="0"/>
              <a:cs typeface="Courier New" panose="02070309020205020404" pitchFamily="49" charset="0"/>
            </a:endParaRPr>
          </a:p>
          <a:p>
            <a:pPr marL="0" indent="0">
              <a:buFont typeface="Wingdings 2" panose="05020102010507070707" pitchFamily="18" charset="2"/>
              <a:buNone/>
            </a:pPr>
            <a:endParaRPr lang="en-US" sz="2000" b="1" dirty="0">
              <a:latin typeface="Courier New" panose="02070309020205020404" pitchFamily="49" charset="0"/>
              <a:cs typeface="Courier New" panose="02070309020205020404" pitchFamily="49" charset="0"/>
            </a:endParaRPr>
          </a:p>
        </p:txBody>
      </p:sp>
      <p:sp>
        <p:nvSpPr>
          <p:cNvPr id="6" name="Content Placeholder 3">
            <a:extLst>
              <a:ext uri="{FF2B5EF4-FFF2-40B4-BE49-F238E27FC236}">
                <a16:creationId xmlns:a16="http://schemas.microsoft.com/office/drawing/2014/main" id="{117F507A-1500-84D7-CD5F-B6406C337B76}"/>
              </a:ext>
            </a:extLst>
          </p:cNvPr>
          <p:cNvSpPr txBox="1">
            <a:spLocks/>
          </p:cNvSpPr>
          <p:nvPr/>
        </p:nvSpPr>
        <p:spPr>
          <a:xfrm>
            <a:off x="6095999" y="2077375"/>
            <a:ext cx="5790475" cy="4190259"/>
          </a:xfrm>
          <a:prstGeom prst="rect">
            <a:avLst/>
          </a:prstGeom>
          <a:solidFill>
            <a:srgbClr val="FFF4CE"/>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tx1"/>
                </a:solidFill>
                <a:latin typeface="Courier New" panose="02070309020205020404" pitchFamily="49" charset="0"/>
                <a:cs typeface="Courier New" panose="02070309020205020404" pitchFamily="49" charset="0"/>
              </a:rPr>
              <a:t>&lt;?</a:t>
            </a:r>
            <a:r>
              <a:rPr lang="en-US" b="1" dirty="0" err="1">
                <a:solidFill>
                  <a:schemeClr val="tx1"/>
                </a:solidFill>
                <a:latin typeface="Courier New" panose="02070309020205020404" pitchFamily="49" charset="0"/>
                <a:cs typeface="Courier New" panose="02070309020205020404" pitchFamily="49" charset="0"/>
              </a:rPr>
              <a:t>php</a:t>
            </a:r>
            <a:endParaRPr lang="en-US" b="1" dirty="0">
              <a:solidFill>
                <a:schemeClr val="tx1"/>
              </a:solidFill>
              <a:latin typeface="Courier New" panose="02070309020205020404" pitchFamily="49" charset="0"/>
              <a:cs typeface="Courier New" panose="02070309020205020404" pitchFamily="49" charset="0"/>
            </a:endParaRPr>
          </a:p>
          <a:p>
            <a:pPr marL="0" indent="0">
              <a:buNone/>
            </a:pPr>
            <a:r>
              <a:rPr lang="en-US" b="1" dirty="0" err="1">
                <a:solidFill>
                  <a:schemeClr val="tx1"/>
                </a:solidFill>
                <a:latin typeface="Courier New" panose="02070309020205020404" pitchFamily="49" charset="0"/>
                <a:cs typeface="Courier New" panose="02070309020205020404" pitchFamily="49" charset="0"/>
              </a:rPr>
              <a:t>printf</a:t>
            </a:r>
            <a:r>
              <a:rPr lang="en-US" b="1" dirty="0">
                <a:solidFill>
                  <a:schemeClr val="tx1"/>
                </a:solidFill>
                <a:latin typeface="Courier New" panose="02070309020205020404" pitchFamily="49" charset="0"/>
                <a:cs typeface="Courier New" panose="02070309020205020404" pitchFamily="49" charset="0"/>
              </a:rPr>
              <a:t> ("Contents of the current directory&lt;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a:t>
            </a:r>
          </a:p>
          <a:p>
            <a:pPr marL="0" indent="0">
              <a:buNone/>
            </a:pPr>
            <a:r>
              <a:rPr lang="en-US" b="1" dirty="0">
                <a:solidFill>
                  <a:schemeClr val="tx1"/>
                </a:solidFill>
                <a:latin typeface="Courier New" panose="02070309020205020404" pitchFamily="49" charset="0"/>
                <a:cs typeface="Courier New" panose="02070309020205020404" pitchFamily="49" charset="0"/>
              </a:rPr>
              <a:t>$input = </a:t>
            </a:r>
            <a:r>
              <a:rPr lang="en-US" b="1" dirty="0" err="1">
                <a:solidFill>
                  <a:schemeClr val="tx1"/>
                </a:solidFill>
                <a:latin typeface="Courier New" panose="02070309020205020404" pitchFamily="49" charset="0"/>
                <a:cs typeface="Courier New" panose="02070309020205020404" pitchFamily="49" charset="0"/>
              </a:rPr>
              <a:t>isset</a:t>
            </a:r>
            <a:r>
              <a:rPr lang="en-US" b="1" dirty="0">
                <a:solidFill>
                  <a:schemeClr val="tx1"/>
                </a:solidFill>
                <a:latin typeface="Courier New" panose="02070309020205020404" pitchFamily="49" charset="0"/>
                <a:cs typeface="Courier New" panose="02070309020205020404" pitchFamily="49" charset="0"/>
              </a:rPr>
              <a:t>($_GET["filter"])?$_GET["filter"]:".";</a:t>
            </a:r>
          </a:p>
          <a:p>
            <a:pPr marL="0" indent="0">
              <a:buNone/>
            </a:pPr>
            <a:r>
              <a:rPr lang="en-US" b="1" dirty="0">
                <a:solidFill>
                  <a:schemeClr val="tx1"/>
                </a:solidFill>
                <a:latin typeface="Courier New" panose="02070309020205020404" pitchFamily="49" charset="0"/>
                <a:cs typeface="Courier New" panose="02070309020205020404" pitchFamily="49" charset="0"/>
              </a:rPr>
              <a:t>exec("</a:t>
            </a:r>
            <a:r>
              <a:rPr lang="en-US" b="1" dirty="0" err="1">
                <a:solidFill>
                  <a:schemeClr val="tx1"/>
                </a:solidFill>
                <a:latin typeface="Courier New" panose="02070309020205020404" pitchFamily="49" charset="0"/>
                <a:cs typeface="Courier New" panose="02070309020205020404" pitchFamily="49" charset="0"/>
              </a:rPr>
              <a:t>dir</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input,$output</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foreach ($output as $line)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printf</a:t>
            </a:r>
            <a:r>
              <a:rPr lang="en-US" b="1" dirty="0">
                <a:solidFill>
                  <a:schemeClr val="tx1"/>
                </a:solidFill>
                <a:latin typeface="Courier New" panose="02070309020205020404" pitchFamily="49" charset="0"/>
                <a:cs typeface="Courier New" panose="02070309020205020404" pitchFamily="49" charset="0"/>
              </a:rPr>
              <a:t>("%s&lt;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&gt;",$line);</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271859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p:txBody>
          <a:bodyPr/>
          <a:lstStyle/>
          <a:p>
            <a:r>
              <a:rPr lang="en-US" dirty="0"/>
              <a:t>Command Injection - Example</a:t>
            </a:r>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00050" y="2077375"/>
            <a:ext cx="5503600" cy="405096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a:cs typeface="Courier New" panose="02070309020205020404" pitchFamily="49" charset="0"/>
              </a:rPr>
              <a:t>So, lets do a little reconnaissance.</a:t>
            </a:r>
          </a:p>
          <a:p>
            <a:pPr marL="0" indent="0">
              <a:buFont typeface="Wingdings 2" panose="05020102010507070707" pitchFamily="18" charset="2"/>
              <a:buNone/>
            </a:pPr>
            <a:r>
              <a:rPr lang="en-US" sz="2000" dirty="0">
                <a:cs typeface="Courier New" panose="02070309020205020404" pitchFamily="49" charset="0"/>
              </a:rPr>
              <a:t>The “..” in Windows refers to the directory above the current directory.  By changing the filter to this we can start looking around the computer's directory.</a:t>
            </a:r>
          </a:p>
          <a:p>
            <a:pPr marL="0" indent="0">
              <a:buFont typeface="Wingdings 2" panose="05020102010507070707" pitchFamily="18" charset="2"/>
              <a:buNone/>
            </a:pPr>
            <a:r>
              <a:rPr lang="en-US" sz="2000" dirty="0">
                <a:cs typeface="Courier New" panose="02070309020205020404" pitchFamily="49" charset="0"/>
              </a:rPr>
              <a:t>The “|” in Windows allows us to put multiple commands on the same line.  From there we can start executing some commands such as:</a:t>
            </a:r>
          </a:p>
          <a:p>
            <a:pPr marL="0" indent="0">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ipconfig</a:t>
            </a:r>
            <a:r>
              <a:rPr lang="en-US" sz="2000" dirty="0">
                <a:cs typeface="Courier New" panose="02070309020205020404" pitchFamily="49" charset="0"/>
              </a:rPr>
              <a:t> – Show the networks our machine is connected to.</a:t>
            </a:r>
          </a:p>
          <a:p>
            <a:pPr marL="0" indent="0">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net user</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 Shows the names of the currently logged in accounts.</a:t>
            </a:r>
            <a:endParaRPr lang="en-US" sz="2000" b="1" dirty="0">
              <a:latin typeface="Courier New" panose="02070309020205020404" pitchFamily="49" charset="0"/>
              <a:cs typeface="Courier New" panose="02070309020205020404" pitchFamily="49" charset="0"/>
            </a:endParaRPr>
          </a:p>
        </p:txBody>
      </p:sp>
      <p:sp>
        <p:nvSpPr>
          <p:cNvPr id="6" name="Content Placeholder 3">
            <a:extLst>
              <a:ext uri="{FF2B5EF4-FFF2-40B4-BE49-F238E27FC236}">
                <a16:creationId xmlns:a16="http://schemas.microsoft.com/office/drawing/2014/main" id="{FC329FB2-A0EC-FBBE-7F5F-3BF752E2B2EB}"/>
              </a:ext>
            </a:extLst>
          </p:cNvPr>
          <p:cNvSpPr txBox="1">
            <a:spLocks/>
          </p:cNvSpPr>
          <p:nvPr/>
        </p:nvSpPr>
        <p:spPr>
          <a:xfrm>
            <a:off x="6095999" y="2077375"/>
            <a:ext cx="5790475" cy="4190259"/>
          </a:xfrm>
          <a:prstGeom prst="rect">
            <a:avLst/>
          </a:prstGeom>
          <a:solidFill>
            <a:srgbClr val="FFF4CE"/>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tx1"/>
                </a:solidFill>
                <a:latin typeface="Courier New" panose="02070309020205020404" pitchFamily="49" charset="0"/>
                <a:cs typeface="Courier New" panose="02070309020205020404" pitchFamily="49" charset="0"/>
              </a:rPr>
              <a:t>&lt;?</a:t>
            </a:r>
            <a:r>
              <a:rPr lang="en-US" b="1" dirty="0" err="1">
                <a:solidFill>
                  <a:schemeClr val="tx1"/>
                </a:solidFill>
                <a:latin typeface="Courier New" panose="02070309020205020404" pitchFamily="49" charset="0"/>
                <a:cs typeface="Courier New" panose="02070309020205020404" pitchFamily="49" charset="0"/>
              </a:rPr>
              <a:t>php</a:t>
            </a:r>
            <a:endParaRPr lang="en-US" b="1" dirty="0">
              <a:solidFill>
                <a:schemeClr val="tx1"/>
              </a:solidFill>
              <a:latin typeface="Courier New" panose="02070309020205020404" pitchFamily="49" charset="0"/>
              <a:cs typeface="Courier New" panose="02070309020205020404" pitchFamily="49" charset="0"/>
            </a:endParaRPr>
          </a:p>
          <a:p>
            <a:pPr marL="0" indent="0">
              <a:buNone/>
            </a:pPr>
            <a:r>
              <a:rPr lang="en-US" b="1" dirty="0" err="1">
                <a:solidFill>
                  <a:schemeClr val="tx1"/>
                </a:solidFill>
                <a:latin typeface="Courier New" panose="02070309020205020404" pitchFamily="49" charset="0"/>
                <a:cs typeface="Courier New" panose="02070309020205020404" pitchFamily="49" charset="0"/>
              </a:rPr>
              <a:t>printf</a:t>
            </a:r>
            <a:r>
              <a:rPr lang="en-US" b="1" dirty="0">
                <a:solidFill>
                  <a:schemeClr val="tx1"/>
                </a:solidFill>
                <a:latin typeface="Courier New" panose="02070309020205020404" pitchFamily="49" charset="0"/>
                <a:cs typeface="Courier New" panose="02070309020205020404" pitchFamily="49" charset="0"/>
              </a:rPr>
              <a:t> ("Contents of the current directory&lt;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a:t>
            </a:r>
          </a:p>
          <a:p>
            <a:pPr marL="0" indent="0">
              <a:buNone/>
            </a:pPr>
            <a:r>
              <a:rPr lang="en-US" b="1" dirty="0">
                <a:solidFill>
                  <a:schemeClr val="tx1"/>
                </a:solidFill>
                <a:latin typeface="Courier New" panose="02070309020205020404" pitchFamily="49" charset="0"/>
                <a:cs typeface="Courier New" panose="02070309020205020404" pitchFamily="49" charset="0"/>
              </a:rPr>
              <a:t>$input = </a:t>
            </a:r>
            <a:r>
              <a:rPr lang="en-US" b="1" dirty="0" err="1">
                <a:solidFill>
                  <a:schemeClr val="tx1"/>
                </a:solidFill>
                <a:latin typeface="Courier New" panose="02070309020205020404" pitchFamily="49" charset="0"/>
                <a:cs typeface="Courier New" panose="02070309020205020404" pitchFamily="49" charset="0"/>
              </a:rPr>
              <a:t>isset</a:t>
            </a:r>
            <a:r>
              <a:rPr lang="en-US" b="1" dirty="0">
                <a:solidFill>
                  <a:schemeClr val="tx1"/>
                </a:solidFill>
                <a:latin typeface="Courier New" panose="02070309020205020404" pitchFamily="49" charset="0"/>
                <a:cs typeface="Courier New" panose="02070309020205020404" pitchFamily="49" charset="0"/>
              </a:rPr>
              <a:t>($_GET["filter"])?$_GET["filter"]:".";</a:t>
            </a:r>
          </a:p>
          <a:p>
            <a:pPr marL="0" indent="0">
              <a:buNone/>
            </a:pPr>
            <a:r>
              <a:rPr lang="en-US" b="1" dirty="0">
                <a:solidFill>
                  <a:schemeClr val="tx1"/>
                </a:solidFill>
                <a:latin typeface="Courier New" panose="02070309020205020404" pitchFamily="49" charset="0"/>
                <a:cs typeface="Courier New" panose="02070309020205020404" pitchFamily="49" charset="0"/>
              </a:rPr>
              <a:t>exec("</a:t>
            </a:r>
            <a:r>
              <a:rPr lang="en-US" b="1" dirty="0" err="1">
                <a:solidFill>
                  <a:schemeClr val="tx1"/>
                </a:solidFill>
                <a:latin typeface="Courier New" panose="02070309020205020404" pitchFamily="49" charset="0"/>
                <a:cs typeface="Courier New" panose="02070309020205020404" pitchFamily="49" charset="0"/>
              </a:rPr>
              <a:t>dir</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input,$output</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foreach ($output as $line)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printf</a:t>
            </a:r>
            <a:r>
              <a:rPr lang="en-US" b="1" dirty="0">
                <a:solidFill>
                  <a:schemeClr val="tx1"/>
                </a:solidFill>
                <a:latin typeface="Courier New" panose="02070309020205020404" pitchFamily="49" charset="0"/>
                <a:cs typeface="Courier New" panose="02070309020205020404" pitchFamily="49" charset="0"/>
              </a:rPr>
              <a:t>("%s&lt;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&gt;",$line);</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343602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p:txBody>
          <a:bodyPr/>
          <a:lstStyle/>
          <a:p>
            <a:r>
              <a:rPr lang="en-US" dirty="0"/>
              <a:t>Command Injection - Example</a:t>
            </a:r>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00050" y="2077375"/>
            <a:ext cx="5503600" cy="4050967"/>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1780" dirty="0">
                <a:cs typeface="Courier New" panose="02070309020205020404" pitchFamily="49" charset="0"/>
              </a:rPr>
              <a:t>XAMPP isn’t designed to be a very secure environment. So, we can even pull off something like this:  </a:t>
            </a:r>
            <a:r>
              <a:rPr lang="en-US" sz="1780" dirty="0">
                <a:cs typeface="Courier New" panose="02070309020205020404" pitchFamily="49" charset="0"/>
                <a:hlinkClick r:id="rId2"/>
              </a:rPr>
              <a:t>https://127.0.0.1/showdir.php?filter=*.txt|c:\xampp\php\php.exe%20-r%20%22phpinfo();%22</a:t>
            </a:r>
            <a:endParaRPr lang="en-US" sz="1780" dirty="0">
              <a:cs typeface="Courier New" panose="02070309020205020404" pitchFamily="49" charset="0"/>
            </a:endParaRPr>
          </a:p>
          <a:p>
            <a:pPr marL="0" indent="0">
              <a:buFont typeface="Wingdings 2" panose="05020102010507070707" pitchFamily="18" charset="2"/>
              <a:buNone/>
            </a:pPr>
            <a:r>
              <a:rPr lang="en-US" sz="1780" dirty="0">
                <a:cs typeface="Courier New" panose="02070309020205020404" pitchFamily="49" charset="0"/>
              </a:rPr>
              <a:t>Which effectively runs the XAMPP </a:t>
            </a:r>
            <a:r>
              <a:rPr lang="en-US" sz="1780" dirty="0" err="1">
                <a:cs typeface="Courier New" panose="02070309020205020404" pitchFamily="49" charset="0"/>
              </a:rPr>
              <a:t>php</a:t>
            </a:r>
            <a:r>
              <a:rPr lang="en-US" sz="1780" dirty="0">
                <a:cs typeface="Courier New" panose="02070309020205020404" pitchFamily="49" charset="0"/>
              </a:rPr>
              <a:t> interpreter and feeds it a string containing any code we want.  Here we run the </a:t>
            </a:r>
            <a:r>
              <a:rPr lang="en-US" sz="1780" b="1" dirty="0" err="1">
                <a:latin typeface="Courier New" panose="02070309020205020404" pitchFamily="49" charset="0"/>
                <a:cs typeface="Courier New" panose="02070309020205020404" pitchFamily="49" charset="0"/>
              </a:rPr>
              <a:t>phpinfo</a:t>
            </a:r>
            <a:r>
              <a:rPr lang="en-US" sz="1780" b="1" dirty="0">
                <a:latin typeface="Courier New" panose="02070309020205020404" pitchFamily="49" charset="0"/>
                <a:cs typeface="Courier New" panose="02070309020205020404" pitchFamily="49" charset="0"/>
              </a:rPr>
              <a:t>()</a:t>
            </a:r>
            <a:r>
              <a:rPr lang="en-US" sz="1780" dirty="0">
                <a:cs typeface="Courier New" panose="02070309020205020404" pitchFamily="49" charset="0"/>
              </a:rPr>
              <a:t> function.</a:t>
            </a:r>
          </a:p>
          <a:p>
            <a:pPr marL="0" indent="0">
              <a:buFont typeface="Wingdings 2" panose="05020102010507070707" pitchFamily="18" charset="2"/>
              <a:buNone/>
            </a:pPr>
            <a:endParaRPr lang="en-US" sz="1780" dirty="0">
              <a:cs typeface="Courier New" panose="02070309020205020404" pitchFamily="49" charset="0"/>
            </a:endParaRPr>
          </a:p>
        </p:txBody>
      </p:sp>
      <p:sp>
        <p:nvSpPr>
          <p:cNvPr id="8" name="Content Placeholder 3">
            <a:extLst>
              <a:ext uri="{FF2B5EF4-FFF2-40B4-BE49-F238E27FC236}">
                <a16:creationId xmlns:a16="http://schemas.microsoft.com/office/drawing/2014/main" id="{2797F3B7-75C1-EC56-728A-101081CD4A27}"/>
              </a:ext>
            </a:extLst>
          </p:cNvPr>
          <p:cNvSpPr txBox="1">
            <a:spLocks/>
          </p:cNvSpPr>
          <p:nvPr/>
        </p:nvSpPr>
        <p:spPr>
          <a:xfrm>
            <a:off x="6095999" y="2077375"/>
            <a:ext cx="5790475" cy="4190259"/>
          </a:xfrm>
          <a:prstGeom prst="rect">
            <a:avLst/>
          </a:prstGeom>
          <a:solidFill>
            <a:srgbClr val="FFF4CE"/>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tx1"/>
                </a:solidFill>
                <a:latin typeface="Courier New" panose="02070309020205020404" pitchFamily="49" charset="0"/>
                <a:cs typeface="Courier New" panose="02070309020205020404" pitchFamily="49" charset="0"/>
              </a:rPr>
              <a:t>&lt;?</a:t>
            </a:r>
            <a:r>
              <a:rPr lang="en-US" b="1" dirty="0" err="1">
                <a:solidFill>
                  <a:schemeClr val="tx1"/>
                </a:solidFill>
                <a:latin typeface="Courier New" panose="02070309020205020404" pitchFamily="49" charset="0"/>
                <a:cs typeface="Courier New" panose="02070309020205020404" pitchFamily="49" charset="0"/>
              </a:rPr>
              <a:t>php</a:t>
            </a:r>
            <a:endParaRPr lang="en-US" b="1" dirty="0">
              <a:solidFill>
                <a:schemeClr val="tx1"/>
              </a:solidFill>
              <a:latin typeface="Courier New" panose="02070309020205020404" pitchFamily="49" charset="0"/>
              <a:cs typeface="Courier New" panose="02070309020205020404" pitchFamily="49" charset="0"/>
            </a:endParaRPr>
          </a:p>
          <a:p>
            <a:pPr marL="0" indent="0">
              <a:buNone/>
            </a:pPr>
            <a:r>
              <a:rPr lang="en-US" b="1" dirty="0" err="1">
                <a:solidFill>
                  <a:schemeClr val="tx1"/>
                </a:solidFill>
                <a:latin typeface="Courier New" panose="02070309020205020404" pitchFamily="49" charset="0"/>
                <a:cs typeface="Courier New" panose="02070309020205020404" pitchFamily="49" charset="0"/>
              </a:rPr>
              <a:t>printf</a:t>
            </a:r>
            <a:r>
              <a:rPr lang="en-US" b="1" dirty="0">
                <a:solidFill>
                  <a:schemeClr val="tx1"/>
                </a:solidFill>
                <a:latin typeface="Courier New" panose="02070309020205020404" pitchFamily="49" charset="0"/>
                <a:cs typeface="Courier New" panose="02070309020205020404" pitchFamily="49" charset="0"/>
              </a:rPr>
              <a:t> ("Contents of the current directory&lt;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a:t>
            </a:r>
          </a:p>
          <a:p>
            <a:pPr marL="0" indent="0">
              <a:buNone/>
            </a:pPr>
            <a:r>
              <a:rPr lang="en-US" b="1" dirty="0">
                <a:solidFill>
                  <a:schemeClr val="tx1"/>
                </a:solidFill>
                <a:latin typeface="Courier New" panose="02070309020205020404" pitchFamily="49" charset="0"/>
                <a:cs typeface="Courier New" panose="02070309020205020404" pitchFamily="49" charset="0"/>
              </a:rPr>
              <a:t>$input = </a:t>
            </a:r>
            <a:r>
              <a:rPr lang="en-US" b="1" dirty="0" err="1">
                <a:solidFill>
                  <a:schemeClr val="tx1"/>
                </a:solidFill>
                <a:latin typeface="Courier New" panose="02070309020205020404" pitchFamily="49" charset="0"/>
                <a:cs typeface="Courier New" panose="02070309020205020404" pitchFamily="49" charset="0"/>
              </a:rPr>
              <a:t>isset</a:t>
            </a:r>
            <a:r>
              <a:rPr lang="en-US" b="1" dirty="0">
                <a:solidFill>
                  <a:schemeClr val="tx1"/>
                </a:solidFill>
                <a:latin typeface="Courier New" panose="02070309020205020404" pitchFamily="49" charset="0"/>
                <a:cs typeface="Courier New" panose="02070309020205020404" pitchFamily="49" charset="0"/>
              </a:rPr>
              <a:t>($_GET["filter"])?$_GET["filter"]:".";</a:t>
            </a:r>
          </a:p>
          <a:p>
            <a:pPr marL="0" indent="0">
              <a:buNone/>
            </a:pPr>
            <a:r>
              <a:rPr lang="en-US" b="1" dirty="0">
                <a:solidFill>
                  <a:schemeClr val="tx1"/>
                </a:solidFill>
                <a:latin typeface="Courier New" panose="02070309020205020404" pitchFamily="49" charset="0"/>
                <a:cs typeface="Courier New" panose="02070309020205020404" pitchFamily="49" charset="0"/>
              </a:rPr>
              <a:t>exec("</a:t>
            </a:r>
            <a:r>
              <a:rPr lang="en-US" b="1" dirty="0" err="1">
                <a:solidFill>
                  <a:schemeClr val="tx1"/>
                </a:solidFill>
                <a:latin typeface="Courier New" panose="02070309020205020404" pitchFamily="49" charset="0"/>
                <a:cs typeface="Courier New" panose="02070309020205020404" pitchFamily="49" charset="0"/>
              </a:rPr>
              <a:t>dir</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input,$output</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foreach ($output as $line)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printf</a:t>
            </a:r>
            <a:r>
              <a:rPr lang="en-US" b="1" dirty="0">
                <a:solidFill>
                  <a:schemeClr val="tx1"/>
                </a:solidFill>
                <a:latin typeface="Courier New" panose="02070309020205020404" pitchFamily="49" charset="0"/>
                <a:cs typeface="Courier New" panose="02070309020205020404" pitchFamily="49" charset="0"/>
              </a:rPr>
              <a:t>("%s&lt;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&gt;",$line);</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771102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p:txBody>
          <a:bodyPr/>
          <a:lstStyle/>
          <a:p>
            <a:r>
              <a:rPr lang="en-US" dirty="0"/>
              <a:t>Command Injection - Example</a:t>
            </a:r>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00050" y="2077375"/>
            <a:ext cx="5503600" cy="4050967"/>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1780" dirty="0">
                <a:cs typeface="Courier New" panose="02070309020205020404" pitchFamily="49" charset="0"/>
              </a:rPr>
              <a:t>Want to pull everything in the Windows registry that mentions a password?  This command will do that.</a:t>
            </a:r>
          </a:p>
          <a:p>
            <a:pPr marL="0" indent="0">
              <a:buFont typeface="Wingdings 2" panose="05020102010507070707" pitchFamily="18" charset="2"/>
              <a:buNone/>
            </a:pPr>
            <a:r>
              <a:rPr lang="en-US" sz="1780" b="1" dirty="0">
                <a:latin typeface="Courier New" panose="02070309020205020404" pitchFamily="49" charset="0"/>
                <a:cs typeface="Courier New" panose="02070309020205020404" pitchFamily="49" charset="0"/>
              </a:rPr>
              <a:t>reg query HKLM /f password /t REG_SZ /s</a:t>
            </a:r>
          </a:p>
          <a:p>
            <a:pPr marL="0" indent="0">
              <a:buFont typeface="Wingdings 2" panose="05020102010507070707" pitchFamily="18" charset="2"/>
              <a:buNone/>
            </a:pPr>
            <a:r>
              <a:rPr lang="en-US" sz="1780" dirty="0">
                <a:cs typeface="Courier New" panose="02070309020205020404" pitchFamily="49" charset="0"/>
              </a:rPr>
              <a:t>It takes a long time, so it will probably timeout but we can fix that by using the “&gt;” character to output it to a file.  Like so:</a:t>
            </a:r>
          </a:p>
          <a:p>
            <a:pPr marL="0" indent="0">
              <a:buFont typeface="Wingdings 2" panose="05020102010507070707" pitchFamily="18" charset="2"/>
              <a:buNone/>
            </a:pPr>
            <a:r>
              <a:rPr lang="en-US" sz="1780" dirty="0">
                <a:cs typeface="Courier New" panose="02070309020205020404" pitchFamily="49" charset="0"/>
                <a:hlinkClick r:id="rId2"/>
              </a:rPr>
              <a:t>https://127.0.0.1/showdir.php?filter=*.txt|reg%20query%20HKLM%20/f%20password%20/t%20REG_SZ%20/s%20%3E%20regdata.txt</a:t>
            </a:r>
            <a:endParaRPr lang="en-US" sz="1780" dirty="0">
              <a:cs typeface="Courier New" panose="02070309020205020404" pitchFamily="49" charset="0"/>
            </a:endParaRPr>
          </a:p>
          <a:p>
            <a:pPr marL="0" indent="0">
              <a:buFont typeface="Wingdings 2" panose="05020102010507070707" pitchFamily="18" charset="2"/>
              <a:buNone/>
            </a:pPr>
            <a:r>
              <a:rPr lang="en-US" sz="1780" dirty="0">
                <a:cs typeface="Courier New" panose="02070309020205020404" pitchFamily="49" charset="0"/>
              </a:rPr>
              <a:t>Then just pick up the resulting data at our leisure:</a:t>
            </a:r>
          </a:p>
          <a:p>
            <a:pPr marL="0" indent="0">
              <a:buFont typeface="Wingdings 2" panose="05020102010507070707" pitchFamily="18" charset="2"/>
              <a:buNone/>
            </a:pPr>
            <a:r>
              <a:rPr lang="en-US" sz="1780" dirty="0">
                <a:cs typeface="Courier New" panose="02070309020205020404" pitchFamily="49" charset="0"/>
                <a:hlinkClick r:id="rId3"/>
              </a:rPr>
              <a:t>https://127.0.0.1/regdata.txt</a:t>
            </a:r>
            <a:endParaRPr lang="en-US" sz="1780" dirty="0">
              <a:cs typeface="Courier New" panose="02070309020205020404" pitchFamily="49" charset="0"/>
            </a:endParaRPr>
          </a:p>
          <a:p>
            <a:pPr marL="0" indent="0">
              <a:buFont typeface="Wingdings 2" panose="05020102010507070707" pitchFamily="18" charset="2"/>
              <a:buNone/>
            </a:pPr>
            <a:endParaRPr lang="en-US" sz="1780" dirty="0">
              <a:cs typeface="Courier New" panose="02070309020205020404" pitchFamily="49" charset="0"/>
            </a:endParaRPr>
          </a:p>
        </p:txBody>
      </p:sp>
      <p:sp>
        <p:nvSpPr>
          <p:cNvPr id="8" name="Content Placeholder 3">
            <a:extLst>
              <a:ext uri="{FF2B5EF4-FFF2-40B4-BE49-F238E27FC236}">
                <a16:creationId xmlns:a16="http://schemas.microsoft.com/office/drawing/2014/main" id="{2797F3B7-75C1-EC56-728A-101081CD4A27}"/>
              </a:ext>
            </a:extLst>
          </p:cNvPr>
          <p:cNvSpPr txBox="1">
            <a:spLocks/>
          </p:cNvSpPr>
          <p:nvPr/>
        </p:nvSpPr>
        <p:spPr>
          <a:xfrm>
            <a:off x="6095999" y="2077375"/>
            <a:ext cx="5790475" cy="4190259"/>
          </a:xfrm>
          <a:prstGeom prst="rect">
            <a:avLst/>
          </a:prstGeom>
          <a:solidFill>
            <a:srgbClr val="FFF4CE"/>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tx1"/>
                </a:solidFill>
                <a:latin typeface="Courier New" panose="02070309020205020404" pitchFamily="49" charset="0"/>
                <a:cs typeface="Courier New" panose="02070309020205020404" pitchFamily="49" charset="0"/>
              </a:rPr>
              <a:t>&lt;?</a:t>
            </a:r>
            <a:r>
              <a:rPr lang="en-US" b="1" dirty="0" err="1">
                <a:solidFill>
                  <a:schemeClr val="tx1"/>
                </a:solidFill>
                <a:latin typeface="Courier New" panose="02070309020205020404" pitchFamily="49" charset="0"/>
                <a:cs typeface="Courier New" panose="02070309020205020404" pitchFamily="49" charset="0"/>
              </a:rPr>
              <a:t>php</a:t>
            </a:r>
            <a:endParaRPr lang="en-US" b="1" dirty="0">
              <a:solidFill>
                <a:schemeClr val="tx1"/>
              </a:solidFill>
              <a:latin typeface="Courier New" panose="02070309020205020404" pitchFamily="49" charset="0"/>
              <a:cs typeface="Courier New" panose="02070309020205020404" pitchFamily="49" charset="0"/>
            </a:endParaRPr>
          </a:p>
          <a:p>
            <a:pPr marL="0" indent="0">
              <a:buNone/>
            </a:pPr>
            <a:r>
              <a:rPr lang="en-US" b="1" dirty="0" err="1">
                <a:solidFill>
                  <a:schemeClr val="tx1"/>
                </a:solidFill>
                <a:latin typeface="Courier New" panose="02070309020205020404" pitchFamily="49" charset="0"/>
                <a:cs typeface="Courier New" panose="02070309020205020404" pitchFamily="49" charset="0"/>
              </a:rPr>
              <a:t>printf</a:t>
            </a:r>
            <a:r>
              <a:rPr lang="en-US" b="1" dirty="0">
                <a:solidFill>
                  <a:schemeClr val="tx1"/>
                </a:solidFill>
                <a:latin typeface="Courier New" panose="02070309020205020404" pitchFamily="49" charset="0"/>
                <a:cs typeface="Courier New" panose="02070309020205020404" pitchFamily="49" charset="0"/>
              </a:rPr>
              <a:t> ("Contents of the current directory&lt;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a:t>
            </a:r>
          </a:p>
          <a:p>
            <a:pPr marL="0" indent="0">
              <a:buNone/>
            </a:pPr>
            <a:r>
              <a:rPr lang="en-US" b="1" dirty="0">
                <a:solidFill>
                  <a:schemeClr val="tx1"/>
                </a:solidFill>
                <a:latin typeface="Courier New" panose="02070309020205020404" pitchFamily="49" charset="0"/>
                <a:cs typeface="Courier New" panose="02070309020205020404" pitchFamily="49" charset="0"/>
              </a:rPr>
              <a:t>$input = </a:t>
            </a:r>
            <a:r>
              <a:rPr lang="en-US" b="1" dirty="0" err="1">
                <a:solidFill>
                  <a:schemeClr val="tx1"/>
                </a:solidFill>
                <a:latin typeface="Courier New" panose="02070309020205020404" pitchFamily="49" charset="0"/>
                <a:cs typeface="Courier New" panose="02070309020205020404" pitchFamily="49" charset="0"/>
              </a:rPr>
              <a:t>isset</a:t>
            </a:r>
            <a:r>
              <a:rPr lang="en-US" b="1" dirty="0">
                <a:solidFill>
                  <a:schemeClr val="tx1"/>
                </a:solidFill>
                <a:latin typeface="Courier New" panose="02070309020205020404" pitchFamily="49" charset="0"/>
                <a:cs typeface="Courier New" panose="02070309020205020404" pitchFamily="49" charset="0"/>
              </a:rPr>
              <a:t>($_GET["filter"])?$_GET["filter"]:".";</a:t>
            </a:r>
          </a:p>
          <a:p>
            <a:pPr marL="0" indent="0">
              <a:buNone/>
            </a:pPr>
            <a:r>
              <a:rPr lang="en-US" b="1" dirty="0">
                <a:solidFill>
                  <a:schemeClr val="tx1"/>
                </a:solidFill>
                <a:latin typeface="Courier New" panose="02070309020205020404" pitchFamily="49" charset="0"/>
                <a:cs typeface="Courier New" panose="02070309020205020404" pitchFamily="49" charset="0"/>
              </a:rPr>
              <a:t>exec("</a:t>
            </a:r>
            <a:r>
              <a:rPr lang="en-US" b="1" dirty="0" err="1">
                <a:solidFill>
                  <a:schemeClr val="tx1"/>
                </a:solidFill>
                <a:latin typeface="Courier New" panose="02070309020205020404" pitchFamily="49" charset="0"/>
                <a:cs typeface="Courier New" panose="02070309020205020404" pitchFamily="49" charset="0"/>
              </a:rPr>
              <a:t>dir</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input,$output</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foreach ($output as $line)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printf</a:t>
            </a:r>
            <a:r>
              <a:rPr lang="en-US" b="1" dirty="0">
                <a:solidFill>
                  <a:schemeClr val="tx1"/>
                </a:solidFill>
                <a:latin typeface="Courier New" panose="02070309020205020404" pitchFamily="49" charset="0"/>
                <a:cs typeface="Courier New" panose="02070309020205020404" pitchFamily="49" charset="0"/>
              </a:rPr>
              <a:t>("%s&lt;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&gt;",$line);</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264036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Long Polling and Short Polling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92500" lnSpcReduction="10000"/>
          </a:bodyPr>
          <a:lstStyle/>
          <a:p>
            <a:pPr>
              <a:lnSpc>
                <a:spcPct val="100000"/>
              </a:lnSpc>
              <a:buFont typeface="Arial" panose="020B0604020202020204" pitchFamily="34" charset="0"/>
              <a:buChar char="•"/>
            </a:pPr>
            <a:r>
              <a:rPr lang="en-US" sz="1800" dirty="0"/>
              <a:t>During this course we have frequently talked about applications such as webmail which, in order to be useful, need to have as much up-to-date information as possible.</a:t>
            </a:r>
          </a:p>
          <a:p>
            <a:pPr>
              <a:lnSpc>
                <a:spcPct val="100000"/>
              </a:lnSpc>
              <a:buFont typeface="Arial" panose="020B0604020202020204" pitchFamily="34" charset="0"/>
              <a:buChar char="•"/>
            </a:pPr>
            <a:r>
              <a:rPr lang="en-US" sz="1800" dirty="0"/>
              <a:t>At their worst, such an application would need to reload an entire page (or </a:t>
            </a:r>
            <a:r>
              <a:rPr lang="en-US" sz="1800" dirty="0" err="1"/>
              <a:t>iframe</a:t>
            </a:r>
            <a:r>
              <a:rPr lang="en-US" sz="1800" dirty="0"/>
              <a:t>) frequently.</a:t>
            </a:r>
          </a:p>
          <a:p>
            <a:pPr>
              <a:lnSpc>
                <a:spcPct val="100000"/>
              </a:lnSpc>
              <a:buFont typeface="Arial" panose="020B0604020202020204" pitchFamily="34" charset="0"/>
              <a:buChar char="•"/>
            </a:pPr>
            <a:r>
              <a:rPr lang="en-US" sz="1800" dirty="0"/>
              <a:t>In their search for more efficient solutions many vendors opt for an AJAX architecture.  Where the application is constantly asking the server-side script for new mail, but the request is as simple as possible, and the response only contains enough information to bring the client-side data up-to-date</a:t>
            </a:r>
          </a:p>
        </p:txBody>
      </p:sp>
      <p:pic>
        <p:nvPicPr>
          <p:cNvPr id="11" name="Picture 10">
            <a:extLst>
              <a:ext uri="{FF2B5EF4-FFF2-40B4-BE49-F238E27FC236}">
                <a16:creationId xmlns:a16="http://schemas.microsoft.com/office/drawing/2014/main" id="{5D3069F6-0A11-443C-B45D-06C060785A71}"/>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6753482" y="2820996"/>
            <a:ext cx="4164659" cy="2348002"/>
          </a:xfrm>
          <a:prstGeom prst="rect">
            <a:avLst/>
          </a:prstGeom>
          <a:noFill/>
        </p:spPr>
      </p:pic>
      <p:sp>
        <p:nvSpPr>
          <p:cNvPr id="12" name="TextBox 11">
            <a:extLst>
              <a:ext uri="{FF2B5EF4-FFF2-40B4-BE49-F238E27FC236}">
                <a16:creationId xmlns:a16="http://schemas.microsoft.com/office/drawing/2014/main" id="{4479BF8F-7824-4C66-90E8-D8D77E06C9A5}"/>
              </a:ext>
            </a:extLst>
          </p:cNvPr>
          <p:cNvSpPr txBox="1"/>
          <p:nvPr/>
        </p:nvSpPr>
        <p:spPr>
          <a:xfrm>
            <a:off x="6753482" y="5168998"/>
            <a:ext cx="2999539" cy="230832"/>
          </a:xfrm>
          <a:prstGeom prst="rect">
            <a:avLst/>
          </a:prstGeom>
          <a:solidFill>
            <a:srgbClr val="000000"/>
          </a:solidFill>
        </p:spPr>
        <p:txBody>
          <a:bodyPr wrap="none" rtlCol="0">
            <a:spAutoFit/>
          </a:bodyPr>
          <a:lstStyle/>
          <a:p>
            <a:r>
              <a:rPr lang="en-CA" sz="900">
                <a:hlinkClick r:id="rId3" tooltip="http://stackoverflow.com/questions/11077857/what-are-long-polling-websockets-server-sent-events-sse-and-comet"/>
              </a:rPr>
              <a:t>This Photo</a:t>
            </a:r>
            <a:r>
              <a:rPr lang="en-CA" sz="900"/>
              <a:t> by Unknown Author is licensed under </a:t>
            </a:r>
            <a:r>
              <a:rPr lang="en-CA" sz="900">
                <a:hlinkClick r:id="rId4" tooltip="https://creativecommons.org/licenses/by-sa/3.0/"/>
              </a:rPr>
              <a:t>CC BY-SA</a:t>
            </a:r>
            <a:endParaRPr lang="en-CA" sz="900"/>
          </a:p>
        </p:txBody>
      </p:sp>
    </p:spTree>
    <p:extLst>
      <p:ext uri="{BB962C8B-B14F-4D97-AF65-F5344CB8AC3E}">
        <p14:creationId xmlns:p14="http://schemas.microsoft.com/office/powerpoint/2010/main" val="3846220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43B3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solidFill>
                  <a:srgbClr val="FFFFFF"/>
                </a:solidFill>
              </a:rPr>
              <a:t>Code Injection -Example</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1D39AB6-C515-475D-AE14-8DB7B302E3E8}"/>
              </a:ext>
            </a:extLst>
          </p:cNvPr>
          <p:cNvPicPr>
            <a:picLocks noChangeAspect="1"/>
          </p:cNvPicPr>
          <p:nvPr/>
        </p:nvPicPr>
        <p:blipFill>
          <a:blip r:embed="rId2"/>
          <a:stretch>
            <a:fillRect/>
          </a:stretch>
        </p:blipFill>
        <p:spPr>
          <a:xfrm>
            <a:off x="4742017" y="1155543"/>
            <a:ext cx="6798082" cy="4546914"/>
          </a:xfrm>
          <a:prstGeom prst="rect">
            <a:avLst/>
          </a:prstGeom>
        </p:spPr>
      </p:pic>
      <p:sp>
        <p:nvSpPr>
          <p:cNvPr id="20" name="Content Placeholder 2">
            <a:extLst>
              <a:ext uri="{FF2B5EF4-FFF2-40B4-BE49-F238E27FC236}">
                <a16:creationId xmlns:a16="http://schemas.microsoft.com/office/drawing/2014/main" id="{F538CC7F-858F-C282-587A-B38DBF1677DA}"/>
              </a:ext>
            </a:extLst>
          </p:cNvPr>
          <p:cNvSpPr txBox="1">
            <a:spLocks/>
          </p:cNvSpPr>
          <p:nvPr/>
        </p:nvSpPr>
        <p:spPr>
          <a:xfrm>
            <a:off x="498317" y="2714625"/>
            <a:ext cx="3078897" cy="368617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r>
              <a:rPr lang="en-US" sz="2000" dirty="0">
                <a:solidFill>
                  <a:srgbClr val="FFFFFF"/>
                </a:solidFill>
              </a:rPr>
              <a:t>Here we have a simple calculator application (the code is available in Canvas)</a:t>
            </a:r>
            <a:endParaRPr lang="en-US" sz="2000" dirty="0">
              <a:solidFill>
                <a:schemeClr val="bg1"/>
              </a:solidFill>
            </a:endParaRPr>
          </a:p>
          <a:p>
            <a:pPr marL="0" indent="0"/>
            <a:r>
              <a:rPr lang="en-US" sz="2000" dirty="0">
                <a:solidFill>
                  <a:srgbClr val="FFFFFF"/>
                </a:solidFill>
              </a:rPr>
              <a:t>And it’s all been done in a single line of code!</a:t>
            </a:r>
          </a:p>
          <a:p>
            <a:pPr marL="0" indent="0"/>
            <a:r>
              <a:rPr lang="en-US" sz="2000" dirty="0">
                <a:solidFill>
                  <a:schemeClr val="bg1"/>
                </a:solidFill>
              </a:rPr>
              <a:t>Pretty elegant. Right?</a:t>
            </a:r>
          </a:p>
        </p:txBody>
      </p:sp>
    </p:spTree>
    <p:extLst>
      <p:ext uri="{BB962C8B-B14F-4D97-AF65-F5344CB8AC3E}">
        <p14:creationId xmlns:p14="http://schemas.microsoft.com/office/powerpoint/2010/main" val="3640016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43B3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solidFill>
                  <a:srgbClr val="FFFFFF"/>
                </a:solidFill>
              </a:rPr>
              <a:t>Code Injection -Example</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571752" y="2799654"/>
            <a:ext cx="3005462" cy="3189665"/>
          </a:xfrm>
          <a:prstGeom prst="rect">
            <a:avLst/>
          </a:prstGeom>
        </p:spPr>
        <p:txBody>
          <a:bodyPr vert="horz" lIns="0" tIns="45720" rIns="0" bIns="45720" rtlCol="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defTabSz="914400">
              <a:lnSpc>
                <a:spcPct val="90000"/>
              </a:lnSpc>
              <a:buFont typeface="Calibri" panose="020F0502020204030204" pitchFamily="34" charset="0"/>
            </a:pPr>
            <a:endParaRPr lang="en-US" dirty="0">
              <a:solidFill>
                <a:srgbClr val="FFFFFF"/>
              </a:solidFill>
            </a:endParaRPr>
          </a:p>
        </p:txBody>
      </p:sp>
      <p:sp>
        <p:nvSpPr>
          <p:cNvPr id="10" name="Content Placeholder 2">
            <a:extLst>
              <a:ext uri="{FF2B5EF4-FFF2-40B4-BE49-F238E27FC236}">
                <a16:creationId xmlns:a16="http://schemas.microsoft.com/office/drawing/2014/main" id="{5D76D34C-40D0-EB96-153E-8FB3F8AC8A0A}"/>
              </a:ext>
            </a:extLst>
          </p:cNvPr>
          <p:cNvSpPr txBox="1">
            <a:spLocks/>
          </p:cNvSpPr>
          <p:nvPr/>
        </p:nvSpPr>
        <p:spPr>
          <a:xfrm>
            <a:off x="4561870" y="723899"/>
            <a:ext cx="7183597" cy="232861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r>
              <a:rPr lang="en-US" sz="2000" dirty="0"/>
              <a:t>How does it work?</a:t>
            </a:r>
          </a:p>
          <a:p>
            <a:pPr marL="0" indent="0"/>
            <a:r>
              <a:rPr lang="en-US" sz="2000" dirty="0"/>
              <a:t>Every digit and operator that is typed on the calculator is put into a single form field.</a:t>
            </a:r>
          </a:p>
          <a:p>
            <a:pPr marL="0" indent="0"/>
            <a:r>
              <a:rPr lang="en-US" sz="2000" dirty="0"/>
              <a:t>When the “=“ is pressed, the form submits the data to this same PHP file in the field “</a:t>
            </a:r>
            <a:r>
              <a:rPr lang="en-US" sz="2000" dirty="0" err="1"/>
              <a:t>calcthis</a:t>
            </a:r>
            <a:r>
              <a:rPr lang="en-US" sz="2000" dirty="0"/>
              <a:t>”.</a:t>
            </a:r>
          </a:p>
        </p:txBody>
      </p:sp>
      <p:sp>
        <p:nvSpPr>
          <p:cNvPr id="12" name="Content Placeholder 3">
            <a:extLst>
              <a:ext uri="{FF2B5EF4-FFF2-40B4-BE49-F238E27FC236}">
                <a16:creationId xmlns:a16="http://schemas.microsoft.com/office/drawing/2014/main" id="{24AEAD53-91B7-2D25-DCD6-89E65AD9020B}"/>
              </a:ext>
            </a:extLst>
          </p:cNvPr>
          <p:cNvSpPr txBox="1">
            <a:spLocks/>
          </p:cNvSpPr>
          <p:nvPr/>
        </p:nvSpPr>
        <p:spPr>
          <a:xfrm>
            <a:off x="4562564" y="3048960"/>
            <a:ext cx="7324604" cy="533400"/>
          </a:xfrm>
          <a:prstGeom prst="rect">
            <a:avLst/>
          </a:prstGeom>
          <a:solidFill>
            <a:srgbClr val="FFF4CE"/>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chemeClr val="tx1"/>
                </a:solidFill>
                <a:latin typeface="Courier New" panose="02070309020205020404" pitchFamily="49" charset="0"/>
                <a:cs typeface="Courier New" panose="02070309020205020404" pitchFamily="49" charset="0"/>
              </a:rPr>
              <a:t>&lt;?php eval("echo ".$_GET['</a:t>
            </a:r>
            <a:r>
              <a:rPr lang="en-US" b="1" dirty="0" err="1">
                <a:solidFill>
                  <a:schemeClr val="tx1"/>
                </a:solidFill>
                <a:latin typeface="Courier New" panose="02070309020205020404" pitchFamily="49" charset="0"/>
                <a:cs typeface="Courier New" panose="02070309020205020404" pitchFamily="49" charset="0"/>
              </a:rPr>
              <a:t>calcthis</a:t>
            </a:r>
            <a:r>
              <a:rPr lang="en-US" b="1" dirty="0">
                <a:solidFill>
                  <a:schemeClr val="tx1"/>
                </a:solidFill>
                <a:latin typeface="Courier New" panose="02070309020205020404" pitchFamily="49" charset="0"/>
                <a:cs typeface="Courier New" panose="02070309020205020404" pitchFamily="49" charset="0"/>
              </a:rPr>
              <a:t>'].";") ?&gt;</a:t>
            </a:r>
          </a:p>
        </p:txBody>
      </p:sp>
      <p:sp>
        <p:nvSpPr>
          <p:cNvPr id="14" name="Content Placeholder 2">
            <a:extLst>
              <a:ext uri="{FF2B5EF4-FFF2-40B4-BE49-F238E27FC236}">
                <a16:creationId xmlns:a16="http://schemas.microsoft.com/office/drawing/2014/main" id="{7C08088E-5311-FF43-6FEF-361286768C7E}"/>
              </a:ext>
            </a:extLst>
          </p:cNvPr>
          <p:cNvSpPr txBox="1">
            <a:spLocks/>
          </p:cNvSpPr>
          <p:nvPr/>
        </p:nvSpPr>
        <p:spPr>
          <a:xfrm>
            <a:off x="4586579" y="3673801"/>
            <a:ext cx="7183597" cy="270510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r>
              <a:rPr lang="en-US" sz="2000" dirty="0"/>
              <a:t>The code concatenates the string “echo” at the beginning of the string and a “;” at the end.  Then sends the result to the </a:t>
            </a:r>
            <a:r>
              <a:rPr lang="en-US" sz="2000" b="1" dirty="0">
                <a:latin typeface="Courier New" panose="02070309020205020404" pitchFamily="49" charset="0"/>
                <a:cs typeface="Courier New" panose="02070309020205020404" pitchFamily="49" charset="0"/>
              </a:rPr>
              <a:t>eval </a:t>
            </a:r>
            <a:r>
              <a:rPr lang="en-US" sz="2000" dirty="0"/>
              <a:t>command.</a:t>
            </a:r>
          </a:p>
          <a:p>
            <a:pPr marL="0" indent="0"/>
            <a:r>
              <a:rPr lang="en-US" sz="2000" dirty="0"/>
              <a:t>So, if we type in “2 + 4 * 6 / 3” the eval command receives: </a:t>
            </a:r>
            <a:r>
              <a:rPr lang="en-US" sz="2000" b="1" dirty="0">
                <a:latin typeface="Courier New" panose="02070309020205020404" pitchFamily="49" charset="0"/>
                <a:cs typeface="Courier New" panose="02070309020205020404" pitchFamily="49" charset="0"/>
              </a:rPr>
              <a:t>echo 2+4*6/3;</a:t>
            </a:r>
          </a:p>
          <a:p>
            <a:pPr marL="0" indent="0"/>
            <a:r>
              <a:rPr lang="en-US" sz="2000" dirty="0"/>
              <a:t>The eval command simply takes whatever is passed to it and executes it as if it’s PHP</a:t>
            </a:r>
          </a:p>
          <a:p>
            <a:pPr marL="0" indent="0">
              <a:buNone/>
            </a:pPr>
            <a:endParaRPr lang="en-US" sz="2000" b="1" dirty="0"/>
          </a:p>
        </p:txBody>
      </p:sp>
    </p:spTree>
    <p:extLst>
      <p:ext uri="{BB962C8B-B14F-4D97-AF65-F5344CB8AC3E}">
        <p14:creationId xmlns:p14="http://schemas.microsoft.com/office/powerpoint/2010/main" val="2338366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43B3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solidFill>
                  <a:srgbClr val="FFFFFF"/>
                </a:solidFill>
              </a:rPr>
              <a:t>Code Injection -Example</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571752" y="2799654"/>
            <a:ext cx="3005462" cy="3189665"/>
          </a:xfrm>
          <a:prstGeom prst="rect">
            <a:avLst/>
          </a:prstGeom>
        </p:spPr>
        <p:txBody>
          <a:bodyPr vert="horz" lIns="0" tIns="45720" rIns="0" bIns="45720" rtlCol="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defTabSz="914400">
              <a:lnSpc>
                <a:spcPct val="90000"/>
              </a:lnSpc>
              <a:buFont typeface="Calibri" panose="020F0502020204030204" pitchFamily="34" charset="0"/>
            </a:pPr>
            <a:endParaRPr lang="en-US" dirty="0">
              <a:solidFill>
                <a:srgbClr val="FFFFFF"/>
              </a:solidFill>
            </a:endParaRPr>
          </a:p>
        </p:txBody>
      </p:sp>
      <p:sp>
        <p:nvSpPr>
          <p:cNvPr id="16" name="Content Placeholder 2">
            <a:extLst>
              <a:ext uri="{FF2B5EF4-FFF2-40B4-BE49-F238E27FC236}">
                <a16:creationId xmlns:a16="http://schemas.microsoft.com/office/drawing/2014/main" id="{3FECCE87-3770-B922-9778-94955B06E3A4}"/>
              </a:ext>
            </a:extLst>
          </p:cNvPr>
          <p:cNvSpPr txBox="1">
            <a:spLocks/>
          </p:cNvSpPr>
          <p:nvPr/>
        </p:nvSpPr>
        <p:spPr>
          <a:xfrm>
            <a:off x="4561870" y="723899"/>
            <a:ext cx="7183597" cy="566666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r>
              <a:rPr lang="en-US" sz="2000" dirty="0"/>
              <a:t>So now we have the ability to execute any code </a:t>
            </a:r>
            <a:r>
              <a:rPr lang="en-US" sz="2000" u="sng" dirty="0"/>
              <a:t>inside</a:t>
            </a:r>
            <a:r>
              <a:rPr lang="en-US" sz="2000" dirty="0"/>
              <a:t> a piece of PHP code!</a:t>
            </a:r>
          </a:p>
          <a:p>
            <a:pPr marL="0" indent="0"/>
            <a:r>
              <a:rPr lang="en-US" sz="2000" dirty="0"/>
              <a:t>What does that let us do that we couldn’t do before?  Examine the state of all the variables!</a:t>
            </a:r>
          </a:p>
          <a:p>
            <a:pPr marL="0" indent="0"/>
            <a:r>
              <a:rPr lang="en-US" sz="2000" dirty="0"/>
              <a:t>Suppose you knew or could guess that there is a variable called “$username”.  Simply passing the following URL would show us the contents of it: </a:t>
            </a:r>
            <a:br>
              <a:rPr lang="en-US" sz="2000" dirty="0"/>
            </a:br>
            <a:r>
              <a:rPr lang="en-US" sz="2000" dirty="0">
                <a:hlinkClick r:id="rId2"/>
              </a:rPr>
              <a:t>https://127.0.0.1/calc.php?calcthis=$username</a:t>
            </a:r>
            <a:endParaRPr lang="en-US" sz="2000" dirty="0"/>
          </a:p>
          <a:p>
            <a:pPr marL="0" indent="0"/>
            <a:r>
              <a:rPr lang="en-US" sz="2000" b="1" u="sng" dirty="0">
                <a:cs typeface="Courier New" panose="02070309020205020404" pitchFamily="49" charset="0"/>
              </a:rPr>
              <a:t>Makes you wonder if you could get the value of every variable.  Right?</a:t>
            </a:r>
          </a:p>
          <a:p>
            <a:pPr marL="0" indent="0">
              <a:buNone/>
            </a:pPr>
            <a:endParaRPr lang="en-US" sz="2000" b="1" dirty="0">
              <a:latin typeface="Courier New" panose="02070309020205020404" pitchFamily="49" charset="0"/>
              <a:cs typeface="Courier New" panose="02070309020205020404" pitchFamily="49" charset="0"/>
            </a:endParaRPr>
          </a:p>
          <a:p>
            <a:pPr marL="0" indent="0"/>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10501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43B3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solidFill>
                  <a:srgbClr val="FFFFFF"/>
                </a:solidFill>
              </a:rPr>
              <a:t>Code Injection -Example</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571752" y="2799654"/>
            <a:ext cx="3005462" cy="3189665"/>
          </a:xfrm>
          <a:prstGeom prst="rect">
            <a:avLst/>
          </a:prstGeom>
        </p:spPr>
        <p:txBody>
          <a:bodyPr vert="horz" lIns="0" tIns="45720" rIns="0" bIns="45720" rtlCol="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defTabSz="914400">
              <a:lnSpc>
                <a:spcPct val="90000"/>
              </a:lnSpc>
              <a:buFont typeface="Calibri" panose="020F0502020204030204" pitchFamily="34" charset="0"/>
            </a:pPr>
            <a:endParaRPr lang="en-US" dirty="0">
              <a:solidFill>
                <a:srgbClr val="FFFFFF"/>
              </a:solidFill>
            </a:endParaRPr>
          </a:p>
        </p:txBody>
      </p:sp>
      <p:sp>
        <p:nvSpPr>
          <p:cNvPr id="10" name="Content Placeholder 2">
            <a:extLst>
              <a:ext uri="{FF2B5EF4-FFF2-40B4-BE49-F238E27FC236}">
                <a16:creationId xmlns:a16="http://schemas.microsoft.com/office/drawing/2014/main" id="{78E27A22-C7F9-1478-9AE5-547C802A433F}"/>
              </a:ext>
            </a:extLst>
          </p:cNvPr>
          <p:cNvSpPr txBox="1">
            <a:spLocks/>
          </p:cNvSpPr>
          <p:nvPr/>
        </p:nvSpPr>
        <p:spPr>
          <a:xfrm>
            <a:off x="4561870" y="723899"/>
            <a:ext cx="7183597" cy="566666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r>
              <a:rPr lang="en-US" sz="2000" dirty="0">
                <a:cs typeface="Courier New" panose="02070309020205020404" pitchFamily="49" charset="0"/>
              </a:rPr>
              <a:t>There is, the command </a:t>
            </a:r>
            <a:r>
              <a:rPr lang="en-US" sz="2000" b="1" dirty="0" err="1">
                <a:latin typeface="Courier New" panose="02070309020205020404" pitchFamily="49" charset="0"/>
                <a:cs typeface="Courier New" panose="02070309020205020404" pitchFamily="49" charset="0"/>
              </a:rPr>
              <a:t>get_defined_vars</a:t>
            </a:r>
            <a:r>
              <a:rPr lang="en-US" sz="2000" b="1"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which returns every variable in memory.</a:t>
            </a:r>
          </a:p>
          <a:p>
            <a:pPr marL="0" indent="0"/>
            <a:r>
              <a:rPr lang="en-US" sz="2000" dirty="0">
                <a:cs typeface="Courier New" panose="02070309020205020404" pitchFamily="49" charset="0"/>
              </a:rPr>
              <a:t>One problem is that returns an array rather than just text. </a:t>
            </a:r>
          </a:p>
          <a:p>
            <a:pPr marL="0" indent="0"/>
            <a:r>
              <a:rPr lang="en-US" sz="2000" dirty="0">
                <a:cs typeface="Courier New" panose="02070309020205020404" pitchFamily="49" charset="0"/>
              </a:rPr>
              <a:t>PHP won’t print Arrays directly.  Try something like echo Array(“1”,”2”,”3”); and all you get is the word “Array”.</a:t>
            </a:r>
          </a:p>
          <a:p>
            <a:pPr marL="0" indent="0"/>
            <a:r>
              <a:rPr lang="en-US" sz="2000" dirty="0">
                <a:cs typeface="Courier New" panose="02070309020205020404" pitchFamily="49" charset="0"/>
              </a:rPr>
              <a:t>There’s a shortcut function for printing arrays:</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print_r</a:t>
            </a:r>
            <a:endParaRPr lang="en-US" sz="2000" b="1" dirty="0">
              <a:latin typeface="Courier New" panose="02070309020205020404" pitchFamily="49" charset="0"/>
              <a:cs typeface="Courier New" panose="02070309020205020404" pitchFamily="49" charset="0"/>
            </a:endParaRPr>
          </a:p>
          <a:p>
            <a:pPr marL="0" indent="0"/>
            <a:r>
              <a:rPr lang="en-US" sz="2000" dirty="0">
                <a:cs typeface="Courier New" panose="02070309020205020404" pitchFamily="49" charset="0"/>
              </a:rPr>
              <a:t>Combine the two together and we get:</a:t>
            </a:r>
          </a:p>
          <a:p>
            <a:pPr marL="0" indent="0"/>
            <a:r>
              <a:rPr lang="en-US" sz="2000" b="1" dirty="0">
                <a:latin typeface="Courier New" panose="02070309020205020404" pitchFamily="49" charset="0"/>
                <a:cs typeface="Courier New" panose="02070309020205020404" pitchFamily="49" charset="0"/>
                <a:hlinkClick r:id="rId2"/>
              </a:rPr>
              <a:t>https://127.0.0.1/calc.php?calcthis=var_dump(get_defined_vars())</a:t>
            </a:r>
            <a:endParaRPr lang="en-US" sz="2000" b="1" dirty="0">
              <a:latin typeface="Courier New" panose="02070309020205020404" pitchFamily="49" charset="0"/>
              <a:cs typeface="Courier New" panose="02070309020205020404" pitchFamily="49" charset="0"/>
            </a:endParaRPr>
          </a:p>
          <a:p>
            <a:pPr marL="0" indent="0"/>
            <a:endParaRPr lang="en-US" sz="2000" b="1" dirty="0">
              <a:cs typeface="Courier New" panose="02070309020205020404" pitchFamily="49" charset="0"/>
            </a:endParaRPr>
          </a:p>
          <a:p>
            <a:pPr marL="0" indent="0" algn="ctr">
              <a:buNone/>
            </a:pPr>
            <a:r>
              <a:rPr lang="en-US" sz="2000" b="1" dirty="0">
                <a:cs typeface="Courier New" panose="02070309020205020404" pitchFamily="49" charset="0"/>
              </a:rPr>
              <a:t>You should be able to see some data in the calculator window.  View the page source to see it all!</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6451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43B3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solidFill>
                  <a:srgbClr val="FFFFFF"/>
                </a:solidFill>
              </a:rPr>
              <a:t>Code Injection -Example</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571752" y="2799654"/>
            <a:ext cx="3005462" cy="3189665"/>
          </a:xfrm>
          <a:prstGeom prst="rect">
            <a:avLst/>
          </a:prstGeom>
        </p:spPr>
        <p:txBody>
          <a:bodyPr vert="horz" lIns="0" tIns="45720" rIns="0" bIns="45720" rtlCol="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defTabSz="914400">
              <a:lnSpc>
                <a:spcPct val="90000"/>
              </a:lnSpc>
              <a:buFont typeface="Calibri" panose="020F0502020204030204" pitchFamily="34" charset="0"/>
            </a:pPr>
            <a:endParaRPr lang="en-US" dirty="0">
              <a:solidFill>
                <a:srgbClr val="FFFFFF"/>
              </a:solidFill>
            </a:endParaRPr>
          </a:p>
        </p:txBody>
      </p:sp>
      <p:sp>
        <p:nvSpPr>
          <p:cNvPr id="12" name="Content Placeholder 2">
            <a:extLst>
              <a:ext uri="{FF2B5EF4-FFF2-40B4-BE49-F238E27FC236}">
                <a16:creationId xmlns:a16="http://schemas.microsoft.com/office/drawing/2014/main" id="{C0C8DC18-7E2C-9C3F-5355-651EBAE1FC03}"/>
              </a:ext>
            </a:extLst>
          </p:cNvPr>
          <p:cNvSpPr txBox="1">
            <a:spLocks/>
          </p:cNvSpPr>
          <p:nvPr/>
        </p:nvSpPr>
        <p:spPr>
          <a:xfrm>
            <a:off x="4561870" y="723899"/>
            <a:ext cx="7183597" cy="566666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r>
              <a:rPr lang="en-US" sz="2000">
                <a:cs typeface="Courier New" panose="02070309020205020404" pitchFamily="49" charset="0"/>
              </a:rPr>
              <a:t>Having the variables is nice, but what about the code?</a:t>
            </a:r>
          </a:p>
          <a:p>
            <a:pPr marL="0" indent="0"/>
            <a:r>
              <a:rPr lang="en-US" sz="2000">
                <a:cs typeface="Courier New" panose="02070309020205020404" pitchFamily="49" charset="0"/>
              </a:rPr>
              <a:t>There is a simple PHP command to send the contents of a file to you: </a:t>
            </a:r>
            <a:r>
              <a:rPr lang="en-US" sz="2000" b="1">
                <a:latin typeface="Courier New" panose="02070309020205020404" pitchFamily="49" charset="0"/>
                <a:cs typeface="Courier New" panose="02070309020205020404" pitchFamily="49" charset="0"/>
              </a:rPr>
              <a:t>readfile();</a:t>
            </a:r>
          </a:p>
          <a:p>
            <a:pPr marL="0" indent="0"/>
            <a:r>
              <a:rPr lang="en-US" sz="2000" b="1">
                <a:latin typeface="Courier New" panose="02070309020205020404" pitchFamily="49" charset="0"/>
                <a:cs typeface="Courier New" panose="02070309020205020404" pitchFamily="49" charset="0"/>
              </a:rPr>
              <a:t>readfile('calc.php’); </a:t>
            </a:r>
            <a:r>
              <a:rPr lang="en-US" sz="2000">
                <a:cs typeface="Courier New" panose="02070309020205020404" pitchFamily="49" charset="0"/>
              </a:rPr>
              <a:t>would send the php file to us but it would just insert it into the middle of the HTML file.</a:t>
            </a:r>
          </a:p>
          <a:p>
            <a:pPr marL="0" indent="0"/>
            <a:r>
              <a:rPr lang="en-US" sz="2000">
                <a:cs typeface="Courier New" panose="02070309020205020404" pitchFamily="49" charset="0"/>
              </a:rPr>
              <a:t>There is, of course a far more elegant way…</a:t>
            </a:r>
            <a:endParaRPr lang="en-US" sz="2000" dirty="0">
              <a:cs typeface="Courier New" panose="02070309020205020404" pitchFamily="49" charset="0"/>
            </a:endParaRPr>
          </a:p>
        </p:txBody>
      </p:sp>
    </p:spTree>
    <p:extLst>
      <p:ext uri="{BB962C8B-B14F-4D97-AF65-F5344CB8AC3E}">
        <p14:creationId xmlns:p14="http://schemas.microsoft.com/office/powerpoint/2010/main" val="1503818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EDD311B0-AC3A-2E42-9646-717A70090998}"/>
              </a:ext>
            </a:extLst>
          </p:cNvPr>
          <p:cNvSpPr/>
          <p:nvPr/>
        </p:nvSpPr>
        <p:spPr>
          <a:xfrm>
            <a:off x="0" y="0"/>
            <a:ext cx="12190459" cy="1905000"/>
          </a:xfrm>
          <a:prstGeom prst="rect">
            <a:avLst/>
          </a:prstGeom>
          <a:solidFill>
            <a:srgbClr val="543B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1097280" y="286603"/>
            <a:ext cx="10058400" cy="1450757"/>
          </a:xfrm>
        </p:spPr>
        <p:txBody>
          <a:bodyPr vert="horz" lIns="91440" tIns="45720" rIns="91440" bIns="45720" rtlCol="0" anchor="ctr">
            <a:normAutofit/>
          </a:bodyPr>
          <a:lstStyle/>
          <a:p>
            <a:r>
              <a:rPr lang="en-US" sz="4800">
                <a:solidFill>
                  <a:srgbClr val="FFFFFF"/>
                </a:solidFill>
              </a:rPr>
              <a:t>Code Injection -Example</a:t>
            </a:r>
          </a:p>
        </p:txBody>
      </p:sp>
      <p:sp>
        <p:nvSpPr>
          <p:cNvPr id="32" name="Rectangle 3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571752" y="2799654"/>
            <a:ext cx="3005462" cy="3189665"/>
          </a:xfrm>
          <a:prstGeom prst="rect">
            <a:avLst/>
          </a:prstGeom>
        </p:spPr>
        <p:txBody>
          <a:bodyPr vert="horz" lIns="0" tIns="45720" rIns="0" bIns="45720" rtlCol="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defTabSz="914400">
              <a:lnSpc>
                <a:spcPct val="90000"/>
              </a:lnSpc>
              <a:buFont typeface="Calibri" panose="020F0502020204030204" pitchFamily="34" charset="0"/>
            </a:pPr>
            <a:endParaRPr lang="en-US" dirty="0">
              <a:solidFill>
                <a:srgbClr val="FFFFFF"/>
              </a:solidFill>
            </a:endParaRPr>
          </a:p>
        </p:txBody>
      </p:sp>
      <p:sp>
        <p:nvSpPr>
          <p:cNvPr id="18" name="TextBox 17">
            <a:extLst>
              <a:ext uri="{FF2B5EF4-FFF2-40B4-BE49-F238E27FC236}">
                <a16:creationId xmlns:a16="http://schemas.microsoft.com/office/drawing/2014/main" id="{A472A119-83E8-1D9E-BD2A-E74746F116D4}"/>
              </a:ext>
            </a:extLst>
          </p:cNvPr>
          <p:cNvSpPr txBox="1"/>
          <p:nvPr/>
        </p:nvSpPr>
        <p:spPr>
          <a:xfrm>
            <a:off x="483624" y="1962107"/>
            <a:ext cx="11121886"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Here we simply create a header for the HTTP response and send the appropriate data.  Note the use of “application/octet-stream”.</a:t>
            </a:r>
          </a:p>
          <a:p>
            <a:pPr marL="342900" indent="-342900">
              <a:buFont typeface="Arial" panose="020B0604020202020204" pitchFamily="34" charset="0"/>
              <a:buChar char="•"/>
            </a:pPr>
            <a:r>
              <a:rPr lang="en-US" sz="2000" dirty="0"/>
              <a:t>To avoid problems with &lt;CR&gt; characters, paste this code into a text editor and remove them turning it into a single line.  Then feed it to the application on the URL line. </a:t>
            </a:r>
            <a:r>
              <a:rPr lang="en-US" sz="2000" b="1" dirty="0">
                <a:latin typeface="Courier New" panose="02070309020205020404" pitchFamily="49" charset="0"/>
                <a:cs typeface="Courier New" panose="02070309020205020404" pitchFamily="49" charset="0"/>
              </a:rPr>
              <a:t>https://127.0.0.1/calc.php?calcthis=&lt;code from below&gt;</a:t>
            </a:r>
            <a:endParaRPr lang="en-US" sz="2000" dirty="0"/>
          </a:p>
          <a:p>
            <a:pPr marL="342900" indent="-342900">
              <a:buFont typeface="Arial" panose="020B0604020202020204" pitchFamily="34" charset="0"/>
              <a:buChar char="•"/>
            </a:pPr>
            <a:r>
              <a:rPr lang="en-US" sz="2000" dirty="0"/>
              <a:t>It’s worth pointing out that we could have used the </a:t>
            </a:r>
            <a:r>
              <a:rPr lang="en-US" sz="2000" b="1" dirty="0">
                <a:latin typeface="Courier New" panose="02070309020205020404" pitchFamily="49" charset="0"/>
                <a:cs typeface="Courier New" panose="02070309020205020404" pitchFamily="49" charset="0"/>
              </a:rPr>
              <a:t>exec</a:t>
            </a:r>
            <a:r>
              <a:rPr lang="en-US" sz="2000" dirty="0"/>
              <a:t> trick to upload a PHP file to the server which allows us to download any file.  There is always more than one way to attack a system!</a:t>
            </a:r>
          </a:p>
        </p:txBody>
      </p:sp>
      <p:sp>
        <p:nvSpPr>
          <p:cNvPr id="20" name="Content Placeholder 3">
            <a:extLst>
              <a:ext uri="{FF2B5EF4-FFF2-40B4-BE49-F238E27FC236}">
                <a16:creationId xmlns:a16="http://schemas.microsoft.com/office/drawing/2014/main" id="{DF6AF21C-B978-99BE-D746-DDA00D0BD557}"/>
              </a:ext>
            </a:extLst>
          </p:cNvPr>
          <p:cNvSpPr txBox="1">
            <a:spLocks/>
          </p:cNvSpPr>
          <p:nvPr/>
        </p:nvSpPr>
        <p:spPr>
          <a:xfrm>
            <a:off x="493270" y="3916017"/>
            <a:ext cx="11215026" cy="2553171"/>
          </a:xfrm>
          <a:prstGeom prst="rect">
            <a:avLst/>
          </a:prstGeom>
          <a:solidFill>
            <a:srgbClr val="FFF4CE"/>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b="1" dirty="0">
                <a:solidFill>
                  <a:schemeClr val="tx1"/>
                </a:solidFill>
                <a:latin typeface="Courier New" panose="02070309020205020404" pitchFamily="49" charset="0"/>
                <a:cs typeface="Courier New" panose="02070309020205020404" pitchFamily="49" charset="0"/>
              </a:rPr>
              <a:t> header('Content-Description: File Transfer');</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chemeClr val="tx1"/>
                </a:solidFill>
                <a:latin typeface="Courier New" panose="02070309020205020404" pitchFamily="49" charset="0"/>
                <a:cs typeface="Courier New" panose="02070309020205020404" pitchFamily="49" charset="0"/>
              </a:rPr>
              <a:t> header('Content-Type: application/octet-stream');</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chemeClr val="tx1"/>
                </a:solidFill>
                <a:latin typeface="Courier New" panose="02070309020205020404" pitchFamily="49" charset="0"/>
                <a:cs typeface="Courier New" panose="02070309020205020404" pitchFamily="49" charset="0"/>
              </a:rPr>
              <a:t> header('Content-Disposition: attachment; filename='.</a:t>
            </a:r>
            <a:r>
              <a:rPr lang="en-US" sz="1800" b="1" dirty="0" err="1">
                <a:solidFill>
                  <a:schemeClr val="tx1"/>
                </a:solidFill>
                <a:latin typeface="Courier New" panose="02070309020205020404" pitchFamily="49" charset="0"/>
                <a:cs typeface="Courier New" panose="02070309020205020404" pitchFamily="49" charset="0"/>
              </a:rPr>
              <a:t>basename</a:t>
            </a:r>
            <a:r>
              <a:rPr lang="en-US" sz="1800" b="1" dirty="0">
                <a:solidFill>
                  <a:schemeClr val="tx1"/>
                </a:solidFill>
                <a:latin typeface="Courier New" panose="02070309020205020404" pitchFamily="49" charset="0"/>
                <a:cs typeface="Courier New" panose="02070309020205020404" pitchFamily="49" charset="0"/>
              </a:rPr>
              <a:t>('</a:t>
            </a:r>
            <a:r>
              <a:rPr lang="en-US" sz="1800" b="1" dirty="0" err="1">
                <a:solidFill>
                  <a:schemeClr val="tx1"/>
                </a:solidFill>
                <a:latin typeface="Courier New" panose="02070309020205020404" pitchFamily="49" charset="0"/>
                <a:cs typeface="Courier New" panose="02070309020205020404" pitchFamily="49" charset="0"/>
              </a:rPr>
              <a:t>calc.php</a:t>
            </a:r>
            <a:r>
              <a:rPr lang="en-US" sz="1800" b="1" dirty="0">
                <a:solidFill>
                  <a:schemeClr val="tx1"/>
                </a:solidFill>
                <a:latin typeface="Courier New" panose="02070309020205020404" pitchFamily="49" charset="0"/>
                <a:cs typeface="Courier New" panose="02070309020205020404" pitchFamily="49" charset="0"/>
              </a:rPr>
              <a:t>'));</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chemeClr val="tx1"/>
                </a:solidFill>
                <a:latin typeface="Courier New" panose="02070309020205020404" pitchFamily="49" charset="0"/>
                <a:cs typeface="Courier New" panose="02070309020205020404" pitchFamily="49" charset="0"/>
              </a:rPr>
              <a:t> header('Content-Transfer-Encoding: binary');</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chemeClr val="tx1"/>
                </a:solidFill>
                <a:latin typeface="Courier New" panose="02070309020205020404" pitchFamily="49" charset="0"/>
                <a:cs typeface="Courier New" panose="02070309020205020404" pitchFamily="49" charset="0"/>
              </a:rPr>
              <a:t> header('Content-Length: ' . </a:t>
            </a:r>
            <a:r>
              <a:rPr lang="en-US" sz="1800" b="1" dirty="0" err="1">
                <a:solidFill>
                  <a:schemeClr val="tx1"/>
                </a:solidFill>
                <a:latin typeface="Courier New" panose="02070309020205020404" pitchFamily="49" charset="0"/>
                <a:cs typeface="Courier New" panose="02070309020205020404" pitchFamily="49" charset="0"/>
              </a:rPr>
              <a:t>filesize</a:t>
            </a:r>
            <a:r>
              <a:rPr lang="en-US" sz="1800" b="1" dirty="0">
                <a:solidFill>
                  <a:schemeClr val="tx1"/>
                </a:solidFill>
                <a:latin typeface="Courier New" panose="02070309020205020404" pitchFamily="49" charset="0"/>
                <a:cs typeface="Courier New" panose="02070309020205020404" pitchFamily="49" charset="0"/>
              </a:rPr>
              <a:t>('</a:t>
            </a:r>
            <a:r>
              <a:rPr lang="en-US" sz="1800" b="1" dirty="0" err="1">
                <a:solidFill>
                  <a:schemeClr val="tx1"/>
                </a:solidFill>
                <a:latin typeface="Courier New" panose="02070309020205020404" pitchFamily="49" charset="0"/>
                <a:cs typeface="Courier New" panose="02070309020205020404" pitchFamily="49" charset="0"/>
              </a:rPr>
              <a:t>calc.php</a:t>
            </a:r>
            <a:r>
              <a:rPr lang="en-US" sz="1800" b="1" dirty="0">
                <a:solidFill>
                  <a:schemeClr val="tx1"/>
                </a:solidFill>
                <a:latin typeface="Courier New" panose="02070309020205020404" pitchFamily="49" charset="0"/>
                <a:cs typeface="Courier New" panose="02070309020205020404" pitchFamily="49" charset="0"/>
              </a:rPr>
              <a:t>'));</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chemeClr val="tx1"/>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ob_clean</a:t>
            </a:r>
            <a:r>
              <a:rPr lang="en-US" sz="1800" b="1" dirty="0">
                <a:solidFill>
                  <a:schemeClr val="tx1"/>
                </a:solidFill>
                <a:latin typeface="Courier New" panose="02070309020205020404" pitchFamily="49" charset="0"/>
                <a:cs typeface="Courier New" panose="02070309020205020404" pitchFamily="49" charset="0"/>
              </a:rPr>
              <a:t>();</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chemeClr val="tx1"/>
                </a:solidFill>
                <a:latin typeface="Courier New" panose="02070309020205020404" pitchFamily="49" charset="0"/>
                <a:cs typeface="Courier New" panose="02070309020205020404" pitchFamily="49" charset="0"/>
              </a:rPr>
              <a:t> flush();</a:t>
            </a:r>
            <a:br>
              <a:rPr lang="en-US" sz="1800" b="1" dirty="0">
                <a:solidFill>
                  <a:schemeClr val="tx1"/>
                </a:solidFill>
                <a:latin typeface="Courier New" panose="02070309020205020404" pitchFamily="49" charset="0"/>
                <a:cs typeface="Courier New" panose="02070309020205020404" pitchFamily="49" charset="0"/>
              </a:rPr>
            </a:br>
            <a:r>
              <a:rPr lang="en-US" sz="1800" b="1" dirty="0">
                <a:solidFill>
                  <a:schemeClr val="tx1"/>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readfile</a:t>
            </a:r>
            <a:r>
              <a:rPr lang="en-US" sz="1800" b="1" dirty="0">
                <a:solidFill>
                  <a:schemeClr val="tx1"/>
                </a:solidFill>
                <a:latin typeface="Courier New" panose="02070309020205020404" pitchFamily="49" charset="0"/>
                <a:cs typeface="Courier New" panose="02070309020205020404" pitchFamily="49" charset="0"/>
              </a:rPr>
              <a:t>('</a:t>
            </a:r>
            <a:r>
              <a:rPr lang="en-US" sz="1800" b="1" dirty="0" err="1">
                <a:solidFill>
                  <a:schemeClr val="tx1"/>
                </a:solidFill>
                <a:latin typeface="Courier New" panose="02070309020205020404" pitchFamily="49" charset="0"/>
                <a:cs typeface="Courier New" panose="02070309020205020404" pitchFamily="49" charset="0"/>
              </a:rPr>
              <a:t>calc.php</a:t>
            </a:r>
            <a:r>
              <a:rPr lang="en-US" sz="1800" b="1" dirty="0">
                <a:solidFill>
                  <a:schemeClr val="tx1"/>
                </a:solidFill>
                <a:latin typeface="Courier New" panose="02070309020205020404" pitchFamily="49" charset="0"/>
                <a:cs typeface="Courier New" panose="02070309020205020404" pitchFamily="49" charset="0"/>
              </a:rPr>
              <a:t>');</a:t>
            </a:r>
          </a:p>
        </p:txBody>
      </p:sp>
      <p:sp>
        <p:nvSpPr>
          <p:cNvPr id="21" name="Rectangle 20">
            <a:extLst>
              <a:ext uri="{FF2B5EF4-FFF2-40B4-BE49-F238E27FC236}">
                <a16:creationId xmlns:a16="http://schemas.microsoft.com/office/drawing/2014/main" id="{B245A07C-ABB4-2CDB-47F5-59B107A4FDAB}"/>
              </a:ext>
            </a:extLst>
          </p:cNvPr>
          <p:cNvSpPr/>
          <p:nvPr/>
        </p:nvSpPr>
        <p:spPr>
          <a:xfrm>
            <a:off x="-1634" y="6400800"/>
            <a:ext cx="12190459" cy="426066"/>
          </a:xfrm>
          <a:prstGeom prst="rect">
            <a:avLst/>
          </a:prstGeom>
          <a:solidFill>
            <a:srgbClr val="543B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9225151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43B3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492370" y="516836"/>
            <a:ext cx="3084844" cy="1961086"/>
          </a:xfrm>
        </p:spPr>
        <p:txBody>
          <a:bodyPr vert="horz" lIns="91440" tIns="45720" rIns="91440" bIns="45720" rtlCol="0" anchor="b">
            <a:normAutofit fontScale="90000"/>
          </a:bodyPr>
          <a:lstStyle/>
          <a:p>
            <a:r>
              <a:rPr lang="en-US" sz="4000" dirty="0">
                <a:solidFill>
                  <a:srgbClr val="FFFFFF"/>
                </a:solidFill>
              </a:rPr>
              <a:t>Code/Command Injection –Fixing the Problems</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571752" y="2799654"/>
            <a:ext cx="3005462" cy="3189665"/>
          </a:xfrm>
          <a:prstGeom prst="rect">
            <a:avLst/>
          </a:prstGeom>
        </p:spPr>
        <p:txBody>
          <a:bodyPr vert="horz" lIns="0" tIns="45720" rIns="0" bIns="45720" rtlCol="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defTabSz="914400">
              <a:lnSpc>
                <a:spcPct val="90000"/>
              </a:lnSpc>
              <a:buFont typeface="Calibri" panose="020F0502020204030204" pitchFamily="34" charset="0"/>
            </a:pPr>
            <a:endParaRPr lang="en-US" dirty="0">
              <a:solidFill>
                <a:srgbClr val="FFFFFF"/>
              </a:solidFill>
            </a:endParaRPr>
          </a:p>
        </p:txBody>
      </p:sp>
      <p:sp>
        <p:nvSpPr>
          <p:cNvPr id="10" name="Content Placeholder 2">
            <a:extLst>
              <a:ext uri="{FF2B5EF4-FFF2-40B4-BE49-F238E27FC236}">
                <a16:creationId xmlns:a16="http://schemas.microsoft.com/office/drawing/2014/main" id="{5529CD3D-7730-C9A9-3EB9-751298A1E98F}"/>
              </a:ext>
            </a:extLst>
          </p:cNvPr>
          <p:cNvSpPr txBox="1">
            <a:spLocks/>
          </p:cNvSpPr>
          <p:nvPr/>
        </p:nvSpPr>
        <p:spPr>
          <a:xfrm>
            <a:off x="4561870" y="723899"/>
            <a:ext cx="7183597" cy="566666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r>
              <a:rPr lang="en-US" sz="2000" dirty="0">
                <a:cs typeface="Courier New" panose="02070309020205020404" pitchFamily="49" charset="0"/>
              </a:rPr>
              <a:t>Generally speaking, you want to do three things:</a:t>
            </a:r>
          </a:p>
          <a:p>
            <a:pPr marL="324000" lvl="1" indent="0"/>
            <a:r>
              <a:rPr lang="en-US" sz="1800" dirty="0">
                <a:cs typeface="Courier New" panose="02070309020205020404" pitchFamily="49" charset="0"/>
              </a:rPr>
              <a:t>Restrict or eliminate any part of the application that allows the user to supply code that could be executed by PHP (or other programming language)</a:t>
            </a:r>
          </a:p>
          <a:p>
            <a:pPr marL="324000" lvl="1" indent="0"/>
            <a:r>
              <a:rPr lang="en-US" sz="1800" dirty="0">
                <a:cs typeface="Courier New" panose="02070309020205020404" pitchFamily="49" charset="0"/>
              </a:rPr>
              <a:t>Restrict or eliminate any part of the application that allows the user to send commands to the operating system..</a:t>
            </a:r>
          </a:p>
          <a:p>
            <a:pPr marL="324000" lvl="1" indent="0"/>
            <a:r>
              <a:rPr lang="en-US" sz="1800" dirty="0">
                <a:cs typeface="Courier New" panose="02070309020205020404" pitchFamily="49" charset="0"/>
              </a:rPr>
              <a:t>Carefully control the data being accepted by the application rejecting or sanitizing improper data.</a:t>
            </a:r>
          </a:p>
          <a:p>
            <a:pPr marL="0" indent="0"/>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1273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E47B-98E9-4AEF-B873-98AABAAE7944}"/>
              </a:ext>
            </a:extLst>
          </p:cNvPr>
          <p:cNvSpPr>
            <a:spLocks noGrp="1"/>
          </p:cNvSpPr>
          <p:nvPr>
            <p:ph type="title"/>
          </p:nvPr>
        </p:nvSpPr>
        <p:spPr/>
        <p:txBody>
          <a:bodyPr/>
          <a:lstStyle/>
          <a:p>
            <a:r>
              <a:rPr lang="en-US" dirty="0"/>
              <a:t>Media References</a:t>
            </a:r>
          </a:p>
        </p:txBody>
      </p:sp>
      <p:sp>
        <p:nvSpPr>
          <p:cNvPr id="3" name="Content Placeholder 2">
            <a:extLst>
              <a:ext uri="{FF2B5EF4-FFF2-40B4-BE49-F238E27FC236}">
                <a16:creationId xmlns:a16="http://schemas.microsoft.com/office/drawing/2014/main" id="{006DC369-681D-42B9-9806-3396CAD42FD9}"/>
              </a:ext>
            </a:extLst>
          </p:cNvPr>
          <p:cNvSpPr>
            <a:spLocks noGrp="1"/>
          </p:cNvSpPr>
          <p:nvPr>
            <p:ph idx="1"/>
          </p:nvPr>
        </p:nvSpPr>
        <p:spPr/>
        <p:txBody>
          <a:bodyPr>
            <a:normAutofit fontScale="92500" lnSpcReduction="20000"/>
          </a:bodyPr>
          <a:lstStyle/>
          <a:p>
            <a:r>
              <a:rPr lang="en-US" dirty="0"/>
              <a:t>Read the following articles from OWASP.  Each one has a list of CWE’s (Common Weakness Enumerations) associated with it.  Choose two for each article and read them.</a:t>
            </a:r>
          </a:p>
          <a:p>
            <a:r>
              <a:rPr lang="en-US" dirty="0"/>
              <a:t>Broken Access Control	</a:t>
            </a:r>
            <a:r>
              <a:rPr lang="en-US" dirty="0">
                <a:hlinkClick r:id="rId2"/>
              </a:rPr>
              <a:t>https://owasp.org/Top10/A01_2021-Broken_Access_Control/</a:t>
            </a:r>
            <a:r>
              <a:rPr lang="en-US" dirty="0"/>
              <a:t> </a:t>
            </a:r>
            <a:br>
              <a:rPr lang="en-US" dirty="0"/>
            </a:br>
            <a:r>
              <a:rPr lang="en-US" dirty="0"/>
              <a:t>Cryptographic Failures	</a:t>
            </a:r>
            <a:r>
              <a:rPr lang="en-US" dirty="0">
                <a:hlinkClick r:id="rId3"/>
              </a:rPr>
              <a:t>https://owasp.org/Top10/A02_2021-Cryptographic_</a:t>
            </a:r>
            <a:r>
              <a:rPr lang="en-US">
                <a:hlinkClick r:id="rId3"/>
              </a:rPr>
              <a:t>Failures/</a:t>
            </a:r>
            <a:br>
              <a:rPr lang="en-US"/>
            </a:br>
            <a:r>
              <a:rPr lang="en-US"/>
              <a:t>Injection		</a:t>
            </a:r>
            <a:r>
              <a:rPr lang="en-US">
                <a:hlinkClick r:id="rId4"/>
              </a:rPr>
              <a:t>https</a:t>
            </a:r>
            <a:r>
              <a:rPr lang="en-US" dirty="0">
                <a:hlinkClick r:id="rId4"/>
              </a:rPr>
              <a:t>://owasp.org/Top10/A03_2021-Injection/</a:t>
            </a:r>
            <a:endParaRPr lang="en-US" dirty="0"/>
          </a:p>
          <a:p>
            <a:br>
              <a:rPr lang="en-US" dirty="0"/>
            </a:br>
            <a:endParaRPr lang="en-US" dirty="0"/>
          </a:p>
          <a:p>
            <a:r>
              <a:rPr lang="en-US" dirty="0"/>
              <a:t> </a:t>
            </a:r>
          </a:p>
          <a:p>
            <a:pPr marL="0" indent="0">
              <a:buNone/>
            </a:pPr>
            <a:br>
              <a:rPr lang="en-US" dirty="0"/>
            </a:br>
            <a:br>
              <a:rPr lang="en-US" dirty="0"/>
            </a:br>
            <a:endParaRPr lang="en-US" dirty="0"/>
          </a:p>
          <a:p>
            <a:endParaRPr lang="en-US" dirty="0"/>
          </a:p>
          <a:p>
            <a:endParaRPr lang="en-US" dirty="0"/>
          </a:p>
        </p:txBody>
      </p:sp>
    </p:spTree>
    <p:extLst>
      <p:ext uri="{BB962C8B-B14F-4D97-AF65-F5344CB8AC3E}">
        <p14:creationId xmlns:p14="http://schemas.microsoft.com/office/powerpoint/2010/main" val="410909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3700">
                <a:solidFill>
                  <a:srgbClr val="FFFFFF"/>
                </a:solidFill>
              </a:rPr>
              <a:t>Long Polling and Short Polling</a:t>
            </a:r>
          </a:p>
        </p:txBody>
      </p:sp>
      <p:cxnSp>
        <p:nvCxnSpPr>
          <p:cNvPr id="34" name="Straight Connector 3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643467" y="2546224"/>
            <a:ext cx="4500033" cy="4024830"/>
          </a:xfrm>
        </p:spPr>
        <p:txBody>
          <a:bodyPr vert="horz" lIns="0" tIns="45720" rIns="0" bIns="45720" rtlCol="0">
            <a:normAutofit/>
          </a:bodyPr>
          <a:lstStyle/>
          <a:p>
            <a:pPr>
              <a:lnSpc>
                <a:spcPct val="90000"/>
              </a:lnSpc>
              <a:buFont typeface="Calibri" panose="020F0502020204030204" pitchFamily="34" charset="0"/>
              <a:buChar char="•"/>
            </a:pPr>
            <a:r>
              <a:rPr lang="en-US" sz="1500" dirty="0">
                <a:solidFill>
                  <a:srgbClr val="FFFFFF"/>
                </a:solidFill>
              </a:rPr>
              <a:t>In fact, there are actually TWO forms of polling that are used in AJAX applications:  Short and Long.</a:t>
            </a:r>
          </a:p>
          <a:p>
            <a:pPr>
              <a:lnSpc>
                <a:spcPct val="90000"/>
              </a:lnSpc>
              <a:buFont typeface="Calibri" panose="020F0502020204030204" pitchFamily="34" charset="0"/>
              <a:buChar char="•"/>
            </a:pPr>
            <a:r>
              <a:rPr lang="en-US" sz="1500" b="1" u="sng" dirty="0">
                <a:solidFill>
                  <a:srgbClr val="FFFFFF"/>
                </a:solidFill>
              </a:rPr>
              <a:t>Short Polling</a:t>
            </a:r>
            <a:r>
              <a:rPr lang="en-US" sz="1500" dirty="0">
                <a:solidFill>
                  <a:srgbClr val="FFFFFF"/>
                </a:solidFill>
              </a:rPr>
              <a:t> is when the server-side portion of an AJAX application always sends the HTTP Response as quickly as possible after receiving the HTTP Request.</a:t>
            </a:r>
          </a:p>
          <a:p>
            <a:pPr>
              <a:lnSpc>
                <a:spcPct val="90000"/>
              </a:lnSpc>
              <a:buFont typeface="Calibri" panose="020F0502020204030204" pitchFamily="34" charset="0"/>
              <a:buChar char="•"/>
            </a:pPr>
            <a:r>
              <a:rPr lang="en-US" sz="1500" b="1" u="sng" dirty="0">
                <a:solidFill>
                  <a:srgbClr val="FFFFFF"/>
                </a:solidFill>
              </a:rPr>
              <a:t>Long Polling,</a:t>
            </a:r>
            <a:r>
              <a:rPr lang="en-US" sz="1500" dirty="0">
                <a:solidFill>
                  <a:srgbClr val="FFFFFF"/>
                </a:solidFill>
              </a:rPr>
              <a:t> sometimes regarded as a hack is identical EXCEPT when the server has no new data.  In this case, the server-side script </a:t>
            </a:r>
            <a:r>
              <a:rPr lang="en-US" sz="1500" u="sng" dirty="0">
                <a:solidFill>
                  <a:srgbClr val="FFFFFF"/>
                </a:solidFill>
              </a:rPr>
              <a:t>waits as long as it can</a:t>
            </a:r>
            <a:r>
              <a:rPr lang="en-US" sz="1500" dirty="0">
                <a:solidFill>
                  <a:srgbClr val="FFFFFF"/>
                </a:solidFill>
              </a:rPr>
              <a:t> before sending the HTTP Response.</a:t>
            </a:r>
          </a:p>
        </p:txBody>
      </p:sp>
      <p:pic>
        <p:nvPicPr>
          <p:cNvPr id="7" name="Picture 6">
            <a:extLst>
              <a:ext uri="{FF2B5EF4-FFF2-40B4-BE49-F238E27FC236}">
                <a16:creationId xmlns:a16="http://schemas.microsoft.com/office/drawing/2014/main" id="{84922E8D-4972-C69B-C421-7BE0F8B03249}"/>
              </a:ext>
            </a:extLst>
          </p:cNvPr>
          <p:cNvPicPr>
            <a:picLocks noChangeAspect="1"/>
          </p:cNvPicPr>
          <p:nvPr/>
        </p:nvPicPr>
        <p:blipFill>
          <a:blip r:embed="rId2"/>
          <a:srcRect/>
          <a:stretch/>
        </p:blipFill>
        <p:spPr>
          <a:xfrm>
            <a:off x="5698787" y="2208"/>
            <a:ext cx="6493213" cy="6853583"/>
          </a:xfrm>
          <a:prstGeom prst="rect">
            <a:avLst/>
          </a:prstGeom>
        </p:spPr>
      </p:pic>
    </p:spTree>
    <p:extLst>
      <p:ext uri="{BB962C8B-B14F-4D97-AF65-F5344CB8AC3E}">
        <p14:creationId xmlns:p14="http://schemas.microsoft.com/office/powerpoint/2010/main" val="177365165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3700" dirty="0">
                <a:solidFill>
                  <a:srgbClr val="FFFFFF"/>
                </a:solidFill>
              </a:rPr>
              <a:t>Long Polling and Short Polling</a:t>
            </a:r>
          </a:p>
        </p:txBody>
      </p:sp>
      <p:cxnSp>
        <p:nvCxnSpPr>
          <p:cNvPr id="34" name="Straight Connector 3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643467" y="2546224"/>
            <a:ext cx="4500033" cy="4024830"/>
          </a:xfrm>
        </p:spPr>
        <p:txBody>
          <a:bodyPr vert="horz" lIns="0" tIns="45720" rIns="0" bIns="45720" rtlCol="0">
            <a:normAutofit/>
          </a:bodyPr>
          <a:lstStyle/>
          <a:p>
            <a:pPr>
              <a:lnSpc>
                <a:spcPct val="100000"/>
              </a:lnSpc>
              <a:buFont typeface="Arial" panose="020B0604020202020204" pitchFamily="34" charset="0"/>
              <a:buChar char="•"/>
            </a:pPr>
            <a:r>
              <a:rPr lang="en-US" sz="1400" dirty="0"/>
              <a:t>Why do this? The secret has to do with timeouts.</a:t>
            </a:r>
          </a:p>
          <a:p>
            <a:pPr>
              <a:lnSpc>
                <a:spcPct val="100000"/>
              </a:lnSpc>
              <a:buFont typeface="Arial" panose="020B0604020202020204" pitchFamily="34" charset="0"/>
              <a:buChar char="•"/>
            </a:pPr>
            <a:r>
              <a:rPr lang="en-US" sz="1400" dirty="0"/>
              <a:t>AJAX applications will almost always establish a timeout period.   If the promise setup in a call to </a:t>
            </a:r>
            <a:r>
              <a:rPr lang="en-US" sz="1400" b="1" dirty="0">
                <a:latin typeface="Courier New" panose="02070309020205020404" pitchFamily="49" charset="0"/>
                <a:cs typeface="Courier New" panose="02070309020205020404" pitchFamily="49" charset="0"/>
              </a:rPr>
              <a:t>fetch()</a:t>
            </a:r>
            <a:r>
              <a:rPr lang="en-US" sz="1400" dirty="0"/>
              <a:t> isn’t fulfilled in a specified amount of time, then the application gives up on the connection.  Closes it and creates another.</a:t>
            </a:r>
          </a:p>
          <a:p>
            <a:pPr>
              <a:lnSpc>
                <a:spcPct val="100000"/>
              </a:lnSpc>
              <a:buFont typeface="Arial" panose="020B0604020202020204" pitchFamily="34" charset="0"/>
              <a:buChar char="•"/>
            </a:pPr>
            <a:r>
              <a:rPr lang="en-US" sz="1400" dirty="0"/>
              <a:t>If an application has no timeout, then if for some reason the HTTP Request gets lost.  The application will simply wait until the browser gives up on the connection.</a:t>
            </a:r>
          </a:p>
        </p:txBody>
      </p:sp>
      <p:pic>
        <p:nvPicPr>
          <p:cNvPr id="7" name="Picture 6">
            <a:extLst>
              <a:ext uri="{FF2B5EF4-FFF2-40B4-BE49-F238E27FC236}">
                <a16:creationId xmlns:a16="http://schemas.microsoft.com/office/drawing/2014/main" id="{84922E8D-4972-C69B-C421-7BE0F8B03249}"/>
              </a:ext>
            </a:extLst>
          </p:cNvPr>
          <p:cNvPicPr>
            <a:picLocks noChangeAspect="1"/>
          </p:cNvPicPr>
          <p:nvPr/>
        </p:nvPicPr>
        <p:blipFill>
          <a:blip r:embed="rId2"/>
          <a:srcRect/>
          <a:stretch/>
        </p:blipFill>
        <p:spPr>
          <a:xfrm>
            <a:off x="5698787" y="2209"/>
            <a:ext cx="6493212" cy="6853582"/>
          </a:xfrm>
          <a:prstGeom prst="rect">
            <a:avLst/>
          </a:prstGeom>
        </p:spPr>
      </p:pic>
    </p:spTree>
    <p:extLst>
      <p:ext uri="{BB962C8B-B14F-4D97-AF65-F5344CB8AC3E}">
        <p14:creationId xmlns:p14="http://schemas.microsoft.com/office/powerpoint/2010/main" val="181165709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3700">
                <a:solidFill>
                  <a:srgbClr val="FFFFFF"/>
                </a:solidFill>
              </a:rPr>
              <a:t>Long Polling and Short Polling</a:t>
            </a:r>
          </a:p>
        </p:txBody>
      </p:sp>
      <p:cxnSp>
        <p:nvCxnSpPr>
          <p:cNvPr id="34" name="Straight Connector 3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643467" y="2546224"/>
            <a:ext cx="4500033" cy="4024830"/>
          </a:xfrm>
        </p:spPr>
        <p:txBody>
          <a:bodyPr vert="horz" lIns="0" tIns="45720" rIns="0" bIns="45720" rtlCol="0">
            <a:normAutofit/>
          </a:bodyPr>
          <a:lstStyle/>
          <a:p>
            <a:pPr>
              <a:lnSpc>
                <a:spcPct val="100000"/>
              </a:lnSpc>
              <a:buFont typeface="Arial" panose="020B0604020202020204" pitchFamily="34" charset="0"/>
              <a:buChar char="•"/>
            </a:pPr>
            <a:r>
              <a:rPr lang="en-US" sz="1400" dirty="0"/>
              <a:t>So how does that help us?</a:t>
            </a:r>
          </a:p>
          <a:p>
            <a:pPr>
              <a:lnSpc>
                <a:spcPct val="100000"/>
              </a:lnSpc>
              <a:buFont typeface="Arial" panose="020B0604020202020204" pitchFamily="34" charset="0"/>
              <a:buChar char="•"/>
            </a:pPr>
            <a:r>
              <a:rPr lang="en-US" sz="1400" dirty="0"/>
              <a:t>Consider two AJAX applications.  Application A polls the server every 50 s for new email and Application B polls the server every 100 s.</a:t>
            </a:r>
          </a:p>
          <a:p>
            <a:pPr>
              <a:lnSpc>
                <a:spcPct val="100000"/>
              </a:lnSpc>
              <a:buFont typeface="Arial" panose="020B0604020202020204" pitchFamily="34" charset="0"/>
              <a:buChar char="•"/>
            </a:pPr>
            <a:r>
              <a:rPr lang="en-US" sz="1400" dirty="0"/>
              <a:t>To keep things simple, we will assume that Application A times out its connections in 40 s and Application B times them out in 90 s.</a:t>
            </a:r>
          </a:p>
          <a:p>
            <a:pPr>
              <a:lnSpc>
                <a:spcPct val="100000"/>
              </a:lnSpc>
              <a:buFont typeface="Arial" panose="020B0604020202020204" pitchFamily="34" charset="0"/>
              <a:buChar char="•"/>
            </a:pPr>
            <a:r>
              <a:rPr lang="en-US" sz="1400" dirty="0"/>
              <a:t>At first look we would assume that Application A would be twice as responsive than B at the cost of twice the number of HTTP connections.</a:t>
            </a:r>
          </a:p>
          <a:p>
            <a:pPr>
              <a:lnSpc>
                <a:spcPct val="100000"/>
              </a:lnSpc>
              <a:buFont typeface="Arial" panose="020B0604020202020204" pitchFamily="34" charset="0"/>
              <a:buChar char="•"/>
            </a:pPr>
            <a:r>
              <a:rPr lang="en-US" sz="1400" dirty="0"/>
              <a:t>However, if Application A is </a:t>
            </a:r>
            <a:r>
              <a:rPr lang="en-US" sz="1400" u="sng" dirty="0"/>
              <a:t>short polling</a:t>
            </a:r>
            <a:r>
              <a:rPr lang="en-US" sz="1400" dirty="0"/>
              <a:t> and Application B is </a:t>
            </a:r>
            <a:r>
              <a:rPr lang="en-US" sz="1400" u="sng" dirty="0"/>
              <a:t>long polling</a:t>
            </a:r>
            <a:r>
              <a:rPr lang="en-US" sz="1400" dirty="0"/>
              <a:t> the situation isn’t so clear.</a:t>
            </a:r>
          </a:p>
        </p:txBody>
      </p:sp>
      <p:pic>
        <p:nvPicPr>
          <p:cNvPr id="7" name="Picture 6">
            <a:extLst>
              <a:ext uri="{FF2B5EF4-FFF2-40B4-BE49-F238E27FC236}">
                <a16:creationId xmlns:a16="http://schemas.microsoft.com/office/drawing/2014/main" id="{84922E8D-4972-C69B-C421-7BE0F8B03249}"/>
              </a:ext>
            </a:extLst>
          </p:cNvPr>
          <p:cNvPicPr>
            <a:picLocks noChangeAspect="1"/>
          </p:cNvPicPr>
          <p:nvPr/>
        </p:nvPicPr>
        <p:blipFill>
          <a:blip r:embed="rId2"/>
          <a:srcRect/>
          <a:stretch/>
        </p:blipFill>
        <p:spPr>
          <a:xfrm>
            <a:off x="5786392" y="0"/>
            <a:ext cx="6389025" cy="6858000"/>
          </a:xfrm>
          <a:prstGeom prst="rect">
            <a:avLst/>
          </a:prstGeom>
        </p:spPr>
      </p:pic>
    </p:spTree>
    <p:extLst>
      <p:ext uri="{BB962C8B-B14F-4D97-AF65-F5344CB8AC3E}">
        <p14:creationId xmlns:p14="http://schemas.microsoft.com/office/powerpoint/2010/main" val="252076112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3700">
                <a:solidFill>
                  <a:srgbClr val="FFFFFF"/>
                </a:solidFill>
              </a:rPr>
              <a:t>Long Polling and Short Polling</a:t>
            </a:r>
          </a:p>
        </p:txBody>
      </p:sp>
      <p:cxnSp>
        <p:nvCxnSpPr>
          <p:cNvPr id="34" name="Straight Connector 3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643467" y="2546224"/>
            <a:ext cx="4500033" cy="4024830"/>
          </a:xfrm>
        </p:spPr>
        <p:txBody>
          <a:bodyPr vert="horz" lIns="0" tIns="45720" rIns="0" bIns="45720" rtlCol="0">
            <a:normAutofit/>
          </a:bodyPr>
          <a:lstStyle/>
          <a:p>
            <a:pPr>
              <a:lnSpc>
                <a:spcPct val="100000"/>
              </a:lnSpc>
              <a:buFont typeface="Arial" panose="020B0604020202020204" pitchFamily="34" charset="0"/>
              <a:buChar char="•"/>
            </a:pPr>
            <a:r>
              <a:rPr lang="en-US" sz="1400" dirty="0"/>
              <a:t>If you were to examine these applications over a 100 second period.  Application A would always have to create and process twice as many HTTP connections as Application A.</a:t>
            </a:r>
          </a:p>
          <a:p>
            <a:pPr>
              <a:lnSpc>
                <a:spcPct val="100000"/>
              </a:lnSpc>
              <a:buFont typeface="Arial" panose="020B0604020202020204" pitchFamily="34" charset="0"/>
              <a:buChar char="•"/>
            </a:pPr>
            <a:r>
              <a:rPr lang="en-US" sz="1400" dirty="0"/>
              <a:t>However, to determine if there is an advantage, we need to consider three possible cases:</a:t>
            </a:r>
          </a:p>
          <a:p>
            <a:pPr marL="342900" indent="-342900">
              <a:lnSpc>
                <a:spcPct val="100000"/>
              </a:lnSpc>
              <a:buFont typeface="+mj-lt"/>
              <a:buAutoNum type="arabicPeriod"/>
            </a:pPr>
            <a:r>
              <a:rPr lang="en-US" sz="1400" b="1" u="sng" dirty="0"/>
              <a:t>No mail is received during this period.</a:t>
            </a:r>
            <a:r>
              <a:rPr lang="en-US" sz="1400" dirty="0"/>
              <a:t>  In which case both applications are in the same state and Application A is less efficient with no benefit.</a:t>
            </a:r>
          </a:p>
          <a:p>
            <a:pPr marL="342900" indent="-342900">
              <a:lnSpc>
                <a:spcPct val="100000"/>
              </a:lnSpc>
              <a:buFont typeface="+mj-lt"/>
              <a:buAutoNum type="arabicPeriod"/>
            </a:pPr>
            <a:r>
              <a:rPr lang="en-US" sz="1400" b="1" u="sng" dirty="0"/>
              <a:t>Mail is received more than once during this period.</a:t>
            </a:r>
            <a:r>
              <a:rPr lang="en-US" sz="1400" dirty="0"/>
              <a:t>  In which case Application A is less efficient but has an advantage of being more up-to-date.</a:t>
            </a:r>
          </a:p>
          <a:p>
            <a:pPr marL="342900" indent="-342900">
              <a:lnSpc>
                <a:spcPct val="100000"/>
              </a:lnSpc>
              <a:buFont typeface="+mj-lt"/>
              <a:buAutoNum type="arabicPeriod"/>
            </a:pPr>
            <a:r>
              <a:rPr lang="en-US" sz="1400" b="1" u="sng" dirty="0"/>
              <a:t>Mail is received only once during this period. </a:t>
            </a:r>
            <a:r>
              <a:rPr lang="en-US" sz="1400" dirty="0"/>
              <a:t> In which case Application A is less efficient and has no advantage.</a:t>
            </a:r>
          </a:p>
        </p:txBody>
      </p:sp>
      <p:pic>
        <p:nvPicPr>
          <p:cNvPr id="7" name="Picture 6">
            <a:extLst>
              <a:ext uri="{FF2B5EF4-FFF2-40B4-BE49-F238E27FC236}">
                <a16:creationId xmlns:a16="http://schemas.microsoft.com/office/drawing/2014/main" id="{84922E8D-4972-C69B-C421-7BE0F8B03249}"/>
              </a:ext>
            </a:extLst>
          </p:cNvPr>
          <p:cNvPicPr>
            <a:picLocks noChangeAspect="1"/>
          </p:cNvPicPr>
          <p:nvPr/>
        </p:nvPicPr>
        <p:blipFill>
          <a:blip r:embed="rId2"/>
          <a:srcRect/>
          <a:stretch/>
        </p:blipFill>
        <p:spPr>
          <a:xfrm>
            <a:off x="5786392" y="0"/>
            <a:ext cx="6389025" cy="6858000"/>
          </a:xfrm>
          <a:prstGeom prst="rect">
            <a:avLst/>
          </a:prstGeom>
        </p:spPr>
      </p:pic>
    </p:spTree>
    <p:extLst>
      <p:ext uri="{BB962C8B-B14F-4D97-AF65-F5344CB8AC3E}">
        <p14:creationId xmlns:p14="http://schemas.microsoft.com/office/powerpoint/2010/main" val="28327856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3700">
                <a:solidFill>
                  <a:srgbClr val="FFFFFF"/>
                </a:solidFill>
              </a:rPr>
              <a:t>Long Polling and Short Polling</a:t>
            </a:r>
          </a:p>
        </p:txBody>
      </p:sp>
      <p:cxnSp>
        <p:nvCxnSpPr>
          <p:cNvPr id="34" name="Straight Connector 3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643467" y="2546224"/>
            <a:ext cx="4500033" cy="4024830"/>
          </a:xfrm>
        </p:spPr>
        <p:txBody>
          <a:bodyPr vert="horz" lIns="0" tIns="45720" rIns="0" bIns="45720" rtlCol="0">
            <a:normAutofit/>
          </a:bodyPr>
          <a:lstStyle/>
          <a:p>
            <a:pPr>
              <a:lnSpc>
                <a:spcPct val="100000"/>
              </a:lnSpc>
              <a:buFont typeface="Arial" panose="020B0604020202020204" pitchFamily="34" charset="0"/>
              <a:buChar char="•"/>
            </a:pPr>
            <a:r>
              <a:rPr lang="en-US" sz="1400" dirty="0"/>
              <a:t>Since if at any time in the 90s interval our server-side script finds new mail.  The application immediately sends a HTTP Response to the web application.</a:t>
            </a:r>
          </a:p>
          <a:p>
            <a:pPr>
              <a:lnSpc>
                <a:spcPct val="100000"/>
              </a:lnSpc>
              <a:buFont typeface="Arial" panose="020B0604020202020204" pitchFamily="34" charset="0"/>
              <a:buChar char="•"/>
            </a:pPr>
            <a:r>
              <a:rPr lang="en-US" sz="1400" dirty="0"/>
              <a:t>In that situation, our application is just as responsive as a short polling application which is generating twice as many HTTP connections.</a:t>
            </a:r>
          </a:p>
          <a:p>
            <a:pPr>
              <a:lnSpc>
                <a:spcPct val="100000"/>
              </a:lnSpc>
              <a:buFont typeface="Arial" panose="020B0604020202020204" pitchFamily="34" charset="0"/>
              <a:buChar char="•"/>
            </a:pPr>
            <a:r>
              <a:rPr lang="en-US" sz="1400" dirty="0"/>
              <a:t>All that’s required then to make long polling always better than short polling is to set the interval equal to or less the average amount of time between messages received by an individual user.</a:t>
            </a:r>
          </a:p>
        </p:txBody>
      </p:sp>
      <p:pic>
        <p:nvPicPr>
          <p:cNvPr id="7" name="Picture 6">
            <a:extLst>
              <a:ext uri="{FF2B5EF4-FFF2-40B4-BE49-F238E27FC236}">
                <a16:creationId xmlns:a16="http://schemas.microsoft.com/office/drawing/2014/main" id="{84922E8D-4972-C69B-C421-7BE0F8B03249}"/>
              </a:ext>
            </a:extLst>
          </p:cNvPr>
          <p:cNvPicPr>
            <a:picLocks noChangeAspect="1"/>
          </p:cNvPicPr>
          <p:nvPr/>
        </p:nvPicPr>
        <p:blipFill>
          <a:blip r:embed="rId2"/>
          <a:srcRect/>
          <a:stretch/>
        </p:blipFill>
        <p:spPr>
          <a:xfrm>
            <a:off x="5795270" y="12803"/>
            <a:ext cx="6497397" cy="6858000"/>
          </a:xfrm>
          <a:prstGeom prst="rect">
            <a:avLst/>
          </a:prstGeom>
        </p:spPr>
      </p:pic>
    </p:spTree>
    <p:extLst>
      <p:ext uri="{BB962C8B-B14F-4D97-AF65-F5344CB8AC3E}">
        <p14:creationId xmlns:p14="http://schemas.microsoft.com/office/powerpoint/2010/main" val="161391066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Web Sockets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92500" lnSpcReduction="20000"/>
          </a:bodyPr>
          <a:lstStyle/>
          <a:p>
            <a:pPr>
              <a:lnSpc>
                <a:spcPct val="100000"/>
              </a:lnSpc>
              <a:buFont typeface="Arial" panose="020B0604020202020204" pitchFamily="34" charset="0"/>
              <a:buChar char="•"/>
            </a:pPr>
            <a:r>
              <a:rPr lang="en-US" sz="1800" dirty="0"/>
              <a:t>So, is </a:t>
            </a:r>
            <a:r>
              <a:rPr lang="en-US" sz="1800" b="1" dirty="0">
                <a:latin typeface="Courier New" panose="02070309020205020404" pitchFamily="49" charset="0"/>
                <a:cs typeface="Courier New" panose="02070309020205020404" pitchFamily="49" charset="0"/>
              </a:rPr>
              <a:t>fetch()</a:t>
            </a:r>
            <a:r>
              <a:rPr lang="en-US" sz="1800" dirty="0"/>
              <a:t> (combined with various polling strategies) the solution to make an application as responsive as possible?</a:t>
            </a:r>
          </a:p>
          <a:p>
            <a:pPr>
              <a:lnSpc>
                <a:spcPct val="100000"/>
              </a:lnSpc>
              <a:buFont typeface="Arial" panose="020B0604020202020204" pitchFamily="34" charset="0"/>
              <a:buChar char="•"/>
            </a:pPr>
            <a:r>
              <a:rPr lang="en-US" sz="1800" dirty="0"/>
              <a:t>Not exactly, polling regardless of how it is done will always result in some wasted HTTP traffic.</a:t>
            </a:r>
          </a:p>
          <a:p>
            <a:pPr>
              <a:lnSpc>
                <a:spcPct val="100000"/>
              </a:lnSpc>
              <a:buFont typeface="Arial" panose="020B0604020202020204" pitchFamily="34" charset="0"/>
              <a:buChar char="•"/>
            </a:pPr>
            <a:r>
              <a:rPr lang="en-US" sz="1800" dirty="0"/>
              <a:t>The problem is, of course that many web applications are driven by events on the client-side (clicking on links, timed events) but frequently the events we </a:t>
            </a:r>
            <a:r>
              <a:rPr lang="en-US" sz="1800" u="sng" dirty="0"/>
              <a:t>really</a:t>
            </a:r>
            <a:r>
              <a:rPr lang="en-US" sz="1800" dirty="0"/>
              <a:t> want to be driving this process (receiving email) occur on the server-side. </a:t>
            </a:r>
          </a:p>
          <a:p>
            <a:pPr>
              <a:lnSpc>
                <a:spcPct val="100000"/>
              </a:lnSpc>
              <a:buFont typeface="Arial" panose="020B0604020202020204" pitchFamily="34" charset="0"/>
              <a:buChar char="•"/>
            </a:pPr>
            <a:r>
              <a:rPr lang="en-US" sz="1800" dirty="0"/>
              <a:t>There is a way to create a connection between a web browser and a server where either side can send a message at any time.  This is known as a </a:t>
            </a:r>
            <a:r>
              <a:rPr lang="en-US" sz="1800" b="1" u="sng" dirty="0"/>
              <a:t>Web Socket</a:t>
            </a:r>
            <a:r>
              <a:rPr lang="en-US" sz="1800" dirty="0"/>
              <a:t>.</a:t>
            </a:r>
          </a:p>
        </p:txBody>
      </p:sp>
      <p:pic>
        <p:nvPicPr>
          <p:cNvPr id="11" name="Picture 10" descr="Graphical user interface&#10;&#10;Description automatically generated with low confidence">
            <a:extLst>
              <a:ext uri="{FF2B5EF4-FFF2-40B4-BE49-F238E27FC236}">
                <a16:creationId xmlns:a16="http://schemas.microsoft.com/office/drawing/2014/main" id="{5D3069F6-0A11-443C-B45D-06C060785A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53482" y="2120900"/>
            <a:ext cx="4164659" cy="3748194"/>
          </a:xfrm>
          <a:prstGeom prst="rect">
            <a:avLst/>
          </a:prstGeom>
          <a:noFill/>
        </p:spPr>
      </p:pic>
      <p:sp>
        <p:nvSpPr>
          <p:cNvPr id="12" name="TextBox 11">
            <a:extLst>
              <a:ext uri="{FF2B5EF4-FFF2-40B4-BE49-F238E27FC236}">
                <a16:creationId xmlns:a16="http://schemas.microsoft.com/office/drawing/2014/main" id="{4479BF8F-7824-4C66-90E8-D8D77E06C9A5}"/>
              </a:ext>
            </a:extLst>
          </p:cNvPr>
          <p:cNvSpPr txBox="1"/>
          <p:nvPr/>
        </p:nvSpPr>
        <p:spPr>
          <a:xfrm>
            <a:off x="8423547" y="5669039"/>
            <a:ext cx="249459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hackplayers.com/2017/03/tcp-over-websockets-crea-tuneles-tcp-sobre-websocket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05475550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4679</TotalTime>
  <Words>4124</Words>
  <Application>Microsoft Office PowerPoint</Application>
  <PresentationFormat>Widescreen</PresentationFormat>
  <Paragraphs>224</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Bookman Old Style</vt:lpstr>
      <vt:lpstr>Calibri</vt:lpstr>
      <vt:lpstr>Courier New</vt:lpstr>
      <vt:lpstr>Franklin Gothic Book</vt:lpstr>
      <vt:lpstr>Wingdings 2</vt:lpstr>
      <vt:lpstr>1_RetrospectVTI</vt:lpstr>
      <vt:lpstr>Server-Side Web Programming (COMP10260)</vt:lpstr>
      <vt:lpstr>Polling and Web Sockets</vt:lpstr>
      <vt:lpstr>Long Polling and Short Polling</vt:lpstr>
      <vt:lpstr>Long Polling and Short Polling</vt:lpstr>
      <vt:lpstr>Long Polling and Short Polling</vt:lpstr>
      <vt:lpstr>Long Polling and Short Polling</vt:lpstr>
      <vt:lpstr>Long Polling and Short Polling</vt:lpstr>
      <vt:lpstr>Long Polling and Short Polling</vt:lpstr>
      <vt:lpstr>Web Sockets</vt:lpstr>
      <vt:lpstr>Web Sockets</vt:lpstr>
      <vt:lpstr>Web Sockets - Example</vt:lpstr>
      <vt:lpstr>Web Sockets</vt:lpstr>
      <vt:lpstr>Server-Side Web Programming (COMP10260)</vt:lpstr>
      <vt:lpstr>Securing Web Applications</vt:lpstr>
      <vt:lpstr>OWASP</vt:lpstr>
      <vt:lpstr>OWASP – Top 10</vt:lpstr>
      <vt:lpstr>A01:2021-Broken Access Control</vt:lpstr>
      <vt:lpstr>A01:2021-Broken Access Control</vt:lpstr>
      <vt:lpstr>A02:2021 – Cryptographic Failures</vt:lpstr>
      <vt:lpstr>A02:2021 – Cryptographic Failures</vt:lpstr>
      <vt:lpstr>A03:2021 – Injection</vt:lpstr>
      <vt:lpstr>A03:2021 – Injection</vt:lpstr>
      <vt:lpstr>Examples – Part I</vt:lpstr>
      <vt:lpstr>Command Injection - Example</vt:lpstr>
      <vt:lpstr>Command Injection - Example</vt:lpstr>
      <vt:lpstr>Command Injection - Example</vt:lpstr>
      <vt:lpstr>Command Injection - Example</vt:lpstr>
      <vt:lpstr>Command Injection - Example</vt:lpstr>
      <vt:lpstr>Command Injection - Example</vt:lpstr>
      <vt:lpstr>Code Injection -Example</vt:lpstr>
      <vt:lpstr>Code Injection -Example</vt:lpstr>
      <vt:lpstr>Code Injection -Example</vt:lpstr>
      <vt:lpstr>Code Injection -Example</vt:lpstr>
      <vt:lpstr>Code Injection -Example</vt:lpstr>
      <vt:lpstr>Code Injection -Example</vt:lpstr>
      <vt:lpstr>Code/Command Injection –Fixing the Problems</vt:lpstr>
      <vt:lpstr>Media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Web Programming (COMP10260)</dc:title>
  <dc:creator>Graham, Jonathan</dc:creator>
  <cp:lastModifiedBy>Graham, Jonathan</cp:lastModifiedBy>
  <cp:revision>139</cp:revision>
  <dcterms:created xsi:type="dcterms:W3CDTF">2022-07-07T18:27:30Z</dcterms:created>
  <dcterms:modified xsi:type="dcterms:W3CDTF">2022-11-16T19:54:38Z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