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11" r:id="rId6"/>
    <p:sldId id="261" r:id="rId7"/>
    <p:sldId id="259" r:id="rId8"/>
    <p:sldId id="322" r:id="rId9"/>
    <p:sldId id="265" r:id="rId10"/>
    <p:sldId id="312" r:id="rId11"/>
    <p:sldId id="314" r:id="rId12"/>
    <p:sldId id="316" r:id="rId13"/>
    <p:sldId id="315" r:id="rId14"/>
    <p:sldId id="317" r:id="rId15"/>
    <p:sldId id="272" r:id="rId16"/>
    <p:sldId id="323" r:id="rId17"/>
    <p:sldId id="262" r:id="rId18"/>
    <p:sldId id="296" r:id="rId19"/>
    <p:sldId id="264" r:id="rId20"/>
    <p:sldId id="318" r:id="rId21"/>
    <p:sldId id="319" r:id="rId22"/>
    <p:sldId id="320" r:id="rId23"/>
    <p:sldId id="270" r:id="rId24"/>
    <p:sldId id="267" r:id="rId25"/>
    <p:sldId id="278" r:id="rId26"/>
    <p:sldId id="279" r:id="rId27"/>
    <p:sldId id="280" r:id="rId28"/>
    <p:sldId id="281" r:id="rId29"/>
    <p:sldId id="282" r:id="rId30"/>
    <p:sldId id="321" r:id="rId31"/>
    <p:sldId id="295" r:id="rId32"/>
    <p:sldId id="297" r:id="rId33"/>
    <p:sldId id="285" r:id="rId34"/>
    <p:sldId id="299" r:id="rId35"/>
    <p:sldId id="300" r:id="rId36"/>
    <p:sldId id="331" r:id="rId37"/>
    <p:sldId id="301" r:id="rId38"/>
    <p:sldId id="302" r:id="rId39"/>
    <p:sldId id="303" r:id="rId40"/>
    <p:sldId id="305" r:id="rId41"/>
    <p:sldId id="324" r:id="rId42"/>
    <p:sldId id="306" r:id="rId43"/>
    <p:sldId id="334" r:id="rId44"/>
    <p:sldId id="337" r:id="rId45"/>
    <p:sldId id="335" r:id="rId46"/>
    <p:sldId id="336" r:id="rId47"/>
    <p:sldId id="308" r:id="rId48"/>
    <p:sldId id="309"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9/4/2022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9/4/2022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9/4/2022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9/4/2022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9/4/2022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9/4/2022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9/4/2022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9/4/2022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9/4/2022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9/4/2022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s://developer.mozilla.org/en-US/docs/Web/HTTP/Status/404" TargetMode="Externa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test.com/" TargetMode="Externa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127.0.0.1/dungeon.php" TargetMode="External"/><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hyperlink" Target="https://127.0.0.1/dungeon.php" TargetMode="External"/><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hyperlink" Target="https://www.chiark.greenend.org.uk/~sgtatham/putty/" TargetMode="External"/><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hyperlink" Target="https://apps.mohawkcollege.ca/"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127.0.0.1/dungeon.php" TargetMode="Externa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hyperlink" Target="https://identity.getpostman.com/signup" TargetMode="External"/><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2.png"/><Relationship Id="rId7"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8.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7.png"/><Relationship Id="rId7" Type="http://schemas.openxmlformats.org/officeDocument/2006/relationships/image" Target="../media/image25.png"/><Relationship Id="rId2" Type="http://schemas.openxmlformats.org/officeDocument/2006/relationships/hyperlink" Target="http://127.0.0.1:1080/post1.php" TargetMode="External"/><Relationship Id="rId1" Type="http://schemas.openxmlformats.org/officeDocument/2006/relationships/slideLayout" Target="../slideLayouts/slideLayout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www.postman.com/downloads/postman-agent/" TargetMode="Externa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24.png"/><Relationship Id="rId2" Type="http://schemas.openxmlformats.org/officeDocument/2006/relationships/image" Target="../media/image30.png"/><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www.baseball.com/BlueJays/update/scor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F1314C34-F582-4EEF-86CE-F88761E5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ext&#10;&#10;Description automatically generated">
            <a:extLst>
              <a:ext uri="{FF2B5EF4-FFF2-40B4-BE49-F238E27FC236}">
                <a16:creationId xmlns:a16="http://schemas.microsoft.com/office/drawing/2014/main" id="{65810330-F0B5-43C9-BC34-094FFB5C0529}"/>
              </a:ext>
            </a:extLst>
          </p:cNvPr>
          <p:cNvPicPr>
            <a:picLocks noChangeAspect="1"/>
          </p:cNvPicPr>
          <p:nvPr/>
        </p:nvPicPr>
        <p:blipFill rotWithShape="1">
          <a:blip r:embed="rId3"/>
          <a:srcRect/>
          <a:stretch/>
        </p:blipFill>
        <p:spPr>
          <a:xfrm>
            <a:off x="-1" y="82704"/>
            <a:ext cx="12191999" cy="6502399"/>
          </a:xfrm>
          <a:prstGeom prst="rect">
            <a:avLst/>
          </a:prstGeom>
        </p:spPr>
      </p:pic>
      <p:sp>
        <p:nvSpPr>
          <p:cNvPr id="56" name="Rectangle 55">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35791" y="3331444"/>
            <a:ext cx="6470692" cy="1229306"/>
          </a:xfrm>
        </p:spPr>
        <p:txBody>
          <a:bodyPr>
            <a:normAutofit fontScale="90000"/>
          </a:bodyPr>
          <a:lstStyle/>
          <a:p>
            <a:r>
              <a:rPr lang="en-US" sz="3800" dirty="0">
                <a:solidFill>
                  <a:schemeClr val="tx1"/>
                </a:solidFill>
              </a:rPr>
              <a:t>Server-Side Web Programming (COMP10260)</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735791" y="4735799"/>
            <a:ext cx="6470693" cy="605256"/>
          </a:xfrm>
        </p:spPr>
        <p:txBody>
          <a:bodyPr>
            <a:normAutofit/>
          </a:bodyPr>
          <a:lstStyle/>
          <a:p>
            <a:r>
              <a:rPr lang="en-US" dirty="0"/>
              <a:t>WEB architecture – Part I</a:t>
            </a:r>
          </a:p>
        </p:txBody>
      </p:sp>
      <p:cxnSp>
        <p:nvCxnSpPr>
          <p:cNvPr id="58" name="Straight Connector 57">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60" name="!!footer rectangle">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A1D6-3E2E-90F0-369A-EF9E3CD6AD43}"/>
              </a:ext>
            </a:extLst>
          </p:cNvPr>
          <p:cNvSpPr>
            <a:spLocks noGrp="1"/>
          </p:cNvSpPr>
          <p:nvPr>
            <p:ph type="title"/>
          </p:nvPr>
        </p:nvSpPr>
        <p:spPr/>
        <p:txBody>
          <a:bodyPr/>
          <a:lstStyle/>
          <a:p>
            <a:r>
              <a:rPr lang="en-CA" dirty="0"/>
              <a:t>Anatomy of a HTTP Request</a:t>
            </a:r>
          </a:p>
        </p:txBody>
      </p:sp>
      <p:sp>
        <p:nvSpPr>
          <p:cNvPr id="21" name="Rectangle: Rounded Corners 20">
            <a:extLst>
              <a:ext uri="{FF2B5EF4-FFF2-40B4-BE49-F238E27FC236}">
                <a16:creationId xmlns:a16="http://schemas.microsoft.com/office/drawing/2014/main" id="{531E91B6-BBB8-5163-C160-0ABA933EE865}"/>
              </a:ext>
            </a:extLst>
          </p:cNvPr>
          <p:cNvSpPr/>
          <p:nvPr/>
        </p:nvSpPr>
        <p:spPr>
          <a:xfrm>
            <a:off x="1097280" y="2111139"/>
            <a:ext cx="10058399" cy="2922500"/>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CA" dirty="0"/>
          </a:p>
        </p:txBody>
      </p:sp>
      <p:sp>
        <p:nvSpPr>
          <p:cNvPr id="22" name="Rectangle 21" descr="Connected">
            <a:extLst>
              <a:ext uri="{FF2B5EF4-FFF2-40B4-BE49-F238E27FC236}">
                <a16:creationId xmlns:a16="http://schemas.microsoft.com/office/drawing/2014/main" id="{4D65CC96-E708-0BF5-CEAB-2A78C67A7BB0}"/>
              </a:ext>
            </a:extLst>
          </p:cNvPr>
          <p:cNvSpPr/>
          <p:nvPr/>
        </p:nvSpPr>
        <p:spPr>
          <a:xfrm>
            <a:off x="1286595" y="2251952"/>
            <a:ext cx="344209" cy="344209"/>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Freeform: Shape 22">
            <a:extLst>
              <a:ext uri="{FF2B5EF4-FFF2-40B4-BE49-F238E27FC236}">
                <a16:creationId xmlns:a16="http://schemas.microsoft.com/office/drawing/2014/main" id="{673530D0-0123-92E3-7C7A-82877566064F}"/>
              </a:ext>
            </a:extLst>
          </p:cNvPr>
          <p:cNvSpPr/>
          <p:nvPr/>
        </p:nvSpPr>
        <p:spPr>
          <a:xfrm>
            <a:off x="1820120" y="2111139"/>
            <a:ext cx="9335559" cy="3907921"/>
          </a:xfrm>
          <a:custGeom>
            <a:avLst/>
            <a:gdLst>
              <a:gd name="connsiteX0" fmla="*/ 0 w 9335559"/>
              <a:gd name="connsiteY0" fmla="*/ 0 h 625835"/>
              <a:gd name="connsiteX1" fmla="*/ 9335559 w 9335559"/>
              <a:gd name="connsiteY1" fmla="*/ 0 h 625835"/>
              <a:gd name="connsiteX2" fmla="*/ 9335559 w 9335559"/>
              <a:gd name="connsiteY2" fmla="*/ 625835 h 625835"/>
              <a:gd name="connsiteX3" fmla="*/ 0 w 9335559"/>
              <a:gd name="connsiteY3" fmla="*/ 625835 h 625835"/>
              <a:gd name="connsiteX4" fmla="*/ 0 w 9335559"/>
              <a:gd name="connsiteY4" fmla="*/ 0 h 625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5559" h="625835">
                <a:moveTo>
                  <a:pt x="0" y="0"/>
                </a:moveTo>
                <a:lnTo>
                  <a:pt x="9335559" y="0"/>
                </a:lnTo>
                <a:lnTo>
                  <a:pt x="9335559" y="625835"/>
                </a:lnTo>
                <a:lnTo>
                  <a:pt x="0" y="62583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6234" tIns="66234" rIns="66234" bIns="66234" numCol="1" spcCol="1270" anchor="ctr" anchorCtr="0">
            <a:noAutofit/>
          </a:bodyPr>
          <a:lstStyle/>
          <a:p>
            <a:pPr marL="0" lvl="0" indent="0" algn="l" defTabSz="622300">
              <a:lnSpc>
                <a:spcPct val="100000"/>
              </a:lnSpc>
              <a:spcBef>
                <a:spcPct val="0"/>
              </a:spcBef>
              <a:spcAft>
                <a:spcPct val="35000"/>
              </a:spcAft>
              <a:buNone/>
            </a:pPr>
            <a:endParaRPr lang="en-US" sz="1400" kern="1200" dirty="0"/>
          </a:p>
        </p:txBody>
      </p:sp>
      <p:sp>
        <p:nvSpPr>
          <p:cNvPr id="24" name="TextBox 23">
            <a:extLst>
              <a:ext uri="{FF2B5EF4-FFF2-40B4-BE49-F238E27FC236}">
                <a16:creationId xmlns:a16="http://schemas.microsoft.com/office/drawing/2014/main" id="{A95D57D7-81F8-6654-B60B-FD9FD5B4008F}"/>
              </a:ext>
            </a:extLst>
          </p:cNvPr>
          <p:cNvSpPr txBox="1"/>
          <p:nvPr/>
        </p:nvSpPr>
        <p:spPr>
          <a:xfrm>
            <a:off x="1740023" y="2251952"/>
            <a:ext cx="9099612" cy="369332"/>
          </a:xfrm>
          <a:prstGeom prst="rect">
            <a:avLst/>
          </a:prstGeom>
          <a:noFill/>
        </p:spPr>
        <p:txBody>
          <a:bodyPr wrap="square" rtlCol="0">
            <a:spAutoFit/>
          </a:bodyPr>
          <a:lstStyle/>
          <a:p>
            <a:r>
              <a:rPr lang="en-CA" b="1" dirty="0"/>
              <a:t>Accept-Language</a:t>
            </a:r>
          </a:p>
        </p:txBody>
      </p:sp>
      <p:sp>
        <p:nvSpPr>
          <p:cNvPr id="25" name="TextBox 24">
            <a:extLst>
              <a:ext uri="{FF2B5EF4-FFF2-40B4-BE49-F238E27FC236}">
                <a16:creationId xmlns:a16="http://schemas.microsoft.com/office/drawing/2014/main" id="{4BD61C1F-1765-440F-BD45-640F5DE10EB8}"/>
              </a:ext>
            </a:extLst>
          </p:cNvPr>
          <p:cNvSpPr txBox="1"/>
          <p:nvPr/>
        </p:nvSpPr>
        <p:spPr>
          <a:xfrm>
            <a:off x="1740023" y="2601469"/>
            <a:ext cx="9099612" cy="2308324"/>
          </a:xfrm>
          <a:prstGeom prst="rect">
            <a:avLst/>
          </a:prstGeom>
          <a:noFill/>
        </p:spPr>
        <p:txBody>
          <a:bodyPr wrap="square" rtlCol="0">
            <a:spAutoFit/>
          </a:bodyPr>
          <a:lstStyle/>
          <a:p>
            <a:pPr lvl="0">
              <a:lnSpc>
                <a:spcPct val="100000"/>
              </a:lnSpc>
            </a:pPr>
            <a:r>
              <a:rPr lang="en-CA" sz="1600" dirty="0"/>
              <a:t>This is a hint to the web-server as to what language the client wants to see the requested content in.  The user can specify multiple values by separating each one by a comma.  They can also add a “q-value” to indicate how strongly they prefer that language.  This is done by adding “;q=“ and then a number between 0 and 1.  After the language code is specified. If no “q-value” is mentioned the value is assumed to be 1.</a:t>
            </a:r>
          </a:p>
          <a:p>
            <a:pPr lvl="0">
              <a:lnSpc>
                <a:spcPct val="100000"/>
              </a:lnSpc>
            </a:pPr>
            <a:endParaRPr lang="en-CA" sz="1600" dirty="0"/>
          </a:p>
          <a:p>
            <a:pPr lvl="0">
              <a:lnSpc>
                <a:spcPct val="100000"/>
              </a:lnSpc>
            </a:pPr>
            <a:r>
              <a:rPr lang="en-CA" sz="1600" b="1" dirty="0">
                <a:latin typeface="Courier New" panose="02070309020205020404" pitchFamily="49" charset="0"/>
                <a:cs typeface="Courier New" panose="02070309020205020404" pitchFamily="49" charset="0"/>
              </a:rPr>
              <a:t>Accept-Language: </a:t>
            </a:r>
            <a:r>
              <a:rPr lang="en-CA" sz="1600" b="1" dirty="0" err="1">
                <a:latin typeface="Courier New" panose="02070309020205020404" pitchFamily="49" charset="0"/>
                <a:cs typeface="Courier New" panose="02070309020205020404" pitchFamily="49" charset="0"/>
              </a:rPr>
              <a:t>fr-FR;q</a:t>
            </a:r>
            <a:r>
              <a:rPr lang="en-CA" sz="1600" b="1" dirty="0">
                <a:latin typeface="Courier New" panose="02070309020205020404" pitchFamily="49" charset="0"/>
                <a:cs typeface="Courier New" panose="02070309020205020404" pitchFamily="49" charset="0"/>
              </a:rPr>
              <a:t>=0.4,fr-CA;q=0.8,en</a:t>
            </a:r>
          </a:p>
          <a:p>
            <a:pPr lvl="0">
              <a:lnSpc>
                <a:spcPct val="100000"/>
              </a:lnSpc>
            </a:pPr>
            <a:endParaRPr lang="en-CA" sz="1600" dirty="0"/>
          </a:p>
          <a:p>
            <a:pPr lvl="0">
              <a:lnSpc>
                <a:spcPct val="100000"/>
              </a:lnSpc>
            </a:pPr>
            <a:r>
              <a:rPr lang="en-CA" sz="1600" dirty="0"/>
              <a:t>Means the user prefers English, then Canadian French and then Continental French (i.e., from France) </a:t>
            </a:r>
            <a:endParaRPr lang="en-US" sz="1600" dirty="0"/>
          </a:p>
        </p:txBody>
      </p:sp>
    </p:spTree>
    <p:extLst>
      <p:ext uri="{BB962C8B-B14F-4D97-AF65-F5344CB8AC3E}">
        <p14:creationId xmlns:p14="http://schemas.microsoft.com/office/powerpoint/2010/main" val="27816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A1D6-3E2E-90F0-369A-EF9E3CD6AD43}"/>
              </a:ext>
            </a:extLst>
          </p:cNvPr>
          <p:cNvSpPr>
            <a:spLocks noGrp="1"/>
          </p:cNvSpPr>
          <p:nvPr>
            <p:ph type="title"/>
          </p:nvPr>
        </p:nvSpPr>
        <p:spPr/>
        <p:txBody>
          <a:bodyPr/>
          <a:lstStyle/>
          <a:p>
            <a:r>
              <a:rPr lang="en-CA" dirty="0"/>
              <a:t>Anatomy of a HTTP Request</a:t>
            </a:r>
          </a:p>
        </p:txBody>
      </p:sp>
      <p:sp>
        <p:nvSpPr>
          <p:cNvPr id="21" name="Rectangle: Rounded Corners 20">
            <a:extLst>
              <a:ext uri="{FF2B5EF4-FFF2-40B4-BE49-F238E27FC236}">
                <a16:creationId xmlns:a16="http://schemas.microsoft.com/office/drawing/2014/main" id="{531E91B6-BBB8-5163-C160-0ABA933EE865}"/>
              </a:ext>
            </a:extLst>
          </p:cNvPr>
          <p:cNvSpPr/>
          <p:nvPr/>
        </p:nvSpPr>
        <p:spPr>
          <a:xfrm>
            <a:off x="1097280" y="2111139"/>
            <a:ext cx="10058399" cy="2922500"/>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CA" dirty="0"/>
          </a:p>
        </p:txBody>
      </p:sp>
      <p:sp>
        <p:nvSpPr>
          <p:cNvPr id="22" name="Rectangle 21" descr="Connected">
            <a:extLst>
              <a:ext uri="{FF2B5EF4-FFF2-40B4-BE49-F238E27FC236}">
                <a16:creationId xmlns:a16="http://schemas.microsoft.com/office/drawing/2014/main" id="{4D65CC96-E708-0BF5-CEAB-2A78C67A7BB0}"/>
              </a:ext>
            </a:extLst>
          </p:cNvPr>
          <p:cNvSpPr/>
          <p:nvPr/>
        </p:nvSpPr>
        <p:spPr>
          <a:xfrm>
            <a:off x="1286595" y="2251952"/>
            <a:ext cx="344209" cy="344209"/>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Freeform: Shape 22">
            <a:extLst>
              <a:ext uri="{FF2B5EF4-FFF2-40B4-BE49-F238E27FC236}">
                <a16:creationId xmlns:a16="http://schemas.microsoft.com/office/drawing/2014/main" id="{673530D0-0123-92E3-7C7A-82877566064F}"/>
              </a:ext>
            </a:extLst>
          </p:cNvPr>
          <p:cNvSpPr/>
          <p:nvPr/>
        </p:nvSpPr>
        <p:spPr>
          <a:xfrm>
            <a:off x="1820120" y="2111139"/>
            <a:ext cx="9335559" cy="3907921"/>
          </a:xfrm>
          <a:custGeom>
            <a:avLst/>
            <a:gdLst>
              <a:gd name="connsiteX0" fmla="*/ 0 w 9335559"/>
              <a:gd name="connsiteY0" fmla="*/ 0 h 625835"/>
              <a:gd name="connsiteX1" fmla="*/ 9335559 w 9335559"/>
              <a:gd name="connsiteY1" fmla="*/ 0 h 625835"/>
              <a:gd name="connsiteX2" fmla="*/ 9335559 w 9335559"/>
              <a:gd name="connsiteY2" fmla="*/ 625835 h 625835"/>
              <a:gd name="connsiteX3" fmla="*/ 0 w 9335559"/>
              <a:gd name="connsiteY3" fmla="*/ 625835 h 625835"/>
              <a:gd name="connsiteX4" fmla="*/ 0 w 9335559"/>
              <a:gd name="connsiteY4" fmla="*/ 0 h 625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5559" h="625835">
                <a:moveTo>
                  <a:pt x="0" y="0"/>
                </a:moveTo>
                <a:lnTo>
                  <a:pt x="9335559" y="0"/>
                </a:lnTo>
                <a:lnTo>
                  <a:pt x="9335559" y="625835"/>
                </a:lnTo>
                <a:lnTo>
                  <a:pt x="0" y="62583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6234" tIns="66234" rIns="66234" bIns="66234" numCol="1" spcCol="1270" anchor="ctr" anchorCtr="0">
            <a:noAutofit/>
          </a:bodyPr>
          <a:lstStyle/>
          <a:p>
            <a:pPr marL="0" lvl="0" indent="0" algn="l" defTabSz="622300">
              <a:lnSpc>
                <a:spcPct val="100000"/>
              </a:lnSpc>
              <a:spcBef>
                <a:spcPct val="0"/>
              </a:spcBef>
              <a:spcAft>
                <a:spcPct val="35000"/>
              </a:spcAft>
              <a:buNone/>
            </a:pPr>
            <a:endParaRPr lang="en-US" sz="1400" kern="1200" dirty="0"/>
          </a:p>
        </p:txBody>
      </p:sp>
      <p:sp>
        <p:nvSpPr>
          <p:cNvPr id="24" name="TextBox 23">
            <a:extLst>
              <a:ext uri="{FF2B5EF4-FFF2-40B4-BE49-F238E27FC236}">
                <a16:creationId xmlns:a16="http://schemas.microsoft.com/office/drawing/2014/main" id="{A95D57D7-81F8-6654-B60B-FD9FD5B4008F}"/>
              </a:ext>
            </a:extLst>
          </p:cNvPr>
          <p:cNvSpPr txBox="1"/>
          <p:nvPr/>
        </p:nvSpPr>
        <p:spPr>
          <a:xfrm>
            <a:off x="1740023" y="2251952"/>
            <a:ext cx="9099612" cy="369332"/>
          </a:xfrm>
          <a:prstGeom prst="rect">
            <a:avLst/>
          </a:prstGeom>
          <a:noFill/>
        </p:spPr>
        <p:txBody>
          <a:bodyPr wrap="square" rtlCol="0">
            <a:spAutoFit/>
          </a:bodyPr>
          <a:lstStyle/>
          <a:p>
            <a:r>
              <a:rPr lang="en-CA" b="1" dirty="0"/>
              <a:t>Accept-Encoding</a:t>
            </a:r>
          </a:p>
        </p:txBody>
      </p:sp>
      <p:sp>
        <p:nvSpPr>
          <p:cNvPr id="25" name="TextBox 24">
            <a:extLst>
              <a:ext uri="{FF2B5EF4-FFF2-40B4-BE49-F238E27FC236}">
                <a16:creationId xmlns:a16="http://schemas.microsoft.com/office/drawing/2014/main" id="{4BD61C1F-1765-440F-BD45-640F5DE10EB8}"/>
              </a:ext>
            </a:extLst>
          </p:cNvPr>
          <p:cNvSpPr txBox="1"/>
          <p:nvPr/>
        </p:nvSpPr>
        <p:spPr>
          <a:xfrm>
            <a:off x="1740023" y="2601469"/>
            <a:ext cx="9099612" cy="2062103"/>
          </a:xfrm>
          <a:prstGeom prst="rect">
            <a:avLst/>
          </a:prstGeom>
          <a:noFill/>
        </p:spPr>
        <p:txBody>
          <a:bodyPr wrap="square" rtlCol="0">
            <a:spAutoFit/>
          </a:bodyPr>
          <a:lstStyle/>
          <a:p>
            <a:pPr lvl="0">
              <a:lnSpc>
                <a:spcPct val="100000"/>
              </a:lnSpc>
            </a:pPr>
            <a:r>
              <a:rPr lang="en-CA" sz="1600" dirty="0"/>
              <a:t>This is a request to the server to compress the HTTP response using one of the following algorithms</a:t>
            </a:r>
          </a:p>
          <a:p>
            <a:pPr lvl="0">
              <a:lnSpc>
                <a:spcPct val="100000"/>
              </a:lnSpc>
            </a:pPr>
            <a:r>
              <a:rPr lang="en-CA" sz="1600" dirty="0" err="1"/>
              <a:t>gzip</a:t>
            </a:r>
            <a:r>
              <a:rPr lang="en-CA" sz="1600" dirty="0"/>
              <a:t>, compress, deflate or br.</a:t>
            </a:r>
          </a:p>
          <a:p>
            <a:pPr lvl="0">
              <a:lnSpc>
                <a:spcPct val="100000"/>
              </a:lnSpc>
            </a:pPr>
            <a:endParaRPr lang="en-CA" sz="1600" dirty="0"/>
          </a:p>
          <a:p>
            <a:pPr lvl="0">
              <a:lnSpc>
                <a:spcPct val="100000"/>
              </a:lnSpc>
            </a:pPr>
            <a:r>
              <a:rPr lang="en-CA" sz="1600" dirty="0"/>
              <a:t>The user can also specify “identity” which means no compression at all.  This can be useful for debugging server problems with a client like PuTTY.</a:t>
            </a:r>
          </a:p>
          <a:p>
            <a:pPr lvl="0">
              <a:lnSpc>
                <a:spcPct val="100000"/>
              </a:lnSpc>
            </a:pPr>
            <a:endParaRPr lang="en-CA" sz="1600" dirty="0"/>
          </a:p>
          <a:p>
            <a:pPr lvl="0">
              <a:lnSpc>
                <a:spcPct val="100000"/>
              </a:lnSpc>
            </a:pPr>
            <a:r>
              <a:rPr lang="en-CA" sz="1600" dirty="0"/>
              <a:t>Just like Accept-Language, the server can be told that the client will accept more than one algorithm (by separating them with a comma) and each algorithm can be given a “q-value” to express preference.</a:t>
            </a:r>
            <a:endParaRPr lang="en-US" sz="1600" dirty="0"/>
          </a:p>
        </p:txBody>
      </p:sp>
    </p:spTree>
    <p:extLst>
      <p:ext uri="{BB962C8B-B14F-4D97-AF65-F5344CB8AC3E}">
        <p14:creationId xmlns:p14="http://schemas.microsoft.com/office/powerpoint/2010/main" val="2093037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C8C3-DB4F-4578-8A1A-2F92860AB177}"/>
              </a:ext>
            </a:extLst>
          </p:cNvPr>
          <p:cNvSpPr>
            <a:spLocks noGrp="1"/>
          </p:cNvSpPr>
          <p:nvPr>
            <p:ph type="title"/>
          </p:nvPr>
        </p:nvSpPr>
        <p:spPr>
          <a:xfrm>
            <a:off x="1097280" y="286603"/>
            <a:ext cx="10058400" cy="1450757"/>
          </a:xfrm>
        </p:spPr>
        <p:txBody>
          <a:bodyPr anchor="b">
            <a:normAutofit/>
          </a:bodyPr>
          <a:lstStyle/>
          <a:p>
            <a:r>
              <a:rPr lang="en-US" dirty="0"/>
              <a:t>STATIC HTML - Response</a:t>
            </a:r>
          </a:p>
        </p:txBody>
      </p:sp>
      <p:sp>
        <p:nvSpPr>
          <p:cNvPr id="12" name="Content Placeholder 3">
            <a:extLst>
              <a:ext uri="{FF2B5EF4-FFF2-40B4-BE49-F238E27FC236}">
                <a16:creationId xmlns:a16="http://schemas.microsoft.com/office/drawing/2014/main" id="{6AD9610F-D690-4AF0-B345-DCCD388739CA}"/>
              </a:ext>
            </a:extLst>
          </p:cNvPr>
          <p:cNvSpPr>
            <a:spLocks noGrp="1"/>
          </p:cNvSpPr>
          <p:nvPr>
            <p:ph sz="half" idx="2"/>
          </p:nvPr>
        </p:nvSpPr>
        <p:spPr>
          <a:xfrm>
            <a:off x="888484" y="3746376"/>
            <a:ext cx="10742321" cy="2610035"/>
          </a:xfrm>
        </p:spPr>
        <p:txBody>
          <a:bodyPr>
            <a:noAutofit/>
          </a:bodyPr>
          <a:lstStyle/>
          <a:p>
            <a:pPr>
              <a:buFont typeface="Arial" panose="020B0604020202020204" pitchFamily="34" charset="0"/>
              <a:buChar char="•"/>
            </a:pPr>
            <a:r>
              <a:rPr lang="en-US" sz="1800" dirty="0"/>
              <a:t>When the web server receives the HTTP Request it looks for the requested file in the specified directory</a:t>
            </a:r>
          </a:p>
          <a:p>
            <a:pPr>
              <a:buFont typeface="Arial" panose="020B0604020202020204" pitchFamily="34" charset="0"/>
              <a:buChar char="•"/>
            </a:pPr>
            <a:r>
              <a:rPr lang="en-US" sz="1800" dirty="0"/>
              <a:t>If the file is found a HTTP response is sent. It begins with the HTTP version, then the response code (200 if the file is found) and a short message explaining the code.  Which in this case would be “OK” and ends with the contents of the file in the HTTP Response body.  All of this is in plain text.</a:t>
            </a:r>
          </a:p>
          <a:p>
            <a:pPr>
              <a:buFont typeface="Arial" panose="020B0604020202020204" pitchFamily="34" charset="0"/>
              <a:buChar char="•"/>
            </a:pPr>
            <a:r>
              <a:rPr lang="en-US" sz="1800" dirty="0"/>
              <a:t>If the file isn’t found, then an error code is reported.  Usually, a 404 followed by the message “Not found”.</a:t>
            </a:r>
          </a:p>
          <a:p>
            <a:pPr>
              <a:buFont typeface="Arial" panose="020B0604020202020204" pitchFamily="34" charset="0"/>
              <a:buChar char="•"/>
            </a:pPr>
            <a:r>
              <a:rPr lang="en-US" sz="1800" dirty="0"/>
              <a:t>Receiving the response, the web browser takes the file contents and sends it to the web browser.</a:t>
            </a:r>
          </a:p>
        </p:txBody>
      </p:sp>
      <p:pic>
        <p:nvPicPr>
          <p:cNvPr id="11" name="Picture 10">
            <a:extLst>
              <a:ext uri="{FF2B5EF4-FFF2-40B4-BE49-F238E27FC236}">
                <a16:creationId xmlns:a16="http://schemas.microsoft.com/office/drawing/2014/main" id="{657AF304-BE83-432B-894E-6868A8C6BCC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68830" y="2152892"/>
            <a:ext cx="8054340" cy="1509091"/>
          </a:xfrm>
          <a:prstGeom prst="rect">
            <a:avLst/>
          </a:prstGeom>
        </p:spPr>
      </p:pic>
    </p:spTree>
    <p:extLst>
      <p:ext uri="{BB962C8B-B14F-4D97-AF65-F5344CB8AC3E}">
        <p14:creationId xmlns:p14="http://schemas.microsoft.com/office/powerpoint/2010/main" val="1475411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C8C3-DB4F-4578-8A1A-2F92860AB177}"/>
              </a:ext>
            </a:extLst>
          </p:cNvPr>
          <p:cNvSpPr>
            <a:spLocks noGrp="1"/>
          </p:cNvSpPr>
          <p:nvPr>
            <p:ph type="title"/>
          </p:nvPr>
        </p:nvSpPr>
        <p:spPr>
          <a:xfrm>
            <a:off x="1097280" y="286603"/>
            <a:ext cx="10058400" cy="1450757"/>
          </a:xfrm>
        </p:spPr>
        <p:txBody>
          <a:bodyPr anchor="b">
            <a:normAutofit/>
          </a:bodyPr>
          <a:lstStyle/>
          <a:p>
            <a:r>
              <a:rPr lang="en-US" dirty="0"/>
              <a:t>STATIC HTML (legacy)</a:t>
            </a:r>
          </a:p>
        </p:txBody>
      </p:sp>
      <p:sp>
        <p:nvSpPr>
          <p:cNvPr id="12" name="Content Placeholder 3">
            <a:extLst>
              <a:ext uri="{FF2B5EF4-FFF2-40B4-BE49-F238E27FC236}">
                <a16:creationId xmlns:a16="http://schemas.microsoft.com/office/drawing/2014/main" id="{6AD9610F-D690-4AF0-B345-DCCD388739CA}"/>
              </a:ext>
            </a:extLst>
          </p:cNvPr>
          <p:cNvSpPr>
            <a:spLocks noGrp="1"/>
          </p:cNvSpPr>
          <p:nvPr>
            <p:ph sz="half" idx="1"/>
          </p:nvPr>
        </p:nvSpPr>
        <p:spPr>
          <a:xfrm>
            <a:off x="1097280" y="2120900"/>
            <a:ext cx="4639736" cy="3748193"/>
          </a:xfrm>
        </p:spPr>
        <p:txBody>
          <a:bodyPr>
            <a:normAutofit/>
          </a:bodyPr>
          <a:lstStyle/>
          <a:p>
            <a:pPr>
              <a:lnSpc>
                <a:spcPct val="100000"/>
              </a:lnSpc>
              <a:buFont typeface="Arial" panose="020B0604020202020204" pitchFamily="34" charset="0"/>
              <a:buChar char="•"/>
            </a:pPr>
            <a:r>
              <a:rPr lang="en-US" sz="1800" dirty="0"/>
              <a:t>While it’s up to the web browser to determine what it should do with the data (i.e., is it a web page, a pdf file or an image?) The webserver also sends a hint in one of the headers in the HTTP Response. This is known as the “</a:t>
            </a:r>
            <a:r>
              <a:rPr lang="en-US" sz="1800" b="1" dirty="0">
                <a:latin typeface="Courier New" panose="02070309020205020404" pitchFamily="49" charset="0"/>
                <a:cs typeface="Courier New" panose="02070309020205020404" pitchFamily="49" charset="0"/>
              </a:rPr>
              <a:t>Content-Type</a:t>
            </a:r>
            <a:r>
              <a:rPr lang="en-US" sz="1800" dirty="0"/>
              <a:t>” header.</a:t>
            </a:r>
          </a:p>
          <a:p>
            <a:pPr>
              <a:lnSpc>
                <a:spcPct val="100000"/>
              </a:lnSpc>
              <a:buFont typeface="Arial" panose="020B0604020202020204" pitchFamily="34" charset="0"/>
              <a:buChar char="•"/>
            </a:pPr>
            <a:r>
              <a:rPr lang="en-US" sz="1800" dirty="0"/>
              <a:t>If the “</a:t>
            </a:r>
            <a:r>
              <a:rPr lang="en-US" sz="1800" b="1" dirty="0">
                <a:latin typeface="Courier New" panose="02070309020205020404" pitchFamily="49" charset="0"/>
                <a:cs typeface="Courier New" panose="02070309020205020404" pitchFamily="49" charset="0"/>
              </a:rPr>
              <a:t>Content-Type</a:t>
            </a:r>
            <a:r>
              <a:rPr lang="en-US" sz="1800" dirty="0"/>
              <a:t>” is “</a:t>
            </a:r>
            <a:r>
              <a:rPr lang="en-US" sz="1800" b="1" dirty="0">
                <a:latin typeface="Courier New" panose="02070309020205020404" pitchFamily="49" charset="0"/>
                <a:cs typeface="Courier New" panose="02070309020205020404" pitchFamily="49" charset="0"/>
              </a:rPr>
              <a:t>text/html</a:t>
            </a:r>
            <a:r>
              <a:rPr lang="en-US" sz="1800" dirty="0"/>
              <a:t>” then the web browser passes it to the part of its program which draws web pages. If it is something else like “</a:t>
            </a:r>
            <a:r>
              <a:rPr lang="en-US" sz="1800" b="1" dirty="0">
                <a:latin typeface="Courier New" panose="02070309020205020404" pitchFamily="49" charset="0"/>
                <a:cs typeface="Courier New" panose="02070309020205020404" pitchFamily="49" charset="0"/>
              </a:rPr>
              <a:t>image/jpeg</a:t>
            </a:r>
            <a:r>
              <a:rPr lang="en-US" sz="1800" dirty="0"/>
              <a:t>” then it passes it to the part of the application which handles that.</a:t>
            </a:r>
          </a:p>
        </p:txBody>
      </p:sp>
      <p:pic>
        <p:nvPicPr>
          <p:cNvPr id="9" name="Picture 8">
            <a:extLst>
              <a:ext uri="{FF2B5EF4-FFF2-40B4-BE49-F238E27FC236}">
                <a16:creationId xmlns:a16="http://schemas.microsoft.com/office/drawing/2014/main" id="{4A492768-EDD9-4DE5-B4D1-8B3C6AADC01E}"/>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6862404" y="2120900"/>
            <a:ext cx="3946816" cy="3748194"/>
          </a:xfrm>
          <a:prstGeom prst="rect">
            <a:avLst/>
          </a:prstGeom>
          <a:noFill/>
        </p:spPr>
      </p:pic>
    </p:spTree>
    <p:extLst>
      <p:ext uri="{BB962C8B-B14F-4D97-AF65-F5344CB8AC3E}">
        <p14:creationId xmlns:p14="http://schemas.microsoft.com/office/powerpoint/2010/main" val="1646688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C8C3-DB4F-4578-8A1A-2F92860AB177}"/>
              </a:ext>
            </a:extLst>
          </p:cNvPr>
          <p:cNvSpPr>
            <a:spLocks noGrp="1"/>
          </p:cNvSpPr>
          <p:nvPr>
            <p:ph type="title"/>
          </p:nvPr>
        </p:nvSpPr>
        <p:spPr>
          <a:xfrm>
            <a:off x="1097280" y="286603"/>
            <a:ext cx="10058400" cy="1450757"/>
          </a:xfrm>
        </p:spPr>
        <p:txBody>
          <a:bodyPr anchor="b">
            <a:normAutofit/>
          </a:bodyPr>
          <a:lstStyle/>
          <a:p>
            <a:r>
              <a:rPr lang="en-US" dirty="0"/>
              <a:t>STATIC HTML (legacy)</a:t>
            </a:r>
          </a:p>
        </p:txBody>
      </p:sp>
      <p:sp>
        <p:nvSpPr>
          <p:cNvPr id="12" name="Content Placeholder 3">
            <a:extLst>
              <a:ext uri="{FF2B5EF4-FFF2-40B4-BE49-F238E27FC236}">
                <a16:creationId xmlns:a16="http://schemas.microsoft.com/office/drawing/2014/main" id="{6AD9610F-D690-4AF0-B345-DCCD388739CA}"/>
              </a:ext>
            </a:extLst>
          </p:cNvPr>
          <p:cNvSpPr>
            <a:spLocks noGrp="1"/>
          </p:cNvSpPr>
          <p:nvPr>
            <p:ph sz="half" idx="1"/>
          </p:nvPr>
        </p:nvSpPr>
        <p:spPr>
          <a:xfrm>
            <a:off x="1097280" y="2120900"/>
            <a:ext cx="4639736" cy="3748193"/>
          </a:xfrm>
        </p:spPr>
        <p:txBody>
          <a:bodyPr>
            <a:normAutofit/>
          </a:bodyPr>
          <a:lstStyle/>
          <a:p>
            <a:pPr>
              <a:lnSpc>
                <a:spcPct val="100000"/>
              </a:lnSpc>
              <a:buFont typeface="Arial" panose="020B0604020202020204" pitchFamily="34" charset="0"/>
              <a:buChar char="•"/>
            </a:pPr>
            <a:r>
              <a:rPr lang="en-US" sz="1800" dirty="0"/>
              <a:t>Sometimes the browser needs another application to interpret the data and tells the operating system to open it.  Such as “</a:t>
            </a:r>
            <a:r>
              <a:rPr lang="en-US" sz="1800" b="1" dirty="0">
                <a:latin typeface="Courier New" panose="02070309020205020404" pitchFamily="49" charset="0"/>
                <a:cs typeface="Courier New" panose="02070309020205020404" pitchFamily="49" charset="0"/>
              </a:rPr>
              <a:t>application/pdf</a:t>
            </a:r>
            <a:r>
              <a:rPr lang="en-US" sz="1800" dirty="0"/>
              <a:t>” or it may just save the file in a directory.  Such as when you download a file.</a:t>
            </a:r>
          </a:p>
          <a:p>
            <a:pPr>
              <a:lnSpc>
                <a:spcPct val="100000"/>
              </a:lnSpc>
              <a:buFont typeface="Arial" panose="020B0604020202020204" pitchFamily="34" charset="0"/>
              <a:buChar char="•"/>
            </a:pPr>
            <a:r>
              <a:rPr lang="en-US" sz="1800" dirty="0"/>
              <a:t>A user can even instruct the web browser to override the default </a:t>
            </a:r>
            <a:r>
              <a:rPr lang="en-US" sz="1800" dirty="0" err="1"/>
              <a:t>behaviour</a:t>
            </a:r>
            <a:r>
              <a:rPr lang="en-US" sz="1800" dirty="0"/>
              <a:t> to do something else.  i.e., Save all PDF files to disk or open all PDF files with Microsoft Word.</a:t>
            </a:r>
          </a:p>
        </p:txBody>
      </p:sp>
      <p:pic>
        <p:nvPicPr>
          <p:cNvPr id="9" name="Picture 8">
            <a:extLst>
              <a:ext uri="{FF2B5EF4-FFF2-40B4-BE49-F238E27FC236}">
                <a16:creationId xmlns:a16="http://schemas.microsoft.com/office/drawing/2014/main" id="{4A492768-EDD9-4DE5-B4D1-8B3C6AADC01E}"/>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6862404" y="2120900"/>
            <a:ext cx="3946816" cy="3748194"/>
          </a:xfrm>
          <a:prstGeom prst="rect">
            <a:avLst/>
          </a:prstGeom>
          <a:noFill/>
        </p:spPr>
      </p:pic>
    </p:spTree>
    <p:extLst>
      <p:ext uri="{BB962C8B-B14F-4D97-AF65-F5344CB8AC3E}">
        <p14:creationId xmlns:p14="http://schemas.microsoft.com/office/powerpoint/2010/main" val="3585326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195E6-12E5-4595-8E01-757D28FAC80C}"/>
              </a:ext>
            </a:extLst>
          </p:cNvPr>
          <p:cNvSpPr>
            <a:spLocks noGrp="1"/>
          </p:cNvSpPr>
          <p:nvPr>
            <p:ph type="title"/>
          </p:nvPr>
        </p:nvSpPr>
        <p:spPr/>
        <p:txBody>
          <a:bodyPr/>
          <a:lstStyle/>
          <a:p>
            <a:r>
              <a:rPr lang="en-US" dirty="0"/>
              <a:t>HTTP Status Codes</a:t>
            </a:r>
          </a:p>
        </p:txBody>
      </p:sp>
      <p:graphicFrame>
        <p:nvGraphicFramePr>
          <p:cNvPr id="4" name="Table 4">
            <a:extLst>
              <a:ext uri="{FF2B5EF4-FFF2-40B4-BE49-F238E27FC236}">
                <a16:creationId xmlns:a16="http://schemas.microsoft.com/office/drawing/2014/main" id="{D9852407-3711-4573-91FA-78491613F000}"/>
              </a:ext>
            </a:extLst>
          </p:cNvPr>
          <p:cNvGraphicFramePr>
            <a:graphicFrameLocks noGrp="1"/>
          </p:cNvGraphicFramePr>
          <p:nvPr>
            <p:ph idx="1"/>
          </p:nvPr>
        </p:nvGraphicFramePr>
        <p:xfrm>
          <a:off x="1096963" y="2108200"/>
          <a:ext cx="10058399" cy="3724429"/>
        </p:xfrm>
        <a:graphic>
          <a:graphicData uri="http://schemas.openxmlformats.org/drawingml/2006/table">
            <a:tbl>
              <a:tblPr firstRow="1" bandRow="1">
                <a:tableStyleId>{5C22544A-7EE6-4342-B048-85BDC9FD1C3A}</a:tableStyleId>
              </a:tblPr>
              <a:tblGrid>
                <a:gridCol w="970695">
                  <a:extLst>
                    <a:ext uri="{9D8B030D-6E8A-4147-A177-3AD203B41FA5}">
                      <a16:colId xmlns:a16="http://schemas.microsoft.com/office/drawing/2014/main" val="551967581"/>
                    </a:ext>
                  </a:extLst>
                </a:gridCol>
                <a:gridCol w="2619752">
                  <a:extLst>
                    <a:ext uri="{9D8B030D-6E8A-4147-A177-3AD203B41FA5}">
                      <a16:colId xmlns:a16="http://schemas.microsoft.com/office/drawing/2014/main" val="936038674"/>
                    </a:ext>
                  </a:extLst>
                </a:gridCol>
                <a:gridCol w="6467952">
                  <a:extLst>
                    <a:ext uri="{9D8B030D-6E8A-4147-A177-3AD203B41FA5}">
                      <a16:colId xmlns:a16="http://schemas.microsoft.com/office/drawing/2014/main" val="2049904151"/>
                    </a:ext>
                  </a:extLst>
                </a:gridCol>
              </a:tblGrid>
              <a:tr h="202796">
                <a:tc>
                  <a:txBody>
                    <a:bodyPr/>
                    <a:lstStyle/>
                    <a:p>
                      <a:r>
                        <a:rPr lang="en-US" dirty="0"/>
                        <a:t>Code</a:t>
                      </a:r>
                    </a:p>
                  </a:txBody>
                  <a:tcPr/>
                </a:tc>
                <a:tc>
                  <a:txBody>
                    <a:bodyPr/>
                    <a:lstStyle/>
                    <a:p>
                      <a:r>
                        <a:rPr lang="en-US" dirty="0"/>
                        <a:t>Message</a:t>
                      </a:r>
                    </a:p>
                  </a:txBody>
                  <a:tcPr/>
                </a:tc>
                <a:tc>
                  <a:txBody>
                    <a:bodyPr/>
                    <a:lstStyle/>
                    <a:p>
                      <a:r>
                        <a:rPr lang="en-US" dirty="0"/>
                        <a:t>Description</a:t>
                      </a:r>
                    </a:p>
                  </a:txBody>
                  <a:tcPr/>
                </a:tc>
                <a:extLst>
                  <a:ext uri="{0D108BD9-81ED-4DB2-BD59-A6C34878D82A}">
                    <a16:rowId xmlns:a16="http://schemas.microsoft.com/office/drawing/2014/main" val="184437925"/>
                  </a:ext>
                </a:extLst>
              </a:tr>
              <a:tr h="615469">
                <a:tc>
                  <a:txBody>
                    <a:bodyPr/>
                    <a:lstStyle/>
                    <a:p>
                      <a:r>
                        <a:rPr lang="en-US" dirty="0"/>
                        <a:t>200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Standard response for a successful request</a:t>
                      </a:r>
                    </a:p>
                  </a:txBody>
                  <a:tcPr/>
                </a:tc>
                <a:extLst>
                  <a:ext uri="{0D108BD9-81ED-4DB2-BD59-A6C34878D82A}">
                    <a16:rowId xmlns:a16="http://schemas.microsoft.com/office/drawing/2014/main" val="4156132120"/>
                  </a:ext>
                </a:extLst>
              </a:tr>
              <a:tr h="754602">
                <a:tc>
                  <a:txBody>
                    <a:bodyPr/>
                    <a:lstStyle/>
                    <a:p>
                      <a:r>
                        <a:rPr lang="en-US" dirty="0"/>
                        <a:t>403</a:t>
                      </a:r>
                    </a:p>
                  </a:txBody>
                  <a:tcPr/>
                </a:tc>
                <a:tc>
                  <a:txBody>
                    <a:bodyPr/>
                    <a:lstStyle/>
                    <a:p>
                      <a:r>
                        <a:rPr lang="en-US" dirty="0"/>
                        <a:t>FORBIDDEN</a:t>
                      </a:r>
                    </a:p>
                  </a:txBody>
                  <a:tcPr/>
                </a:tc>
                <a:tc>
                  <a:txBody>
                    <a:bodyPr/>
                    <a:lstStyle/>
                    <a:p>
                      <a:r>
                        <a:rPr lang="en-US" dirty="0"/>
                        <a:t>Server understood the request but is taking no action.  This is often results from attempting to access a page that requires a username and password.</a:t>
                      </a:r>
                    </a:p>
                  </a:txBody>
                  <a:tcPr/>
                </a:tc>
                <a:extLst>
                  <a:ext uri="{0D108BD9-81ED-4DB2-BD59-A6C34878D82A}">
                    <a16:rowId xmlns:a16="http://schemas.microsoft.com/office/drawing/2014/main" val="2430937425"/>
                  </a:ext>
                </a:extLst>
              </a:tr>
              <a:tr h="354893">
                <a:tc>
                  <a:txBody>
                    <a:bodyPr/>
                    <a:lstStyle/>
                    <a:p>
                      <a:r>
                        <a:rPr lang="en-US" dirty="0"/>
                        <a:t>404</a:t>
                      </a:r>
                    </a:p>
                  </a:txBody>
                  <a:tcPr/>
                </a:tc>
                <a:tc>
                  <a:txBody>
                    <a:bodyPr/>
                    <a:lstStyle/>
                    <a:p>
                      <a:r>
                        <a:rPr lang="en-US" dirty="0"/>
                        <a:t>NOT FOUND</a:t>
                      </a:r>
                    </a:p>
                  </a:txBody>
                  <a:tcPr/>
                </a:tc>
                <a:tc>
                  <a:txBody>
                    <a:bodyPr/>
                    <a:lstStyle/>
                    <a:p>
                      <a:r>
                        <a:rPr lang="en-US" dirty="0"/>
                        <a:t>The requested URL could not be found.  Frequently the result of entering a URL which doesn’t point to an actual document.</a:t>
                      </a:r>
                    </a:p>
                  </a:txBody>
                  <a:tcPr/>
                </a:tc>
                <a:extLst>
                  <a:ext uri="{0D108BD9-81ED-4DB2-BD59-A6C34878D82A}">
                    <a16:rowId xmlns:a16="http://schemas.microsoft.com/office/drawing/2014/main" val="1362756713"/>
                  </a:ext>
                </a:extLst>
              </a:tr>
              <a:tr h="506990">
                <a:tc>
                  <a:txBody>
                    <a:bodyPr/>
                    <a:lstStyle/>
                    <a:p>
                      <a:r>
                        <a:rPr lang="en-US" dirty="0"/>
                        <a:t>405</a:t>
                      </a:r>
                    </a:p>
                  </a:txBody>
                  <a:tcPr/>
                </a:tc>
                <a:tc>
                  <a:txBody>
                    <a:bodyPr/>
                    <a:lstStyle/>
                    <a:p>
                      <a:r>
                        <a:rPr lang="en-US" dirty="0"/>
                        <a:t>METHOD NOT ALLOWED</a:t>
                      </a:r>
                    </a:p>
                  </a:txBody>
                  <a:tcPr/>
                </a:tc>
                <a:tc>
                  <a:txBody>
                    <a:bodyPr/>
                    <a:lstStyle/>
                    <a:p>
                      <a:r>
                        <a:rPr lang="en-US" dirty="0"/>
                        <a:t>The server is telling you that the HTTP Request method you used is not allowed to access this resource.  Frequently this is used by a web application that is trying to force the use of POST instead of GET for submitting form data.</a:t>
                      </a:r>
                    </a:p>
                  </a:txBody>
                  <a:tcPr/>
                </a:tc>
                <a:extLst>
                  <a:ext uri="{0D108BD9-81ED-4DB2-BD59-A6C34878D82A}">
                    <a16:rowId xmlns:a16="http://schemas.microsoft.com/office/drawing/2014/main" val="3319167184"/>
                  </a:ext>
                </a:extLst>
              </a:tr>
            </a:tbl>
          </a:graphicData>
        </a:graphic>
      </p:graphicFrame>
      <p:sp>
        <p:nvSpPr>
          <p:cNvPr id="5" name="TextBox 4">
            <a:extLst>
              <a:ext uri="{FF2B5EF4-FFF2-40B4-BE49-F238E27FC236}">
                <a16:creationId xmlns:a16="http://schemas.microsoft.com/office/drawing/2014/main" id="{C1E76819-008C-486D-BD72-CE97D84E3517}"/>
              </a:ext>
            </a:extLst>
          </p:cNvPr>
          <p:cNvSpPr txBox="1"/>
          <p:nvPr/>
        </p:nvSpPr>
        <p:spPr>
          <a:xfrm>
            <a:off x="1096963" y="5925066"/>
            <a:ext cx="10058400" cy="369332"/>
          </a:xfrm>
          <a:prstGeom prst="rect">
            <a:avLst/>
          </a:prstGeom>
          <a:noFill/>
        </p:spPr>
        <p:txBody>
          <a:bodyPr wrap="square" rtlCol="0">
            <a:spAutoFit/>
          </a:bodyPr>
          <a:lstStyle/>
          <a:p>
            <a:pPr algn="ctr"/>
            <a:r>
              <a:rPr lang="en-US" dirty="0"/>
              <a:t>These are just a few of the status codes.  There are many more.</a:t>
            </a:r>
          </a:p>
        </p:txBody>
      </p:sp>
    </p:spTree>
    <p:extLst>
      <p:ext uri="{BB962C8B-B14F-4D97-AF65-F5344CB8AC3E}">
        <p14:creationId xmlns:p14="http://schemas.microsoft.com/office/powerpoint/2010/main" val="1393702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48C4-50FC-4486-8F46-662B7A222B9F}"/>
              </a:ext>
            </a:extLst>
          </p:cNvPr>
          <p:cNvSpPr>
            <a:spLocks noGrp="1"/>
          </p:cNvSpPr>
          <p:nvPr>
            <p:ph type="title"/>
          </p:nvPr>
        </p:nvSpPr>
        <p:spPr/>
        <p:txBody>
          <a:bodyPr/>
          <a:lstStyle/>
          <a:p>
            <a:r>
              <a:rPr lang="en-US" dirty="0"/>
              <a:t>HTTP Response</a:t>
            </a:r>
          </a:p>
        </p:txBody>
      </p:sp>
      <p:sp>
        <p:nvSpPr>
          <p:cNvPr id="3" name="Content Placeholder 2">
            <a:extLst>
              <a:ext uri="{FF2B5EF4-FFF2-40B4-BE49-F238E27FC236}">
                <a16:creationId xmlns:a16="http://schemas.microsoft.com/office/drawing/2014/main" id="{FCA51D87-E48E-44AC-B04B-716DD26CDECA}"/>
              </a:ext>
            </a:extLst>
          </p:cNvPr>
          <p:cNvSpPr>
            <a:spLocks noGrp="1"/>
          </p:cNvSpPr>
          <p:nvPr>
            <p:ph idx="1"/>
          </p:nvPr>
        </p:nvSpPr>
        <p:spPr/>
        <p:txBody>
          <a:bodyPr>
            <a:normAutofit fontScale="85000" lnSpcReduction="20000"/>
          </a:bodyPr>
          <a:lstStyle/>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HTTP/1.1 200 OK</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Date: Tue, 27 Dec 2020 10:28:53 GMT</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Server: Apache/2.2.14 (Win32)</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Last-Modified: Mon, 15 Jul 2020 19:15:56 GMT</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Content-Length: 88</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Content-Type: text/html</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Connection: Closed</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highlight>
                  <a:srgbClr val="00FF00"/>
                </a:highlight>
                <a:latin typeface="Courier New" panose="02070309020205020404" pitchFamily="49" charset="0"/>
                <a:ea typeface="Times New Roman" panose="02020603050405020304" pitchFamily="18" charset="0"/>
                <a:cs typeface="Times New Roman" panose="02020603050405020304" pitchFamily="18" charset="0"/>
              </a:rPr>
              <a:t>&lt;!DOCTYPE html&gt;</a:t>
            </a: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highlight>
                  <a:srgbClr val="00FF00"/>
                </a:highlight>
                <a:latin typeface="Courier New" panose="02070309020205020404" pitchFamily="49" charset="0"/>
                <a:ea typeface="Times New Roman" panose="02020603050405020304" pitchFamily="18" charset="0"/>
                <a:cs typeface="Times New Roman" panose="02020603050405020304" pitchFamily="18" charset="0"/>
              </a:rPr>
              <a:t>&lt;html&gt;</a:t>
            </a: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highlight>
                  <a:srgbClr val="00FF00"/>
                </a:highlight>
                <a:latin typeface="Courier New" panose="02070309020205020404" pitchFamily="49" charset="0"/>
                <a:ea typeface="Times New Roman" panose="02020603050405020304" pitchFamily="18" charset="0"/>
                <a:cs typeface="Times New Roman" panose="02020603050405020304" pitchFamily="18" charset="0"/>
              </a:rPr>
              <a:t>&lt;body&gt;</a:t>
            </a: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highlight>
                  <a:srgbClr val="00FF00"/>
                </a:highlight>
                <a:latin typeface="Courier New" panose="02070309020205020404" pitchFamily="49" charset="0"/>
                <a:ea typeface="Times New Roman" panose="02020603050405020304" pitchFamily="18" charset="0"/>
                <a:cs typeface="Times New Roman" panose="02020603050405020304" pitchFamily="18" charset="0"/>
              </a:rPr>
              <a:t>&lt;h1 style="</a:t>
            </a:r>
            <a:r>
              <a:rPr lang="en-US" sz="1800" dirty="0" err="1">
                <a:effectLst/>
                <a:highlight>
                  <a:srgbClr val="00FF00"/>
                </a:highlight>
                <a:latin typeface="Courier New" panose="02070309020205020404" pitchFamily="49" charset="0"/>
                <a:ea typeface="Times New Roman" panose="02020603050405020304" pitchFamily="18" charset="0"/>
                <a:cs typeface="Times New Roman" panose="02020603050405020304" pitchFamily="18" charset="0"/>
              </a:rPr>
              <a:t>color:green</a:t>
            </a:r>
            <a:r>
              <a:rPr lang="en-US" sz="1800" dirty="0">
                <a:effectLst/>
                <a:highlight>
                  <a:srgbClr val="00FF00"/>
                </a:highlight>
                <a:latin typeface="Courier New" panose="02070309020205020404" pitchFamily="49" charset="0"/>
                <a:ea typeface="Times New Roman" panose="02020603050405020304" pitchFamily="18" charset="0"/>
                <a:cs typeface="Times New Roman" panose="02020603050405020304" pitchFamily="18" charset="0"/>
              </a:rPr>
              <a:t>;"&gt;Important things!&lt;/h1&gt;</a:t>
            </a: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highlight>
                  <a:srgbClr val="00FF00"/>
                </a:highlight>
                <a:latin typeface="Courier New" panose="02070309020205020404" pitchFamily="49" charset="0"/>
                <a:ea typeface="Times New Roman" panose="02020603050405020304" pitchFamily="18" charset="0"/>
                <a:cs typeface="Times New Roman" panose="02020603050405020304" pitchFamily="18" charset="0"/>
              </a:rPr>
              <a:t>&lt;p style="</a:t>
            </a:r>
            <a:r>
              <a:rPr lang="en-US" sz="1800" dirty="0" err="1">
                <a:effectLst/>
                <a:highlight>
                  <a:srgbClr val="00FF00"/>
                </a:highlight>
                <a:latin typeface="Courier New" panose="02070309020205020404" pitchFamily="49" charset="0"/>
                <a:ea typeface="Times New Roman" panose="02020603050405020304" pitchFamily="18" charset="0"/>
                <a:cs typeface="Times New Roman" panose="02020603050405020304" pitchFamily="18" charset="0"/>
              </a:rPr>
              <a:t>color:purple</a:t>
            </a:r>
            <a:r>
              <a:rPr lang="en-US" sz="1800" dirty="0">
                <a:effectLst/>
                <a:highlight>
                  <a:srgbClr val="00FF00"/>
                </a:highlight>
                <a:latin typeface="Courier New" panose="02070309020205020404" pitchFamily="49" charset="0"/>
                <a:ea typeface="Times New Roman" panose="02020603050405020304" pitchFamily="18" charset="0"/>
                <a:cs typeface="Times New Roman" panose="02020603050405020304" pitchFamily="18" charset="0"/>
              </a:rPr>
              <a:t>;"&gt;Not-so-important things.&lt;/p&gt;</a:t>
            </a: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highlight>
                  <a:srgbClr val="00FF00"/>
                </a:highlight>
                <a:latin typeface="Courier New" panose="02070309020205020404" pitchFamily="49" charset="0"/>
                <a:ea typeface="Times New Roman" panose="02020603050405020304" pitchFamily="18" charset="0"/>
                <a:cs typeface="Times New Roman" panose="02020603050405020304" pitchFamily="18" charset="0"/>
              </a:rPr>
              <a:t>&lt;/body&gt;</a:t>
            </a: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highlight>
                  <a:srgbClr val="00FF00"/>
                </a:highlight>
                <a:latin typeface="Courier New" panose="02070309020205020404" pitchFamily="49" charset="0"/>
                <a:ea typeface="Times New Roman" panose="02020603050405020304" pitchFamily="18" charset="0"/>
                <a:cs typeface="Times New Roman" panose="02020603050405020304" pitchFamily="18" charset="0"/>
              </a:rPr>
              <a:t>&lt;/html&gt;</a:t>
            </a:r>
            <a:endParaRPr lang="en-US" sz="1800" dirty="0">
              <a:highlight>
                <a:srgbClr val="00FF00"/>
              </a:highlight>
              <a:latin typeface="Courier New" panose="02070309020205020404" pitchFamily="49"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The part highlighted in YELLOW is the HTTP HEADER</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00FF00"/>
                </a:highlight>
                <a:latin typeface="Courier New" panose="02070309020205020404" pitchFamily="49" charset="0"/>
                <a:ea typeface="DengXian" panose="02010600030101010101" pitchFamily="2" charset="-122"/>
                <a:cs typeface="Times New Roman" panose="02020603050405020304" pitchFamily="18" charset="0"/>
              </a:rPr>
              <a:t>The part highlighted in GREEN is the HTML DATA</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01021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A1D6-3E2E-90F0-369A-EF9E3CD6AD43}"/>
              </a:ext>
            </a:extLst>
          </p:cNvPr>
          <p:cNvSpPr>
            <a:spLocks noGrp="1"/>
          </p:cNvSpPr>
          <p:nvPr>
            <p:ph type="title"/>
          </p:nvPr>
        </p:nvSpPr>
        <p:spPr/>
        <p:txBody>
          <a:bodyPr/>
          <a:lstStyle/>
          <a:p>
            <a:r>
              <a:rPr lang="en-CA" dirty="0"/>
              <a:t>Anatomy of a HTTP Response</a:t>
            </a:r>
          </a:p>
        </p:txBody>
      </p:sp>
      <p:sp>
        <p:nvSpPr>
          <p:cNvPr id="21" name="Rectangle: Rounded Corners 20">
            <a:extLst>
              <a:ext uri="{FF2B5EF4-FFF2-40B4-BE49-F238E27FC236}">
                <a16:creationId xmlns:a16="http://schemas.microsoft.com/office/drawing/2014/main" id="{531E91B6-BBB8-5163-C160-0ABA933EE865}"/>
              </a:ext>
            </a:extLst>
          </p:cNvPr>
          <p:cNvSpPr/>
          <p:nvPr/>
        </p:nvSpPr>
        <p:spPr>
          <a:xfrm>
            <a:off x="1097280" y="2111139"/>
            <a:ext cx="10058399" cy="1244620"/>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CA" dirty="0"/>
          </a:p>
        </p:txBody>
      </p:sp>
      <p:sp>
        <p:nvSpPr>
          <p:cNvPr id="22" name="Rectangle 21" descr="Connected">
            <a:extLst>
              <a:ext uri="{FF2B5EF4-FFF2-40B4-BE49-F238E27FC236}">
                <a16:creationId xmlns:a16="http://schemas.microsoft.com/office/drawing/2014/main" id="{4D65CC96-E708-0BF5-CEAB-2A78C67A7BB0}"/>
              </a:ext>
            </a:extLst>
          </p:cNvPr>
          <p:cNvSpPr/>
          <p:nvPr/>
        </p:nvSpPr>
        <p:spPr>
          <a:xfrm>
            <a:off x="1286595" y="2251952"/>
            <a:ext cx="344209" cy="344209"/>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Freeform: Shape 22">
            <a:extLst>
              <a:ext uri="{FF2B5EF4-FFF2-40B4-BE49-F238E27FC236}">
                <a16:creationId xmlns:a16="http://schemas.microsoft.com/office/drawing/2014/main" id="{673530D0-0123-92E3-7C7A-82877566064F}"/>
              </a:ext>
            </a:extLst>
          </p:cNvPr>
          <p:cNvSpPr/>
          <p:nvPr/>
        </p:nvSpPr>
        <p:spPr>
          <a:xfrm>
            <a:off x="1820120" y="2111139"/>
            <a:ext cx="9335559" cy="3907921"/>
          </a:xfrm>
          <a:custGeom>
            <a:avLst/>
            <a:gdLst>
              <a:gd name="connsiteX0" fmla="*/ 0 w 9335559"/>
              <a:gd name="connsiteY0" fmla="*/ 0 h 625835"/>
              <a:gd name="connsiteX1" fmla="*/ 9335559 w 9335559"/>
              <a:gd name="connsiteY1" fmla="*/ 0 h 625835"/>
              <a:gd name="connsiteX2" fmla="*/ 9335559 w 9335559"/>
              <a:gd name="connsiteY2" fmla="*/ 625835 h 625835"/>
              <a:gd name="connsiteX3" fmla="*/ 0 w 9335559"/>
              <a:gd name="connsiteY3" fmla="*/ 625835 h 625835"/>
              <a:gd name="connsiteX4" fmla="*/ 0 w 9335559"/>
              <a:gd name="connsiteY4" fmla="*/ 0 h 625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5559" h="625835">
                <a:moveTo>
                  <a:pt x="0" y="0"/>
                </a:moveTo>
                <a:lnTo>
                  <a:pt x="9335559" y="0"/>
                </a:lnTo>
                <a:lnTo>
                  <a:pt x="9335559" y="625835"/>
                </a:lnTo>
                <a:lnTo>
                  <a:pt x="0" y="62583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6234" tIns="66234" rIns="66234" bIns="66234" numCol="1" spcCol="1270" anchor="ctr" anchorCtr="0">
            <a:noAutofit/>
          </a:bodyPr>
          <a:lstStyle/>
          <a:p>
            <a:pPr marL="0" lvl="0" indent="0" algn="l" defTabSz="622300">
              <a:lnSpc>
                <a:spcPct val="100000"/>
              </a:lnSpc>
              <a:spcBef>
                <a:spcPct val="0"/>
              </a:spcBef>
              <a:spcAft>
                <a:spcPct val="35000"/>
              </a:spcAft>
              <a:buNone/>
            </a:pPr>
            <a:endParaRPr lang="en-US" sz="1400" kern="1200" dirty="0"/>
          </a:p>
        </p:txBody>
      </p:sp>
      <p:sp>
        <p:nvSpPr>
          <p:cNvPr id="24" name="TextBox 23">
            <a:extLst>
              <a:ext uri="{FF2B5EF4-FFF2-40B4-BE49-F238E27FC236}">
                <a16:creationId xmlns:a16="http://schemas.microsoft.com/office/drawing/2014/main" id="{A95D57D7-81F8-6654-B60B-FD9FD5B4008F}"/>
              </a:ext>
            </a:extLst>
          </p:cNvPr>
          <p:cNvSpPr txBox="1"/>
          <p:nvPr/>
        </p:nvSpPr>
        <p:spPr>
          <a:xfrm>
            <a:off x="1740023" y="2251952"/>
            <a:ext cx="9099612" cy="369332"/>
          </a:xfrm>
          <a:prstGeom prst="rect">
            <a:avLst/>
          </a:prstGeom>
          <a:noFill/>
        </p:spPr>
        <p:txBody>
          <a:bodyPr wrap="square" rtlCol="0">
            <a:spAutoFit/>
          </a:bodyPr>
          <a:lstStyle/>
          <a:p>
            <a:r>
              <a:rPr lang="en-CA" b="1" dirty="0"/>
              <a:t>HTTP Version</a:t>
            </a:r>
          </a:p>
        </p:txBody>
      </p:sp>
      <p:sp>
        <p:nvSpPr>
          <p:cNvPr id="25" name="TextBox 24">
            <a:extLst>
              <a:ext uri="{FF2B5EF4-FFF2-40B4-BE49-F238E27FC236}">
                <a16:creationId xmlns:a16="http://schemas.microsoft.com/office/drawing/2014/main" id="{4BD61C1F-1765-440F-BD45-640F5DE10EB8}"/>
              </a:ext>
            </a:extLst>
          </p:cNvPr>
          <p:cNvSpPr txBox="1"/>
          <p:nvPr/>
        </p:nvSpPr>
        <p:spPr>
          <a:xfrm>
            <a:off x="1740023" y="2601469"/>
            <a:ext cx="9099612" cy="584775"/>
          </a:xfrm>
          <a:prstGeom prst="rect">
            <a:avLst/>
          </a:prstGeom>
          <a:noFill/>
        </p:spPr>
        <p:txBody>
          <a:bodyPr wrap="square" rtlCol="0">
            <a:spAutoFit/>
          </a:bodyPr>
          <a:lstStyle/>
          <a:p>
            <a:r>
              <a:rPr lang="en-CA" sz="1600" dirty="0"/>
              <a:t>Just like a HTTP Request this will </a:t>
            </a:r>
            <a:r>
              <a:rPr lang="en-CA" sz="1600" u="sng" dirty="0"/>
              <a:t>almost always</a:t>
            </a:r>
            <a:r>
              <a:rPr lang="en-CA" sz="1600" dirty="0"/>
              <a:t> be HTTP/1.1 and will be the only version we deal with in this course.</a:t>
            </a:r>
          </a:p>
        </p:txBody>
      </p:sp>
      <p:sp>
        <p:nvSpPr>
          <p:cNvPr id="9" name="Rectangle: Rounded Corners 8">
            <a:extLst>
              <a:ext uri="{FF2B5EF4-FFF2-40B4-BE49-F238E27FC236}">
                <a16:creationId xmlns:a16="http://schemas.microsoft.com/office/drawing/2014/main" id="{6ECF9CE9-9687-743B-0D4D-7207B2529CCE}"/>
              </a:ext>
            </a:extLst>
          </p:cNvPr>
          <p:cNvSpPr/>
          <p:nvPr/>
        </p:nvSpPr>
        <p:spPr>
          <a:xfrm>
            <a:off x="1097280" y="3428999"/>
            <a:ext cx="10058399" cy="2456895"/>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CA" dirty="0"/>
          </a:p>
        </p:txBody>
      </p:sp>
      <p:sp>
        <p:nvSpPr>
          <p:cNvPr id="10" name="Rectangle 9" descr="Connected">
            <a:extLst>
              <a:ext uri="{FF2B5EF4-FFF2-40B4-BE49-F238E27FC236}">
                <a16:creationId xmlns:a16="http://schemas.microsoft.com/office/drawing/2014/main" id="{FDDF009F-F780-9DB5-88F4-5005DF4B0885}"/>
              </a:ext>
            </a:extLst>
          </p:cNvPr>
          <p:cNvSpPr/>
          <p:nvPr/>
        </p:nvSpPr>
        <p:spPr>
          <a:xfrm>
            <a:off x="1286595" y="3569813"/>
            <a:ext cx="344209" cy="344209"/>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TextBox 10">
            <a:extLst>
              <a:ext uri="{FF2B5EF4-FFF2-40B4-BE49-F238E27FC236}">
                <a16:creationId xmlns:a16="http://schemas.microsoft.com/office/drawing/2014/main" id="{3F232C4F-60A6-F8E0-FC0B-810A39A91D85}"/>
              </a:ext>
            </a:extLst>
          </p:cNvPr>
          <p:cNvSpPr txBox="1"/>
          <p:nvPr/>
        </p:nvSpPr>
        <p:spPr>
          <a:xfrm>
            <a:off x="1740023" y="3569813"/>
            <a:ext cx="9099612" cy="369332"/>
          </a:xfrm>
          <a:prstGeom prst="rect">
            <a:avLst/>
          </a:prstGeom>
          <a:noFill/>
        </p:spPr>
        <p:txBody>
          <a:bodyPr wrap="square" rtlCol="0">
            <a:spAutoFit/>
          </a:bodyPr>
          <a:lstStyle/>
          <a:p>
            <a:r>
              <a:rPr lang="en-CA" b="1" dirty="0"/>
              <a:t>Status Response Code</a:t>
            </a:r>
          </a:p>
        </p:txBody>
      </p:sp>
      <p:sp>
        <p:nvSpPr>
          <p:cNvPr id="12" name="TextBox 11">
            <a:extLst>
              <a:ext uri="{FF2B5EF4-FFF2-40B4-BE49-F238E27FC236}">
                <a16:creationId xmlns:a16="http://schemas.microsoft.com/office/drawing/2014/main" id="{601A0A45-6CB4-5D48-202D-E4B1814425B5}"/>
              </a:ext>
            </a:extLst>
          </p:cNvPr>
          <p:cNvSpPr txBox="1"/>
          <p:nvPr/>
        </p:nvSpPr>
        <p:spPr>
          <a:xfrm>
            <a:off x="1740023" y="3919330"/>
            <a:ext cx="9099612" cy="1815882"/>
          </a:xfrm>
          <a:prstGeom prst="rect">
            <a:avLst/>
          </a:prstGeom>
          <a:noFill/>
        </p:spPr>
        <p:txBody>
          <a:bodyPr wrap="square" rtlCol="0">
            <a:spAutoFit/>
          </a:bodyPr>
          <a:lstStyle/>
          <a:p>
            <a:r>
              <a:rPr lang="en-CA" sz="1600" dirty="0"/>
              <a:t>In this case the code was “200 OK” which is the standard when the HTTP request is successful.  Response codes are always in the format of a three-digit number and then a short text description.  There are dozens of possible codes.  Some of the more common ones are:</a:t>
            </a:r>
          </a:p>
          <a:p>
            <a:endParaRPr lang="en-CA" sz="1600" dirty="0"/>
          </a:p>
          <a:p>
            <a:r>
              <a:rPr lang="en-CA" sz="1600" b="1" dirty="0">
                <a:latin typeface="Courier New" panose="02070309020205020404" pitchFamily="49" charset="0"/>
                <a:cs typeface="Courier New" panose="02070309020205020404" pitchFamily="49" charset="0"/>
              </a:rPr>
              <a:t>404 Not Found     </a:t>
            </a:r>
            <a:r>
              <a:rPr lang="en-CA" sz="1600" dirty="0"/>
              <a:t>Usually returned when a web server can’t find the document you requested.</a:t>
            </a:r>
          </a:p>
          <a:p>
            <a:r>
              <a:rPr lang="en-CA" sz="1600" b="1" dirty="0">
                <a:latin typeface="Courier New" panose="02070309020205020404" pitchFamily="49" charset="0"/>
                <a:cs typeface="Courier New" panose="02070309020205020404" pitchFamily="49" charset="0"/>
              </a:rPr>
              <a:t>401 Unauthorized  </a:t>
            </a:r>
            <a:r>
              <a:rPr lang="en-CA" sz="1600" dirty="0"/>
              <a:t> Frequently used when you request a page from a site that requires a username and password.</a:t>
            </a:r>
          </a:p>
        </p:txBody>
      </p:sp>
    </p:spTree>
    <p:extLst>
      <p:ext uri="{BB962C8B-B14F-4D97-AF65-F5344CB8AC3E}">
        <p14:creationId xmlns:p14="http://schemas.microsoft.com/office/powerpoint/2010/main" val="3710469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A1D6-3E2E-90F0-369A-EF9E3CD6AD43}"/>
              </a:ext>
            </a:extLst>
          </p:cNvPr>
          <p:cNvSpPr>
            <a:spLocks noGrp="1"/>
          </p:cNvSpPr>
          <p:nvPr>
            <p:ph type="title"/>
          </p:nvPr>
        </p:nvSpPr>
        <p:spPr/>
        <p:txBody>
          <a:bodyPr/>
          <a:lstStyle/>
          <a:p>
            <a:r>
              <a:rPr lang="en-CA" dirty="0"/>
              <a:t>Anatomy of a HTTP Response</a:t>
            </a:r>
          </a:p>
        </p:txBody>
      </p:sp>
      <p:sp>
        <p:nvSpPr>
          <p:cNvPr id="21" name="Rectangle: Rounded Corners 20">
            <a:extLst>
              <a:ext uri="{FF2B5EF4-FFF2-40B4-BE49-F238E27FC236}">
                <a16:creationId xmlns:a16="http://schemas.microsoft.com/office/drawing/2014/main" id="{531E91B6-BBB8-5163-C160-0ABA933EE865}"/>
              </a:ext>
            </a:extLst>
          </p:cNvPr>
          <p:cNvSpPr/>
          <p:nvPr/>
        </p:nvSpPr>
        <p:spPr>
          <a:xfrm>
            <a:off x="1097280" y="2031237"/>
            <a:ext cx="10058399" cy="944081"/>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CA" dirty="0"/>
          </a:p>
        </p:txBody>
      </p:sp>
      <p:sp>
        <p:nvSpPr>
          <p:cNvPr id="22" name="Rectangle 21" descr="Connected">
            <a:extLst>
              <a:ext uri="{FF2B5EF4-FFF2-40B4-BE49-F238E27FC236}">
                <a16:creationId xmlns:a16="http://schemas.microsoft.com/office/drawing/2014/main" id="{4D65CC96-E708-0BF5-CEAB-2A78C67A7BB0}"/>
              </a:ext>
            </a:extLst>
          </p:cNvPr>
          <p:cNvSpPr/>
          <p:nvPr/>
        </p:nvSpPr>
        <p:spPr>
          <a:xfrm>
            <a:off x="1286595" y="2172050"/>
            <a:ext cx="344209" cy="344209"/>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Freeform: Shape 22">
            <a:extLst>
              <a:ext uri="{FF2B5EF4-FFF2-40B4-BE49-F238E27FC236}">
                <a16:creationId xmlns:a16="http://schemas.microsoft.com/office/drawing/2014/main" id="{673530D0-0123-92E3-7C7A-82877566064F}"/>
              </a:ext>
            </a:extLst>
          </p:cNvPr>
          <p:cNvSpPr/>
          <p:nvPr/>
        </p:nvSpPr>
        <p:spPr>
          <a:xfrm>
            <a:off x="1820120" y="2031237"/>
            <a:ext cx="9335559" cy="3907921"/>
          </a:xfrm>
          <a:custGeom>
            <a:avLst/>
            <a:gdLst>
              <a:gd name="connsiteX0" fmla="*/ 0 w 9335559"/>
              <a:gd name="connsiteY0" fmla="*/ 0 h 625835"/>
              <a:gd name="connsiteX1" fmla="*/ 9335559 w 9335559"/>
              <a:gd name="connsiteY1" fmla="*/ 0 h 625835"/>
              <a:gd name="connsiteX2" fmla="*/ 9335559 w 9335559"/>
              <a:gd name="connsiteY2" fmla="*/ 625835 h 625835"/>
              <a:gd name="connsiteX3" fmla="*/ 0 w 9335559"/>
              <a:gd name="connsiteY3" fmla="*/ 625835 h 625835"/>
              <a:gd name="connsiteX4" fmla="*/ 0 w 9335559"/>
              <a:gd name="connsiteY4" fmla="*/ 0 h 625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5559" h="625835">
                <a:moveTo>
                  <a:pt x="0" y="0"/>
                </a:moveTo>
                <a:lnTo>
                  <a:pt x="9335559" y="0"/>
                </a:lnTo>
                <a:lnTo>
                  <a:pt x="9335559" y="625835"/>
                </a:lnTo>
                <a:lnTo>
                  <a:pt x="0" y="62583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6234" tIns="66234" rIns="66234" bIns="66234" numCol="1" spcCol="1270" anchor="ctr" anchorCtr="0">
            <a:noAutofit/>
          </a:bodyPr>
          <a:lstStyle/>
          <a:p>
            <a:pPr marL="0" lvl="0" indent="0" algn="l" defTabSz="622300">
              <a:lnSpc>
                <a:spcPct val="100000"/>
              </a:lnSpc>
              <a:spcBef>
                <a:spcPct val="0"/>
              </a:spcBef>
              <a:spcAft>
                <a:spcPct val="35000"/>
              </a:spcAft>
              <a:buNone/>
            </a:pPr>
            <a:endParaRPr lang="en-US" sz="1400" kern="1200" dirty="0"/>
          </a:p>
        </p:txBody>
      </p:sp>
      <p:sp>
        <p:nvSpPr>
          <p:cNvPr id="24" name="TextBox 23">
            <a:extLst>
              <a:ext uri="{FF2B5EF4-FFF2-40B4-BE49-F238E27FC236}">
                <a16:creationId xmlns:a16="http://schemas.microsoft.com/office/drawing/2014/main" id="{A95D57D7-81F8-6654-B60B-FD9FD5B4008F}"/>
              </a:ext>
            </a:extLst>
          </p:cNvPr>
          <p:cNvSpPr txBox="1"/>
          <p:nvPr/>
        </p:nvSpPr>
        <p:spPr>
          <a:xfrm>
            <a:off x="1740023" y="2172050"/>
            <a:ext cx="9099612" cy="369332"/>
          </a:xfrm>
          <a:prstGeom prst="rect">
            <a:avLst/>
          </a:prstGeom>
          <a:noFill/>
        </p:spPr>
        <p:txBody>
          <a:bodyPr wrap="square" rtlCol="0">
            <a:spAutoFit/>
          </a:bodyPr>
          <a:lstStyle/>
          <a:p>
            <a:r>
              <a:rPr lang="en-CA" b="1" dirty="0"/>
              <a:t>Date</a:t>
            </a:r>
          </a:p>
        </p:txBody>
      </p:sp>
      <p:sp>
        <p:nvSpPr>
          <p:cNvPr id="25" name="TextBox 24">
            <a:extLst>
              <a:ext uri="{FF2B5EF4-FFF2-40B4-BE49-F238E27FC236}">
                <a16:creationId xmlns:a16="http://schemas.microsoft.com/office/drawing/2014/main" id="{4BD61C1F-1765-440F-BD45-640F5DE10EB8}"/>
              </a:ext>
            </a:extLst>
          </p:cNvPr>
          <p:cNvSpPr txBox="1"/>
          <p:nvPr/>
        </p:nvSpPr>
        <p:spPr>
          <a:xfrm>
            <a:off x="1740023" y="2521567"/>
            <a:ext cx="9099612" cy="338554"/>
          </a:xfrm>
          <a:prstGeom prst="rect">
            <a:avLst/>
          </a:prstGeom>
          <a:noFill/>
        </p:spPr>
        <p:txBody>
          <a:bodyPr wrap="square" rtlCol="0">
            <a:spAutoFit/>
          </a:bodyPr>
          <a:lstStyle/>
          <a:p>
            <a:r>
              <a:rPr lang="en-CA" sz="1600" dirty="0"/>
              <a:t>Date and time the response was sent.</a:t>
            </a:r>
          </a:p>
        </p:txBody>
      </p:sp>
      <p:sp>
        <p:nvSpPr>
          <p:cNvPr id="9" name="Rectangle: Rounded Corners 8">
            <a:extLst>
              <a:ext uri="{FF2B5EF4-FFF2-40B4-BE49-F238E27FC236}">
                <a16:creationId xmlns:a16="http://schemas.microsoft.com/office/drawing/2014/main" id="{6ECF9CE9-9687-743B-0D4D-7207B2529CCE}"/>
              </a:ext>
            </a:extLst>
          </p:cNvPr>
          <p:cNvSpPr/>
          <p:nvPr/>
        </p:nvSpPr>
        <p:spPr>
          <a:xfrm>
            <a:off x="1097280" y="3093087"/>
            <a:ext cx="10058399" cy="969697"/>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CA" dirty="0"/>
          </a:p>
        </p:txBody>
      </p:sp>
      <p:sp>
        <p:nvSpPr>
          <p:cNvPr id="10" name="Rectangle 9" descr="Connected">
            <a:extLst>
              <a:ext uri="{FF2B5EF4-FFF2-40B4-BE49-F238E27FC236}">
                <a16:creationId xmlns:a16="http://schemas.microsoft.com/office/drawing/2014/main" id="{FDDF009F-F780-9DB5-88F4-5005DF4B0885}"/>
              </a:ext>
            </a:extLst>
          </p:cNvPr>
          <p:cNvSpPr/>
          <p:nvPr/>
        </p:nvSpPr>
        <p:spPr>
          <a:xfrm>
            <a:off x="1286595" y="3233900"/>
            <a:ext cx="344209" cy="344209"/>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TextBox 10">
            <a:extLst>
              <a:ext uri="{FF2B5EF4-FFF2-40B4-BE49-F238E27FC236}">
                <a16:creationId xmlns:a16="http://schemas.microsoft.com/office/drawing/2014/main" id="{3F232C4F-60A6-F8E0-FC0B-810A39A91D85}"/>
              </a:ext>
            </a:extLst>
          </p:cNvPr>
          <p:cNvSpPr txBox="1"/>
          <p:nvPr/>
        </p:nvSpPr>
        <p:spPr>
          <a:xfrm>
            <a:off x="1740023" y="3233900"/>
            <a:ext cx="9099612" cy="369332"/>
          </a:xfrm>
          <a:prstGeom prst="rect">
            <a:avLst/>
          </a:prstGeom>
          <a:noFill/>
        </p:spPr>
        <p:txBody>
          <a:bodyPr wrap="square" rtlCol="0">
            <a:spAutoFit/>
          </a:bodyPr>
          <a:lstStyle/>
          <a:p>
            <a:r>
              <a:rPr lang="en-CA" b="1" dirty="0"/>
              <a:t>Server</a:t>
            </a:r>
          </a:p>
        </p:txBody>
      </p:sp>
      <p:sp>
        <p:nvSpPr>
          <p:cNvPr id="12" name="TextBox 11">
            <a:extLst>
              <a:ext uri="{FF2B5EF4-FFF2-40B4-BE49-F238E27FC236}">
                <a16:creationId xmlns:a16="http://schemas.microsoft.com/office/drawing/2014/main" id="{601A0A45-6CB4-5D48-202D-E4B1814425B5}"/>
              </a:ext>
            </a:extLst>
          </p:cNvPr>
          <p:cNvSpPr txBox="1"/>
          <p:nvPr/>
        </p:nvSpPr>
        <p:spPr>
          <a:xfrm>
            <a:off x="1740023" y="3583417"/>
            <a:ext cx="9099612" cy="338554"/>
          </a:xfrm>
          <a:prstGeom prst="rect">
            <a:avLst/>
          </a:prstGeom>
          <a:noFill/>
        </p:spPr>
        <p:txBody>
          <a:bodyPr wrap="square" rtlCol="0">
            <a:spAutoFit/>
          </a:bodyPr>
          <a:lstStyle/>
          <a:p>
            <a:r>
              <a:rPr lang="en-CA" sz="1600" dirty="0"/>
              <a:t>Descripts the web server software that was used and frequently the operating system it is running on.</a:t>
            </a:r>
          </a:p>
        </p:txBody>
      </p:sp>
      <p:sp>
        <p:nvSpPr>
          <p:cNvPr id="13" name="Rectangle: Rounded Corners 12">
            <a:extLst>
              <a:ext uri="{FF2B5EF4-FFF2-40B4-BE49-F238E27FC236}">
                <a16:creationId xmlns:a16="http://schemas.microsoft.com/office/drawing/2014/main" id="{94F01E28-BC64-4E94-959F-73F56880AD3A}"/>
              </a:ext>
            </a:extLst>
          </p:cNvPr>
          <p:cNvSpPr/>
          <p:nvPr/>
        </p:nvSpPr>
        <p:spPr>
          <a:xfrm>
            <a:off x="1130103" y="4162392"/>
            <a:ext cx="10058399" cy="890156"/>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CA" dirty="0"/>
          </a:p>
        </p:txBody>
      </p:sp>
      <p:sp>
        <p:nvSpPr>
          <p:cNvPr id="14" name="Rectangle 13" descr="Connected">
            <a:extLst>
              <a:ext uri="{FF2B5EF4-FFF2-40B4-BE49-F238E27FC236}">
                <a16:creationId xmlns:a16="http://schemas.microsoft.com/office/drawing/2014/main" id="{00ABECE8-05E4-4F61-5E38-46A5E019DED3}"/>
              </a:ext>
            </a:extLst>
          </p:cNvPr>
          <p:cNvSpPr/>
          <p:nvPr/>
        </p:nvSpPr>
        <p:spPr>
          <a:xfrm>
            <a:off x="1319418" y="4303205"/>
            <a:ext cx="344209" cy="344209"/>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TextBox 14">
            <a:extLst>
              <a:ext uri="{FF2B5EF4-FFF2-40B4-BE49-F238E27FC236}">
                <a16:creationId xmlns:a16="http://schemas.microsoft.com/office/drawing/2014/main" id="{401BB53D-4256-12B5-DFF9-E2D86349E9BB}"/>
              </a:ext>
            </a:extLst>
          </p:cNvPr>
          <p:cNvSpPr txBox="1"/>
          <p:nvPr/>
        </p:nvSpPr>
        <p:spPr>
          <a:xfrm>
            <a:off x="1772846" y="4303205"/>
            <a:ext cx="9099612" cy="369332"/>
          </a:xfrm>
          <a:prstGeom prst="rect">
            <a:avLst/>
          </a:prstGeom>
          <a:noFill/>
        </p:spPr>
        <p:txBody>
          <a:bodyPr wrap="square" rtlCol="0">
            <a:spAutoFit/>
          </a:bodyPr>
          <a:lstStyle/>
          <a:p>
            <a:r>
              <a:rPr lang="en-CA" b="1" dirty="0"/>
              <a:t>Last-Modified</a:t>
            </a:r>
          </a:p>
        </p:txBody>
      </p:sp>
      <p:sp>
        <p:nvSpPr>
          <p:cNvPr id="16" name="TextBox 15">
            <a:extLst>
              <a:ext uri="{FF2B5EF4-FFF2-40B4-BE49-F238E27FC236}">
                <a16:creationId xmlns:a16="http://schemas.microsoft.com/office/drawing/2014/main" id="{86B36B10-B101-1405-3887-D81F417F4079}"/>
              </a:ext>
            </a:extLst>
          </p:cNvPr>
          <p:cNvSpPr txBox="1"/>
          <p:nvPr/>
        </p:nvSpPr>
        <p:spPr>
          <a:xfrm>
            <a:off x="1772846" y="4652722"/>
            <a:ext cx="9099612" cy="338554"/>
          </a:xfrm>
          <a:prstGeom prst="rect">
            <a:avLst/>
          </a:prstGeom>
          <a:noFill/>
        </p:spPr>
        <p:txBody>
          <a:bodyPr wrap="square" rtlCol="0">
            <a:spAutoFit/>
          </a:bodyPr>
          <a:lstStyle/>
          <a:p>
            <a:r>
              <a:rPr lang="en-CA" sz="1600" dirty="0"/>
              <a:t>The last date the document you requested was modified. </a:t>
            </a:r>
          </a:p>
        </p:txBody>
      </p:sp>
      <p:sp>
        <p:nvSpPr>
          <p:cNvPr id="17" name="Rectangle: Rounded Corners 16">
            <a:extLst>
              <a:ext uri="{FF2B5EF4-FFF2-40B4-BE49-F238E27FC236}">
                <a16:creationId xmlns:a16="http://schemas.microsoft.com/office/drawing/2014/main" id="{C9E2B91F-5B14-6E72-0B71-E051FE12C8A7}"/>
              </a:ext>
            </a:extLst>
          </p:cNvPr>
          <p:cNvSpPr/>
          <p:nvPr/>
        </p:nvSpPr>
        <p:spPr>
          <a:xfrm>
            <a:off x="1103470" y="5168875"/>
            <a:ext cx="10058399" cy="1119799"/>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CA" dirty="0"/>
          </a:p>
        </p:txBody>
      </p:sp>
      <p:sp>
        <p:nvSpPr>
          <p:cNvPr id="18" name="Rectangle 17" descr="Connected">
            <a:extLst>
              <a:ext uri="{FF2B5EF4-FFF2-40B4-BE49-F238E27FC236}">
                <a16:creationId xmlns:a16="http://schemas.microsoft.com/office/drawing/2014/main" id="{2CAE550A-1D51-8644-8251-9269C228FFFC}"/>
              </a:ext>
            </a:extLst>
          </p:cNvPr>
          <p:cNvSpPr/>
          <p:nvPr/>
        </p:nvSpPr>
        <p:spPr>
          <a:xfrm>
            <a:off x="1292785" y="5309689"/>
            <a:ext cx="344209" cy="344209"/>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TextBox 18">
            <a:extLst>
              <a:ext uri="{FF2B5EF4-FFF2-40B4-BE49-F238E27FC236}">
                <a16:creationId xmlns:a16="http://schemas.microsoft.com/office/drawing/2014/main" id="{7330A952-F682-4809-79EC-E89B44E61A49}"/>
              </a:ext>
            </a:extLst>
          </p:cNvPr>
          <p:cNvSpPr txBox="1"/>
          <p:nvPr/>
        </p:nvSpPr>
        <p:spPr>
          <a:xfrm>
            <a:off x="1746213" y="5309689"/>
            <a:ext cx="9099612" cy="369332"/>
          </a:xfrm>
          <a:prstGeom prst="rect">
            <a:avLst/>
          </a:prstGeom>
          <a:noFill/>
        </p:spPr>
        <p:txBody>
          <a:bodyPr wrap="square" rtlCol="0">
            <a:spAutoFit/>
          </a:bodyPr>
          <a:lstStyle/>
          <a:p>
            <a:r>
              <a:rPr lang="en-CA" b="1" dirty="0"/>
              <a:t>Content-Length</a:t>
            </a:r>
          </a:p>
        </p:txBody>
      </p:sp>
      <p:sp>
        <p:nvSpPr>
          <p:cNvPr id="20" name="TextBox 19">
            <a:extLst>
              <a:ext uri="{FF2B5EF4-FFF2-40B4-BE49-F238E27FC236}">
                <a16:creationId xmlns:a16="http://schemas.microsoft.com/office/drawing/2014/main" id="{45277C3A-9077-B6D1-AC00-24587A7EABD6}"/>
              </a:ext>
            </a:extLst>
          </p:cNvPr>
          <p:cNvSpPr txBox="1"/>
          <p:nvPr/>
        </p:nvSpPr>
        <p:spPr>
          <a:xfrm>
            <a:off x="1746213" y="5659206"/>
            <a:ext cx="9099612" cy="584775"/>
          </a:xfrm>
          <a:prstGeom prst="rect">
            <a:avLst/>
          </a:prstGeom>
          <a:noFill/>
        </p:spPr>
        <p:txBody>
          <a:bodyPr wrap="square" rtlCol="0">
            <a:spAutoFit/>
          </a:bodyPr>
          <a:lstStyle/>
          <a:p>
            <a:r>
              <a:rPr lang="en-CA" sz="1600" dirty="0"/>
              <a:t>This is the length in bytes of the body of the document.  This would be whatever is attached to the body of the response.  i.e. HTML </a:t>
            </a:r>
          </a:p>
        </p:txBody>
      </p:sp>
    </p:spTree>
    <p:extLst>
      <p:ext uri="{BB962C8B-B14F-4D97-AF65-F5344CB8AC3E}">
        <p14:creationId xmlns:p14="http://schemas.microsoft.com/office/powerpoint/2010/main" val="385888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A1D6-3E2E-90F0-369A-EF9E3CD6AD43}"/>
              </a:ext>
            </a:extLst>
          </p:cNvPr>
          <p:cNvSpPr>
            <a:spLocks noGrp="1"/>
          </p:cNvSpPr>
          <p:nvPr>
            <p:ph type="title"/>
          </p:nvPr>
        </p:nvSpPr>
        <p:spPr/>
        <p:txBody>
          <a:bodyPr/>
          <a:lstStyle/>
          <a:p>
            <a:r>
              <a:rPr lang="en-CA" dirty="0"/>
              <a:t>Anatomy of a HTTP Response</a:t>
            </a:r>
          </a:p>
        </p:txBody>
      </p:sp>
      <p:sp>
        <p:nvSpPr>
          <p:cNvPr id="21" name="Rectangle: Rounded Corners 20">
            <a:extLst>
              <a:ext uri="{FF2B5EF4-FFF2-40B4-BE49-F238E27FC236}">
                <a16:creationId xmlns:a16="http://schemas.microsoft.com/office/drawing/2014/main" id="{531E91B6-BBB8-5163-C160-0ABA933EE865}"/>
              </a:ext>
            </a:extLst>
          </p:cNvPr>
          <p:cNvSpPr/>
          <p:nvPr/>
        </p:nvSpPr>
        <p:spPr>
          <a:xfrm>
            <a:off x="1097280" y="4916483"/>
            <a:ext cx="10058399" cy="1244620"/>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CA" dirty="0"/>
          </a:p>
        </p:txBody>
      </p:sp>
      <p:sp>
        <p:nvSpPr>
          <p:cNvPr id="22" name="Rectangle 21" descr="Connected">
            <a:extLst>
              <a:ext uri="{FF2B5EF4-FFF2-40B4-BE49-F238E27FC236}">
                <a16:creationId xmlns:a16="http://schemas.microsoft.com/office/drawing/2014/main" id="{4D65CC96-E708-0BF5-CEAB-2A78C67A7BB0}"/>
              </a:ext>
            </a:extLst>
          </p:cNvPr>
          <p:cNvSpPr/>
          <p:nvPr/>
        </p:nvSpPr>
        <p:spPr>
          <a:xfrm>
            <a:off x="1286595" y="5057296"/>
            <a:ext cx="344209" cy="344209"/>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Freeform: Shape 22">
            <a:extLst>
              <a:ext uri="{FF2B5EF4-FFF2-40B4-BE49-F238E27FC236}">
                <a16:creationId xmlns:a16="http://schemas.microsoft.com/office/drawing/2014/main" id="{673530D0-0123-92E3-7C7A-82877566064F}"/>
              </a:ext>
            </a:extLst>
          </p:cNvPr>
          <p:cNvSpPr/>
          <p:nvPr/>
        </p:nvSpPr>
        <p:spPr>
          <a:xfrm>
            <a:off x="1820120" y="2111139"/>
            <a:ext cx="9335559" cy="3907921"/>
          </a:xfrm>
          <a:custGeom>
            <a:avLst/>
            <a:gdLst>
              <a:gd name="connsiteX0" fmla="*/ 0 w 9335559"/>
              <a:gd name="connsiteY0" fmla="*/ 0 h 625835"/>
              <a:gd name="connsiteX1" fmla="*/ 9335559 w 9335559"/>
              <a:gd name="connsiteY1" fmla="*/ 0 h 625835"/>
              <a:gd name="connsiteX2" fmla="*/ 9335559 w 9335559"/>
              <a:gd name="connsiteY2" fmla="*/ 625835 h 625835"/>
              <a:gd name="connsiteX3" fmla="*/ 0 w 9335559"/>
              <a:gd name="connsiteY3" fmla="*/ 625835 h 625835"/>
              <a:gd name="connsiteX4" fmla="*/ 0 w 9335559"/>
              <a:gd name="connsiteY4" fmla="*/ 0 h 625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5559" h="625835">
                <a:moveTo>
                  <a:pt x="0" y="0"/>
                </a:moveTo>
                <a:lnTo>
                  <a:pt x="9335559" y="0"/>
                </a:lnTo>
                <a:lnTo>
                  <a:pt x="9335559" y="625835"/>
                </a:lnTo>
                <a:lnTo>
                  <a:pt x="0" y="62583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6234" tIns="66234" rIns="66234" bIns="66234" numCol="1" spcCol="1270" anchor="ctr" anchorCtr="0">
            <a:noAutofit/>
          </a:bodyPr>
          <a:lstStyle/>
          <a:p>
            <a:pPr marL="0" lvl="0" indent="0" algn="l" defTabSz="622300">
              <a:lnSpc>
                <a:spcPct val="100000"/>
              </a:lnSpc>
              <a:spcBef>
                <a:spcPct val="0"/>
              </a:spcBef>
              <a:spcAft>
                <a:spcPct val="35000"/>
              </a:spcAft>
              <a:buNone/>
            </a:pPr>
            <a:endParaRPr lang="en-US" sz="1400" kern="1200" dirty="0"/>
          </a:p>
        </p:txBody>
      </p:sp>
      <p:sp>
        <p:nvSpPr>
          <p:cNvPr id="24" name="TextBox 23">
            <a:extLst>
              <a:ext uri="{FF2B5EF4-FFF2-40B4-BE49-F238E27FC236}">
                <a16:creationId xmlns:a16="http://schemas.microsoft.com/office/drawing/2014/main" id="{A95D57D7-81F8-6654-B60B-FD9FD5B4008F}"/>
              </a:ext>
            </a:extLst>
          </p:cNvPr>
          <p:cNvSpPr txBox="1"/>
          <p:nvPr/>
        </p:nvSpPr>
        <p:spPr>
          <a:xfrm>
            <a:off x="1740023" y="5057296"/>
            <a:ext cx="9099612" cy="369332"/>
          </a:xfrm>
          <a:prstGeom prst="rect">
            <a:avLst/>
          </a:prstGeom>
          <a:noFill/>
        </p:spPr>
        <p:txBody>
          <a:bodyPr wrap="square" rtlCol="0">
            <a:spAutoFit/>
          </a:bodyPr>
          <a:lstStyle/>
          <a:p>
            <a:r>
              <a:rPr lang="en-CA" b="1" dirty="0"/>
              <a:t>Connection</a:t>
            </a:r>
          </a:p>
        </p:txBody>
      </p:sp>
      <p:sp>
        <p:nvSpPr>
          <p:cNvPr id="25" name="TextBox 24">
            <a:extLst>
              <a:ext uri="{FF2B5EF4-FFF2-40B4-BE49-F238E27FC236}">
                <a16:creationId xmlns:a16="http://schemas.microsoft.com/office/drawing/2014/main" id="{4BD61C1F-1765-440F-BD45-640F5DE10EB8}"/>
              </a:ext>
            </a:extLst>
          </p:cNvPr>
          <p:cNvSpPr txBox="1"/>
          <p:nvPr/>
        </p:nvSpPr>
        <p:spPr>
          <a:xfrm>
            <a:off x="1740023" y="5406813"/>
            <a:ext cx="9099612" cy="584775"/>
          </a:xfrm>
          <a:prstGeom prst="rect">
            <a:avLst/>
          </a:prstGeom>
          <a:noFill/>
        </p:spPr>
        <p:txBody>
          <a:bodyPr wrap="square" rtlCol="0">
            <a:spAutoFit/>
          </a:bodyPr>
          <a:lstStyle/>
          <a:p>
            <a:r>
              <a:rPr lang="en-CA" sz="1600" dirty="0"/>
              <a:t>Indicates what the browser should do with the network connection.  Valid options are either “keep-alive” or “close”.</a:t>
            </a:r>
          </a:p>
        </p:txBody>
      </p:sp>
      <p:sp>
        <p:nvSpPr>
          <p:cNvPr id="13" name="Rectangle: Rounded Corners 12">
            <a:extLst>
              <a:ext uri="{FF2B5EF4-FFF2-40B4-BE49-F238E27FC236}">
                <a16:creationId xmlns:a16="http://schemas.microsoft.com/office/drawing/2014/main" id="{899F951C-94C4-E159-CDFC-23D1A90D7707}"/>
              </a:ext>
            </a:extLst>
          </p:cNvPr>
          <p:cNvSpPr/>
          <p:nvPr/>
        </p:nvSpPr>
        <p:spPr>
          <a:xfrm>
            <a:off x="1097280" y="2086877"/>
            <a:ext cx="10058399" cy="2652205"/>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CA" dirty="0"/>
          </a:p>
        </p:txBody>
      </p:sp>
      <p:sp>
        <p:nvSpPr>
          <p:cNvPr id="14" name="Rectangle 13" descr="Connected">
            <a:extLst>
              <a:ext uri="{FF2B5EF4-FFF2-40B4-BE49-F238E27FC236}">
                <a16:creationId xmlns:a16="http://schemas.microsoft.com/office/drawing/2014/main" id="{E4849025-BEE7-2800-673A-C90A689839C0}"/>
              </a:ext>
            </a:extLst>
          </p:cNvPr>
          <p:cNvSpPr/>
          <p:nvPr/>
        </p:nvSpPr>
        <p:spPr>
          <a:xfrm>
            <a:off x="1286595" y="2227691"/>
            <a:ext cx="344209" cy="344209"/>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TextBox 14">
            <a:extLst>
              <a:ext uri="{FF2B5EF4-FFF2-40B4-BE49-F238E27FC236}">
                <a16:creationId xmlns:a16="http://schemas.microsoft.com/office/drawing/2014/main" id="{5C5ECA32-DEF2-E3D0-3749-B1B393E26592}"/>
              </a:ext>
            </a:extLst>
          </p:cNvPr>
          <p:cNvSpPr txBox="1"/>
          <p:nvPr/>
        </p:nvSpPr>
        <p:spPr>
          <a:xfrm>
            <a:off x="1740023" y="2227691"/>
            <a:ext cx="9099612" cy="369332"/>
          </a:xfrm>
          <a:prstGeom prst="rect">
            <a:avLst/>
          </a:prstGeom>
          <a:noFill/>
        </p:spPr>
        <p:txBody>
          <a:bodyPr wrap="square" rtlCol="0">
            <a:spAutoFit/>
          </a:bodyPr>
          <a:lstStyle/>
          <a:p>
            <a:r>
              <a:rPr lang="en-CA" b="1" dirty="0"/>
              <a:t>Content-Type</a:t>
            </a:r>
          </a:p>
        </p:txBody>
      </p:sp>
      <p:sp>
        <p:nvSpPr>
          <p:cNvPr id="16" name="TextBox 15">
            <a:extLst>
              <a:ext uri="{FF2B5EF4-FFF2-40B4-BE49-F238E27FC236}">
                <a16:creationId xmlns:a16="http://schemas.microsoft.com/office/drawing/2014/main" id="{C3BDB448-2EF4-0510-C789-60111174A813}"/>
              </a:ext>
            </a:extLst>
          </p:cNvPr>
          <p:cNvSpPr txBox="1"/>
          <p:nvPr/>
        </p:nvSpPr>
        <p:spPr>
          <a:xfrm>
            <a:off x="1740023" y="2577208"/>
            <a:ext cx="9099612" cy="2062103"/>
          </a:xfrm>
          <a:prstGeom prst="rect">
            <a:avLst/>
          </a:prstGeom>
          <a:noFill/>
        </p:spPr>
        <p:txBody>
          <a:bodyPr wrap="square" rtlCol="0">
            <a:spAutoFit/>
          </a:bodyPr>
          <a:lstStyle/>
          <a:p>
            <a:r>
              <a:rPr lang="en-CA" sz="1600" dirty="0"/>
              <a:t>This represents the type of media being sent in the body of the Response.  Your browser uses this to determine what to do with the data. For example “text/html” means that the browser should interpret the data as HTML. “image/jpeg” causes the browser to interpret the body as an JPEG encoded image. </a:t>
            </a:r>
          </a:p>
          <a:p>
            <a:endParaRPr lang="en-CA" sz="1600" dirty="0"/>
          </a:p>
          <a:p>
            <a:r>
              <a:rPr lang="en-CA" sz="1600" dirty="0"/>
              <a:t>The browser can also take </a:t>
            </a:r>
            <a:r>
              <a:rPr lang="en-CA" sz="1600" b="1" u="sng" dirty="0"/>
              <a:t>other</a:t>
            </a:r>
            <a:r>
              <a:rPr lang="en-CA" sz="1600" dirty="0"/>
              <a:t> actions. An HTTP Response with the Content-Type set to “application/vnd.ms-</a:t>
            </a:r>
            <a:r>
              <a:rPr lang="en-CA" sz="1600" i="1" dirty="0"/>
              <a:t>excel</a:t>
            </a:r>
            <a:r>
              <a:rPr lang="en-CA" sz="1600" dirty="0"/>
              <a:t>”.  Will usually cause a browser to open the document in Microsoft Excel. A Content-Type of “application/octet-stream” will almost always cause the browser to download the file </a:t>
            </a:r>
            <a:r>
              <a:rPr lang="en-CA" sz="1600"/>
              <a:t>to your computer.</a:t>
            </a:r>
            <a:endParaRPr lang="en-CA" sz="1600" dirty="0"/>
          </a:p>
        </p:txBody>
      </p:sp>
    </p:spTree>
    <p:extLst>
      <p:ext uri="{BB962C8B-B14F-4D97-AF65-F5344CB8AC3E}">
        <p14:creationId xmlns:p14="http://schemas.microsoft.com/office/powerpoint/2010/main" val="1638736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43297-1520-B788-C751-6A6A36505EF5}"/>
              </a:ext>
            </a:extLst>
          </p:cNvPr>
          <p:cNvSpPr>
            <a:spLocks noGrp="1"/>
          </p:cNvSpPr>
          <p:nvPr>
            <p:ph type="title"/>
          </p:nvPr>
        </p:nvSpPr>
        <p:spPr/>
        <p:txBody>
          <a:bodyPr/>
          <a:lstStyle/>
          <a:p>
            <a:r>
              <a:rPr lang="en-CA" dirty="0"/>
              <a:t>GET and POST Requests</a:t>
            </a:r>
          </a:p>
        </p:txBody>
      </p:sp>
      <p:sp>
        <p:nvSpPr>
          <p:cNvPr id="3" name="Text Placeholder 2">
            <a:extLst>
              <a:ext uri="{FF2B5EF4-FFF2-40B4-BE49-F238E27FC236}">
                <a16:creationId xmlns:a16="http://schemas.microsoft.com/office/drawing/2014/main" id="{DEF3CF32-4E43-6F33-90B6-61668AF723F5}"/>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2831046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48C4-50FC-4486-8F46-662B7A222B9F}"/>
              </a:ext>
            </a:extLst>
          </p:cNvPr>
          <p:cNvSpPr>
            <a:spLocks noGrp="1"/>
          </p:cNvSpPr>
          <p:nvPr>
            <p:ph type="title"/>
          </p:nvPr>
        </p:nvSpPr>
        <p:spPr>
          <a:xfrm>
            <a:off x="1097280" y="286603"/>
            <a:ext cx="10058400" cy="1450757"/>
          </a:xfrm>
        </p:spPr>
        <p:txBody>
          <a:bodyPr anchor="b">
            <a:normAutofit/>
          </a:bodyPr>
          <a:lstStyle/>
          <a:p>
            <a:r>
              <a:rPr lang="en-US" dirty="0"/>
              <a:t>HTML Interpretation</a:t>
            </a:r>
          </a:p>
        </p:txBody>
      </p:sp>
      <p:sp>
        <p:nvSpPr>
          <p:cNvPr id="17" name="Text Placeholder 2">
            <a:extLst>
              <a:ext uri="{FF2B5EF4-FFF2-40B4-BE49-F238E27FC236}">
                <a16:creationId xmlns:a16="http://schemas.microsoft.com/office/drawing/2014/main" id="{46DC719B-CD1C-4697-A311-02E469FD629F}"/>
              </a:ext>
            </a:extLst>
          </p:cNvPr>
          <p:cNvSpPr>
            <a:spLocks noGrp="1"/>
          </p:cNvSpPr>
          <p:nvPr>
            <p:ph type="body" idx="1"/>
          </p:nvPr>
        </p:nvSpPr>
        <p:spPr>
          <a:xfrm>
            <a:off x="1097280" y="2057400"/>
            <a:ext cx="4639736" cy="736282"/>
          </a:xfrm>
        </p:spPr>
        <p:txBody>
          <a:bodyPr/>
          <a:lstStyle/>
          <a:p>
            <a:r>
              <a:rPr lang="en-US" u="sng" dirty="0"/>
              <a:t>BROWSER OUTPUT</a:t>
            </a:r>
          </a:p>
        </p:txBody>
      </p:sp>
      <p:pic>
        <p:nvPicPr>
          <p:cNvPr id="7" name="Picture 6">
            <a:extLst>
              <a:ext uri="{FF2B5EF4-FFF2-40B4-BE49-F238E27FC236}">
                <a16:creationId xmlns:a16="http://schemas.microsoft.com/office/drawing/2014/main" id="{A364A000-2D12-4387-B6B9-94FEC16ED6BD}"/>
              </a:ext>
            </a:extLst>
          </p:cNvPr>
          <p:cNvPicPr>
            <a:picLocks noChangeAspect="1"/>
          </p:cNvPicPr>
          <p:nvPr/>
        </p:nvPicPr>
        <p:blipFill>
          <a:blip r:embed="rId2"/>
          <a:stretch>
            <a:fillRect/>
          </a:stretch>
        </p:blipFill>
        <p:spPr>
          <a:xfrm>
            <a:off x="1097280" y="3184154"/>
            <a:ext cx="4639736" cy="2459060"/>
          </a:xfrm>
          <a:prstGeom prst="rect">
            <a:avLst/>
          </a:prstGeom>
          <a:noFill/>
        </p:spPr>
      </p:pic>
      <p:sp>
        <p:nvSpPr>
          <p:cNvPr id="19" name="Text Placeholder 4">
            <a:extLst>
              <a:ext uri="{FF2B5EF4-FFF2-40B4-BE49-F238E27FC236}">
                <a16:creationId xmlns:a16="http://schemas.microsoft.com/office/drawing/2014/main" id="{D750D5ED-6EC7-4432-AB21-21203DB2F4AB}"/>
              </a:ext>
            </a:extLst>
          </p:cNvPr>
          <p:cNvSpPr>
            <a:spLocks noGrp="1"/>
          </p:cNvSpPr>
          <p:nvPr>
            <p:ph type="body" sz="quarter" idx="3"/>
          </p:nvPr>
        </p:nvSpPr>
        <p:spPr>
          <a:xfrm>
            <a:off x="6515944" y="2057400"/>
            <a:ext cx="4639736" cy="736282"/>
          </a:xfrm>
        </p:spPr>
        <p:txBody>
          <a:bodyPr/>
          <a:lstStyle/>
          <a:p>
            <a:r>
              <a:rPr lang="en-US" u="sng" dirty="0"/>
              <a:t>HTML CODE</a:t>
            </a:r>
          </a:p>
        </p:txBody>
      </p:sp>
      <p:sp>
        <p:nvSpPr>
          <p:cNvPr id="12" name="Content Placeholder 2">
            <a:extLst>
              <a:ext uri="{FF2B5EF4-FFF2-40B4-BE49-F238E27FC236}">
                <a16:creationId xmlns:a16="http://schemas.microsoft.com/office/drawing/2014/main" id="{157E9226-2FF0-4B5E-8A8E-376269E29428}"/>
              </a:ext>
            </a:extLst>
          </p:cNvPr>
          <p:cNvSpPr>
            <a:spLocks noGrp="1"/>
          </p:cNvSpPr>
          <p:nvPr>
            <p:ph sz="quarter" idx="4"/>
          </p:nvPr>
        </p:nvSpPr>
        <p:spPr>
          <a:xfrm>
            <a:off x="6515944" y="2958273"/>
            <a:ext cx="4639736" cy="2910821"/>
          </a:xfrm>
        </p:spPr>
        <p:txBody>
          <a:bodyPr>
            <a:normAutofit/>
          </a:bodyPr>
          <a:lstStyle/>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effectLst/>
                <a:latin typeface="Courier New" panose="02070309020205020404" pitchFamily="49" charset="0"/>
                <a:cs typeface="Courier New" panose="02070309020205020404" pitchFamily="49" charset="0"/>
              </a:rPr>
              <a:t>&lt;!DOCTYPE html&gt;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FF0000"/>
                </a:solidFill>
                <a:effectLst/>
                <a:latin typeface="Courier New" panose="02070309020205020404" pitchFamily="49" charset="0"/>
                <a:cs typeface="Courier New" panose="02070309020205020404" pitchFamily="49" charset="0"/>
              </a:rPr>
              <a:t>&lt;html&gt;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92D050"/>
                </a:solidFill>
                <a:effectLst/>
                <a:latin typeface="Courier New" panose="02070309020205020404" pitchFamily="49" charset="0"/>
                <a:cs typeface="Courier New" panose="02070309020205020404" pitchFamily="49" charset="0"/>
              </a:rPr>
              <a:t>&lt;body&gt;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0070C0"/>
                </a:solidFill>
                <a:effectLst/>
                <a:latin typeface="Courier New" panose="02070309020205020404" pitchFamily="49" charset="0"/>
                <a:cs typeface="Courier New" panose="02070309020205020404" pitchFamily="49" charset="0"/>
              </a:rPr>
              <a:t>&lt;h1 style="</a:t>
            </a:r>
            <a:r>
              <a:rPr lang="en-US" b="1" dirty="0" err="1">
                <a:solidFill>
                  <a:srgbClr val="0070C0"/>
                </a:solidFill>
                <a:effectLst/>
                <a:latin typeface="Courier New" panose="02070309020205020404" pitchFamily="49" charset="0"/>
                <a:cs typeface="Courier New" panose="02070309020205020404" pitchFamily="49" charset="0"/>
              </a:rPr>
              <a:t>color:green</a:t>
            </a:r>
            <a:r>
              <a:rPr lang="en-US" b="1" dirty="0">
                <a:solidFill>
                  <a:srgbClr val="0070C0"/>
                </a:solidFill>
                <a:effectLst/>
                <a:latin typeface="Courier New" panose="02070309020205020404" pitchFamily="49" charset="0"/>
                <a:cs typeface="Courier New" panose="02070309020205020404" pitchFamily="49" charset="0"/>
              </a:rPr>
              <a:t>;"&gt;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effectLst/>
                <a:latin typeface="Courier New" panose="02070309020205020404" pitchFamily="49" charset="0"/>
                <a:cs typeface="Courier New" panose="02070309020205020404" pitchFamily="49" charset="0"/>
              </a:rPr>
              <a:t>Important things!</a:t>
            </a:r>
            <a:r>
              <a:rPr lang="en-US" b="1" dirty="0">
                <a:solidFill>
                  <a:srgbClr val="0070C0"/>
                </a:solidFill>
                <a:effectLst/>
                <a:latin typeface="Courier New" panose="02070309020205020404" pitchFamily="49" charset="0"/>
                <a:cs typeface="Courier New" panose="02070309020205020404" pitchFamily="49" charset="0"/>
              </a:rPr>
              <a:t>&lt;/h1&gt;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0070C0"/>
                </a:solidFill>
                <a:effectLst/>
                <a:latin typeface="Courier New" panose="02070309020205020404" pitchFamily="49" charset="0"/>
                <a:cs typeface="Courier New" panose="02070309020205020404" pitchFamily="49" charset="0"/>
              </a:rPr>
              <a:t>&lt;p style="</a:t>
            </a:r>
            <a:r>
              <a:rPr lang="en-US" b="1" dirty="0" err="1">
                <a:solidFill>
                  <a:srgbClr val="0070C0"/>
                </a:solidFill>
                <a:effectLst/>
                <a:latin typeface="Courier New" panose="02070309020205020404" pitchFamily="49" charset="0"/>
                <a:cs typeface="Courier New" panose="02070309020205020404" pitchFamily="49" charset="0"/>
              </a:rPr>
              <a:t>color:purple</a:t>
            </a:r>
            <a:r>
              <a:rPr lang="en-US" b="1" dirty="0">
                <a:solidFill>
                  <a:srgbClr val="0070C0"/>
                </a:solidFill>
                <a:effectLst/>
                <a:latin typeface="Courier New" panose="02070309020205020404" pitchFamily="49" charset="0"/>
                <a:cs typeface="Courier New" panose="02070309020205020404" pitchFamily="49" charset="0"/>
              </a:rPr>
              <a:t>;"&gt;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effectLst/>
                <a:latin typeface="Courier New" panose="02070309020205020404" pitchFamily="49" charset="0"/>
                <a:cs typeface="Courier New" panose="02070309020205020404" pitchFamily="49" charset="0"/>
              </a:rPr>
              <a:t>Not-so-important things.</a:t>
            </a:r>
            <a:r>
              <a:rPr lang="en-US" b="1" dirty="0">
                <a:solidFill>
                  <a:srgbClr val="0070C0"/>
                </a:solidFill>
                <a:effectLst/>
                <a:latin typeface="Courier New" panose="02070309020205020404" pitchFamily="49" charset="0"/>
                <a:cs typeface="Courier New" panose="02070309020205020404" pitchFamily="49" charset="0"/>
              </a:rPr>
              <a:t>&lt;/p&gt;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92D050"/>
                </a:solidFill>
                <a:effectLst/>
                <a:latin typeface="Courier New" panose="02070309020205020404" pitchFamily="49" charset="0"/>
                <a:cs typeface="Courier New" panose="02070309020205020404" pitchFamily="49" charset="0"/>
              </a:rPr>
              <a:t>&lt;/body&gt;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FF0000"/>
                </a:solidFill>
                <a:effectLst/>
                <a:latin typeface="Courier New" panose="02070309020205020404" pitchFamily="49" charset="0"/>
                <a:cs typeface="Courier New" panose="02070309020205020404" pitchFamily="49" charset="0"/>
              </a:rPr>
              <a:t>&lt;/html&gt;</a:t>
            </a:r>
            <a:endParaRPr lang="en-US" b="1" dirty="0">
              <a:solidFill>
                <a:srgbClr val="FF0000"/>
              </a:solidFill>
              <a:latin typeface="Courier New" panose="02070309020205020404" pitchFamily="49" charset="0"/>
              <a:cs typeface="Courier New" panose="02070309020205020404" pitchFamily="49" charset="0"/>
            </a:endParaRPr>
          </a:p>
          <a:p>
            <a:pPr marL="0" indent="0">
              <a:lnSpc>
                <a:spcPct val="100000"/>
              </a:lnSpc>
              <a:buNone/>
            </a:pPr>
            <a:endParaRPr lang="en-US" b="1" dirty="0"/>
          </a:p>
        </p:txBody>
      </p:sp>
    </p:spTree>
    <p:extLst>
      <p:ext uri="{BB962C8B-B14F-4D97-AF65-F5344CB8AC3E}">
        <p14:creationId xmlns:p14="http://schemas.microsoft.com/office/powerpoint/2010/main" val="2702598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C8C3-DB4F-4578-8A1A-2F92860AB177}"/>
              </a:ext>
            </a:extLst>
          </p:cNvPr>
          <p:cNvSpPr>
            <a:spLocks noGrp="1"/>
          </p:cNvSpPr>
          <p:nvPr>
            <p:ph type="title"/>
          </p:nvPr>
        </p:nvSpPr>
        <p:spPr>
          <a:xfrm>
            <a:off x="1097280" y="286603"/>
            <a:ext cx="10058400" cy="1450757"/>
          </a:xfrm>
        </p:spPr>
        <p:txBody>
          <a:bodyPr anchor="b">
            <a:normAutofit/>
          </a:bodyPr>
          <a:lstStyle/>
          <a:p>
            <a:r>
              <a:rPr lang="en-US" dirty="0"/>
              <a:t>HTML FORMS</a:t>
            </a:r>
          </a:p>
        </p:txBody>
      </p:sp>
      <p:sp>
        <p:nvSpPr>
          <p:cNvPr id="12" name="Content Placeholder 3">
            <a:extLst>
              <a:ext uri="{FF2B5EF4-FFF2-40B4-BE49-F238E27FC236}">
                <a16:creationId xmlns:a16="http://schemas.microsoft.com/office/drawing/2014/main" id="{6AD9610F-D690-4AF0-B345-DCCD388739CA}"/>
              </a:ext>
            </a:extLst>
          </p:cNvPr>
          <p:cNvSpPr>
            <a:spLocks noGrp="1"/>
          </p:cNvSpPr>
          <p:nvPr>
            <p:ph idx="1"/>
          </p:nvPr>
        </p:nvSpPr>
        <p:spPr>
          <a:xfrm>
            <a:off x="1097280" y="2108201"/>
            <a:ext cx="10058400" cy="3760891"/>
          </a:xfrm>
        </p:spPr>
        <p:txBody>
          <a:bodyPr>
            <a:normAutofit/>
          </a:bodyPr>
          <a:lstStyle/>
          <a:p>
            <a:pPr>
              <a:buFont typeface="Arial" panose="020B0604020202020204" pitchFamily="34" charset="0"/>
              <a:buChar char="•"/>
            </a:pPr>
            <a:r>
              <a:rPr lang="en-US" dirty="0"/>
              <a:t>In the original definition for HTML (sometimes called HTML 1.0) documents could only be fetched.   Web pages were primarily text and links to other documents.</a:t>
            </a:r>
          </a:p>
          <a:p>
            <a:pPr>
              <a:buFont typeface="Arial" panose="020B0604020202020204" pitchFamily="34" charset="0"/>
              <a:buChar char="•"/>
            </a:pPr>
            <a:r>
              <a:rPr lang="en-US" dirty="0"/>
              <a:t>This all changed when the HTTP 1.0 spec introduced a new Request-method: “POST” which allowed data to be sent to the server. However, how this was to be used was not clear.</a:t>
            </a:r>
          </a:p>
          <a:p>
            <a:pPr>
              <a:buFont typeface="Arial" panose="020B0604020202020204" pitchFamily="34" charset="0"/>
              <a:buChar char="•"/>
            </a:pPr>
            <a:r>
              <a:rPr lang="en-US" dirty="0"/>
              <a:t>In the next specification (HTTP 1.1) a new concept was added.  HTML forms, this allowed programmers to create an HTML page that could allow users to enter data into fields and send this data to the web server by clicking a “SUBMIT” button.</a:t>
            </a:r>
          </a:p>
        </p:txBody>
      </p:sp>
    </p:spTree>
    <p:extLst>
      <p:ext uri="{BB962C8B-B14F-4D97-AF65-F5344CB8AC3E}">
        <p14:creationId xmlns:p14="http://schemas.microsoft.com/office/powerpoint/2010/main" val="1355496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B7199-2A74-43F6-810A-CBA2C6DDF2D5}"/>
              </a:ext>
            </a:extLst>
          </p:cNvPr>
          <p:cNvSpPr>
            <a:spLocks noGrp="1"/>
          </p:cNvSpPr>
          <p:nvPr>
            <p:ph type="title"/>
          </p:nvPr>
        </p:nvSpPr>
        <p:spPr/>
        <p:txBody>
          <a:bodyPr/>
          <a:lstStyle/>
          <a:p>
            <a:r>
              <a:rPr lang="en-US" dirty="0"/>
              <a:t>HTML FORMS</a:t>
            </a:r>
          </a:p>
        </p:txBody>
      </p:sp>
      <p:sp>
        <p:nvSpPr>
          <p:cNvPr id="3" name="Text Placeholder 2">
            <a:extLst>
              <a:ext uri="{FF2B5EF4-FFF2-40B4-BE49-F238E27FC236}">
                <a16:creationId xmlns:a16="http://schemas.microsoft.com/office/drawing/2014/main" id="{1C25D460-76D3-4AD9-8C36-C65EBFDE8F31}"/>
              </a:ext>
            </a:extLst>
          </p:cNvPr>
          <p:cNvSpPr>
            <a:spLocks noGrp="1"/>
          </p:cNvSpPr>
          <p:nvPr>
            <p:ph type="body" idx="1"/>
          </p:nvPr>
        </p:nvSpPr>
        <p:spPr>
          <a:xfrm>
            <a:off x="6859905" y="2209800"/>
            <a:ext cx="4639736" cy="736282"/>
          </a:xfrm>
        </p:spPr>
        <p:txBody>
          <a:bodyPr/>
          <a:lstStyle/>
          <a:p>
            <a:r>
              <a:rPr lang="en-US" dirty="0"/>
              <a:t>Resulting form</a:t>
            </a:r>
          </a:p>
        </p:txBody>
      </p:sp>
      <p:sp>
        <p:nvSpPr>
          <p:cNvPr id="4" name="Content Placeholder 3">
            <a:extLst>
              <a:ext uri="{FF2B5EF4-FFF2-40B4-BE49-F238E27FC236}">
                <a16:creationId xmlns:a16="http://schemas.microsoft.com/office/drawing/2014/main" id="{B9350B2A-F747-4073-9B81-2932E2AA674E}"/>
              </a:ext>
            </a:extLst>
          </p:cNvPr>
          <p:cNvSpPr>
            <a:spLocks noGrp="1"/>
          </p:cNvSpPr>
          <p:nvPr>
            <p:ph sz="half" idx="2"/>
          </p:nvPr>
        </p:nvSpPr>
        <p:spPr>
          <a:xfrm>
            <a:off x="1097280" y="2958274"/>
            <a:ext cx="6113146" cy="3213926"/>
          </a:xfrm>
        </p:spPr>
        <p:txBody>
          <a:bodyPr>
            <a:noAutofit/>
          </a:bodyPr>
          <a:lstStyle/>
          <a:p>
            <a:pPr>
              <a:lnSpc>
                <a:spcPct val="100000"/>
              </a:lnSpc>
              <a:spcBef>
                <a:spcPts val="600"/>
              </a:spcBef>
            </a:pPr>
            <a:r>
              <a:rPr lang="en-US" sz="1600" b="1" dirty="0">
                <a:latin typeface="Courier New" panose="02070309020205020404" pitchFamily="49" charset="0"/>
                <a:cs typeface="Courier New" panose="02070309020205020404" pitchFamily="49" charset="0"/>
              </a:rPr>
              <a:t>&lt;!DOCTYPE html&gt;</a:t>
            </a:r>
          </a:p>
          <a:p>
            <a:pPr>
              <a:lnSpc>
                <a:spcPct val="100000"/>
              </a:lnSpc>
              <a:spcBef>
                <a:spcPts val="600"/>
              </a:spcBef>
            </a:pPr>
            <a:r>
              <a:rPr lang="en-US" sz="1600" b="1" dirty="0">
                <a:solidFill>
                  <a:srgbClr val="C00000"/>
                </a:solidFill>
                <a:latin typeface="Courier New" panose="02070309020205020404" pitchFamily="49" charset="0"/>
                <a:cs typeface="Courier New" panose="02070309020205020404" pitchFamily="49" charset="0"/>
              </a:rPr>
              <a:t>&lt;html&gt;</a:t>
            </a:r>
            <a:r>
              <a:rPr lang="en-US" sz="1600" b="1" dirty="0">
                <a:solidFill>
                  <a:srgbClr val="92D050"/>
                </a:solidFill>
                <a:latin typeface="Courier New" panose="02070309020205020404" pitchFamily="49" charset="0"/>
                <a:cs typeface="Courier New" panose="02070309020205020404" pitchFamily="49" charset="0"/>
              </a:rPr>
              <a:t>&lt;body&gt;</a:t>
            </a:r>
          </a:p>
          <a:p>
            <a:pPr>
              <a:lnSpc>
                <a:spcPct val="100000"/>
              </a:lnSpc>
              <a:spcBef>
                <a:spcPts val="600"/>
              </a:spcBef>
            </a:pPr>
            <a:r>
              <a:rPr lang="en-US" sz="1600" b="1" dirty="0">
                <a:solidFill>
                  <a:srgbClr val="0070C0"/>
                </a:solidFill>
                <a:latin typeface="Courier New" panose="02070309020205020404" pitchFamily="49" charset="0"/>
                <a:cs typeface="Courier New" panose="02070309020205020404" pitchFamily="49" charset="0"/>
              </a:rPr>
              <a:t>&lt;h2&gt;</a:t>
            </a:r>
            <a:r>
              <a:rPr lang="en-US" sz="1600" b="1" dirty="0">
                <a:latin typeface="Courier New" panose="02070309020205020404" pitchFamily="49" charset="0"/>
                <a:cs typeface="Courier New" panose="02070309020205020404" pitchFamily="49" charset="0"/>
              </a:rPr>
              <a:t>Enter Your Name!</a:t>
            </a:r>
            <a:r>
              <a:rPr lang="en-US" sz="1600" b="1" dirty="0">
                <a:solidFill>
                  <a:srgbClr val="0070C0"/>
                </a:solidFill>
                <a:latin typeface="Courier New" panose="02070309020205020404" pitchFamily="49" charset="0"/>
                <a:cs typeface="Courier New" panose="02070309020205020404" pitchFamily="49" charset="0"/>
              </a:rPr>
              <a:t>&lt;/h2&gt;</a:t>
            </a:r>
          </a:p>
          <a:p>
            <a:pPr>
              <a:lnSpc>
                <a:spcPct val="100000"/>
              </a:lnSpc>
              <a:spcBef>
                <a:spcPts val="600"/>
              </a:spcBef>
            </a:pPr>
            <a:r>
              <a:rPr lang="en-US" sz="1600" b="1" dirty="0">
                <a:solidFill>
                  <a:srgbClr val="0070C0"/>
                </a:solidFill>
                <a:latin typeface="Courier New" panose="02070309020205020404" pitchFamily="49" charset="0"/>
                <a:cs typeface="Courier New" panose="02070309020205020404" pitchFamily="49" charset="0"/>
              </a:rPr>
              <a:t>&lt;form action="http://172.16.1.242/webapp"&gt;</a:t>
            </a:r>
          </a:p>
          <a:p>
            <a:pPr>
              <a:lnSpc>
                <a:spcPct val="100000"/>
              </a:lnSpc>
              <a:spcBef>
                <a:spcPts val="600"/>
              </a:spcBef>
            </a:pPr>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&lt;label for="name"&gt;</a:t>
            </a:r>
            <a:r>
              <a:rPr lang="en-US" sz="1600" b="1" dirty="0">
                <a:latin typeface="Courier New" panose="02070309020205020404" pitchFamily="49" charset="0"/>
                <a:cs typeface="Courier New" panose="02070309020205020404" pitchFamily="49" charset="0"/>
              </a:rPr>
              <a:t>Name:</a:t>
            </a:r>
            <a:r>
              <a:rPr lang="en-US" sz="1600" b="1" dirty="0">
                <a:solidFill>
                  <a:srgbClr val="7030A0"/>
                </a:solidFill>
                <a:latin typeface="Courier New" panose="02070309020205020404" pitchFamily="49" charset="0"/>
                <a:cs typeface="Courier New" panose="02070309020205020404" pitchFamily="49" charset="0"/>
              </a:rPr>
              <a:t>&lt;/label&gt;</a:t>
            </a:r>
          </a:p>
          <a:p>
            <a:pPr>
              <a:lnSpc>
                <a:spcPct val="100000"/>
              </a:lnSpc>
              <a:spcBef>
                <a:spcPts val="600"/>
              </a:spcBef>
            </a:pPr>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&lt;input type="text" id="name" name="name" value="Jonathan"&gt;</a:t>
            </a:r>
          </a:p>
          <a:p>
            <a:pPr>
              <a:lnSpc>
                <a:spcPct val="100000"/>
              </a:lnSpc>
              <a:spcBef>
                <a:spcPts val="600"/>
              </a:spcBef>
            </a:pPr>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&lt;input type="submit" value="Submit"&gt;</a:t>
            </a:r>
          </a:p>
          <a:p>
            <a:pPr>
              <a:lnSpc>
                <a:spcPct val="100000"/>
              </a:lnSpc>
              <a:spcBef>
                <a:spcPts val="600"/>
              </a:spcBef>
            </a:pPr>
            <a:r>
              <a:rPr lang="en-US" sz="1600" b="1" dirty="0">
                <a:solidFill>
                  <a:srgbClr val="0070C0"/>
                </a:solidFill>
                <a:latin typeface="Courier New" panose="02070309020205020404" pitchFamily="49" charset="0"/>
                <a:cs typeface="Courier New" panose="02070309020205020404" pitchFamily="49" charset="0"/>
              </a:rPr>
              <a:t>&lt;/form&gt;</a:t>
            </a:r>
            <a:r>
              <a:rPr lang="en-US" sz="1600" b="1" dirty="0">
                <a:solidFill>
                  <a:srgbClr val="92D050"/>
                </a:solidFill>
                <a:latin typeface="Courier New" panose="02070309020205020404" pitchFamily="49" charset="0"/>
                <a:cs typeface="Courier New" panose="02070309020205020404" pitchFamily="49" charset="0"/>
              </a:rPr>
              <a:t>&lt;/body&gt;</a:t>
            </a:r>
            <a:r>
              <a:rPr lang="en-US" sz="1600" b="1" dirty="0">
                <a:solidFill>
                  <a:srgbClr val="C00000"/>
                </a:solidFill>
                <a:latin typeface="Courier New" panose="02070309020205020404" pitchFamily="49" charset="0"/>
                <a:cs typeface="Courier New" panose="02070309020205020404" pitchFamily="49" charset="0"/>
              </a:rPr>
              <a:t>&lt;/html&gt;</a:t>
            </a:r>
          </a:p>
        </p:txBody>
      </p:sp>
      <p:pic>
        <p:nvPicPr>
          <p:cNvPr id="17" name="Picture 16">
            <a:extLst>
              <a:ext uri="{FF2B5EF4-FFF2-40B4-BE49-F238E27FC236}">
                <a16:creationId xmlns:a16="http://schemas.microsoft.com/office/drawing/2014/main" id="{EB8AC924-7D66-469F-B9E0-D35BCA9E3261}"/>
              </a:ext>
            </a:extLst>
          </p:cNvPr>
          <p:cNvPicPr>
            <a:picLocks noChangeAspect="1"/>
          </p:cNvPicPr>
          <p:nvPr/>
        </p:nvPicPr>
        <p:blipFill>
          <a:blip r:embed="rId2"/>
          <a:stretch>
            <a:fillRect/>
          </a:stretch>
        </p:blipFill>
        <p:spPr>
          <a:xfrm>
            <a:off x="7324428" y="3429000"/>
            <a:ext cx="4248743" cy="1381318"/>
          </a:xfrm>
          <a:prstGeom prst="rect">
            <a:avLst/>
          </a:prstGeom>
        </p:spPr>
      </p:pic>
      <p:sp>
        <p:nvSpPr>
          <p:cNvPr id="18" name="Text Placeholder 2">
            <a:extLst>
              <a:ext uri="{FF2B5EF4-FFF2-40B4-BE49-F238E27FC236}">
                <a16:creationId xmlns:a16="http://schemas.microsoft.com/office/drawing/2014/main" id="{07D84B77-A930-4D20-82BF-5EEA54D13AB8}"/>
              </a:ext>
            </a:extLst>
          </p:cNvPr>
          <p:cNvSpPr txBox="1">
            <a:spLocks/>
          </p:cNvSpPr>
          <p:nvPr/>
        </p:nvSpPr>
        <p:spPr>
          <a:xfrm>
            <a:off x="1249680" y="2209800"/>
            <a:ext cx="4639736" cy="736282"/>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a:t>HTML form CODE</a:t>
            </a:r>
            <a:endParaRPr lang="en-US" dirty="0"/>
          </a:p>
        </p:txBody>
      </p:sp>
    </p:spTree>
    <p:extLst>
      <p:ext uri="{BB962C8B-B14F-4D97-AF65-F5344CB8AC3E}">
        <p14:creationId xmlns:p14="http://schemas.microsoft.com/office/powerpoint/2010/main" val="1919305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C8C3-DB4F-4578-8A1A-2F92860AB177}"/>
              </a:ext>
            </a:extLst>
          </p:cNvPr>
          <p:cNvSpPr>
            <a:spLocks noGrp="1"/>
          </p:cNvSpPr>
          <p:nvPr>
            <p:ph type="title"/>
          </p:nvPr>
        </p:nvSpPr>
        <p:spPr>
          <a:xfrm>
            <a:off x="1097280" y="286603"/>
            <a:ext cx="10058400" cy="1450757"/>
          </a:xfrm>
        </p:spPr>
        <p:txBody>
          <a:bodyPr anchor="b">
            <a:normAutofit/>
          </a:bodyPr>
          <a:lstStyle/>
          <a:p>
            <a:r>
              <a:rPr lang="en-US" dirty="0"/>
              <a:t>HTML FORMS</a:t>
            </a:r>
          </a:p>
        </p:txBody>
      </p:sp>
      <p:sp>
        <p:nvSpPr>
          <p:cNvPr id="12" name="Content Placeholder 3">
            <a:extLst>
              <a:ext uri="{FF2B5EF4-FFF2-40B4-BE49-F238E27FC236}">
                <a16:creationId xmlns:a16="http://schemas.microsoft.com/office/drawing/2014/main" id="{6AD9610F-D690-4AF0-B345-DCCD388739CA}"/>
              </a:ext>
            </a:extLst>
          </p:cNvPr>
          <p:cNvSpPr>
            <a:spLocks noGrp="1"/>
          </p:cNvSpPr>
          <p:nvPr>
            <p:ph sz="half" idx="2"/>
          </p:nvPr>
        </p:nvSpPr>
        <p:spPr>
          <a:xfrm>
            <a:off x="755319" y="3760062"/>
            <a:ext cx="10742321" cy="2620835"/>
          </a:xfrm>
        </p:spPr>
        <p:txBody>
          <a:bodyPr>
            <a:noAutofit/>
          </a:bodyPr>
          <a:lstStyle/>
          <a:p>
            <a:pPr>
              <a:buFont typeface="Arial" panose="020B0604020202020204" pitchFamily="34" charset="0"/>
              <a:buChar char="•"/>
            </a:pPr>
            <a:r>
              <a:rPr lang="en-US" dirty="0"/>
              <a:t>By default, if the users fills out the HTML form and clicks the “submit” button.  The browser makes another GET request and sends the data to the web server.</a:t>
            </a:r>
          </a:p>
          <a:p>
            <a:pPr>
              <a:buFont typeface="Arial" panose="020B0604020202020204" pitchFamily="34" charset="0"/>
              <a:buChar char="•"/>
            </a:pPr>
            <a:r>
              <a:rPr lang="en-US" dirty="0"/>
              <a:t>However, if you recall the </a:t>
            </a:r>
            <a:r>
              <a:rPr lang="en-US" u="sng" dirty="0"/>
              <a:t>ONLY</a:t>
            </a:r>
            <a:r>
              <a:rPr lang="en-US" dirty="0"/>
              <a:t> information passed from the user to the webserver in the GET method is the path.</a:t>
            </a:r>
          </a:p>
          <a:p>
            <a:pPr>
              <a:buFont typeface="Arial" panose="020B0604020202020204" pitchFamily="34" charset="0"/>
              <a:buChar char="•"/>
            </a:pPr>
            <a:r>
              <a:rPr lang="en-US" dirty="0"/>
              <a:t>So how does the browser send the form data back?</a:t>
            </a:r>
          </a:p>
        </p:txBody>
      </p:sp>
      <p:pic>
        <p:nvPicPr>
          <p:cNvPr id="11" name="Picture 10">
            <a:extLst>
              <a:ext uri="{FF2B5EF4-FFF2-40B4-BE49-F238E27FC236}">
                <a16:creationId xmlns:a16="http://schemas.microsoft.com/office/drawing/2014/main" id="{657AF304-BE83-432B-894E-6868A8C6BCC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427325" y="1926454"/>
            <a:ext cx="7337349" cy="1730713"/>
          </a:xfrm>
          <a:prstGeom prst="rect">
            <a:avLst/>
          </a:prstGeom>
        </p:spPr>
      </p:pic>
      <p:sp>
        <p:nvSpPr>
          <p:cNvPr id="3" name="Rectangle 1">
            <a:extLst>
              <a:ext uri="{FF2B5EF4-FFF2-40B4-BE49-F238E27FC236}">
                <a16:creationId xmlns:a16="http://schemas.microsoft.com/office/drawing/2014/main" id="{EFBF1F31-6B25-4AB3-89C2-8F4A1AC936C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hlinkClick r:id="rId3"/>
              </a:rPr>
              <a:t>404 Not Found</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76593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48C4-50FC-4486-8F46-662B7A222B9F}"/>
              </a:ext>
            </a:extLst>
          </p:cNvPr>
          <p:cNvSpPr>
            <a:spLocks noGrp="1"/>
          </p:cNvSpPr>
          <p:nvPr>
            <p:ph type="title"/>
          </p:nvPr>
        </p:nvSpPr>
        <p:spPr/>
        <p:txBody>
          <a:bodyPr/>
          <a:lstStyle/>
          <a:p>
            <a:r>
              <a:rPr lang="en-US" dirty="0"/>
              <a:t>HTTP Request – Form with GET</a:t>
            </a:r>
          </a:p>
        </p:txBody>
      </p:sp>
      <p:sp>
        <p:nvSpPr>
          <p:cNvPr id="3" name="Content Placeholder 2">
            <a:extLst>
              <a:ext uri="{FF2B5EF4-FFF2-40B4-BE49-F238E27FC236}">
                <a16:creationId xmlns:a16="http://schemas.microsoft.com/office/drawing/2014/main" id="{FCA51D87-E48E-44AC-B04B-716DD26CDECA}"/>
              </a:ext>
            </a:extLst>
          </p:cNvPr>
          <p:cNvSpPr>
            <a:spLocks noGrp="1"/>
          </p:cNvSpPr>
          <p:nvPr>
            <p:ph idx="1"/>
          </p:nvPr>
        </p:nvSpPr>
        <p:spPr/>
        <p:txBody>
          <a:bodyPr>
            <a:normAutofit/>
          </a:bodyPr>
          <a:lstStyle/>
          <a:p>
            <a:pPr marL="0" marR="0">
              <a:lnSpc>
                <a:spcPct val="80000"/>
              </a:lnSpc>
              <a:spcBef>
                <a:spcPts val="0"/>
              </a:spcBef>
              <a:spcAft>
                <a:spcPts val="800"/>
              </a:spcAft>
            </a:pPr>
            <a:r>
              <a:rPr lang="en-US" sz="1800" dirty="0">
                <a:effectLst/>
                <a:highlight>
                  <a:srgbClr val="00FF00"/>
                </a:highlight>
                <a:latin typeface="Courier New" panose="02070309020205020404" pitchFamily="49" charset="0"/>
                <a:ea typeface="DengXian" panose="02010600030101010101" pitchFamily="2" charset="-122"/>
                <a:cs typeface="Times New Roman" panose="02020603050405020304" pitchFamily="18" charset="0"/>
              </a:rPr>
              <a:t>GET</a:t>
            </a:r>
            <a:r>
              <a:rPr lang="en-US" sz="1800" dirty="0">
                <a:effectLst/>
                <a:latin typeface="Courier New" panose="02070309020205020404" pitchFamily="49" charset="0"/>
                <a:ea typeface="DengXian" panose="02010600030101010101" pitchFamily="2" charset="-122"/>
                <a:cs typeface="Times New Roman" panose="02020603050405020304" pitchFamily="18" charset="0"/>
              </a:rPr>
              <a:t> </a:t>
            </a:r>
            <a:r>
              <a:rPr lang="en-US" sz="1800" dirty="0">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http://172.16.1.242/webapp?name=Jonathan</a:t>
            </a:r>
            <a:r>
              <a:rPr lang="en-US" sz="1800" dirty="0">
                <a:effectLst/>
                <a:latin typeface="Courier New" panose="02070309020205020404" pitchFamily="49" charset="0"/>
                <a:ea typeface="DengXian" panose="02010600030101010101" pitchFamily="2" charset="-122"/>
                <a:cs typeface="Times New Roman" panose="02020603050405020304" pitchFamily="18" charset="0"/>
              </a:rPr>
              <a:t> </a:t>
            </a: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HTTP/1.1</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User-Agent: Mozilla/4.0 (compatible; MSIE5.01; Windows NT)</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Host: www.test.com</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Accept-Language: </a:t>
            </a:r>
            <a:r>
              <a:rPr lang="en-US" sz="1800" dirty="0" err="1">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en</a:t>
            </a: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-us</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Accept-Encoding: </a:t>
            </a:r>
            <a:r>
              <a:rPr lang="en-US" sz="1800" dirty="0" err="1">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gzip</a:t>
            </a: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 deflate</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Connection: Keep-Alive</a:t>
            </a:r>
          </a:p>
          <a:p>
            <a:pPr marL="0" marR="0">
              <a:lnSpc>
                <a:spcPct val="80000"/>
              </a:lnSpc>
              <a:spcBef>
                <a:spcPts val="0"/>
              </a:spcBef>
              <a:spcAft>
                <a:spcPts val="800"/>
              </a:spcAft>
            </a:pPr>
            <a:r>
              <a:rPr lang="en-US" sz="1800" dirty="0">
                <a:effectLst/>
                <a:latin typeface="Courier New" panose="02070309020205020404" pitchFamily="49" charset="0"/>
                <a:ea typeface="DengXian" panose="02010600030101010101" pitchFamily="2" charset="-122"/>
                <a:cs typeface="Times New Roman" panose="02020603050405020304" pitchFamily="18" charset="0"/>
              </a:rPr>
              <a:t>(there are two &lt;CR&gt;&lt;LF&gt; sequences here)</a:t>
            </a:r>
          </a:p>
          <a:p>
            <a:pPr marL="0" marR="0">
              <a:lnSpc>
                <a:spcPct val="80000"/>
              </a:lnSpc>
              <a:spcBef>
                <a:spcPts val="0"/>
              </a:spcBef>
              <a:spcAft>
                <a:spcPts val="800"/>
              </a:spcAft>
            </a:pPr>
            <a:endParaRPr lang="en-US" sz="1800" dirty="0">
              <a:effectLst/>
              <a:latin typeface="Courier New" panose="02070309020205020404" pitchFamily="49"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highlight>
                  <a:srgbClr val="FFFF00"/>
                </a:highlight>
                <a:latin typeface="Courier New" panose="02070309020205020404" pitchFamily="49" charset="0"/>
                <a:ea typeface="DengXian" panose="02010600030101010101" pitchFamily="2" charset="-122"/>
                <a:cs typeface="Times New Roman" panose="02020603050405020304" pitchFamily="18" charset="0"/>
              </a:rPr>
              <a:t>D</a:t>
            </a:r>
            <a:r>
              <a:rPr lang="en-US" sz="1800" dirty="0">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ata entered by the USER</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00FF00"/>
                </a:highlight>
                <a:latin typeface="Courier New" panose="02070309020205020404" pitchFamily="49" charset="0"/>
                <a:ea typeface="DengXian" panose="02010600030101010101" pitchFamily="2" charset="-122"/>
                <a:cs typeface="Times New Roman" panose="02020603050405020304" pitchFamily="18" charset="0"/>
              </a:rPr>
              <a:t>HTTP Request Method</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Information supplied by the Browser</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00444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C8C3-DB4F-4578-8A1A-2F92860AB177}"/>
              </a:ext>
            </a:extLst>
          </p:cNvPr>
          <p:cNvSpPr>
            <a:spLocks noGrp="1"/>
          </p:cNvSpPr>
          <p:nvPr>
            <p:ph type="title"/>
          </p:nvPr>
        </p:nvSpPr>
        <p:spPr>
          <a:xfrm>
            <a:off x="1097280" y="286603"/>
            <a:ext cx="10058400" cy="1450757"/>
          </a:xfrm>
        </p:spPr>
        <p:txBody>
          <a:bodyPr anchor="b">
            <a:normAutofit/>
          </a:bodyPr>
          <a:lstStyle/>
          <a:p>
            <a:r>
              <a:rPr lang="en-US" dirty="0"/>
              <a:t>HTML FORMS</a:t>
            </a:r>
          </a:p>
        </p:txBody>
      </p:sp>
      <p:sp>
        <p:nvSpPr>
          <p:cNvPr id="12" name="Content Placeholder 3">
            <a:extLst>
              <a:ext uri="{FF2B5EF4-FFF2-40B4-BE49-F238E27FC236}">
                <a16:creationId xmlns:a16="http://schemas.microsoft.com/office/drawing/2014/main" id="{6AD9610F-D690-4AF0-B345-DCCD388739CA}"/>
              </a:ext>
            </a:extLst>
          </p:cNvPr>
          <p:cNvSpPr>
            <a:spLocks noGrp="1"/>
          </p:cNvSpPr>
          <p:nvPr>
            <p:ph sz="half" idx="2"/>
          </p:nvPr>
        </p:nvSpPr>
        <p:spPr>
          <a:xfrm>
            <a:off x="755319" y="3751184"/>
            <a:ext cx="10742321" cy="2620835"/>
          </a:xfrm>
        </p:spPr>
        <p:txBody>
          <a:bodyPr>
            <a:noAutofit/>
          </a:bodyPr>
          <a:lstStyle/>
          <a:p>
            <a:pPr>
              <a:buFont typeface="Arial" panose="020B0604020202020204" pitchFamily="34" charset="0"/>
              <a:buChar char="•"/>
            </a:pPr>
            <a:r>
              <a:rPr lang="en-US" sz="1800" dirty="0"/>
              <a:t>Sending data in the URL line was fine for sending simple data and great if you wanted it to be cached or bookmarked.  However, since it was visible for anyone to see and there was a hard limit on the number of characters (around 2KB).  It wasn’t good for sending large amounts of data or sensitive data like passwords.</a:t>
            </a:r>
          </a:p>
          <a:p>
            <a:pPr>
              <a:buFont typeface="Arial" panose="020B0604020202020204" pitchFamily="34" charset="0"/>
              <a:buChar char="•"/>
            </a:pPr>
            <a:r>
              <a:rPr lang="en-US" sz="1800" dirty="0"/>
              <a:t>HTTP 1.0 addressed this with the POST method. POST allows data to be placed into the HTTP Request AFTER the headers. Similar to how a HTTP response returns HTML.</a:t>
            </a:r>
          </a:p>
          <a:p>
            <a:pPr>
              <a:buFont typeface="Arial" panose="020B0604020202020204" pitchFamily="34" charset="0"/>
              <a:buChar char="•"/>
            </a:pPr>
            <a:r>
              <a:rPr lang="en-US" sz="1800" dirty="0"/>
              <a:t>A form can be configured to use POST with the following change to the HTML</a:t>
            </a:r>
            <a:br>
              <a:rPr lang="en-US" dirty="0"/>
            </a:br>
            <a:r>
              <a:rPr lang="en-US" sz="2000" b="1" dirty="0">
                <a:solidFill>
                  <a:srgbClr val="0070C0"/>
                </a:solidFill>
                <a:latin typeface="Courier New" panose="02070309020205020404" pitchFamily="49" charset="0"/>
                <a:cs typeface="Courier New" panose="02070309020205020404" pitchFamily="49" charset="0"/>
              </a:rPr>
              <a:t>&lt;form action="http://172.16.1.242/webapp" method="POST"&gt;</a:t>
            </a:r>
          </a:p>
        </p:txBody>
      </p:sp>
      <p:pic>
        <p:nvPicPr>
          <p:cNvPr id="11" name="Picture 10">
            <a:extLst>
              <a:ext uri="{FF2B5EF4-FFF2-40B4-BE49-F238E27FC236}">
                <a16:creationId xmlns:a16="http://schemas.microsoft.com/office/drawing/2014/main" id="{657AF304-BE83-432B-894E-6868A8C6BCC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427325" y="1926454"/>
            <a:ext cx="7337349" cy="1730712"/>
          </a:xfrm>
          <a:prstGeom prst="rect">
            <a:avLst/>
          </a:prstGeom>
        </p:spPr>
      </p:pic>
    </p:spTree>
    <p:extLst>
      <p:ext uri="{BB962C8B-B14F-4D97-AF65-F5344CB8AC3E}">
        <p14:creationId xmlns:p14="http://schemas.microsoft.com/office/powerpoint/2010/main" val="1010000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48C4-50FC-4486-8F46-662B7A222B9F}"/>
              </a:ext>
            </a:extLst>
          </p:cNvPr>
          <p:cNvSpPr>
            <a:spLocks noGrp="1"/>
          </p:cNvSpPr>
          <p:nvPr>
            <p:ph type="title"/>
          </p:nvPr>
        </p:nvSpPr>
        <p:spPr/>
        <p:txBody>
          <a:bodyPr/>
          <a:lstStyle/>
          <a:p>
            <a:r>
              <a:rPr lang="en-US" dirty="0"/>
              <a:t>HTTP Request – Form with POST</a:t>
            </a:r>
          </a:p>
        </p:txBody>
      </p:sp>
      <p:sp>
        <p:nvSpPr>
          <p:cNvPr id="3" name="Content Placeholder 2">
            <a:extLst>
              <a:ext uri="{FF2B5EF4-FFF2-40B4-BE49-F238E27FC236}">
                <a16:creationId xmlns:a16="http://schemas.microsoft.com/office/drawing/2014/main" id="{FCA51D87-E48E-44AC-B04B-716DD26CDECA}"/>
              </a:ext>
            </a:extLst>
          </p:cNvPr>
          <p:cNvSpPr>
            <a:spLocks noGrp="1"/>
          </p:cNvSpPr>
          <p:nvPr>
            <p:ph idx="1"/>
          </p:nvPr>
        </p:nvSpPr>
        <p:spPr/>
        <p:txBody>
          <a:bodyPr>
            <a:normAutofit fontScale="85000" lnSpcReduction="20000"/>
          </a:bodyPr>
          <a:lstStyle/>
          <a:p>
            <a:pPr marL="0" marR="0">
              <a:lnSpc>
                <a:spcPct val="80000"/>
              </a:lnSpc>
              <a:spcBef>
                <a:spcPts val="0"/>
              </a:spcBef>
              <a:spcAft>
                <a:spcPts val="800"/>
              </a:spcAft>
            </a:pPr>
            <a:r>
              <a:rPr lang="en-US" sz="1800" dirty="0">
                <a:effectLst/>
                <a:highlight>
                  <a:srgbClr val="00FF00"/>
                </a:highlight>
                <a:latin typeface="Courier New" panose="02070309020205020404" pitchFamily="49" charset="0"/>
                <a:ea typeface="DengXian" panose="02010600030101010101" pitchFamily="2" charset="-122"/>
                <a:cs typeface="Times New Roman" panose="02020603050405020304" pitchFamily="18" charset="0"/>
              </a:rPr>
              <a:t>POST</a:t>
            </a:r>
            <a:r>
              <a:rPr lang="en-US" sz="1800" dirty="0">
                <a:effectLst/>
                <a:latin typeface="Courier New" panose="02070309020205020404" pitchFamily="49" charset="0"/>
                <a:ea typeface="DengXian" panose="02010600030101010101" pitchFamily="2" charset="-122"/>
                <a:cs typeface="Times New Roman" panose="02020603050405020304" pitchFamily="18" charset="0"/>
              </a:rPr>
              <a:t> </a:t>
            </a:r>
            <a:r>
              <a:rPr lang="en-US" sz="1800" dirty="0">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/webapp</a:t>
            </a:r>
            <a:r>
              <a:rPr lang="en-US" sz="1800" dirty="0">
                <a:effectLst/>
                <a:latin typeface="Courier New" panose="02070309020205020404" pitchFamily="49" charset="0"/>
                <a:ea typeface="DengXian" panose="02010600030101010101" pitchFamily="2" charset="-122"/>
                <a:cs typeface="Times New Roman" panose="02020603050405020304" pitchFamily="18" charset="0"/>
              </a:rPr>
              <a:t> </a:t>
            </a:r>
            <a:r>
              <a:rPr lang="en-US" sz="1800" dirty="0">
                <a:effectLst/>
                <a:highlight>
                  <a:srgbClr val="00FF00"/>
                </a:highlight>
                <a:latin typeface="Courier New" panose="02070309020205020404" pitchFamily="49" charset="0"/>
                <a:ea typeface="DengXian" panose="02010600030101010101" pitchFamily="2" charset="-122"/>
                <a:cs typeface="Times New Roman" panose="02020603050405020304" pitchFamily="18" charset="0"/>
              </a:rPr>
              <a:t>HTTP/1.1</a:t>
            </a:r>
          </a:p>
          <a:p>
            <a:pPr marL="0" marR="0">
              <a:lnSpc>
                <a:spcPct val="80000"/>
              </a:lnSpc>
              <a:spcBef>
                <a:spcPts val="0"/>
              </a:spcBef>
              <a:spcAft>
                <a:spcPts val="800"/>
              </a:spcAft>
            </a:pPr>
            <a:r>
              <a:rPr lang="en-US" sz="1800" dirty="0">
                <a:effectLst/>
                <a:highlight>
                  <a:srgbClr val="00FF00"/>
                </a:highlight>
                <a:latin typeface="Courier New" panose="02070309020205020404" pitchFamily="49" charset="0"/>
                <a:ea typeface="DengXian" panose="02010600030101010101" pitchFamily="2" charset="-122"/>
                <a:cs typeface="Times New Roman" panose="02020603050405020304" pitchFamily="18" charset="0"/>
              </a:rPr>
              <a:t>Host: 172.16.1.242</a:t>
            </a:r>
          </a:p>
          <a:p>
            <a:pPr marL="0" marR="0">
              <a:lnSpc>
                <a:spcPct val="80000"/>
              </a:lnSpc>
              <a:spcBef>
                <a:spcPts val="0"/>
              </a:spcBef>
              <a:spcAft>
                <a:spcPts val="800"/>
              </a:spcAft>
            </a:pPr>
            <a:r>
              <a:rPr lang="en-US" sz="1800" dirty="0">
                <a:effectLst/>
                <a:highlight>
                  <a:srgbClr val="00FF00"/>
                </a:highlight>
                <a:latin typeface="Courier New" panose="02070309020205020404" pitchFamily="49" charset="0"/>
                <a:ea typeface="DengXian" panose="02010600030101010101" pitchFamily="2" charset="-122"/>
                <a:cs typeface="Times New Roman" panose="02020603050405020304" pitchFamily="18" charset="0"/>
              </a:rPr>
              <a:t>Content-Length: 130</a:t>
            </a: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Content-Type: multipart/form-data; boundary=----WebKitFormBoundary7MA4YWxkTrZu0gW</a:t>
            </a: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&lt;CR&gt;&lt;LF&gt;</a:t>
            </a:r>
          </a:p>
          <a:p>
            <a:pPr marL="0" marR="0">
              <a:lnSpc>
                <a:spcPct val="80000"/>
              </a:lnSpc>
              <a:spcBef>
                <a:spcPts val="0"/>
              </a:spcBef>
              <a:spcAft>
                <a:spcPts val="800"/>
              </a:spcAft>
            </a:pPr>
            <a:r>
              <a:rPr lang="en-US" sz="1800" dirty="0">
                <a:effectLst/>
                <a:highlight>
                  <a:srgbClr val="00FF00"/>
                </a:highlight>
                <a:latin typeface="Courier New" panose="02070309020205020404" pitchFamily="49" charset="0"/>
                <a:ea typeface="DengXian" panose="02010600030101010101" pitchFamily="2" charset="-122"/>
                <a:cs typeface="Times New Roman" panose="02020603050405020304" pitchFamily="18" charset="0"/>
              </a:rPr>
              <a:t>----WebKitFormBoundary7MA4YWxkTrZu0gW</a:t>
            </a:r>
          </a:p>
          <a:p>
            <a:pPr marL="0" marR="0">
              <a:lnSpc>
                <a:spcPct val="80000"/>
              </a:lnSpc>
              <a:spcBef>
                <a:spcPts val="0"/>
              </a:spcBef>
              <a:spcAft>
                <a:spcPts val="800"/>
              </a:spcAft>
            </a:pPr>
            <a:r>
              <a:rPr lang="en-US" sz="1800" dirty="0">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Content-Disposition: form-data; name="name"</a:t>
            </a:r>
          </a:p>
          <a:p>
            <a:pPr marL="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&lt;CR&gt;&lt;LF</a:t>
            </a:r>
            <a:r>
              <a:rPr lang="en-US" sz="1800" dirty="0">
                <a:effectLst/>
                <a:highlight>
                  <a:srgbClr val="00FF00"/>
                </a:highlight>
                <a:latin typeface="Courier New" panose="02070309020205020404" pitchFamily="49" charset="0"/>
                <a:ea typeface="DengXian" panose="02010600030101010101" pitchFamily="2" charset="-122"/>
                <a:cs typeface="Times New Roman" panose="02020603050405020304" pitchFamily="18" charset="0"/>
              </a:rPr>
              <a:t>&gt;</a:t>
            </a:r>
          </a:p>
          <a:p>
            <a:pPr marL="0" marR="0">
              <a:lnSpc>
                <a:spcPct val="80000"/>
              </a:lnSpc>
              <a:spcBef>
                <a:spcPts val="0"/>
              </a:spcBef>
              <a:spcAft>
                <a:spcPts val="800"/>
              </a:spcAft>
            </a:pPr>
            <a:r>
              <a:rPr lang="en-US" sz="1800" dirty="0">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Jonathan</a:t>
            </a: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----WebKitFormBoundary7MA4YWxkTrZu0gW&lt;CR&gt;&lt;LF&gt;</a:t>
            </a: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&lt;CR&gt;&lt;LF&gt;</a:t>
            </a:r>
          </a:p>
          <a:p>
            <a:pPr marL="0" marR="0">
              <a:lnSpc>
                <a:spcPct val="80000"/>
              </a:lnSpc>
              <a:spcBef>
                <a:spcPts val="0"/>
              </a:spcBef>
              <a:spcAft>
                <a:spcPts val="800"/>
              </a:spcAft>
            </a:pPr>
            <a:endParaRPr lang="en-US" sz="1800" dirty="0">
              <a:effectLst/>
              <a:latin typeface="Courier New" panose="02070309020205020404" pitchFamily="49"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highlight>
                  <a:srgbClr val="FFFF00"/>
                </a:highlight>
                <a:latin typeface="Courier New" panose="02070309020205020404" pitchFamily="49" charset="0"/>
                <a:ea typeface="DengXian" panose="02010600030101010101" pitchFamily="2" charset="-122"/>
                <a:cs typeface="Times New Roman" panose="02020603050405020304" pitchFamily="18" charset="0"/>
              </a:rPr>
              <a:t>D</a:t>
            </a:r>
            <a:r>
              <a:rPr lang="en-US" sz="1800" dirty="0">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ata entered by the USER</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00FF00"/>
                </a:highlight>
                <a:latin typeface="Courier New" panose="02070309020205020404" pitchFamily="49" charset="0"/>
                <a:ea typeface="DengXian" panose="02010600030101010101" pitchFamily="2" charset="-122"/>
                <a:cs typeface="Times New Roman" panose="02020603050405020304" pitchFamily="18" charset="0"/>
              </a:rPr>
              <a:t>HTTP Request Method</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Information supplied by the Browser</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13933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A1D6-3E2E-90F0-369A-EF9E3CD6AD43}"/>
              </a:ext>
            </a:extLst>
          </p:cNvPr>
          <p:cNvSpPr>
            <a:spLocks noGrp="1"/>
          </p:cNvSpPr>
          <p:nvPr>
            <p:ph type="title"/>
          </p:nvPr>
        </p:nvSpPr>
        <p:spPr/>
        <p:txBody>
          <a:bodyPr/>
          <a:lstStyle/>
          <a:p>
            <a:r>
              <a:rPr lang="en-CA" dirty="0"/>
              <a:t>Anatomy of a HTTP Request</a:t>
            </a:r>
          </a:p>
        </p:txBody>
      </p:sp>
      <p:sp>
        <p:nvSpPr>
          <p:cNvPr id="23" name="Freeform: Shape 22">
            <a:extLst>
              <a:ext uri="{FF2B5EF4-FFF2-40B4-BE49-F238E27FC236}">
                <a16:creationId xmlns:a16="http://schemas.microsoft.com/office/drawing/2014/main" id="{673530D0-0123-92E3-7C7A-82877566064F}"/>
              </a:ext>
            </a:extLst>
          </p:cNvPr>
          <p:cNvSpPr/>
          <p:nvPr/>
        </p:nvSpPr>
        <p:spPr>
          <a:xfrm>
            <a:off x="1820120" y="2111139"/>
            <a:ext cx="9335559" cy="3907921"/>
          </a:xfrm>
          <a:custGeom>
            <a:avLst/>
            <a:gdLst>
              <a:gd name="connsiteX0" fmla="*/ 0 w 9335559"/>
              <a:gd name="connsiteY0" fmla="*/ 0 h 625835"/>
              <a:gd name="connsiteX1" fmla="*/ 9335559 w 9335559"/>
              <a:gd name="connsiteY1" fmla="*/ 0 h 625835"/>
              <a:gd name="connsiteX2" fmla="*/ 9335559 w 9335559"/>
              <a:gd name="connsiteY2" fmla="*/ 625835 h 625835"/>
              <a:gd name="connsiteX3" fmla="*/ 0 w 9335559"/>
              <a:gd name="connsiteY3" fmla="*/ 625835 h 625835"/>
              <a:gd name="connsiteX4" fmla="*/ 0 w 9335559"/>
              <a:gd name="connsiteY4" fmla="*/ 0 h 625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5559" h="625835">
                <a:moveTo>
                  <a:pt x="0" y="0"/>
                </a:moveTo>
                <a:lnTo>
                  <a:pt x="9335559" y="0"/>
                </a:lnTo>
                <a:lnTo>
                  <a:pt x="9335559" y="625835"/>
                </a:lnTo>
                <a:lnTo>
                  <a:pt x="0" y="62583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6234" tIns="66234" rIns="66234" bIns="66234" numCol="1" spcCol="1270" anchor="ctr" anchorCtr="0">
            <a:noAutofit/>
          </a:bodyPr>
          <a:lstStyle/>
          <a:p>
            <a:pPr marL="0" lvl="0" indent="0" algn="l" defTabSz="622300">
              <a:lnSpc>
                <a:spcPct val="100000"/>
              </a:lnSpc>
              <a:spcBef>
                <a:spcPct val="0"/>
              </a:spcBef>
              <a:spcAft>
                <a:spcPct val="35000"/>
              </a:spcAft>
              <a:buNone/>
            </a:pPr>
            <a:endParaRPr lang="en-US" sz="1400" kern="1200" dirty="0"/>
          </a:p>
        </p:txBody>
      </p:sp>
      <p:sp>
        <p:nvSpPr>
          <p:cNvPr id="13" name="Rectangle: Rounded Corners 12">
            <a:extLst>
              <a:ext uri="{FF2B5EF4-FFF2-40B4-BE49-F238E27FC236}">
                <a16:creationId xmlns:a16="http://schemas.microsoft.com/office/drawing/2014/main" id="{899F951C-94C4-E159-CDFC-23D1A90D7707}"/>
              </a:ext>
            </a:extLst>
          </p:cNvPr>
          <p:cNvSpPr/>
          <p:nvPr/>
        </p:nvSpPr>
        <p:spPr>
          <a:xfrm>
            <a:off x="1097280" y="2086877"/>
            <a:ext cx="10058399" cy="2652205"/>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CA" dirty="0"/>
          </a:p>
        </p:txBody>
      </p:sp>
      <p:sp>
        <p:nvSpPr>
          <p:cNvPr id="14" name="Rectangle 13" descr="Connected">
            <a:extLst>
              <a:ext uri="{FF2B5EF4-FFF2-40B4-BE49-F238E27FC236}">
                <a16:creationId xmlns:a16="http://schemas.microsoft.com/office/drawing/2014/main" id="{E4849025-BEE7-2800-673A-C90A689839C0}"/>
              </a:ext>
            </a:extLst>
          </p:cNvPr>
          <p:cNvSpPr/>
          <p:nvPr/>
        </p:nvSpPr>
        <p:spPr>
          <a:xfrm>
            <a:off x="1286595" y="2227691"/>
            <a:ext cx="344209" cy="344209"/>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TextBox 14">
            <a:extLst>
              <a:ext uri="{FF2B5EF4-FFF2-40B4-BE49-F238E27FC236}">
                <a16:creationId xmlns:a16="http://schemas.microsoft.com/office/drawing/2014/main" id="{5C5ECA32-DEF2-E3D0-3749-B1B393E26592}"/>
              </a:ext>
            </a:extLst>
          </p:cNvPr>
          <p:cNvSpPr txBox="1"/>
          <p:nvPr/>
        </p:nvSpPr>
        <p:spPr>
          <a:xfrm>
            <a:off x="1740023" y="2227691"/>
            <a:ext cx="9099612" cy="369332"/>
          </a:xfrm>
          <a:prstGeom prst="rect">
            <a:avLst/>
          </a:prstGeom>
          <a:noFill/>
        </p:spPr>
        <p:txBody>
          <a:bodyPr wrap="square" rtlCol="0">
            <a:spAutoFit/>
          </a:bodyPr>
          <a:lstStyle/>
          <a:p>
            <a:r>
              <a:rPr lang="en-CA" b="1" dirty="0"/>
              <a:t>Form Fields:</a:t>
            </a:r>
          </a:p>
        </p:txBody>
      </p:sp>
      <p:sp>
        <p:nvSpPr>
          <p:cNvPr id="16" name="TextBox 15">
            <a:extLst>
              <a:ext uri="{FF2B5EF4-FFF2-40B4-BE49-F238E27FC236}">
                <a16:creationId xmlns:a16="http://schemas.microsoft.com/office/drawing/2014/main" id="{C3BDB448-2EF4-0510-C789-60111174A813}"/>
              </a:ext>
            </a:extLst>
          </p:cNvPr>
          <p:cNvSpPr txBox="1"/>
          <p:nvPr/>
        </p:nvSpPr>
        <p:spPr>
          <a:xfrm>
            <a:off x="1740023" y="2577208"/>
            <a:ext cx="9099612" cy="2062103"/>
          </a:xfrm>
          <a:prstGeom prst="rect">
            <a:avLst/>
          </a:prstGeom>
          <a:noFill/>
        </p:spPr>
        <p:txBody>
          <a:bodyPr wrap="square" rtlCol="0">
            <a:spAutoFit/>
          </a:bodyPr>
          <a:lstStyle/>
          <a:p>
            <a:r>
              <a:rPr lang="en-CA" sz="1600" dirty="0"/>
              <a:t>POST data allows for data of virtually any length or type to be sent to a web server.  This creates a problem.  A GET Request uses the “&amp;” to separate fields but since a POST could contain an “&amp;” sign.  This becomes difficult.  The solution is to define a boundary that you are reasonably certain is going to be unique.  This gets passed to the server in the Content-Type header as a “boundary”.  In this case we are using </a:t>
            </a:r>
            <a:r>
              <a:rPr lang="en-CA" sz="1600" b="1" dirty="0">
                <a:latin typeface="Courier New" panose="02070309020205020404" pitchFamily="49" charset="0"/>
                <a:cs typeface="Courier New" panose="02070309020205020404" pitchFamily="49" charset="0"/>
              </a:rPr>
              <a:t>----WebKitFormBoundary7MA4YWxkTrZu0gW</a:t>
            </a:r>
          </a:p>
          <a:p>
            <a:endParaRPr lang="en-CA" sz="1600" b="1" dirty="0">
              <a:latin typeface="Courier New" panose="02070309020205020404" pitchFamily="49" charset="0"/>
              <a:cs typeface="Courier New" panose="02070309020205020404" pitchFamily="49" charset="0"/>
            </a:endParaRPr>
          </a:p>
          <a:p>
            <a:r>
              <a:rPr lang="en-CA" sz="1600" dirty="0">
                <a:cs typeface="Courier New" panose="02070309020205020404" pitchFamily="49" charset="0"/>
              </a:rPr>
              <a:t>Any time the Web Server sees that string.  It will assume that data from a form field is contained between it and the next occurrence of the same string.</a:t>
            </a:r>
          </a:p>
        </p:txBody>
      </p:sp>
      <p:sp>
        <p:nvSpPr>
          <p:cNvPr id="20" name="Rectangle: Rounded Corners 19">
            <a:extLst>
              <a:ext uri="{FF2B5EF4-FFF2-40B4-BE49-F238E27FC236}">
                <a16:creationId xmlns:a16="http://schemas.microsoft.com/office/drawing/2014/main" id="{B6D02FB7-7F8B-CFC9-48B1-3F89C3C68AD5}"/>
              </a:ext>
            </a:extLst>
          </p:cNvPr>
          <p:cNvSpPr/>
          <p:nvPr/>
        </p:nvSpPr>
        <p:spPr>
          <a:xfrm>
            <a:off x="1097280" y="4907030"/>
            <a:ext cx="10058399" cy="1387238"/>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CA" dirty="0"/>
          </a:p>
        </p:txBody>
      </p:sp>
      <p:sp>
        <p:nvSpPr>
          <p:cNvPr id="26" name="Rectangle 25" descr="Connected">
            <a:extLst>
              <a:ext uri="{FF2B5EF4-FFF2-40B4-BE49-F238E27FC236}">
                <a16:creationId xmlns:a16="http://schemas.microsoft.com/office/drawing/2014/main" id="{28E0D402-41CE-EC3E-63A3-797CFE1ED585}"/>
              </a:ext>
            </a:extLst>
          </p:cNvPr>
          <p:cNvSpPr/>
          <p:nvPr/>
        </p:nvSpPr>
        <p:spPr>
          <a:xfrm>
            <a:off x="1286595" y="5047843"/>
            <a:ext cx="344209" cy="344209"/>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7" name="TextBox 26">
            <a:extLst>
              <a:ext uri="{FF2B5EF4-FFF2-40B4-BE49-F238E27FC236}">
                <a16:creationId xmlns:a16="http://schemas.microsoft.com/office/drawing/2014/main" id="{F53D3F73-AF32-678C-7028-A9816E86A0C8}"/>
              </a:ext>
            </a:extLst>
          </p:cNvPr>
          <p:cNvSpPr txBox="1"/>
          <p:nvPr/>
        </p:nvSpPr>
        <p:spPr>
          <a:xfrm>
            <a:off x="1740023" y="5047843"/>
            <a:ext cx="9099612" cy="369332"/>
          </a:xfrm>
          <a:prstGeom prst="rect">
            <a:avLst/>
          </a:prstGeom>
          <a:noFill/>
        </p:spPr>
        <p:txBody>
          <a:bodyPr wrap="square" rtlCol="0">
            <a:spAutoFit/>
          </a:bodyPr>
          <a:lstStyle/>
          <a:p>
            <a:r>
              <a:rPr lang="en-CA" b="1" dirty="0"/>
              <a:t>Content-Disposition</a:t>
            </a:r>
          </a:p>
        </p:txBody>
      </p:sp>
      <p:sp>
        <p:nvSpPr>
          <p:cNvPr id="28" name="TextBox 27">
            <a:extLst>
              <a:ext uri="{FF2B5EF4-FFF2-40B4-BE49-F238E27FC236}">
                <a16:creationId xmlns:a16="http://schemas.microsoft.com/office/drawing/2014/main" id="{AF847CB7-BC88-7FEA-3726-F5500E056359}"/>
              </a:ext>
            </a:extLst>
          </p:cNvPr>
          <p:cNvSpPr txBox="1"/>
          <p:nvPr/>
        </p:nvSpPr>
        <p:spPr>
          <a:xfrm>
            <a:off x="1740023" y="5397360"/>
            <a:ext cx="9099612" cy="1077218"/>
          </a:xfrm>
          <a:prstGeom prst="rect">
            <a:avLst/>
          </a:prstGeom>
          <a:noFill/>
        </p:spPr>
        <p:txBody>
          <a:bodyPr wrap="square" rtlCol="0">
            <a:spAutoFit/>
          </a:bodyPr>
          <a:lstStyle/>
          <a:p>
            <a:r>
              <a:rPr lang="en-CA" sz="1600" dirty="0"/>
              <a:t>This header indicates to the browser/server how the data should be treated.  In a HTTP Response this is almost always used to indicate the name of form-fields by specifying: </a:t>
            </a:r>
            <a:r>
              <a:rPr lang="en-CA" sz="1600" b="1" dirty="0">
                <a:latin typeface="Courier New" panose="02070309020205020404" pitchFamily="49" charset="0"/>
                <a:cs typeface="Courier New" panose="02070309020205020404" pitchFamily="49" charset="0"/>
              </a:rPr>
              <a:t>Content-Disposition: form-data; name="</a:t>
            </a:r>
            <a:r>
              <a:rPr lang="en-CA" sz="1600" b="1" dirty="0" err="1">
                <a:latin typeface="Courier New" panose="02070309020205020404" pitchFamily="49" charset="0"/>
                <a:cs typeface="Courier New" panose="02070309020205020404" pitchFamily="49" charset="0"/>
              </a:rPr>
              <a:t>name_of_our_form_field</a:t>
            </a:r>
            <a:r>
              <a:rPr lang="en-CA" sz="1600" b="1" dirty="0">
                <a:latin typeface="Courier New" panose="02070309020205020404" pitchFamily="49" charset="0"/>
                <a:cs typeface="Courier New" panose="02070309020205020404" pitchFamily="49" charset="0"/>
              </a:rPr>
              <a:t>"</a:t>
            </a:r>
          </a:p>
          <a:p>
            <a:endParaRPr lang="en-CA" sz="1600" dirty="0"/>
          </a:p>
        </p:txBody>
      </p:sp>
    </p:spTree>
    <p:extLst>
      <p:ext uri="{BB962C8B-B14F-4D97-AF65-F5344CB8AC3E}">
        <p14:creationId xmlns:p14="http://schemas.microsoft.com/office/powerpoint/2010/main" val="50051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FB54D-4AA2-40AE-8766-800D65D4E874}"/>
              </a:ext>
            </a:extLst>
          </p:cNvPr>
          <p:cNvSpPr>
            <a:spLocks noGrp="1"/>
          </p:cNvSpPr>
          <p:nvPr>
            <p:ph type="title"/>
          </p:nvPr>
        </p:nvSpPr>
        <p:spPr/>
        <p:txBody>
          <a:bodyPr/>
          <a:lstStyle/>
          <a:p>
            <a:r>
              <a:rPr lang="en-US" dirty="0"/>
              <a:t>WEB ARCHITECTURE (Part I) OVERVIEW</a:t>
            </a:r>
          </a:p>
        </p:txBody>
      </p:sp>
      <p:sp>
        <p:nvSpPr>
          <p:cNvPr id="3" name="Content Placeholder 2">
            <a:extLst>
              <a:ext uri="{FF2B5EF4-FFF2-40B4-BE49-F238E27FC236}">
                <a16:creationId xmlns:a16="http://schemas.microsoft.com/office/drawing/2014/main" id="{5C248320-B0A8-4121-9ACF-7074B64BDEF7}"/>
              </a:ext>
            </a:extLst>
          </p:cNvPr>
          <p:cNvSpPr>
            <a:spLocks noGrp="1"/>
          </p:cNvSpPr>
          <p:nvPr>
            <p:ph idx="1"/>
          </p:nvPr>
        </p:nvSpPr>
        <p:spPr/>
        <p:txBody>
          <a:bodyPr>
            <a:normAutofit lnSpcReduction="10000"/>
          </a:bodyPr>
          <a:lstStyle/>
          <a:p>
            <a:pPr>
              <a:buFont typeface="Wingdings" panose="05000000000000000000" pitchFamily="2" charset="2"/>
              <a:buChar char="§"/>
            </a:pPr>
            <a:r>
              <a:rPr lang="en-US" dirty="0"/>
              <a:t>Web applications can be interacted with in several ways.  The simplest of which is the fetching of  a file from a web server.</a:t>
            </a:r>
          </a:p>
          <a:p>
            <a:pPr>
              <a:buFont typeface="Wingdings" panose="05000000000000000000" pitchFamily="2" charset="2"/>
              <a:buChar char="§"/>
            </a:pPr>
            <a:r>
              <a:rPr lang="en-US" dirty="0"/>
              <a:t>The web server replies with an HTTP Response message contains a status code.  If the request is accepted this usually contains a status code of “200”.  If the file doesn’t exist, the web server could return with a status code of “404”.</a:t>
            </a:r>
          </a:p>
          <a:p>
            <a:pPr>
              <a:buFont typeface="Wingdings" panose="05000000000000000000" pitchFamily="2" charset="2"/>
              <a:buChar char="§"/>
            </a:pPr>
            <a:r>
              <a:rPr lang="en-US" dirty="0"/>
              <a:t>In the HTTP Response message, the server sets a field called “response-type” to indicate the kind of data it’s sending you.  Depending on the contents of this field the web server might take different actions.</a:t>
            </a:r>
          </a:p>
          <a:p>
            <a:pPr>
              <a:buFont typeface="Wingdings" panose="05000000000000000000" pitchFamily="2" charset="2"/>
              <a:buChar char="§"/>
            </a:pPr>
            <a:r>
              <a:rPr lang="en-US" dirty="0"/>
              <a:t>If the browser sees a response-type of “text/html” it is going to assume that the HTTP Response contains HTML which will descript how the web page is supposed to look.</a:t>
            </a:r>
          </a:p>
        </p:txBody>
      </p:sp>
    </p:spTree>
    <p:extLst>
      <p:ext uri="{BB962C8B-B14F-4D97-AF65-F5344CB8AC3E}">
        <p14:creationId xmlns:p14="http://schemas.microsoft.com/office/powerpoint/2010/main" val="18591605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FB54D-4AA2-40AE-8766-800D65D4E874}"/>
              </a:ext>
            </a:extLst>
          </p:cNvPr>
          <p:cNvSpPr>
            <a:spLocks noGrp="1"/>
          </p:cNvSpPr>
          <p:nvPr>
            <p:ph type="title"/>
          </p:nvPr>
        </p:nvSpPr>
        <p:spPr/>
        <p:txBody>
          <a:bodyPr/>
          <a:lstStyle/>
          <a:p>
            <a:r>
              <a:rPr lang="en-US" dirty="0"/>
              <a:t>WEB ARCHITECTURE (Part I) OVERVIEW</a:t>
            </a:r>
          </a:p>
        </p:txBody>
      </p:sp>
      <p:sp>
        <p:nvSpPr>
          <p:cNvPr id="3" name="Content Placeholder 2">
            <a:extLst>
              <a:ext uri="{FF2B5EF4-FFF2-40B4-BE49-F238E27FC236}">
                <a16:creationId xmlns:a16="http://schemas.microsoft.com/office/drawing/2014/main" id="{5C248320-B0A8-4121-9ACF-7074B64BDEF7}"/>
              </a:ext>
            </a:extLst>
          </p:cNvPr>
          <p:cNvSpPr>
            <a:spLocks noGrp="1"/>
          </p:cNvSpPr>
          <p:nvPr>
            <p:ph idx="1"/>
          </p:nvPr>
        </p:nvSpPr>
        <p:spPr/>
        <p:txBody>
          <a:bodyPr>
            <a:normAutofit/>
          </a:bodyPr>
          <a:lstStyle/>
          <a:p>
            <a:pPr>
              <a:buFont typeface="Wingdings" panose="05000000000000000000" pitchFamily="2" charset="2"/>
              <a:buChar char="§"/>
            </a:pPr>
            <a:r>
              <a:rPr lang="en-US" dirty="0"/>
              <a:t>The HTML could contain a web form which allows data to be sent back to a web application.</a:t>
            </a:r>
          </a:p>
          <a:p>
            <a:pPr>
              <a:buFont typeface="Wingdings" panose="05000000000000000000" pitchFamily="2" charset="2"/>
              <a:buChar char="§"/>
            </a:pPr>
            <a:r>
              <a:rPr lang="en-US" dirty="0"/>
              <a:t>The web forms can use either the GET or POST method to send data.</a:t>
            </a:r>
          </a:p>
          <a:p>
            <a:pPr>
              <a:buFont typeface="Wingdings" panose="05000000000000000000" pitchFamily="2" charset="2"/>
              <a:buChar char="§"/>
            </a:pPr>
            <a:r>
              <a:rPr lang="en-US" dirty="0"/>
              <a:t>The GET method is good for:</a:t>
            </a:r>
          </a:p>
          <a:p>
            <a:pPr lvl="1">
              <a:buFont typeface="Wingdings" panose="05000000000000000000" pitchFamily="2" charset="2"/>
              <a:buChar char="§"/>
            </a:pPr>
            <a:r>
              <a:rPr lang="en-US" dirty="0"/>
              <a:t>Sending short data that isn’t sensitive.</a:t>
            </a:r>
          </a:p>
          <a:p>
            <a:pPr lvl="1">
              <a:buFont typeface="Wingdings" panose="05000000000000000000" pitchFamily="2" charset="2"/>
              <a:buChar char="§"/>
            </a:pPr>
            <a:r>
              <a:rPr lang="en-US" dirty="0"/>
              <a:t>Sending data that you would like to bookmark or cache.</a:t>
            </a:r>
          </a:p>
          <a:p>
            <a:pPr>
              <a:buFont typeface="Wingdings" panose="05000000000000000000" pitchFamily="2" charset="2"/>
              <a:buChar char="§"/>
            </a:pPr>
            <a:r>
              <a:rPr lang="en-US" dirty="0"/>
              <a:t>The POST method is good for: </a:t>
            </a:r>
          </a:p>
          <a:p>
            <a:pPr lvl="1">
              <a:buFont typeface="Wingdings" panose="05000000000000000000" pitchFamily="2" charset="2"/>
              <a:buChar char="§"/>
            </a:pPr>
            <a:r>
              <a:rPr lang="en-US" dirty="0"/>
              <a:t>Data that shouldn’t be cached.</a:t>
            </a:r>
          </a:p>
          <a:p>
            <a:pPr lvl="1">
              <a:buFont typeface="Wingdings" panose="05000000000000000000" pitchFamily="2" charset="2"/>
              <a:buChar char="§"/>
            </a:pPr>
            <a:r>
              <a:rPr lang="en-US" dirty="0"/>
              <a:t>Sending sensitive data.</a:t>
            </a:r>
          </a:p>
          <a:p>
            <a:pPr lvl="1">
              <a:buFont typeface="Wingdings" panose="05000000000000000000" pitchFamily="2" charset="2"/>
              <a:buChar char="§"/>
            </a:pPr>
            <a:r>
              <a:rPr lang="en-US" dirty="0"/>
              <a:t>Sending large amounts of data.</a:t>
            </a:r>
          </a:p>
        </p:txBody>
      </p:sp>
    </p:spTree>
    <p:extLst>
      <p:ext uri="{BB962C8B-B14F-4D97-AF65-F5344CB8AC3E}">
        <p14:creationId xmlns:p14="http://schemas.microsoft.com/office/powerpoint/2010/main" val="975546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C8C3-DB4F-4578-8A1A-2F92860AB177}"/>
              </a:ext>
            </a:extLst>
          </p:cNvPr>
          <p:cNvSpPr>
            <a:spLocks noGrp="1"/>
          </p:cNvSpPr>
          <p:nvPr>
            <p:ph type="title"/>
          </p:nvPr>
        </p:nvSpPr>
        <p:spPr>
          <a:xfrm>
            <a:off x="1097280" y="286603"/>
            <a:ext cx="10058400" cy="1450757"/>
          </a:xfrm>
        </p:spPr>
        <p:txBody>
          <a:bodyPr anchor="b">
            <a:normAutofit/>
          </a:bodyPr>
          <a:lstStyle/>
          <a:p>
            <a:r>
              <a:rPr lang="en-US" dirty="0"/>
              <a:t>STATIC HTML - Requests</a:t>
            </a:r>
          </a:p>
        </p:txBody>
      </p:sp>
      <p:sp>
        <p:nvSpPr>
          <p:cNvPr id="12" name="Content Placeholder 3">
            <a:extLst>
              <a:ext uri="{FF2B5EF4-FFF2-40B4-BE49-F238E27FC236}">
                <a16:creationId xmlns:a16="http://schemas.microsoft.com/office/drawing/2014/main" id="{6AD9610F-D690-4AF0-B345-DCCD388739CA}"/>
              </a:ext>
            </a:extLst>
          </p:cNvPr>
          <p:cNvSpPr>
            <a:spLocks noGrp="1"/>
          </p:cNvSpPr>
          <p:nvPr>
            <p:ph sz="half" idx="2"/>
          </p:nvPr>
        </p:nvSpPr>
        <p:spPr>
          <a:xfrm>
            <a:off x="755319" y="3760062"/>
            <a:ext cx="10742321" cy="2620835"/>
          </a:xfrm>
        </p:spPr>
        <p:txBody>
          <a:bodyPr>
            <a:noAutofit/>
          </a:bodyPr>
          <a:lstStyle/>
          <a:p>
            <a:pPr>
              <a:buFont typeface="Arial" panose="020B0604020202020204" pitchFamily="34" charset="0"/>
              <a:buChar char="•"/>
            </a:pPr>
            <a:r>
              <a:rPr lang="en-US" dirty="0"/>
              <a:t>The oldest kind of web application is a static HTML page.  It effectively treats the web server like a file server</a:t>
            </a:r>
          </a:p>
          <a:p>
            <a:pPr>
              <a:buFont typeface="Arial" panose="020B0604020202020204" pitchFamily="34" charset="0"/>
              <a:buChar char="•"/>
            </a:pPr>
            <a:r>
              <a:rPr lang="en-US" dirty="0"/>
              <a:t>The user requests a file by typing a URL into a web browser.  The first part of the address </a:t>
            </a:r>
            <a:r>
              <a:rPr lang="en-US" dirty="0">
                <a:hlinkClick r:id="rId2"/>
              </a:rPr>
              <a:t>www.test.com</a:t>
            </a:r>
            <a:r>
              <a:rPr lang="en-US" dirty="0"/>
              <a:t> tells the browser where to send the request. The part after the first slash is where in the server's directory the file is located – also known as a path (or pathname).</a:t>
            </a:r>
          </a:p>
          <a:p>
            <a:pPr>
              <a:buFont typeface="Arial" panose="020B0604020202020204" pitchFamily="34" charset="0"/>
              <a:buChar char="•"/>
            </a:pPr>
            <a:r>
              <a:rPr lang="en-US" dirty="0"/>
              <a:t>As we saw in lecture 1, the browser requests the file by sending the word GET, the pathname and the version of HTTP protocol we are using (in this case 1.1)  to the webserver in </a:t>
            </a:r>
            <a:r>
              <a:rPr lang="en-US" u="sng" dirty="0"/>
              <a:t>plain text</a:t>
            </a:r>
            <a:r>
              <a:rPr lang="en-US" dirty="0"/>
              <a:t>. </a:t>
            </a:r>
          </a:p>
        </p:txBody>
      </p:sp>
      <p:pic>
        <p:nvPicPr>
          <p:cNvPr id="11" name="Picture 10">
            <a:extLst>
              <a:ext uri="{FF2B5EF4-FFF2-40B4-BE49-F238E27FC236}">
                <a16:creationId xmlns:a16="http://schemas.microsoft.com/office/drawing/2014/main" id="{657AF304-BE83-432B-894E-6868A8C6BCC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69426" y="2084478"/>
            <a:ext cx="7653147" cy="1645920"/>
          </a:xfrm>
          <a:prstGeom prst="rect">
            <a:avLst/>
          </a:prstGeom>
        </p:spPr>
      </p:pic>
    </p:spTree>
    <p:extLst>
      <p:ext uri="{BB962C8B-B14F-4D97-AF65-F5344CB8AC3E}">
        <p14:creationId xmlns:p14="http://schemas.microsoft.com/office/powerpoint/2010/main" val="3028585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FBA1A-FF09-4D3F-9D7E-1F45706839FE}"/>
              </a:ext>
            </a:extLst>
          </p:cNvPr>
          <p:cNvSpPr>
            <a:spLocks noGrp="1"/>
          </p:cNvSpPr>
          <p:nvPr>
            <p:ph type="title"/>
          </p:nvPr>
        </p:nvSpPr>
        <p:spPr/>
        <p:txBody>
          <a:bodyPr/>
          <a:lstStyle/>
          <a:p>
            <a:r>
              <a:rPr lang="en-US" dirty="0"/>
              <a:t>Demonstration</a:t>
            </a:r>
          </a:p>
        </p:txBody>
      </p:sp>
      <p:sp>
        <p:nvSpPr>
          <p:cNvPr id="3" name="Text Placeholder 2">
            <a:extLst>
              <a:ext uri="{FF2B5EF4-FFF2-40B4-BE49-F238E27FC236}">
                <a16:creationId xmlns:a16="http://schemas.microsoft.com/office/drawing/2014/main" id="{E31102B5-1A0B-49F0-8E25-D0AC097C2C5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984177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67D11-53D3-40F2-9A68-17C6B3979612}"/>
              </a:ext>
            </a:extLst>
          </p:cNvPr>
          <p:cNvSpPr>
            <a:spLocks noGrp="1"/>
          </p:cNvSpPr>
          <p:nvPr>
            <p:ph type="title"/>
          </p:nvPr>
        </p:nvSpPr>
        <p:spPr>
          <a:xfrm>
            <a:off x="643466" y="786383"/>
            <a:ext cx="3517567" cy="2093975"/>
          </a:xfrm>
        </p:spPr>
        <p:txBody>
          <a:bodyPr anchor="b">
            <a:normAutofit/>
          </a:bodyPr>
          <a:lstStyle/>
          <a:p>
            <a:r>
              <a:rPr lang="en-US" dirty="0"/>
              <a:t>Making GET requests</a:t>
            </a:r>
          </a:p>
        </p:txBody>
      </p:sp>
      <p:pic>
        <p:nvPicPr>
          <p:cNvPr id="7" name="Picture 6">
            <a:extLst>
              <a:ext uri="{FF2B5EF4-FFF2-40B4-BE49-F238E27FC236}">
                <a16:creationId xmlns:a16="http://schemas.microsoft.com/office/drawing/2014/main" id="{7128AC93-F206-4BDE-9479-1B2FA481BDE7}"/>
              </a:ext>
            </a:extLst>
          </p:cNvPr>
          <p:cNvPicPr>
            <a:picLocks noChangeAspect="1"/>
          </p:cNvPicPr>
          <p:nvPr/>
        </p:nvPicPr>
        <p:blipFill>
          <a:blip r:embed="rId2"/>
          <a:srcRect/>
          <a:stretch/>
        </p:blipFill>
        <p:spPr>
          <a:xfrm>
            <a:off x="4839084" y="1611586"/>
            <a:ext cx="7238654" cy="3634827"/>
          </a:xfrm>
          <a:prstGeom prst="rect">
            <a:avLst/>
          </a:prstGeom>
          <a:noFill/>
        </p:spPr>
      </p:pic>
      <p:sp>
        <p:nvSpPr>
          <p:cNvPr id="3" name="Content Placeholder 2">
            <a:extLst>
              <a:ext uri="{FF2B5EF4-FFF2-40B4-BE49-F238E27FC236}">
                <a16:creationId xmlns:a16="http://schemas.microsoft.com/office/drawing/2014/main" id="{35CF2348-D6F0-4941-8349-A67B3218C057}"/>
              </a:ext>
            </a:extLst>
          </p:cNvPr>
          <p:cNvSpPr>
            <a:spLocks noGrp="1"/>
          </p:cNvSpPr>
          <p:nvPr>
            <p:ph type="body" sz="half" idx="2"/>
          </p:nvPr>
        </p:nvSpPr>
        <p:spPr>
          <a:xfrm>
            <a:off x="643465" y="3043050"/>
            <a:ext cx="3517567" cy="3064505"/>
          </a:xfrm>
        </p:spPr>
        <p:txBody>
          <a:bodyPr>
            <a:normAutofit fontScale="92500"/>
          </a:bodyPr>
          <a:lstStyle/>
          <a:p>
            <a:pPr>
              <a:lnSpc>
                <a:spcPct val="100000"/>
              </a:lnSpc>
            </a:pPr>
            <a:r>
              <a:rPr lang="en-US" sz="1200" dirty="0"/>
              <a:t>The simplest way to make a GET request and observe the response it to simply use a web browser. Most modern web browsers have a way to get a detailed look as to what is going on.</a:t>
            </a:r>
          </a:p>
          <a:p>
            <a:pPr>
              <a:lnSpc>
                <a:spcPct val="100000"/>
              </a:lnSpc>
            </a:pPr>
            <a:r>
              <a:rPr lang="en-US" sz="1200" b="1" u="sng" dirty="0"/>
              <a:t>On Chrome:</a:t>
            </a:r>
          </a:p>
          <a:p>
            <a:pPr marL="285750" indent="-285750">
              <a:lnSpc>
                <a:spcPct val="100000"/>
              </a:lnSpc>
              <a:buFont typeface="Arial" panose="020B0604020202020204" pitchFamily="34" charset="0"/>
              <a:buChar char="•"/>
            </a:pPr>
            <a:r>
              <a:rPr lang="en-US" sz="1200" dirty="0"/>
              <a:t>Type &lt;Ctrl&gt;+&lt;Shift&gt;+I to open up the “Developer tools” panel.</a:t>
            </a:r>
          </a:p>
          <a:p>
            <a:pPr marL="285750" indent="-285750">
              <a:lnSpc>
                <a:spcPct val="100000"/>
              </a:lnSpc>
              <a:buFont typeface="Arial" panose="020B0604020202020204" pitchFamily="34" charset="0"/>
              <a:buChar char="•"/>
            </a:pPr>
            <a:r>
              <a:rPr lang="en-US" sz="1200" dirty="0"/>
              <a:t>Type the address of a simple website in the URL bar.  Such as the program </a:t>
            </a:r>
            <a:r>
              <a:rPr lang="en-US" sz="1200" b="1" dirty="0" err="1"/>
              <a:t>dungeon.</a:t>
            </a:r>
            <a:r>
              <a:rPr lang="en-US" sz="1200" b="1" dirty="0" err="1">
                <a:latin typeface="Courier New" panose="02070309020205020404" pitchFamily="49" charset="0"/>
                <a:cs typeface="Courier New" panose="02070309020205020404" pitchFamily="49" charset="0"/>
              </a:rPr>
              <a:t>php</a:t>
            </a:r>
            <a:r>
              <a:rPr lang="en-US" sz="1200" dirty="0"/>
              <a:t> file from Lab 2. </a:t>
            </a:r>
            <a:r>
              <a:rPr lang="en-US" sz="1200" dirty="0">
                <a:hlinkClick r:id="rId3"/>
              </a:rPr>
              <a:t>https://127.0.0.1/dungeon.php</a:t>
            </a:r>
            <a:endParaRPr lang="en-US" sz="1200" dirty="0"/>
          </a:p>
          <a:p>
            <a:pPr marL="285750" indent="-285750">
              <a:lnSpc>
                <a:spcPct val="100000"/>
              </a:lnSpc>
              <a:buFont typeface="Arial" panose="020B0604020202020204" pitchFamily="34" charset="0"/>
              <a:buChar char="•"/>
            </a:pPr>
            <a:r>
              <a:rPr lang="en-US" sz="1200" dirty="0"/>
              <a:t>Look at the first entry on the list of HTTP requests.  This is the initial HTTP Request made by your browser.</a:t>
            </a:r>
          </a:p>
        </p:txBody>
      </p:sp>
    </p:spTree>
    <p:extLst>
      <p:ext uri="{BB962C8B-B14F-4D97-AF65-F5344CB8AC3E}">
        <p14:creationId xmlns:p14="http://schemas.microsoft.com/office/powerpoint/2010/main" val="40564784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67D11-53D3-40F2-9A68-17C6B3979612}"/>
              </a:ext>
            </a:extLst>
          </p:cNvPr>
          <p:cNvSpPr>
            <a:spLocks noGrp="1"/>
          </p:cNvSpPr>
          <p:nvPr>
            <p:ph type="title"/>
          </p:nvPr>
        </p:nvSpPr>
        <p:spPr>
          <a:xfrm>
            <a:off x="643466" y="786383"/>
            <a:ext cx="3517567" cy="2093975"/>
          </a:xfrm>
        </p:spPr>
        <p:txBody>
          <a:bodyPr anchor="b">
            <a:normAutofit/>
          </a:bodyPr>
          <a:lstStyle/>
          <a:p>
            <a:r>
              <a:rPr lang="en-US" dirty="0"/>
              <a:t>Making GET requests</a:t>
            </a:r>
          </a:p>
        </p:txBody>
      </p:sp>
      <p:pic>
        <p:nvPicPr>
          <p:cNvPr id="7" name="Picture 6">
            <a:extLst>
              <a:ext uri="{FF2B5EF4-FFF2-40B4-BE49-F238E27FC236}">
                <a16:creationId xmlns:a16="http://schemas.microsoft.com/office/drawing/2014/main" id="{7128AC93-F206-4BDE-9479-1B2FA481BDE7}"/>
              </a:ext>
            </a:extLst>
          </p:cNvPr>
          <p:cNvPicPr>
            <a:picLocks noChangeAspect="1"/>
          </p:cNvPicPr>
          <p:nvPr/>
        </p:nvPicPr>
        <p:blipFill>
          <a:blip r:embed="rId2"/>
          <a:srcRect/>
          <a:stretch/>
        </p:blipFill>
        <p:spPr>
          <a:xfrm>
            <a:off x="4779944" y="1383960"/>
            <a:ext cx="7284809" cy="3838232"/>
          </a:xfrm>
          <a:prstGeom prst="rect">
            <a:avLst/>
          </a:prstGeom>
          <a:noFill/>
        </p:spPr>
      </p:pic>
      <p:sp>
        <p:nvSpPr>
          <p:cNvPr id="3" name="Content Placeholder 2">
            <a:extLst>
              <a:ext uri="{FF2B5EF4-FFF2-40B4-BE49-F238E27FC236}">
                <a16:creationId xmlns:a16="http://schemas.microsoft.com/office/drawing/2014/main" id="{35CF2348-D6F0-4941-8349-A67B3218C057}"/>
              </a:ext>
            </a:extLst>
          </p:cNvPr>
          <p:cNvSpPr>
            <a:spLocks noGrp="1"/>
          </p:cNvSpPr>
          <p:nvPr>
            <p:ph type="body" sz="half" idx="2"/>
          </p:nvPr>
        </p:nvSpPr>
        <p:spPr>
          <a:xfrm>
            <a:off x="643465" y="3043050"/>
            <a:ext cx="3517567" cy="3064505"/>
          </a:xfrm>
        </p:spPr>
        <p:txBody>
          <a:bodyPr>
            <a:normAutofit/>
          </a:bodyPr>
          <a:lstStyle/>
          <a:p>
            <a:pPr marL="171450" indent="-171450">
              <a:lnSpc>
                <a:spcPct val="100000"/>
              </a:lnSpc>
              <a:buFont typeface="Arial" panose="020B0604020202020204" pitchFamily="34" charset="0"/>
              <a:buChar char="•"/>
            </a:pPr>
            <a:r>
              <a:rPr lang="en-US" sz="1200" dirty="0"/>
              <a:t>Clicking on the initial request reveals the ALL the data from the HTTP Request.</a:t>
            </a:r>
          </a:p>
          <a:p>
            <a:pPr marL="171450" indent="-171450">
              <a:lnSpc>
                <a:spcPct val="100000"/>
              </a:lnSpc>
              <a:buFont typeface="Arial" panose="020B0604020202020204" pitchFamily="34" charset="0"/>
              <a:buChar char="•"/>
            </a:pPr>
            <a:r>
              <a:rPr lang="en-US" sz="1200" dirty="0"/>
              <a:t>Scroll down until you can see the “Request Headers” section.</a:t>
            </a:r>
          </a:p>
          <a:p>
            <a:pPr marL="171450" indent="-171450">
              <a:lnSpc>
                <a:spcPct val="100000"/>
              </a:lnSpc>
              <a:buFont typeface="Arial" panose="020B0604020202020204" pitchFamily="34" charset="0"/>
              <a:buChar char="•"/>
            </a:pPr>
            <a:r>
              <a:rPr lang="en-US" sz="1200" dirty="0"/>
              <a:t>You should be able to see some headers you recognize.  Such as Accept-Language, Connection and Host.</a:t>
            </a:r>
          </a:p>
          <a:p>
            <a:pPr marL="171450" indent="-171450">
              <a:lnSpc>
                <a:spcPct val="100000"/>
              </a:lnSpc>
              <a:buFont typeface="Arial" panose="020B0604020202020204" pitchFamily="34" charset="0"/>
              <a:buChar char="•"/>
            </a:pPr>
            <a:r>
              <a:rPr lang="en-US" sz="1200" dirty="0"/>
              <a:t>However even this has been formatted a bit to be easier to read.  To see the actual data passed.  Click “View Source”</a:t>
            </a:r>
          </a:p>
        </p:txBody>
      </p:sp>
    </p:spTree>
    <p:extLst>
      <p:ext uri="{BB962C8B-B14F-4D97-AF65-F5344CB8AC3E}">
        <p14:creationId xmlns:p14="http://schemas.microsoft.com/office/powerpoint/2010/main" val="35307098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67D11-53D3-40F2-9A68-17C6B3979612}"/>
              </a:ext>
            </a:extLst>
          </p:cNvPr>
          <p:cNvSpPr>
            <a:spLocks noGrp="1"/>
          </p:cNvSpPr>
          <p:nvPr>
            <p:ph type="title"/>
          </p:nvPr>
        </p:nvSpPr>
        <p:spPr>
          <a:xfrm>
            <a:off x="643466" y="786383"/>
            <a:ext cx="3517567" cy="2093975"/>
          </a:xfrm>
        </p:spPr>
        <p:txBody>
          <a:bodyPr anchor="b">
            <a:normAutofit/>
          </a:bodyPr>
          <a:lstStyle/>
          <a:p>
            <a:r>
              <a:rPr lang="en-US" dirty="0"/>
              <a:t>Making GET requests</a:t>
            </a:r>
          </a:p>
        </p:txBody>
      </p:sp>
      <p:pic>
        <p:nvPicPr>
          <p:cNvPr id="7" name="Picture 6">
            <a:extLst>
              <a:ext uri="{FF2B5EF4-FFF2-40B4-BE49-F238E27FC236}">
                <a16:creationId xmlns:a16="http://schemas.microsoft.com/office/drawing/2014/main" id="{7128AC93-F206-4BDE-9479-1B2FA481BDE7}"/>
              </a:ext>
            </a:extLst>
          </p:cNvPr>
          <p:cNvPicPr>
            <a:picLocks noChangeAspect="1"/>
          </p:cNvPicPr>
          <p:nvPr/>
        </p:nvPicPr>
        <p:blipFill>
          <a:blip r:embed="rId2"/>
          <a:srcRect/>
          <a:stretch/>
        </p:blipFill>
        <p:spPr>
          <a:xfrm>
            <a:off x="5304833" y="1383960"/>
            <a:ext cx="6235031" cy="3838232"/>
          </a:xfrm>
          <a:prstGeom prst="rect">
            <a:avLst/>
          </a:prstGeom>
          <a:noFill/>
        </p:spPr>
      </p:pic>
      <p:sp>
        <p:nvSpPr>
          <p:cNvPr id="3" name="Content Placeholder 2">
            <a:extLst>
              <a:ext uri="{FF2B5EF4-FFF2-40B4-BE49-F238E27FC236}">
                <a16:creationId xmlns:a16="http://schemas.microsoft.com/office/drawing/2014/main" id="{35CF2348-D6F0-4941-8349-A67B3218C057}"/>
              </a:ext>
            </a:extLst>
          </p:cNvPr>
          <p:cNvSpPr>
            <a:spLocks noGrp="1"/>
          </p:cNvSpPr>
          <p:nvPr>
            <p:ph type="body" sz="half" idx="2"/>
          </p:nvPr>
        </p:nvSpPr>
        <p:spPr>
          <a:xfrm>
            <a:off x="643465" y="3043050"/>
            <a:ext cx="3517567" cy="3064505"/>
          </a:xfrm>
        </p:spPr>
        <p:txBody>
          <a:bodyPr>
            <a:normAutofit/>
          </a:bodyPr>
          <a:lstStyle/>
          <a:p>
            <a:pPr marL="171450" indent="-171450">
              <a:lnSpc>
                <a:spcPct val="100000"/>
              </a:lnSpc>
              <a:buFont typeface="Arial" panose="020B0604020202020204" pitchFamily="34" charset="0"/>
              <a:buChar char="•"/>
            </a:pPr>
            <a:r>
              <a:rPr lang="en-US" sz="1200" dirty="0"/>
              <a:t>Now we can see all the data that we sent to the webserver.  Including the HTTP Verb and version number.</a:t>
            </a:r>
          </a:p>
        </p:txBody>
      </p:sp>
    </p:spTree>
    <p:extLst>
      <p:ext uri="{BB962C8B-B14F-4D97-AF65-F5344CB8AC3E}">
        <p14:creationId xmlns:p14="http://schemas.microsoft.com/office/powerpoint/2010/main" val="34175499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67D11-53D3-40F2-9A68-17C6B3979612}"/>
              </a:ext>
            </a:extLst>
          </p:cNvPr>
          <p:cNvSpPr>
            <a:spLocks noGrp="1"/>
          </p:cNvSpPr>
          <p:nvPr>
            <p:ph type="title"/>
          </p:nvPr>
        </p:nvSpPr>
        <p:spPr>
          <a:xfrm>
            <a:off x="643466" y="786383"/>
            <a:ext cx="3517567" cy="2093975"/>
          </a:xfrm>
        </p:spPr>
        <p:txBody>
          <a:bodyPr anchor="b">
            <a:normAutofit/>
          </a:bodyPr>
          <a:lstStyle/>
          <a:p>
            <a:r>
              <a:rPr lang="en-US" dirty="0"/>
              <a:t>Making GET requests</a:t>
            </a:r>
          </a:p>
        </p:txBody>
      </p:sp>
      <p:pic>
        <p:nvPicPr>
          <p:cNvPr id="7" name="Picture 6">
            <a:extLst>
              <a:ext uri="{FF2B5EF4-FFF2-40B4-BE49-F238E27FC236}">
                <a16:creationId xmlns:a16="http://schemas.microsoft.com/office/drawing/2014/main" id="{7128AC93-F206-4BDE-9479-1B2FA481BDE7}"/>
              </a:ext>
            </a:extLst>
          </p:cNvPr>
          <p:cNvPicPr>
            <a:picLocks noChangeAspect="1"/>
          </p:cNvPicPr>
          <p:nvPr/>
        </p:nvPicPr>
        <p:blipFill>
          <a:blip r:embed="rId2"/>
          <a:srcRect/>
          <a:stretch/>
        </p:blipFill>
        <p:spPr>
          <a:xfrm>
            <a:off x="5461614" y="565033"/>
            <a:ext cx="6158647" cy="5727934"/>
          </a:xfrm>
          <a:prstGeom prst="rect">
            <a:avLst/>
          </a:prstGeom>
          <a:noFill/>
        </p:spPr>
      </p:pic>
      <p:sp>
        <p:nvSpPr>
          <p:cNvPr id="3" name="Content Placeholder 2">
            <a:extLst>
              <a:ext uri="{FF2B5EF4-FFF2-40B4-BE49-F238E27FC236}">
                <a16:creationId xmlns:a16="http://schemas.microsoft.com/office/drawing/2014/main" id="{35CF2348-D6F0-4941-8349-A67B3218C057}"/>
              </a:ext>
            </a:extLst>
          </p:cNvPr>
          <p:cNvSpPr>
            <a:spLocks noGrp="1"/>
          </p:cNvSpPr>
          <p:nvPr>
            <p:ph type="body" sz="half" idx="2"/>
          </p:nvPr>
        </p:nvSpPr>
        <p:spPr>
          <a:xfrm>
            <a:off x="643465" y="3043050"/>
            <a:ext cx="3517567" cy="3064505"/>
          </a:xfrm>
        </p:spPr>
        <p:txBody>
          <a:bodyPr>
            <a:normAutofit/>
          </a:bodyPr>
          <a:lstStyle/>
          <a:p>
            <a:pPr>
              <a:lnSpc>
                <a:spcPct val="100000"/>
              </a:lnSpc>
            </a:pPr>
            <a:r>
              <a:rPr lang="en-US" sz="1100" b="1" u="sng" dirty="0"/>
              <a:t>On Firefox:</a:t>
            </a:r>
          </a:p>
          <a:p>
            <a:pPr marL="285750" indent="-285750">
              <a:lnSpc>
                <a:spcPct val="100000"/>
              </a:lnSpc>
              <a:buFont typeface="Arial" panose="020B0604020202020204" pitchFamily="34" charset="0"/>
              <a:buChar char="•"/>
            </a:pPr>
            <a:r>
              <a:rPr lang="en-US" sz="1100" dirty="0"/>
              <a:t>Type &lt;Ctrl&gt;+&lt;Shift&gt;+I to open up the “Developer tools” panel.</a:t>
            </a:r>
          </a:p>
          <a:p>
            <a:pPr marL="285750" indent="-285750">
              <a:lnSpc>
                <a:spcPct val="100000"/>
              </a:lnSpc>
              <a:buFont typeface="Arial" panose="020B0604020202020204" pitchFamily="34" charset="0"/>
              <a:buChar char="•"/>
            </a:pPr>
            <a:r>
              <a:rPr lang="en-US" sz="1100" dirty="0"/>
              <a:t>Click on the tab marked “Network”</a:t>
            </a:r>
          </a:p>
          <a:p>
            <a:pPr marL="285750" indent="-285750">
              <a:lnSpc>
                <a:spcPct val="100000"/>
              </a:lnSpc>
              <a:buFont typeface="Arial" panose="020B0604020202020204" pitchFamily="34" charset="0"/>
              <a:buChar char="•"/>
            </a:pPr>
            <a:r>
              <a:rPr lang="en-US" sz="1100" dirty="0"/>
              <a:t>Type the address of a simple website in the URL bar.  Such as the program </a:t>
            </a:r>
            <a:r>
              <a:rPr lang="en-US" sz="1100" b="1" dirty="0" err="1"/>
              <a:t>dungeon.</a:t>
            </a:r>
            <a:r>
              <a:rPr lang="en-US" sz="1100" b="1" dirty="0" err="1">
                <a:latin typeface="Courier New" panose="02070309020205020404" pitchFamily="49" charset="0"/>
                <a:cs typeface="Courier New" panose="02070309020205020404" pitchFamily="49" charset="0"/>
              </a:rPr>
              <a:t>php</a:t>
            </a:r>
            <a:r>
              <a:rPr lang="en-US" sz="1100" dirty="0"/>
              <a:t> file from Lab 2. </a:t>
            </a:r>
            <a:r>
              <a:rPr lang="en-US" sz="1100" dirty="0">
                <a:hlinkClick r:id="rId3"/>
              </a:rPr>
              <a:t>https://127.0.0.1/dungeon.php</a:t>
            </a:r>
            <a:endParaRPr lang="en-US" sz="1100" dirty="0"/>
          </a:p>
          <a:p>
            <a:pPr marL="285750" indent="-285750">
              <a:lnSpc>
                <a:spcPct val="100000"/>
              </a:lnSpc>
              <a:buFont typeface="Arial" panose="020B0604020202020204" pitchFamily="34" charset="0"/>
              <a:buChar char="•"/>
            </a:pPr>
            <a:r>
              <a:rPr lang="en-US" sz="1100" dirty="0"/>
              <a:t>Look at the first entry on the list of HTTP requests.  This is the initial HTTP Request made by your browser.</a:t>
            </a:r>
          </a:p>
        </p:txBody>
      </p:sp>
    </p:spTree>
    <p:extLst>
      <p:ext uri="{BB962C8B-B14F-4D97-AF65-F5344CB8AC3E}">
        <p14:creationId xmlns:p14="http://schemas.microsoft.com/office/powerpoint/2010/main" val="33444448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67D11-53D3-40F2-9A68-17C6B3979612}"/>
              </a:ext>
            </a:extLst>
          </p:cNvPr>
          <p:cNvSpPr>
            <a:spLocks noGrp="1"/>
          </p:cNvSpPr>
          <p:nvPr>
            <p:ph type="title"/>
          </p:nvPr>
        </p:nvSpPr>
        <p:spPr>
          <a:xfrm>
            <a:off x="643466" y="786383"/>
            <a:ext cx="3517567" cy="2093975"/>
          </a:xfrm>
        </p:spPr>
        <p:txBody>
          <a:bodyPr anchor="b">
            <a:normAutofit/>
          </a:bodyPr>
          <a:lstStyle/>
          <a:p>
            <a:r>
              <a:rPr lang="en-US" dirty="0"/>
              <a:t>Making GET requests</a:t>
            </a:r>
          </a:p>
        </p:txBody>
      </p:sp>
      <p:pic>
        <p:nvPicPr>
          <p:cNvPr id="7" name="Picture 6">
            <a:extLst>
              <a:ext uri="{FF2B5EF4-FFF2-40B4-BE49-F238E27FC236}">
                <a16:creationId xmlns:a16="http://schemas.microsoft.com/office/drawing/2014/main" id="{7128AC93-F206-4BDE-9479-1B2FA481BDE7}"/>
              </a:ext>
            </a:extLst>
          </p:cNvPr>
          <p:cNvPicPr>
            <a:picLocks noChangeAspect="1"/>
          </p:cNvPicPr>
          <p:nvPr/>
        </p:nvPicPr>
        <p:blipFill>
          <a:blip r:embed="rId2"/>
          <a:srcRect/>
          <a:stretch/>
        </p:blipFill>
        <p:spPr>
          <a:xfrm>
            <a:off x="4779944" y="1834205"/>
            <a:ext cx="7284809" cy="2937742"/>
          </a:xfrm>
          <a:prstGeom prst="rect">
            <a:avLst/>
          </a:prstGeom>
          <a:noFill/>
        </p:spPr>
      </p:pic>
      <p:sp>
        <p:nvSpPr>
          <p:cNvPr id="3" name="Content Placeholder 2">
            <a:extLst>
              <a:ext uri="{FF2B5EF4-FFF2-40B4-BE49-F238E27FC236}">
                <a16:creationId xmlns:a16="http://schemas.microsoft.com/office/drawing/2014/main" id="{35CF2348-D6F0-4941-8349-A67B3218C057}"/>
              </a:ext>
            </a:extLst>
          </p:cNvPr>
          <p:cNvSpPr>
            <a:spLocks noGrp="1"/>
          </p:cNvSpPr>
          <p:nvPr>
            <p:ph type="body" sz="half" idx="2"/>
          </p:nvPr>
        </p:nvSpPr>
        <p:spPr>
          <a:xfrm>
            <a:off x="643465" y="3043050"/>
            <a:ext cx="3517567" cy="3064505"/>
          </a:xfrm>
        </p:spPr>
        <p:txBody>
          <a:bodyPr>
            <a:normAutofit/>
          </a:bodyPr>
          <a:lstStyle/>
          <a:p>
            <a:pPr marL="171450" indent="-171450">
              <a:lnSpc>
                <a:spcPct val="100000"/>
              </a:lnSpc>
              <a:buFont typeface="Arial" panose="020B0604020202020204" pitchFamily="34" charset="0"/>
              <a:buChar char="•"/>
            </a:pPr>
            <a:r>
              <a:rPr lang="en-US" sz="1200" dirty="0"/>
              <a:t>Clicking on the initial request reveals the ALL the data from the HTTP Request. You may have to scroll down to see it.</a:t>
            </a:r>
          </a:p>
          <a:p>
            <a:pPr marL="171450" indent="-171450">
              <a:lnSpc>
                <a:spcPct val="100000"/>
              </a:lnSpc>
              <a:buFont typeface="Arial" panose="020B0604020202020204" pitchFamily="34" charset="0"/>
              <a:buChar char="•"/>
            </a:pPr>
            <a:r>
              <a:rPr lang="en-US" sz="1200" dirty="0"/>
              <a:t>Clicking on the switch marked “Raw” will reveal it with as little formatting from the browser as possible.</a:t>
            </a:r>
          </a:p>
        </p:txBody>
      </p:sp>
    </p:spTree>
    <p:extLst>
      <p:ext uri="{BB962C8B-B14F-4D97-AF65-F5344CB8AC3E}">
        <p14:creationId xmlns:p14="http://schemas.microsoft.com/office/powerpoint/2010/main" val="32949119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67D11-53D3-40F2-9A68-17C6B3979612}"/>
              </a:ext>
            </a:extLst>
          </p:cNvPr>
          <p:cNvSpPr>
            <a:spLocks noGrp="1"/>
          </p:cNvSpPr>
          <p:nvPr>
            <p:ph type="title"/>
          </p:nvPr>
        </p:nvSpPr>
        <p:spPr>
          <a:xfrm>
            <a:off x="643466" y="786383"/>
            <a:ext cx="3517567" cy="2093975"/>
          </a:xfrm>
        </p:spPr>
        <p:txBody>
          <a:bodyPr anchor="b">
            <a:normAutofit/>
          </a:bodyPr>
          <a:lstStyle/>
          <a:p>
            <a:r>
              <a:rPr lang="en-US" dirty="0"/>
              <a:t>Making GET requests</a:t>
            </a:r>
          </a:p>
        </p:txBody>
      </p:sp>
      <p:pic>
        <p:nvPicPr>
          <p:cNvPr id="7" name="Picture 6">
            <a:extLst>
              <a:ext uri="{FF2B5EF4-FFF2-40B4-BE49-F238E27FC236}">
                <a16:creationId xmlns:a16="http://schemas.microsoft.com/office/drawing/2014/main" id="{7128AC93-F206-4BDE-9479-1B2FA481BDE7}"/>
              </a:ext>
            </a:extLst>
          </p:cNvPr>
          <p:cNvPicPr>
            <a:picLocks noChangeAspect="1"/>
          </p:cNvPicPr>
          <p:nvPr/>
        </p:nvPicPr>
        <p:blipFill>
          <a:blip r:embed="rId2"/>
          <a:srcRect/>
          <a:stretch/>
        </p:blipFill>
        <p:spPr>
          <a:xfrm>
            <a:off x="6158030" y="1407395"/>
            <a:ext cx="4482526" cy="4043208"/>
          </a:xfrm>
          <a:prstGeom prst="rect">
            <a:avLst/>
          </a:prstGeom>
          <a:noFill/>
        </p:spPr>
      </p:pic>
      <p:sp>
        <p:nvSpPr>
          <p:cNvPr id="3" name="Content Placeholder 2">
            <a:extLst>
              <a:ext uri="{FF2B5EF4-FFF2-40B4-BE49-F238E27FC236}">
                <a16:creationId xmlns:a16="http://schemas.microsoft.com/office/drawing/2014/main" id="{35CF2348-D6F0-4941-8349-A67B3218C057}"/>
              </a:ext>
            </a:extLst>
          </p:cNvPr>
          <p:cNvSpPr>
            <a:spLocks noGrp="1"/>
          </p:cNvSpPr>
          <p:nvPr>
            <p:ph type="body" sz="half" idx="2"/>
          </p:nvPr>
        </p:nvSpPr>
        <p:spPr>
          <a:xfrm>
            <a:off x="643465" y="3043050"/>
            <a:ext cx="3517567" cy="3064505"/>
          </a:xfrm>
        </p:spPr>
        <p:txBody>
          <a:bodyPr>
            <a:normAutofit fontScale="85000" lnSpcReduction="10000"/>
          </a:bodyPr>
          <a:lstStyle/>
          <a:p>
            <a:pPr>
              <a:lnSpc>
                <a:spcPct val="100000"/>
              </a:lnSpc>
            </a:pPr>
            <a:r>
              <a:rPr lang="en-US" sz="1200" dirty="0"/>
              <a:t>Another way you can make a GET request is just sending RAW data.  You can do this with tool like Putty.  Which can be found here: </a:t>
            </a:r>
            <a:r>
              <a:rPr lang="en-US" sz="1200" dirty="0">
                <a:hlinkClick r:id="rId3"/>
              </a:rPr>
              <a:t>https://www.chiark.greenend.org.uk/~sgtatham/putty/</a:t>
            </a:r>
            <a:r>
              <a:rPr lang="en-US" sz="1200" dirty="0"/>
              <a:t> or downloaded from Mohawk Apps </a:t>
            </a:r>
            <a:r>
              <a:rPr lang="en-US" sz="1200" dirty="0">
                <a:hlinkClick r:id="rId4"/>
              </a:rPr>
              <a:t>https://apps.mohawkcollege.ca/</a:t>
            </a:r>
            <a:endParaRPr lang="en-US" sz="1200" dirty="0"/>
          </a:p>
          <a:p>
            <a:pPr marL="228600" indent="-228600">
              <a:lnSpc>
                <a:spcPct val="100000"/>
              </a:lnSpc>
              <a:buFont typeface="+mj-lt"/>
              <a:buAutoNum type="arabicPeriod"/>
            </a:pPr>
            <a:r>
              <a:rPr lang="en-US" sz="1200" dirty="0"/>
              <a:t>Open the application.  Set the Host Name to the IP address or DNS name of your website. Which for our local XAMPP server is 127.0.0.1  Do not include the file path.</a:t>
            </a:r>
          </a:p>
          <a:p>
            <a:pPr marL="228600" indent="-228600">
              <a:lnSpc>
                <a:spcPct val="100000"/>
              </a:lnSpc>
              <a:buFont typeface="+mj-lt"/>
              <a:buAutoNum type="arabicPeriod"/>
            </a:pPr>
            <a:r>
              <a:rPr lang="en-US" sz="1200" dirty="0"/>
              <a:t>Set the Port to 1080 (Because the web browser on your local machine is listening on port 80. XAMPP listens on port 1080)</a:t>
            </a:r>
          </a:p>
          <a:p>
            <a:pPr marL="228600" indent="-228600">
              <a:lnSpc>
                <a:spcPct val="100000"/>
              </a:lnSpc>
              <a:buFont typeface="+mj-lt"/>
              <a:buAutoNum type="arabicPeriod"/>
            </a:pPr>
            <a:r>
              <a:rPr lang="en-US" sz="1200" dirty="0"/>
              <a:t>Set the Connection Type to RAW</a:t>
            </a:r>
          </a:p>
          <a:p>
            <a:pPr marL="228600" indent="-228600">
              <a:lnSpc>
                <a:spcPct val="100000"/>
              </a:lnSpc>
              <a:buFont typeface="+mj-lt"/>
              <a:buAutoNum type="arabicPeriod"/>
            </a:pPr>
            <a:r>
              <a:rPr lang="en-US" sz="1200" dirty="0"/>
              <a:t>Set “Close Window on exit” to “Never”</a:t>
            </a:r>
          </a:p>
          <a:p>
            <a:pPr marL="228600" indent="-228600">
              <a:lnSpc>
                <a:spcPct val="100000"/>
              </a:lnSpc>
              <a:buFont typeface="+mj-lt"/>
              <a:buAutoNum type="arabicPeriod"/>
            </a:pPr>
            <a:r>
              <a:rPr lang="en-US" sz="1200" dirty="0"/>
              <a:t>Then click “Open”</a:t>
            </a:r>
          </a:p>
        </p:txBody>
      </p:sp>
    </p:spTree>
    <p:extLst>
      <p:ext uri="{BB962C8B-B14F-4D97-AF65-F5344CB8AC3E}">
        <p14:creationId xmlns:p14="http://schemas.microsoft.com/office/powerpoint/2010/main" val="34936921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67D11-53D3-40F2-9A68-17C6B3979612}"/>
              </a:ext>
            </a:extLst>
          </p:cNvPr>
          <p:cNvSpPr>
            <a:spLocks noGrp="1"/>
          </p:cNvSpPr>
          <p:nvPr>
            <p:ph type="title"/>
          </p:nvPr>
        </p:nvSpPr>
        <p:spPr>
          <a:xfrm>
            <a:off x="643466" y="786383"/>
            <a:ext cx="3517567" cy="2093975"/>
          </a:xfrm>
        </p:spPr>
        <p:txBody>
          <a:bodyPr anchor="b">
            <a:normAutofit/>
          </a:bodyPr>
          <a:lstStyle/>
          <a:p>
            <a:r>
              <a:rPr lang="en-US" dirty="0"/>
              <a:t>Making GET requests</a:t>
            </a:r>
          </a:p>
        </p:txBody>
      </p:sp>
      <p:sp>
        <p:nvSpPr>
          <p:cNvPr id="3" name="Content Placeholder 2">
            <a:extLst>
              <a:ext uri="{FF2B5EF4-FFF2-40B4-BE49-F238E27FC236}">
                <a16:creationId xmlns:a16="http://schemas.microsoft.com/office/drawing/2014/main" id="{35CF2348-D6F0-4941-8349-A67B3218C057}"/>
              </a:ext>
            </a:extLst>
          </p:cNvPr>
          <p:cNvSpPr>
            <a:spLocks noGrp="1"/>
          </p:cNvSpPr>
          <p:nvPr>
            <p:ph type="body" sz="half" idx="2"/>
          </p:nvPr>
        </p:nvSpPr>
        <p:spPr>
          <a:xfrm>
            <a:off x="643465" y="3043050"/>
            <a:ext cx="3517567" cy="3064505"/>
          </a:xfrm>
        </p:spPr>
        <p:txBody>
          <a:bodyPr>
            <a:normAutofit/>
          </a:bodyPr>
          <a:lstStyle/>
          <a:p>
            <a:pPr>
              <a:lnSpc>
                <a:spcPct val="100000"/>
              </a:lnSpc>
            </a:pPr>
            <a:r>
              <a:rPr lang="en-US" sz="1200" dirty="0"/>
              <a:t>You will now get a black screen.  Your computer is talking to the web server which was listening for a connection on port 1080.</a:t>
            </a:r>
          </a:p>
          <a:p>
            <a:pPr>
              <a:lnSpc>
                <a:spcPct val="100000"/>
              </a:lnSpc>
            </a:pPr>
            <a:r>
              <a:rPr lang="en-US" sz="1200" dirty="0"/>
              <a:t>Here you can type in the contents of the HTTP Request manually.</a:t>
            </a:r>
          </a:p>
        </p:txBody>
      </p:sp>
      <p:pic>
        <p:nvPicPr>
          <p:cNvPr id="5" name="Picture 4">
            <a:extLst>
              <a:ext uri="{FF2B5EF4-FFF2-40B4-BE49-F238E27FC236}">
                <a16:creationId xmlns:a16="http://schemas.microsoft.com/office/drawing/2014/main" id="{A27E6240-F363-481D-B21F-5CA1080DEF0B}"/>
              </a:ext>
            </a:extLst>
          </p:cNvPr>
          <p:cNvPicPr>
            <a:picLocks noChangeAspect="1"/>
          </p:cNvPicPr>
          <p:nvPr/>
        </p:nvPicPr>
        <p:blipFill>
          <a:blip r:embed="rId2"/>
          <a:srcRect/>
          <a:stretch/>
        </p:blipFill>
        <p:spPr>
          <a:xfrm>
            <a:off x="5176079" y="1308832"/>
            <a:ext cx="6714541" cy="4240335"/>
          </a:xfrm>
          <a:prstGeom prst="rect">
            <a:avLst/>
          </a:prstGeom>
        </p:spPr>
      </p:pic>
    </p:spTree>
    <p:extLst>
      <p:ext uri="{BB962C8B-B14F-4D97-AF65-F5344CB8AC3E}">
        <p14:creationId xmlns:p14="http://schemas.microsoft.com/office/powerpoint/2010/main" val="25411078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67D11-53D3-40F2-9A68-17C6B3979612}"/>
              </a:ext>
            </a:extLst>
          </p:cNvPr>
          <p:cNvSpPr>
            <a:spLocks noGrp="1"/>
          </p:cNvSpPr>
          <p:nvPr>
            <p:ph type="title"/>
          </p:nvPr>
        </p:nvSpPr>
        <p:spPr>
          <a:xfrm>
            <a:off x="643466" y="786383"/>
            <a:ext cx="3517567" cy="2093975"/>
          </a:xfrm>
        </p:spPr>
        <p:txBody>
          <a:bodyPr anchor="b">
            <a:normAutofit/>
          </a:bodyPr>
          <a:lstStyle/>
          <a:p>
            <a:r>
              <a:rPr lang="en-US" dirty="0"/>
              <a:t>Making GET requests</a:t>
            </a:r>
          </a:p>
        </p:txBody>
      </p:sp>
      <p:sp>
        <p:nvSpPr>
          <p:cNvPr id="3" name="Content Placeholder 2">
            <a:extLst>
              <a:ext uri="{FF2B5EF4-FFF2-40B4-BE49-F238E27FC236}">
                <a16:creationId xmlns:a16="http://schemas.microsoft.com/office/drawing/2014/main" id="{35CF2348-D6F0-4941-8349-A67B3218C057}"/>
              </a:ext>
            </a:extLst>
          </p:cNvPr>
          <p:cNvSpPr>
            <a:spLocks noGrp="1"/>
          </p:cNvSpPr>
          <p:nvPr>
            <p:ph type="body" sz="half" idx="2"/>
          </p:nvPr>
        </p:nvSpPr>
        <p:spPr>
          <a:xfrm>
            <a:off x="643465" y="3043050"/>
            <a:ext cx="3517567" cy="3064505"/>
          </a:xfrm>
        </p:spPr>
        <p:txBody>
          <a:bodyPr>
            <a:normAutofit/>
          </a:bodyPr>
          <a:lstStyle/>
          <a:p>
            <a:pPr>
              <a:lnSpc>
                <a:spcPct val="100000"/>
              </a:lnSpc>
            </a:pPr>
            <a:r>
              <a:rPr lang="en-US" sz="1200" dirty="0"/>
              <a:t>On the right we’ve typed in a request asking for the document </a:t>
            </a:r>
            <a:r>
              <a:rPr lang="en-US" sz="1200" b="1" dirty="0" err="1">
                <a:latin typeface="Courier New" panose="02070309020205020404" pitchFamily="49" charset="0"/>
                <a:cs typeface="Courier New" panose="02070309020205020404" pitchFamily="49" charset="0"/>
              </a:rPr>
              <a:t>dungeon.php</a:t>
            </a:r>
            <a:r>
              <a:rPr lang="en-US" sz="1200" dirty="0"/>
              <a:t> located in the root directory.  This is equivalent to typing: </a:t>
            </a:r>
            <a:r>
              <a:rPr lang="en-US" sz="1200" dirty="0">
                <a:hlinkClick r:id="rId2"/>
              </a:rPr>
              <a:t>https://127.0.0.1/dungeon.php</a:t>
            </a:r>
            <a:r>
              <a:rPr lang="en-US" sz="1200" dirty="0"/>
              <a:t> in your web browsers URL bar.</a:t>
            </a:r>
          </a:p>
          <a:p>
            <a:pPr>
              <a:lnSpc>
                <a:spcPct val="100000"/>
              </a:lnSpc>
            </a:pPr>
            <a:r>
              <a:rPr lang="en-US" sz="1200" dirty="0"/>
              <a:t>The “Host” header line is required by most web servers in the real world.  It should just contain the IP or DNS name of the server you are contacting.  Without this the server would just close the connection. </a:t>
            </a:r>
          </a:p>
          <a:p>
            <a:pPr>
              <a:lnSpc>
                <a:spcPct val="100000"/>
              </a:lnSpc>
            </a:pPr>
            <a:r>
              <a:rPr lang="en-US" sz="1200" dirty="0"/>
              <a:t>After hitting enter twice (remember there are TWO &lt;CR&gt;&lt;LF&gt; at the end of a HTTP Request).  We see the HTTP Response including the beginning of the HTML. (The pat that starts &lt;HTML&gt;BODY)</a:t>
            </a:r>
          </a:p>
          <a:p>
            <a:pPr>
              <a:lnSpc>
                <a:spcPct val="100000"/>
              </a:lnSpc>
            </a:pPr>
            <a:endParaRPr lang="en-US" sz="1200" dirty="0"/>
          </a:p>
        </p:txBody>
      </p:sp>
      <p:pic>
        <p:nvPicPr>
          <p:cNvPr id="6" name="Picture 5">
            <a:extLst>
              <a:ext uri="{FF2B5EF4-FFF2-40B4-BE49-F238E27FC236}">
                <a16:creationId xmlns:a16="http://schemas.microsoft.com/office/drawing/2014/main" id="{63E241ED-516E-941A-8422-60B1BDC28521}"/>
              </a:ext>
            </a:extLst>
          </p:cNvPr>
          <p:cNvPicPr>
            <a:picLocks noChangeAspect="1"/>
          </p:cNvPicPr>
          <p:nvPr/>
        </p:nvPicPr>
        <p:blipFill>
          <a:blip r:embed="rId3"/>
          <a:srcRect/>
          <a:stretch/>
        </p:blipFill>
        <p:spPr>
          <a:xfrm>
            <a:off x="5176079" y="1308832"/>
            <a:ext cx="6714541" cy="4240335"/>
          </a:xfrm>
          <a:prstGeom prst="rect">
            <a:avLst/>
          </a:prstGeom>
        </p:spPr>
      </p:pic>
    </p:spTree>
    <p:extLst>
      <p:ext uri="{BB962C8B-B14F-4D97-AF65-F5344CB8AC3E}">
        <p14:creationId xmlns:p14="http://schemas.microsoft.com/office/powerpoint/2010/main" val="14434951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67D11-53D3-40F2-9A68-17C6B3979612}"/>
              </a:ext>
            </a:extLst>
          </p:cNvPr>
          <p:cNvSpPr>
            <a:spLocks noGrp="1"/>
          </p:cNvSpPr>
          <p:nvPr>
            <p:ph type="title"/>
          </p:nvPr>
        </p:nvSpPr>
        <p:spPr>
          <a:xfrm>
            <a:off x="643466" y="786383"/>
            <a:ext cx="3517567" cy="2093975"/>
          </a:xfrm>
        </p:spPr>
        <p:txBody>
          <a:bodyPr anchor="b">
            <a:normAutofit/>
          </a:bodyPr>
          <a:lstStyle/>
          <a:p>
            <a:r>
              <a:rPr lang="en-US" dirty="0"/>
              <a:t>Making POST requests</a:t>
            </a:r>
          </a:p>
        </p:txBody>
      </p:sp>
      <p:sp>
        <p:nvSpPr>
          <p:cNvPr id="3" name="Content Placeholder 2">
            <a:extLst>
              <a:ext uri="{FF2B5EF4-FFF2-40B4-BE49-F238E27FC236}">
                <a16:creationId xmlns:a16="http://schemas.microsoft.com/office/drawing/2014/main" id="{35CF2348-D6F0-4941-8349-A67B3218C057}"/>
              </a:ext>
            </a:extLst>
          </p:cNvPr>
          <p:cNvSpPr>
            <a:spLocks noGrp="1"/>
          </p:cNvSpPr>
          <p:nvPr>
            <p:ph type="body" sz="half" idx="2"/>
          </p:nvPr>
        </p:nvSpPr>
        <p:spPr>
          <a:xfrm>
            <a:off x="643465" y="3043050"/>
            <a:ext cx="3517567" cy="3242340"/>
          </a:xfrm>
        </p:spPr>
        <p:txBody>
          <a:bodyPr>
            <a:normAutofit fontScale="92500"/>
          </a:bodyPr>
          <a:lstStyle/>
          <a:p>
            <a:pPr>
              <a:lnSpc>
                <a:spcPct val="100000"/>
              </a:lnSpc>
            </a:pPr>
            <a:r>
              <a:rPr lang="en-US" sz="1200" dirty="0"/>
              <a:t>If you recall a POST request sends its data inside the HTTP Response body rather than as part of the URL.  So, as you can imagine it is more complicated to construct.</a:t>
            </a:r>
          </a:p>
          <a:p>
            <a:pPr>
              <a:lnSpc>
                <a:spcPct val="100000"/>
              </a:lnSpc>
            </a:pPr>
            <a:r>
              <a:rPr lang="en-US" sz="1200" dirty="0"/>
              <a:t>To create a POST request, we can use a tool like Postman. This is a free-to-use cloud-based application.  To do so we will need to create an account:</a:t>
            </a:r>
          </a:p>
          <a:p>
            <a:pPr marL="228600" indent="-228600">
              <a:lnSpc>
                <a:spcPct val="100000"/>
              </a:lnSpc>
              <a:buFont typeface="Calibri" panose="020F0502020204030204" pitchFamily="34" charset="0"/>
              <a:buAutoNum type="arabicPeriod"/>
            </a:pPr>
            <a:r>
              <a:rPr lang="en-US" sz="1200" dirty="0"/>
              <a:t>Start by going here: </a:t>
            </a:r>
            <a:r>
              <a:rPr lang="en-US" sz="1200" dirty="0">
                <a:hlinkClick r:id="rId2"/>
              </a:rPr>
              <a:t>https://identity.getpostman.com/signup</a:t>
            </a:r>
            <a:endParaRPr lang="en-US" sz="1200" dirty="0"/>
          </a:p>
          <a:p>
            <a:pPr marL="228600" indent="-228600">
              <a:lnSpc>
                <a:spcPct val="100000"/>
              </a:lnSpc>
              <a:buAutoNum type="arabicPeriod"/>
            </a:pPr>
            <a:r>
              <a:rPr lang="en-US" sz="1200" dirty="0"/>
              <a:t>When asked about your info enter any name/info you want.</a:t>
            </a:r>
          </a:p>
          <a:p>
            <a:pPr marL="228600" indent="-228600">
              <a:lnSpc>
                <a:spcPct val="100000"/>
              </a:lnSpc>
              <a:buAutoNum type="arabicPeriod"/>
            </a:pPr>
            <a:r>
              <a:rPr lang="en-US" sz="1200" dirty="0"/>
              <a:t>When asked about collaboration, select “Continue without Team”</a:t>
            </a:r>
          </a:p>
          <a:p>
            <a:pPr marL="228600" indent="-228600">
              <a:lnSpc>
                <a:spcPct val="100000"/>
              </a:lnSpc>
              <a:buAutoNum type="arabicPeriod"/>
            </a:pPr>
            <a:r>
              <a:rPr lang="en-US" sz="1200" dirty="0"/>
              <a:t>When a menu appears select “New HTTP request”</a:t>
            </a:r>
          </a:p>
        </p:txBody>
      </p:sp>
      <p:pic>
        <p:nvPicPr>
          <p:cNvPr id="5" name="Picture 4">
            <a:extLst>
              <a:ext uri="{FF2B5EF4-FFF2-40B4-BE49-F238E27FC236}">
                <a16:creationId xmlns:a16="http://schemas.microsoft.com/office/drawing/2014/main" id="{A27E6240-F363-481D-B21F-5CA1080DEF0B}"/>
              </a:ext>
            </a:extLst>
          </p:cNvPr>
          <p:cNvPicPr>
            <a:picLocks noChangeAspect="1"/>
          </p:cNvPicPr>
          <p:nvPr/>
        </p:nvPicPr>
        <p:blipFill>
          <a:blip r:embed="rId3"/>
          <a:srcRect/>
          <a:stretch/>
        </p:blipFill>
        <p:spPr>
          <a:xfrm>
            <a:off x="4713500" y="329788"/>
            <a:ext cx="3414096" cy="3007164"/>
          </a:xfrm>
          <a:prstGeom prst="rect">
            <a:avLst/>
          </a:prstGeom>
        </p:spPr>
      </p:pic>
      <p:pic>
        <p:nvPicPr>
          <p:cNvPr id="6" name="Picture 5">
            <a:extLst>
              <a:ext uri="{FF2B5EF4-FFF2-40B4-BE49-F238E27FC236}">
                <a16:creationId xmlns:a16="http://schemas.microsoft.com/office/drawing/2014/main" id="{836BD780-C478-66DA-E3AE-5732F345D700}"/>
              </a:ext>
            </a:extLst>
          </p:cNvPr>
          <p:cNvPicPr>
            <a:picLocks noChangeAspect="1"/>
          </p:cNvPicPr>
          <p:nvPr/>
        </p:nvPicPr>
        <p:blipFill>
          <a:blip r:embed="rId4"/>
          <a:srcRect/>
          <a:stretch/>
        </p:blipFill>
        <p:spPr>
          <a:xfrm>
            <a:off x="8427266" y="119184"/>
            <a:ext cx="3528924" cy="3242340"/>
          </a:xfrm>
          <a:prstGeom prst="rect">
            <a:avLst/>
          </a:prstGeom>
        </p:spPr>
      </p:pic>
      <p:pic>
        <p:nvPicPr>
          <p:cNvPr id="8" name="Picture 7">
            <a:extLst>
              <a:ext uri="{FF2B5EF4-FFF2-40B4-BE49-F238E27FC236}">
                <a16:creationId xmlns:a16="http://schemas.microsoft.com/office/drawing/2014/main" id="{79788E63-F617-4BC8-58B9-B21F6B8A1564}"/>
              </a:ext>
            </a:extLst>
          </p:cNvPr>
          <p:cNvPicPr>
            <a:picLocks noChangeAspect="1"/>
          </p:cNvPicPr>
          <p:nvPr/>
        </p:nvPicPr>
        <p:blipFill>
          <a:blip r:embed="rId5"/>
          <a:stretch>
            <a:fillRect/>
          </a:stretch>
        </p:blipFill>
        <p:spPr>
          <a:xfrm>
            <a:off x="4713500" y="3538170"/>
            <a:ext cx="3511936" cy="3319830"/>
          </a:xfrm>
          <a:prstGeom prst="rect">
            <a:avLst/>
          </a:prstGeom>
        </p:spPr>
      </p:pic>
      <p:pic>
        <p:nvPicPr>
          <p:cNvPr id="10" name="Picture 9">
            <a:extLst>
              <a:ext uri="{FF2B5EF4-FFF2-40B4-BE49-F238E27FC236}">
                <a16:creationId xmlns:a16="http://schemas.microsoft.com/office/drawing/2014/main" id="{F9FCC746-7D60-6EBC-0E33-EEDD38E93666}"/>
              </a:ext>
            </a:extLst>
          </p:cNvPr>
          <p:cNvPicPr>
            <a:picLocks noChangeAspect="1"/>
          </p:cNvPicPr>
          <p:nvPr/>
        </p:nvPicPr>
        <p:blipFill>
          <a:blip r:embed="rId6"/>
          <a:stretch>
            <a:fillRect/>
          </a:stretch>
        </p:blipFill>
        <p:spPr>
          <a:xfrm>
            <a:off x="8427266" y="4295663"/>
            <a:ext cx="3334215" cy="1600423"/>
          </a:xfrm>
          <a:prstGeom prst="rect">
            <a:avLst/>
          </a:prstGeom>
        </p:spPr>
      </p:pic>
      <p:pic>
        <p:nvPicPr>
          <p:cNvPr id="12" name="Picture 11">
            <a:extLst>
              <a:ext uri="{FF2B5EF4-FFF2-40B4-BE49-F238E27FC236}">
                <a16:creationId xmlns:a16="http://schemas.microsoft.com/office/drawing/2014/main" id="{36B28637-DB49-9474-7306-7E7CA44B1666}"/>
              </a:ext>
            </a:extLst>
          </p:cNvPr>
          <p:cNvPicPr>
            <a:picLocks noChangeAspect="1"/>
          </p:cNvPicPr>
          <p:nvPr/>
        </p:nvPicPr>
        <p:blipFill>
          <a:blip r:embed="rId7"/>
          <a:stretch>
            <a:fillRect/>
          </a:stretch>
        </p:blipFill>
        <p:spPr>
          <a:xfrm>
            <a:off x="4713500" y="228943"/>
            <a:ext cx="352474" cy="381053"/>
          </a:xfrm>
          <a:prstGeom prst="rect">
            <a:avLst/>
          </a:prstGeom>
        </p:spPr>
      </p:pic>
      <p:pic>
        <p:nvPicPr>
          <p:cNvPr id="14" name="Picture 13">
            <a:extLst>
              <a:ext uri="{FF2B5EF4-FFF2-40B4-BE49-F238E27FC236}">
                <a16:creationId xmlns:a16="http://schemas.microsoft.com/office/drawing/2014/main" id="{2CC9B0E3-C8E4-3CA9-B4FF-E175CCF0A401}"/>
              </a:ext>
            </a:extLst>
          </p:cNvPr>
          <p:cNvPicPr>
            <a:picLocks noChangeAspect="1"/>
          </p:cNvPicPr>
          <p:nvPr/>
        </p:nvPicPr>
        <p:blipFill>
          <a:blip r:embed="rId8"/>
          <a:stretch>
            <a:fillRect/>
          </a:stretch>
        </p:blipFill>
        <p:spPr>
          <a:xfrm>
            <a:off x="8513352" y="228943"/>
            <a:ext cx="333422" cy="352474"/>
          </a:xfrm>
          <a:prstGeom prst="rect">
            <a:avLst/>
          </a:prstGeom>
        </p:spPr>
      </p:pic>
      <p:pic>
        <p:nvPicPr>
          <p:cNvPr id="16" name="Picture 15">
            <a:extLst>
              <a:ext uri="{FF2B5EF4-FFF2-40B4-BE49-F238E27FC236}">
                <a16:creationId xmlns:a16="http://schemas.microsoft.com/office/drawing/2014/main" id="{591ED4DD-E492-CF98-7A30-91C86214612B}"/>
              </a:ext>
            </a:extLst>
          </p:cNvPr>
          <p:cNvPicPr>
            <a:picLocks noChangeAspect="1"/>
          </p:cNvPicPr>
          <p:nvPr/>
        </p:nvPicPr>
        <p:blipFill>
          <a:blip r:embed="rId9"/>
          <a:stretch>
            <a:fillRect/>
          </a:stretch>
        </p:blipFill>
        <p:spPr>
          <a:xfrm>
            <a:off x="4723026" y="3603755"/>
            <a:ext cx="333422" cy="342948"/>
          </a:xfrm>
          <a:prstGeom prst="rect">
            <a:avLst/>
          </a:prstGeom>
        </p:spPr>
      </p:pic>
      <p:pic>
        <p:nvPicPr>
          <p:cNvPr id="18" name="Picture 17">
            <a:extLst>
              <a:ext uri="{FF2B5EF4-FFF2-40B4-BE49-F238E27FC236}">
                <a16:creationId xmlns:a16="http://schemas.microsoft.com/office/drawing/2014/main" id="{13224322-129E-0EEE-8C4F-2978245E7565}"/>
              </a:ext>
            </a:extLst>
          </p:cNvPr>
          <p:cNvPicPr>
            <a:picLocks noChangeAspect="1"/>
          </p:cNvPicPr>
          <p:nvPr/>
        </p:nvPicPr>
        <p:blipFill>
          <a:blip r:embed="rId10"/>
          <a:stretch>
            <a:fillRect/>
          </a:stretch>
        </p:blipFill>
        <p:spPr>
          <a:xfrm>
            <a:off x="8499062" y="3633303"/>
            <a:ext cx="362001" cy="390580"/>
          </a:xfrm>
          <a:prstGeom prst="rect">
            <a:avLst/>
          </a:prstGeom>
        </p:spPr>
      </p:pic>
    </p:spTree>
    <p:extLst>
      <p:ext uri="{BB962C8B-B14F-4D97-AF65-F5344CB8AC3E}">
        <p14:creationId xmlns:p14="http://schemas.microsoft.com/office/powerpoint/2010/main" val="401343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48C4-50FC-4486-8F46-662B7A222B9F}"/>
              </a:ext>
            </a:extLst>
          </p:cNvPr>
          <p:cNvSpPr>
            <a:spLocks noGrp="1"/>
          </p:cNvSpPr>
          <p:nvPr>
            <p:ph type="title"/>
          </p:nvPr>
        </p:nvSpPr>
        <p:spPr/>
        <p:txBody>
          <a:bodyPr/>
          <a:lstStyle/>
          <a:p>
            <a:r>
              <a:rPr lang="en-US" dirty="0"/>
              <a:t>HTTP Request</a:t>
            </a:r>
          </a:p>
        </p:txBody>
      </p:sp>
      <p:sp>
        <p:nvSpPr>
          <p:cNvPr id="3" name="Content Placeholder 2">
            <a:extLst>
              <a:ext uri="{FF2B5EF4-FFF2-40B4-BE49-F238E27FC236}">
                <a16:creationId xmlns:a16="http://schemas.microsoft.com/office/drawing/2014/main" id="{FCA51D87-E48E-44AC-B04B-716DD26CDECA}"/>
              </a:ext>
            </a:extLst>
          </p:cNvPr>
          <p:cNvSpPr>
            <a:spLocks noGrp="1"/>
          </p:cNvSpPr>
          <p:nvPr>
            <p:ph idx="1"/>
          </p:nvPr>
        </p:nvSpPr>
        <p:spPr/>
        <p:txBody>
          <a:bodyPr>
            <a:normAutofit/>
          </a:bodyPr>
          <a:lstStyle/>
          <a:p>
            <a:pPr marL="0" marR="0">
              <a:lnSpc>
                <a:spcPct val="80000"/>
              </a:lnSpc>
              <a:spcBef>
                <a:spcPts val="0"/>
              </a:spcBef>
              <a:spcAft>
                <a:spcPts val="800"/>
              </a:spcAft>
            </a:pPr>
            <a:r>
              <a:rPr lang="en-US" sz="1800" dirty="0">
                <a:effectLst/>
                <a:highlight>
                  <a:srgbClr val="00FF00"/>
                </a:highlight>
                <a:latin typeface="Courier New" panose="02070309020205020404" pitchFamily="49" charset="0"/>
                <a:ea typeface="DengXian" panose="02010600030101010101" pitchFamily="2" charset="-122"/>
                <a:cs typeface="Times New Roman" panose="02020603050405020304" pitchFamily="18" charset="0"/>
              </a:rPr>
              <a:t>GET</a:t>
            </a:r>
            <a:r>
              <a:rPr lang="en-US" sz="1800" dirty="0">
                <a:effectLst/>
                <a:latin typeface="Courier New" panose="02070309020205020404" pitchFamily="49" charset="0"/>
                <a:ea typeface="DengXian" panose="02010600030101010101" pitchFamily="2" charset="-122"/>
                <a:cs typeface="Times New Roman" panose="02020603050405020304" pitchFamily="18" charset="0"/>
              </a:rPr>
              <a:t> </a:t>
            </a:r>
            <a:r>
              <a:rPr lang="en-US" sz="1800" dirty="0">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/var/www/hello.html</a:t>
            </a:r>
            <a:r>
              <a:rPr lang="en-US" sz="1800" dirty="0">
                <a:effectLst/>
                <a:latin typeface="Courier New" panose="02070309020205020404" pitchFamily="49" charset="0"/>
                <a:ea typeface="DengXian" panose="02010600030101010101" pitchFamily="2" charset="-122"/>
                <a:cs typeface="Times New Roman" panose="02020603050405020304" pitchFamily="18" charset="0"/>
              </a:rPr>
              <a:t> </a:t>
            </a: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HTTP/1.1</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User-Agent: Mozilla/4.0 (compatible; MSIE5.01; Windows NT)</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Host: www.test.com</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Accept-Language: </a:t>
            </a:r>
            <a:r>
              <a:rPr lang="en-US" sz="1800" dirty="0" err="1">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en</a:t>
            </a: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-us</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Accept-Encoding: </a:t>
            </a:r>
            <a:r>
              <a:rPr lang="en-US" sz="1800" dirty="0" err="1">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gzip</a:t>
            </a: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 deflate</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Connection: Keep-Alive</a:t>
            </a:r>
          </a:p>
          <a:p>
            <a:pPr marL="0" marR="0">
              <a:lnSpc>
                <a:spcPct val="80000"/>
              </a:lnSpc>
              <a:spcBef>
                <a:spcPts val="0"/>
              </a:spcBef>
              <a:spcAft>
                <a:spcPts val="800"/>
              </a:spcAft>
            </a:pPr>
            <a:r>
              <a:rPr lang="en-US" sz="1800" dirty="0">
                <a:effectLst/>
                <a:latin typeface="Courier New" panose="02070309020205020404" pitchFamily="49" charset="0"/>
                <a:ea typeface="DengXian" panose="02010600030101010101" pitchFamily="2" charset="-122"/>
                <a:cs typeface="Times New Roman" panose="02020603050405020304" pitchFamily="18" charset="0"/>
              </a:rPr>
              <a:t>(there are two &lt;CR&gt;&lt;LF&gt; sequences here)</a:t>
            </a:r>
          </a:p>
          <a:p>
            <a:pPr marL="0" marR="0">
              <a:lnSpc>
                <a:spcPct val="80000"/>
              </a:lnSpc>
              <a:spcBef>
                <a:spcPts val="0"/>
              </a:spcBef>
              <a:spcAft>
                <a:spcPts val="800"/>
              </a:spcAft>
            </a:pPr>
            <a:endParaRPr lang="en-US" sz="1800" dirty="0">
              <a:effectLst/>
              <a:latin typeface="Courier New" panose="02070309020205020404" pitchFamily="49"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highlight>
                  <a:srgbClr val="FFFF00"/>
                </a:highlight>
                <a:latin typeface="Courier New" panose="02070309020205020404" pitchFamily="49" charset="0"/>
                <a:ea typeface="DengXian" panose="02010600030101010101" pitchFamily="2" charset="-122"/>
                <a:cs typeface="Times New Roman" panose="02020603050405020304" pitchFamily="18" charset="0"/>
              </a:rPr>
              <a:t>D</a:t>
            </a:r>
            <a:r>
              <a:rPr lang="en-US" sz="1800" dirty="0">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ata entered by the USER</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00FF00"/>
                </a:highlight>
                <a:latin typeface="Courier New" panose="02070309020205020404" pitchFamily="49" charset="0"/>
                <a:ea typeface="DengXian" panose="02010600030101010101" pitchFamily="2" charset="-122"/>
                <a:cs typeface="Times New Roman" panose="02020603050405020304" pitchFamily="18" charset="0"/>
              </a:rPr>
              <a:t>HTTP Request Method</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Information supplied by the Browser</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211151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67D11-53D3-40F2-9A68-17C6B3979612}"/>
              </a:ext>
            </a:extLst>
          </p:cNvPr>
          <p:cNvSpPr>
            <a:spLocks noGrp="1"/>
          </p:cNvSpPr>
          <p:nvPr>
            <p:ph type="title"/>
          </p:nvPr>
        </p:nvSpPr>
        <p:spPr>
          <a:xfrm>
            <a:off x="643466" y="786383"/>
            <a:ext cx="3517567" cy="2093975"/>
          </a:xfrm>
        </p:spPr>
        <p:txBody>
          <a:bodyPr anchor="b">
            <a:normAutofit/>
          </a:bodyPr>
          <a:lstStyle/>
          <a:p>
            <a:r>
              <a:rPr lang="en-US" dirty="0"/>
              <a:t>Making POST requests</a:t>
            </a:r>
          </a:p>
        </p:txBody>
      </p:sp>
      <p:sp>
        <p:nvSpPr>
          <p:cNvPr id="3" name="Content Placeholder 2">
            <a:extLst>
              <a:ext uri="{FF2B5EF4-FFF2-40B4-BE49-F238E27FC236}">
                <a16:creationId xmlns:a16="http://schemas.microsoft.com/office/drawing/2014/main" id="{35CF2348-D6F0-4941-8349-A67B3218C057}"/>
              </a:ext>
            </a:extLst>
          </p:cNvPr>
          <p:cNvSpPr>
            <a:spLocks noGrp="1"/>
          </p:cNvSpPr>
          <p:nvPr>
            <p:ph type="body" sz="half" idx="2"/>
          </p:nvPr>
        </p:nvSpPr>
        <p:spPr>
          <a:xfrm>
            <a:off x="643465" y="3043050"/>
            <a:ext cx="3517567" cy="3242340"/>
          </a:xfrm>
        </p:spPr>
        <p:txBody>
          <a:bodyPr>
            <a:normAutofit/>
          </a:bodyPr>
          <a:lstStyle/>
          <a:p>
            <a:pPr>
              <a:lnSpc>
                <a:spcPct val="100000"/>
              </a:lnSpc>
            </a:pPr>
            <a:r>
              <a:rPr lang="en-US" sz="1200" dirty="0"/>
              <a:t>To finish this, we will need a page that will accept a post request.  You can use the code on the right side or make up your own.</a:t>
            </a:r>
          </a:p>
          <a:p>
            <a:pPr>
              <a:lnSpc>
                <a:spcPct val="100000"/>
              </a:lnSpc>
            </a:pPr>
            <a:r>
              <a:rPr lang="en-US" sz="1200" dirty="0"/>
              <a:t>The code we see here simply takes everything that is passed into the </a:t>
            </a:r>
            <a:r>
              <a:rPr lang="en-US" sz="1200" b="1" dirty="0">
                <a:latin typeface="Courier New" panose="02070309020205020404" pitchFamily="49" charset="0"/>
                <a:cs typeface="Courier New" panose="02070309020205020404" pitchFamily="49" charset="0"/>
              </a:rPr>
              <a:t>$_POST</a:t>
            </a:r>
            <a:r>
              <a:rPr lang="en-US" sz="1200" dirty="0"/>
              <a:t> array and outputs it in the HTTP Response.</a:t>
            </a:r>
          </a:p>
          <a:p>
            <a:pPr>
              <a:lnSpc>
                <a:spcPct val="100000"/>
              </a:lnSpc>
            </a:pPr>
            <a:r>
              <a:rPr lang="en-US" sz="1200" dirty="0"/>
              <a:t>Save this as post1.php in your </a:t>
            </a:r>
            <a:r>
              <a:rPr lang="en-US" sz="1200" b="1" dirty="0">
                <a:latin typeface="Courier New" panose="02070309020205020404" pitchFamily="49" charset="0"/>
                <a:cs typeface="Courier New" panose="02070309020205020404" pitchFamily="49" charset="0"/>
              </a:rPr>
              <a:t>C:\xampp\htdocs</a:t>
            </a:r>
            <a:r>
              <a:rPr lang="en-US" sz="1200" dirty="0"/>
              <a:t> directory.</a:t>
            </a:r>
          </a:p>
          <a:p>
            <a:pPr>
              <a:lnSpc>
                <a:spcPct val="100000"/>
              </a:lnSpc>
            </a:pPr>
            <a:endParaRPr lang="en-US" sz="1200" dirty="0"/>
          </a:p>
        </p:txBody>
      </p:sp>
      <p:pic>
        <p:nvPicPr>
          <p:cNvPr id="7" name="Picture 6">
            <a:extLst>
              <a:ext uri="{FF2B5EF4-FFF2-40B4-BE49-F238E27FC236}">
                <a16:creationId xmlns:a16="http://schemas.microsoft.com/office/drawing/2014/main" id="{612D2807-32BA-0C3A-9998-56702E001358}"/>
              </a:ext>
            </a:extLst>
          </p:cNvPr>
          <p:cNvPicPr>
            <a:picLocks noChangeAspect="1"/>
          </p:cNvPicPr>
          <p:nvPr/>
        </p:nvPicPr>
        <p:blipFill>
          <a:blip r:embed="rId2"/>
          <a:stretch>
            <a:fillRect/>
          </a:stretch>
        </p:blipFill>
        <p:spPr>
          <a:xfrm>
            <a:off x="5519668" y="1599178"/>
            <a:ext cx="6028866" cy="3319791"/>
          </a:xfrm>
          <a:prstGeom prst="rect">
            <a:avLst/>
          </a:prstGeom>
        </p:spPr>
      </p:pic>
    </p:spTree>
    <p:extLst>
      <p:ext uri="{BB962C8B-B14F-4D97-AF65-F5344CB8AC3E}">
        <p14:creationId xmlns:p14="http://schemas.microsoft.com/office/powerpoint/2010/main" val="15345263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67D11-53D3-40F2-9A68-17C6B3979612}"/>
              </a:ext>
            </a:extLst>
          </p:cNvPr>
          <p:cNvSpPr>
            <a:spLocks noGrp="1"/>
          </p:cNvSpPr>
          <p:nvPr>
            <p:ph type="title"/>
          </p:nvPr>
        </p:nvSpPr>
        <p:spPr>
          <a:xfrm>
            <a:off x="643466" y="786383"/>
            <a:ext cx="3517567" cy="2093975"/>
          </a:xfrm>
        </p:spPr>
        <p:txBody>
          <a:bodyPr anchor="b">
            <a:normAutofit/>
          </a:bodyPr>
          <a:lstStyle/>
          <a:p>
            <a:r>
              <a:rPr lang="en-US" dirty="0"/>
              <a:t>Making POST requests</a:t>
            </a:r>
          </a:p>
        </p:txBody>
      </p:sp>
      <p:sp>
        <p:nvSpPr>
          <p:cNvPr id="3" name="Content Placeholder 2">
            <a:extLst>
              <a:ext uri="{FF2B5EF4-FFF2-40B4-BE49-F238E27FC236}">
                <a16:creationId xmlns:a16="http://schemas.microsoft.com/office/drawing/2014/main" id="{35CF2348-D6F0-4941-8349-A67B3218C057}"/>
              </a:ext>
            </a:extLst>
          </p:cNvPr>
          <p:cNvSpPr>
            <a:spLocks noGrp="1"/>
          </p:cNvSpPr>
          <p:nvPr>
            <p:ph type="body" sz="half" idx="2"/>
          </p:nvPr>
        </p:nvSpPr>
        <p:spPr>
          <a:xfrm>
            <a:off x="643465" y="3043050"/>
            <a:ext cx="3517567" cy="3242340"/>
          </a:xfrm>
        </p:spPr>
        <p:txBody>
          <a:bodyPr>
            <a:normAutofit lnSpcReduction="10000"/>
          </a:bodyPr>
          <a:lstStyle/>
          <a:p>
            <a:pPr>
              <a:lnSpc>
                <a:spcPct val="100000"/>
              </a:lnSpc>
            </a:pPr>
            <a:r>
              <a:rPr lang="en-US" sz="1200" dirty="0"/>
              <a:t>You should now see a screen with a panel like this on the right-hand side.  You can create a post request by doing the following:</a:t>
            </a:r>
          </a:p>
          <a:p>
            <a:pPr marL="228600" indent="-228600">
              <a:lnSpc>
                <a:spcPct val="100000"/>
              </a:lnSpc>
              <a:buAutoNum type="arabicPeriod"/>
            </a:pPr>
            <a:r>
              <a:rPr lang="en-US" sz="1200" dirty="0"/>
              <a:t>Select the HTTP Verb “POST” from the dropdown.</a:t>
            </a:r>
          </a:p>
          <a:p>
            <a:pPr marL="228600" indent="-228600">
              <a:lnSpc>
                <a:spcPct val="100000"/>
              </a:lnSpc>
              <a:buAutoNum type="arabicPeriod"/>
            </a:pPr>
            <a:r>
              <a:rPr lang="en-US" sz="1200" dirty="0"/>
              <a:t>Enter the URL for our application.</a:t>
            </a:r>
          </a:p>
          <a:p>
            <a:pPr>
              <a:lnSpc>
                <a:spcPct val="100000"/>
              </a:lnSpc>
            </a:pPr>
            <a:r>
              <a:rPr lang="en-US" sz="1200" dirty="0"/>
              <a:t>Be careful when typing the port number. Your install of XAMPP probably uses a non-standard port.  You can check this by going to the XAMPP control panel and looking at the line that says “Apache”.</a:t>
            </a:r>
          </a:p>
          <a:p>
            <a:pPr>
              <a:lnSpc>
                <a:spcPct val="100000"/>
              </a:lnSpc>
            </a:pPr>
            <a:r>
              <a:rPr lang="en-US" sz="1200" dirty="0"/>
              <a:t>Here you see that XAMPP is configured for port 443 (which is used by HTTPS) but port 1080 for regular HTTP.   If you have installed this on your own equipment this will probably show 80 instead.</a:t>
            </a:r>
          </a:p>
        </p:txBody>
      </p:sp>
      <p:pic>
        <p:nvPicPr>
          <p:cNvPr id="5" name="Picture 4">
            <a:extLst>
              <a:ext uri="{FF2B5EF4-FFF2-40B4-BE49-F238E27FC236}">
                <a16:creationId xmlns:a16="http://schemas.microsoft.com/office/drawing/2014/main" id="{A27E6240-F363-481D-B21F-5CA1080DEF0B}"/>
              </a:ext>
            </a:extLst>
          </p:cNvPr>
          <p:cNvPicPr>
            <a:picLocks noChangeAspect="1"/>
          </p:cNvPicPr>
          <p:nvPr/>
        </p:nvPicPr>
        <p:blipFill>
          <a:blip r:embed="rId2"/>
          <a:srcRect/>
          <a:stretch/>
        </p:blipFill>
        <p:spPr>
          <a:xfrm>
            <a:off x="4904087" y="1511669"/>
            <a:ext cx="7071436" cy="3315900"/>
          </a:xfrm>
          <a:prstGeom prst="rect">
            <a:avLst/>
          </a:prstGeom>
        </p:spPr>
      </p:pic>
      <p:pic>
        <p:nvPicPr>
          <p:cNvPr id="6" name="Picture 5">
            <a:extLst>
              <a:ext uri="{FF2B5EF4-FFF2-40B4-BE49-F238E27FC236}">
                <a16:creationId xmlns:a16="http://schemas.microsoft.com/office/drawing/2014/main" id="{10150328-0F2E-6292-5A3F-B9C74F7D30A1}"/>
              </a:ext>
            </a:extLst>
          </p:cNvPr>
          <p:cNvPicPr>
            <a:picLocks noChangeAspect="1"/>
          </p:cNvPicPr>
          <p:nvPr/>
        </p:nvPicPr>
        <p:blipFill>
          <a:blip r:embed="rId3"/>
          <a:stretch>
            <a:fillRect/>
          </a:stretch>
        </p:blipFill>
        <p:spPr>
          <a:xfrm>
            <a:off x="5351592" y="1863121"/>
            <a:ext cx="352474" cy="381053"/>
          </a:xfrm>
          <a:prstGeom prst="rect">
            <a:avLst/>
          </a:prstGeom>
        </p:spPr>
      </p:pic>
      <p:pic>
        <p:nvPicPr>
          <p:cNvPr id="8" name="Picture 7">
            <a:extLst>
              <a:ext uri="{FF2B5EF4-FFF2-40B4-BE49-F238E27FC236}">
                <a16:creationId xmlns:a16="http://schemas.microsoft.com/office/drawing/2014/main" id="{1BFF1DED-1C8E-B6E9-410E-B4CE13E14E78}"/>
              </a:ext>
            </a:extLst>
          </p:cNvPr>
          <p:cNvPicPr>
            <a:picLocks noChangeAspect="1"/>
          </p:cNvPicPr>
          <p:nvPr/>
        </p:nvPicPr>
        <p:blipFill>
          <a:blip r:embed="rId4"/>
          <a:stretch>
            <a:fillRect/>
          </a:stretch>
        </p:blipFill>
        <p:spPr>
          <a:xfrm>
            <a:off x="7647627" y="1877410"/>
            <a:ext cx="333422" cy="352474"/>
          </a:xfrm>
          <a:prstGeom prst="rect">
            <a:avLst/>
          </a:prstGeom>
        </p:spPr>
      </p:pic>
      <p:pic>
        <p:nvPicPr>
          <p:cNvPr id="10" name="Picture 9">
            <a:extLst>
              <a:ext uri="{FF2B5EF4-FFF2-40B4-BE49-F238E27FC236}">
                <a16:creationId xmlns:a16="http://schemas.microsoft.com/office/drawing/2014/main" id="{24A45E93-4601-652F-1A25-87D80156F46F}"/>
              </a:ext>
            </a:extLst>
          </p:cNvPr>
          <p:cNvPicPr>
            <a:picLocks noChangeAspect="1"/>
          </p:cNvPicPr>
          <p:nvPr/>
        </p:nvPicPr>
        <p:blipFill>
          <a:blip r:embed="rId5"/>
          <a:stretch>
            <a:fillRect/>
          </a:stretch>
        </p:blipFill>
        <p:spPr>
          <a:xfrm>
            <a:off x="7106117" y="2820882"/>
            <a:ext cx="333422" cy="342948"/>
          </a:xfrm>
          <a:prstGeom prst="rect">
            <a:avLst/>
          </a:prstGeom>
        </p:spPr>
      </p:pic>
      <p:pic>
        <p:nvPicPr>
          <p:cNvPr id="12" name="Picture 11">
            <a:extLst>
              <a:ext uri="{FF2B5EF4-FFF2-40B4-BE49-F238E27FC236}">
                <a16:creationId xmlns:a16="http://schemas.microsoft.com/office/drawing/2014/main" id="{1FB4068E-B921-EF27-9435-2CFC7486EE54}"/>
              </a:ext>
            </a:extLst>
          </p:cNvPr>
          <p:cNvPicPr>
            <a:picLocks noChangeAspect="1"/>
          </p:cNvPicPr>
          <p:nvPr/>
        </p:nvPicPr>
        <p:blipFill>
          <a:blip r:embed="rId6"/>
          <a:stretch>
            <a:fillRect/>
          </a:stretch>
        </p:blipFill>
        <p:spPr>
          <a:xfrm>
            <a:off x="4652061" y="2847760"/>
            <a:ext cx="362001" cy="390580"/>
          </a:xfrm>
          <a:prstGeom prst="rect">
            <a:avLst/>
          </a:prstGeom>
        </p:spPr>
      </p:pic>
      <p:pic>
        <p:nvPicPr>
          <p:cNvPr id="14" name="Picture 13">
            <a:extLst>
              <a:ext uri="{FF2B5EF4-FFF2-40B4-BE49-F238E27FC236}">
                <a16:creationId xmlns:a16="http://schemas.microsoft.com/office/drawing/2014/main" id="{E00AA708-0BEB-ABDB-65A0-34371B95BC21}"/>
              </a:ext>
            </a:extLst>
          </p:cNvPr>
          <p:cNvPicPr>
            <a:picLocks noChangeAspect="1"/>
          </p:cNvPicPr>
          <p:nvPr/>
        </p:nvPicPr>
        <p:blipFill>
          <a:blip r:embed="rId7"/>
          <a:stretch>
            <a:fillRect/>
          </a:stretch>
        </p:blipFill>
        <p:spPr>
          <a:xfrm>
            <a:off x="4671114" y="3447084"/>
            <a:ext cx="342948" cy="390580"/>
          </a:xfrm>
          <a:prstGeom prst="rect">
            <a:avLst/>
          </a:prstGeom>
        </p:spPr>
      </p:pic>
      <p:pic>
        <p:nvPicPr>
          <p:cNvPr id="7" name="Picture 6">
            <a:extLst>
              <a:ext uri="{FF2B5EF4-FFF2-40B4-BE49-F238E27FC236}">
                <a16:creationId xmlns:a16="http://schemas.microsoft.com/office/drawing/2014/main" id="{6595ADFD-A0B5-47B2-697F-CF70F7C2683A}"/>
              </a:ext>
            </a:extLst>
          </p:cNvPr>
          <p:cNvPicPr>
            <a:picLocks noChangeAspect="1"/>
          </p:cNvPicPr>
          <p:nvPr/>
        </p:nvPicPr>
        <p:blipFill>
          <a:blip r:embed="rId8"/>
          <a:stretch>
            <a:fillRect/>
          </a:stretch>
        </p:blipFill>
        <p:spPr>
          <a:xfrm>
            <a:off x="6096000" y="4715269"/>
            <a:ext cx="4458322" cy="1857634"/>
          </a:xfrm>
          <a:prstGeom prst="rect">
            <a:avLst/>
          </a:prstGeom>
        </p:spPr>
      </p:pic>
    </p:spTree>
    <p:extLst>
      <p:ext uri="{BB962C8B-B14F-4D97-AF65-F5344CB8AC3E}">
        <p14:creationId xmlns:p14="http://schemas.microsoft.com/office/powerpoint/2010/main" val="16831582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67D11-53D3-40F2-9A68-17C6B3979612}"/>
              </a:ext>
            </a:extLst>
          </p:cNvPr>
          <p:cNvSpPr>
            <a:spLocks noGrp="1"/>
          </p:cNvSpPr>
          <p:nvPr>
            <p:ph type="title"/>
          </p:nvPr>
        </p:nvSpPr>
        <p:spPr>
          <a:xfrm>
            <a:off x="643466" y="786383"/>
            <a:ext cx="3517567" cy="2093975"/>
          </a:xfrm>
        </p:spPr>
        <p:txBody>
          <a:bodyPr anchor="b">
            <a:normAutofit/>
          </a:bodyPr>
          <a:lstStyle/>
          <a:p>
            <a:r>
              <a:rPr lang="en-US" dirty="0"/>
              <a:t>Making POST requests</a:t>
            </a:r>
          </a:p>
        </p:txBody>
      </p:sp>
      <p:sp>
        <p:nvSpPr>
          <p:cNvPr id="3" name="Content Placeholder 2">
            <a:extLst>
              <a:ext uri="{FF2B5EF4-FFF2-40B4-BE49-F238E27FC236}">
                <a16:creationId xmlns:a16="http://schemas.microsoft.com/office/drawing/2014/main" id="{35CF2348-D6F0-4941-8349-A67B3218C057}"/>
              </a:ext>
            </a:extLst>
          </p:cNvPr>
          <p:cNvSpPr>
            <a:spLocks noGrp="1"/>
          </p:cNvSpPr>
          <p:nvPr>
            <p:ph type="body" sz="half" idx="2"/>
          </p:nvPr>
        </p:nvSpPr>
        <p:spPr>
          <a:xfrm>
            <a:off x="643465" y="3043050"/>
            <a:ext cx="3517567" cy="3242340"/>
          </a:xfrm>
        </p:spPr>
        <p:txBody>
          <a:bodyPr>
            <a:normAutofit/>
          </a:bodyPr>
          <a:lstStyle/>
          <a:p>
            <a:pPr>
              <a:lnSpc>
                <a:spcPct val="100000"/>
              </a:lnSpc>
            </a:pPr>
            <a:r>
              <a:rPr lang="en-US" sz="1200" dirty="0"/>
              <a:t>You should now see a screen with a panel like this on the right-hand side.  You can create a post request by doing the following:</a:t>
            </a:r>
          </a:p>
          <a:p>
            <a:pPr marL="228600" indent="-228600">
              <a:lnSpc>
                <a:spcPct val="100000"/>
              </a:lnSpc>
              <a:buFont typeface="+mj-lt"/>
              <a:buAutoNum type="arabicPeriod" startAt="2"/>
            </a:pPr>
            <a:r>
              <a:rPr lang="en-US" sz="1200" dirty="0"/>
              <a:t>To specify that we are using a non-standard port add a colon and then the port number after the domain. </a:t>
            </a:r>
            <a:r>
              <a:rPr lang="en-US" sz="1200"/>
              <a:t>For example: </a:t>
            </a:r>
            <a:r>
              <a:rPr lang="en-US" sz="1200" dirty="0">
                <a:hlinkClick r:id="rId2"/>
              </a:rPr>
              <a:t>http://127.0.0.1:1080/post1.php</a:t>
            </a:r>
            <a:endParaRPr lang="en-US" sz="1200" dirty="0"/>
          </a:p>
          <a:p>
            <a:pPr marL="228600" indent="-228600">
              <a:lnSpc>
                <a:spcPct val="100000"/>
              </a:lnSpc>
              <a:buAutoNum type="arabicPeriod" startAt="2"/>
            </a:pPr>
            <a:r>
              <a:rPr lang="en-US" sz="1200" dirty="0"/>
              <a:t>Select the “Body Tab”</a:t>
            </a:r>
          </a:p>
          <a:p>
            <a:pPr marL="228600" indent="-228600">
              <a:lnSpc>
                <a:spcPct val="100000"/>
              </a:lnSpc>
              <a:buAutoNum type="arabicPeriod" startAt="2"/>
            </a:pPr>
            <a:r>
              <a:rPr lang="en-US" sz="1200" dirty="0"/>
              <a:t>From the dropdown select “form-data”.</a:t>
            </a:r>
          </a:p>
          <a:p>
            <a:pPr marL="228600" indent="-228600">
              <a:lnSpc>
                <a:spcPct val="100000"/>
              </a:lnSpc>
              <a:buAutoNum type="arabicPeriod" startAt="2"/>
            </a:pPr>
            <a:r>
              <a:rPr lang="en-US" sz="1200" dirty="0"/>
              <a:t>Enter one or more keys and values</a:t>
            </a:r>
          </a:p>
        </p:txBody>
      </p:sp>
      <p:pic>
        <p:nvPicPr>
          <p:cNvPr id="5" name="Picture 4">
            <a:extLst>
              <a:ext uri="{FF2B5EF4-FFF2-40B4-BE49-F238E27FC236}">
                <a16:creationId xmlns:a16="http://schemas.microsoft.com/office/drawing/2014/main" id="{A27E6240-F363-481D-B21F-5CA1080DEF0B}"/>
              </a:ext>
            </a:extLst>
          </p:cNvPr>
          <p:cNvPicPr>
            <a:picLocks noChangeAspect="1"/>
          </p:cNvPicPr>
          <p:nvPr/>
        </p:nvPicPr>
        <p:blipFill>
          <a:blip r:embed="rId3"/>
          <a:srcRect/>
          <a:stretch/>
        </p:blipFill>
        <p:spPr>
          <a:xfrm>
            <a:off x="4904087" y="1511669"/>
            <a:ext cx="7071436" cy="3315900"/>
          </a:xfrm>
          <a:prstGeom prst="rect">
            <a:avLst/>
          </a:prstGeom>
        </p:spPr>
      </p:pic>
      <p:pic>
        <p:nvPicPr>
          <p:cNvPr id="6" name="Picture 5">
            <a:extLst>
              <a:ext uri="{FF2B5EF4-FFF2-40B4-BE49-F238E27FC236}">
                <a16:creationId xmlns:a16="http://schemas.microsoft.com/office/drawing/2014/main" id="{10150328-0F2E-6292-5A3F-B9C74F7D30A1}"/>
              </a:ext>
            </a:extLst>
          </p:cNvPr>
          <p:cNvPicPr>
            <a:picLocks noChangeAspect="1"/>
          </p:cNvPicPr>
          <p:nvPr/>
        </p:nvPicPr>
        <p:blipFill>
          <a:blip r:embed="rId4"/>
          <a:stretch>
            <a:fillRect/>
          </a:stretch>
        </p:blipFill>
        <p:spPr>
          <a:xfrm>
            <a:off x="5351592" y="1863121"/>
            <a:ext cx="352474" cy="381053"/>
          </a:xfrm>
          <a:prstGeom prst="rect">
            <a:avLst/>
          </a:prstGeom>
        </p:spPr>
      </p:pic>
      <p:pic>
        <p:nvPicPr>
          <p:cNvPr id="8" name="Picture 7">
            <a:extLst>
              <a:ext uri="{FF2B5EF4-FFF2-40B4-BE49-F238E27FC236}">
                <a16:creationId xmlns:a16="http://schemas.microsoft.com/office/drawing/2014/main" id="{1BFF1DED-1C8E-B6E9-410E-B4CE13E14E78}"/>
              </a:ext>
            </a:extLst>
          </p:cNvPr>
          <p:cNvPicPr>
            <a:picLocks noChangeAspect="1"/>
          </p:cNvPicPr>
          <p:nvPr/>
        </p:nvPicPr>
        <p:blipFill>
          <a:blip r:embed="rId5"/>
          <a:stretch>
            <a:fillRect/>
          </a:stretch>
        </p:blipFill>
        <p:spPr>
          <a:xfrm>
            <a:off x="7647627" y="1877410"/>
            <a:ext cx="333422" cy="352474"/>
          </a:xfrm>
          <a:prstGeom prst="rect">
            <a:avLst/>
          </a:prstGeom>
        </p:spPr>
      </p:pic>
      <p:pic>
        <p:nvPicPr>
          <p:cNvPr id="10" name="Picture 9">
            <a:extLst>
              <a:ext uri="{FF2B5EF4-FFF2-40B4-BE49-F238E27FC236}">
                <a16:creationId xmlns:a16="http://schemas.microsoft.com/office/drawing/2014/main" id="{24A45E93-4601-652F-1A25-87D80156F46F}"/>
              </a:ext>
            </a:extLst>
          </p:cNvPr>
          <p:cNvPicPr>
            <a:picLocks noChangeAspect="1"/>
          </p:cNvPicPr>
          <p:nvPr/>
        </p:nvPicPr>
        <p:blipFill>
          <a:blip r:embed="rId6"/>
          <a:stretch>
            <a:fillRect/>
          </a:stretch>
        </p:blipFill>
        <p:spPr>
          <a:xfrm>
            <a:off x="7106117" y="2820882"/>
            <a:ext cx="333422" cy="342948"/>
          </a:xfrm>
          <a:prstGeom prst="rect">
            <a:avLst/>
          </a:prstGeom>
        </p:spPr>
      </p:pic>
      <p:pic>
        <p:nvPicPr>
          <p:cNvPr id="12" name="Picture 11">
            <a:extLst>
              <a:ext uri="{FF2B5EF4-FFF2-40B4-BE49-F238E27FC236}">
                <a16:creationId xmlns:a16="http://schemas.microsoft.com/office/drawing/2014/main" id="{1FB4068E-B921-EF27-9435-2CFC7486EE54}"/>
              </a:ext>
            </a:extLst>
          </p:cNvPr>
          <p:cNvPicPr>
            <a:picLocks noChangeAspect="1"/>
          </p:cNvPicPr>
          <p:nvPr/>
        </p:nvPicPr>
        <p:blipFill>
          <a:blip r:embed="rId7"/>
          <a:stretch>
            <a:fillRect/>
          </a:stretch>
        </p:blipFill>
        <p:spPr>
          <a:xfrm>
            <a:off x="4652061" y="2847760"/>
            <a:ext cx="362001" cy="390580"/>
          </a:xfrm>
          <a:prstGeom prst="rect">
            <a:avLst/>
          </a:prstGeom>
        </p:spPr>
      </p:pic>
      <p:pic>
        <p:nvPicPr>
          <p:cNvPr id="14" name="Picture 13">
            <a:extLst>
              <a:ext uri="{FF2B5EF4-FFF2-40B4-BE49-F238E27FC236}">
                <a16:creationId xmlns:a16="http://schemas.microsoft.com/office/drawing/2014/main" id="{E00AA708-0BEB-ABDB-65A0-34371B95BC21}"/>
              </a:ext>
            </a:extLst>
          </p:cNvPr>
          <p:cNvPicPr>
            <a:picLocks noChangeAspect="1"/>
          </p:cNvPicPr>
          <p:nvPr/>
        </p:nvPicPr>
        <p:blipFill>
          <a:blip r:embed="rId8"/>
          <a:stretch>
            <a:fillRect/>
          </a:stretch>
        </p:blipFill>
        <p:spPr>
          <a:xfrm>
            <a:off x="4671114" y="3447084"/>
            <a:ext cx="342948" cy="390580"/>
          </a:xfrm>
          <a:prstGeom prst="rect">
            <a:avLst/>
          </a:prstGeom>
        </p:spPr>
      </p:pic>
    </p:spTree>
    <p:extLst>
      <p:ext uri="{BB962C8B-B14F-4D97-AF65-F5344CB8AC3E}">
        <p14:creationId xmlns:p14="http://schemas.microsoft.com/office/powerpoint/2010/main" val="28517121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67D11-53D3-40F2-9A68-17C6B3979612}"/>
              </a:ext>
            </a:extLst>
          </p:cNvPr>
          <p:cNvSpPr>
            <a:spLocks noGrp="1"/>
          </p:cNvSpPr>
          <p:nvPr>
            <p:ph type="title"/>
          </p:nvPr>
        </p:nvSpPr>
        <p:spPr>
          <a:xfrm>
            <a:off x="643466" y="786383"/>
            <a:ext cx="3517567" cy="2093975"/>
          </a:xfrm>
        </p:spPr>
        <p:txBody>
          <a:bodyPr anchor="b">
            <a:normAutofit/>
          </a:bodyPr>
          <a:lstStyle/>
          <a:p>
            <a:r>
              <a:rPr lang="en-US" dirty="0"/>
              <a:t>Making POST requests</a:t>
            </a:r>
          </a:p>
        </p:txBody>
      </p:sp>
      <p:sp>
        <p:nvSpPr>
          <p:cNvPr id="3" name="Content Placeholder 2">
            <a:extLst>
              <a:ext uri="{FF2B5EF4-FFF2-40B4-BE49-F238E27FC236}">
                <a16:creationId xmlns:a16="http://schemas.microsoft.com/office/drawing/2014/main" id="{35CF2348-D6F0-4941-8349-A67B3218C057}"/>
              </a:ext>
            </a:extLst>
          </p:cNvPr>
          <p:cNvSpPr>
            <a:spLocks noGrp="1"/>
          </p:cNvSpPr>
          <p:nvPr>
            <p:ph type="body" sz="half" idx="2"/>
          </p:nvPr>
        </p:nvSpPr>
        <p:spPr>
          <a:xfrm>
            <a:off x="643466" y="3043049"/>
            <a:ext cx="3517567" cy="3482037"/>
          </a:xfrm>
        </p:spPr>
        <p:txBody>
          <a:bodyPr>
            <a:normAutofit lnSpcReduction="10000"/>
          </a:bodyPr>
          <a:lstStyle/>
          <a:p>
            <a:pPr>
              <a:lnSpc>
                <a:spcPct val="100000"/>
              </a:lnSpc>
            </a:pPr>
            <a:r>
              <a:rPr lang="en-US" sz="1200" dirty="0"/>
              <a:t>You could press “send” at this point, but the request won’t send.</a:t>
            </a:r>
          </a:p>
          <a:p>
            <a:pPr>
              <a:lnSpc>
                <a:spcPct val="100000"/>
              </a:lnSpc>
            </a:pPr>
            <a:r>
              <a:rPr lang="en-US" sz="1200" dirty="0"/>
              <a:t>The problem is that the Postman application is being used through your web browser and is sitting on a server on the internet.   Which can’t reach our XAMPP server running locally on our machine.</a:t>
            </a:r>
          </a:p>
          <a:p>
            <a:pPr>
              <a:lnSpc>
                <a:spcPct val="100000"/>
              </a:lnSpc>
            </a:pPr>
            <a:r>
              <a:rPr lang="en-US" sz="1200" dirty="0"/>
              <a:t>To fix this we need to download the Postman Agent and install it on our machine.  You can get it from here: </a:t>
            </a:r>
            <a:r>
              <a:rPr lang="en-US" sz="1200" dirty="0">
                <a:hlinkClick r:id="rId2"/>
              </a:rPr>
              <a:t>https://www.postman.com/downloads/postman-agent/</a:t>
            </a:r>
            <a:endParaRPr lang="en-US" sz="1200" dirty="0"/>
          </a:p>
          <a:p>
            <a:pPr>
              <a:lnSpc>
                <a:spcPct val="100000"/>
              </a:lnSpc>
            </a:pPr>
            <a:r>
              <a:rPr lang="en-US" sz="1200" dirty="0"/>
              <a:t>Your postman account will keep whatever HTTP requests you are working on from login to login BUT you </a:t>
            </a:r>
            <a:r>
              <a:rPr lang="en-US" sz="1200" b="1" u="sng" dirty="0"/>
              <a:t>will need to install the agent on any machine where you want to send a request to a local server.</a:t>
            </a:r>
          </a:p>
          <a:p>
            <a:pPr>
              <a:lnSpc>
                <a:spcPct val="100000"/>
              </a:lnSpc>
            </a:pPr>
            <a:r>
              <a:rPr lang="en-US" sz="1200" dirty="0"/>
              <a:t>Once the agent is installed you can click send!</a:t>
            </a:r>
          </a:p>
        </p:txBody>
      </p:sp>
      <p:pic>
        <p:nvPicPr>
          <p:cNvPr id="7" name="Picture 6">
            <a:extLst>
              <a:ext uri="{FF2B5EF4-FFF2-40B4-BE49-F238E27FC236}">
                <a16:creationId xmlns:a16="http://schemas.microsoft.com/office/drawing/2014/main" id="{249167B9-F433-9683-906F-A2F1449000C7}"/>
              </a:ext>
            </a:extLst>
          </p:cNvPr>
          <p:cNvPicPr>
            <a:picLocks noChangeAspect="1"/>
          </p:cNvPicPr>
          <p:nvPr/>
        </p:nvPicPr>
        <p:blipFill>
          <a:blip r:embed="rId3"/>
          <a:srcRect/>
          <a:stretch/>
        </p:blipFill>
        <p:spPr>
          <a:xfrm>
            <a:off x="4904087" y="1511669"/>
            <a:ext cx="7071436" cy="3315900"/>
          </a:xfrm>
          <a:prstGeom prst="rect">
            <a:avLst/>
          </a:prstGeom>
        </p:spPr>
      </p:pic>
    </p:spTree>
    <p:extLst>
      <p:ext uri="{BB962C8B-B14F-4D97-AF65-F5344CB8AC3E}">
        <p14:creationId xmlns:p14="http://schemas.microsoft.com/office/powerpoint/2010/main" val="5417517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67D11-53D3-40F2-9A68-17C6B3979612}"/>
              </a:ext>
            </a:extLst>
          </p:cNvPr>
          <p:cNvSpPr>
            <a:spLocks noGrp="1"/>
          </p:cNvSpPr>
          <p:nvPr>
            <p:ph type="title"/>
          </p:nvPr>
        </p:nvSpPr>
        <p:spPr>
          <a:xfrm>
            <a:off x="643466" y="786383"/>
            <a:ext cx="3517567" cy="2093975"/>
          </a:xfrm>
        </p:spPr>
        <p:txBody>
          <a:bodyPr anchor="b">
            <a:normAutofit/>
          </a:bodyPr>
          <a:lstStyle/>
          <a:p>
            <a:r>
              <a:rPr lang="en-US" dirty="0"/>
              <a:t>Making POST requests</a:t>
            </a:r>
          </a:p>
        </p:txBody>
      </p:sp>
      <p:sp>
        <p:nvSpPr>
          <p:cNvPr id="3" name="Content Placeholder 2">
            <a:extLst>
              <a:ext uri="{FF2B5EF4-FFF2-40B4-BE49-F238E27FC236}">
                <a16:creationId xmlns:a16="http://schemas.microsoft.com/office/drawing/2014/main" id="{35CF2348-D6F0-4941-8349-A67B3218C057}"/>
              </a:ext>
            </a:extLst>
          </p:cNvPr>
          <p:cNvSpPr>
            <a:spLocks noGrp="1"/>
          </p:cNvSpPr>
          <p:nvPr>
            <p:ph type="body" sz="half" idx="2"/>
          </p:nvPr>
        </p:nvSpPr>
        <p:spPr>
          <a:xfrm>
            <a:off x="643465" y="3043050"/>
            <a:ext cx="3517567" cy="3064505"/>
          </a:xfrm>
        </p:spPr>
        <p:txBody>
          <a:bodyPr>
            <a:normAutofit/>
          </a:bodyPr>
          <a:lstStyle/>
          <a:p>
            <a:pPr>
              <a:lnSpc>
                <a:spcPct val="100000"/>
              </a:lnSpc>
            </a:pPr>
            <a:r>
              <a:rPr lang="en-US" sz="1200" dirty="0"/>
              <a:t>At the bottom of the screen, we should see the output of our script containing all the data we sent as form variables.</a:t>
            </a:r>
          </a:p>
          <a:p>
            <a:pPr>
              <a:lnSpc>
                <a:spcPct val="100000"/>
              </a:lnSpc>
            </a:pPr>
            <a:r>
              <a:rPr lang="en-US" sz="1200" dirty="0"/>
              <a:t>If we want to see how the actual request, we sent looked.  We can do the following:</a:t>
            </a:r>
          </a:p>
          <a:p>
            <a:pPr marL="228600" indent="-228600">
              <a:lnSpc>
                <a:spcPct val="100000"/>
              </a:lnSpc>
              <a:buAutoNum type="arabicPeriod"/>
            </a:pPr>
            <a:r>
              <a:rPr lang="en-US" sz="1200" dirty="0"/>
              <a:t>On the top right side o the Postman interface select the &lt;/&gt; button.</a:t>
            </a:r>
          </a:p>
          <a:p>
            <a:pPr marL="228600" indent="-228600">
              <a:lnSpc>
                <a:spcPct val="100000"/>
              </a:lnSpc>
              <a:buAutoNum type="arabicPeriod"/>
            </a:pPr>
            <a:r>
              <a:rPr lang="en-US" sz="1200" dirty="0"/>
              <a:t>Click on the drop down with the word “</a:t>
            </a:r>
            <a:r>
              <a:rPr lang="en-US" sz="1200" dirty="0" err="1"/>
              <a:t>cURL</a:t>
            </a:r>
            <a:r>
              <a:rPr lang="en-US" sz="1200" dirty="0"/>
              <a:t>“ and select HTTP.</a:t>
            </a:r>
          </a:p>
          <a:p>
            <a:pPr marL="228600" indent="-228600">
              <a:lnSpc>
                <a:spcPct val="100000"/>
              </a:lnSpc>
              <a:buAutoNum type="arabicPeriod"/>
            </a:pPr>
            <a:r>
              <a:rPr lang="en-US" sz="1200" dirty="0"/>
              <a:t>The end result should look something like the image on the bottom right.</a:t>
            </a:r>
          </a:p>
          <a:p>
            <a:pPr>
              <a:lnSpc>
                <a:spcPct val="100000"/>
              </a:lnSpc>
            </a:pPr>
            <a:endParaRPr lang="en-US" sz="1200" dirty="0"/>
          </a:p>
        </p:txBody>
      </p:sp>
      <p:pic>
        <p:nvPicPr>
          <p:cNvPr id="6" name="Picture 5">
            <a:extLst>
              <a:ext uri="{FF2B5EF4-FFF2-40B4-BE49-F238E27FC236}">
                <a16:creationId xmlns:a16="http://schemas.microsoft.com/office/drawing/2014/main" id="{EC0FE226-2A75-462F-B6F2-BBC50381AD03}"/>
              </a:ext>
            </a:extLst>
          </p:cNvPr>
          <p:cNvPicPr>
            <a:picLocks noChangeAspect="1"/>
          </p:cNvPicPr>
          <p:nvPr/>
        </p:nvPicPr>
        <p:blipFill>
          <a:blip r:embed="rId2"/>
          <a:srcRect/>
          <a:stretch/>
        </p:blipFill>
        <p:spPr>
          <a:xfrm>
            <a:off x="5703152" y="380036"/>
            <a:ext cx="5069624" cy="2614859"/>
          </a:xfrm>
          <a:prstGeom prst="rect">
            <a:avLst/>
          </a:prstGeom>
        </p:spPr>
      </p:pic>
      <p:pic>
        <p:nvPicPr>
          <p:cNvPr id="5" name="Picture 4">
            <a:extLst>
              <a:ext uri="{FF2B5EF4-FFF2-40B4-BE49-F238E27FC236}">
                <a16:creationId xmlns:a16="http://schemas.microsoft.com/office/drawing/2014/main" id="{739BA1CC-F17D-65F2-16B6-D1B15E5E08DB}"/>
              </a:ext>
            </a:extLst>
          </p:cNvPr>
          <p:cNvPicPr>
            <a:picLocks noChangeAspect="1"/>
          </p:cNvPicPr>
          <p:nvPr/>
        </p:nvPicPr>
        <p:blipFill>
          <a:blip r:embed="rId3"/>
          <a:stretch>
            <a:fillRect/>
          </a:stretch>
        </p:blipFill>
        <p:spPr>
          <a:xfrm>
            <a:off x="4851123" y="3125806"/>
            <a:ext cx="3524742" cy="3486637"/>
          </a:xfrm>
          <a:prstGeom prst="rect">
            <a:avLst/>
          </a:prstGeom>
        </p:spPr>
      </p:pic>
      <p:pic>
        <p:nvPicPr>
          <p:cNvPr id="13" name="Picture 12">
            <a:extLst>
              <a:ext uri="{FF2B5EF4-FFF2-40B4-BE49-F238E27FC236}">
                <a16:creationId xmlns:a16="http://schemas.microsoft.com/office/drawing/2014/main" id="{986B4DBD-5411-CF62-B9CC-9DAD731A5457}"/>
              </a:ext>
            </a:extLst>
          </p:cNvPr>
          <p:cNvPicPr>
            <a:picLocks noChangeAspect="1"/>
          </p:cNvPicPr>
          <p:nvPr/>
        </p:nvPicPr>
        <p:blipFill>
          <a:blip r:embed="rId4"/>
          <a:stretch>
            <a:fillRect/>
          </a:stretch>
        </p:blipFill>
        <p:spPr>
          <a:xfrm>
            <a:off x="8623472" y="3429000"/>
            <a:ext cx="3568528" cy="3295194"/>
          </a:xfrm>
          <a:prstGeom prst="rect">
            <a:avLst/>
          </a:prstGeom>
        </p:spPr>
      </p:pic>
      <p:pic>
        <p:nvPicPr>
          <p:cNvPr id="7" name="Picture 6">
            <a:extLst>
              <a:ext uri="{FF2B5EF4-FFF2-40B4-BE49-F238E27FC236}">
                <a16:creationId xmlns:a16="http://schemas.microsoft.com/office/drawing/2014/main" id="{5F5D4EBA-8808-0873-08E9-DC0D348AA76B}"/>
              </a:ext>
            </a:extLst>
          </p:cNvPr>
          <p:cNvPicPr>
            <a:picLocks noChangeAspect="1"/>
          </p:cNvPicPr>
          <p:nvPr/>
        </p:nvPicPr>
        <p:blipFill>
          <a:blip r:embed="rId5"/>
          <a:stretch>
            <a:fillRect/>
          </a:stretch>
        </p:blipFill>
        <p:spPr>
          <a:xfrm>
            <a:off x="9151235" y="786383"/>
            <a:ext cx="352474" cy="381053"/>
          </a:xfrm>
          <a:prstGeom prst="rect">
            <a:avLst/>
          </a:prstGeom>
        </p:spPr>
      </p:pic>
      <p:pic>
        <p:nvPicPr>
          <p:cNvPr id="9" name="Picture 8">
            <a:extLst>
              <a:ext uri="{FF2B5EF4-FFF2-40B4-BE49-F238E27FC236}">
                <a16:creationId xmlns:a16="http://schemas.microsoft.com/office/drawing/2014/main" id="{18F1D3A2-76A3-FA56-120C-67A544DD0EDD}"/>
              </a:ext>
            </a:extLst>
          </p:cNvPr>
          <p:cNvPicPr>
            <a:picLocks noChangeAspect="1"/>
          </p:cNvPicPr>
          <p:nvPr/>
        </p:nvPicPr>
        <p:blipFill>
          <a:blip r:embed="rId6"/>
          <a:stretch>
            <a:fillRect/>
          </a:stretch>
        </p:blipFill>
        <p:spPr>
          <a:xfrm>
            <a:off x="7999536" y="5688710"/>
            <a:ext cx="333422" cy="352474"/>
          </a:xfrm>
          <a:prstGeom prst="rect">
            <a:avLst/>
          </a:prstGeom>
        </p:spPr>
      </p:pic>
      <p:pic>
        <p:nvPicPr>
          <p:cNvPr id="11" name="Picture 10">
            <a:extLst>
              <a:ext uri="{FF2B5EF4-FFF2-40B4-BE49-F238E27FC236}">
                <a16:creationId xmlns:a16="http://schemas.microsoft.com/office/drawing/2014/main" id="{92302043-4EC8-CFF7-711D-DE87223A135D}"/>
              </a:ext>
            </a:extLst>
          </p:cNvPr>
          <p:cNvPicPr>
            <a:picLocks noChangeAspect="1"/>
          </p:cNvPicPr>
          <p:nvPr/>
        </p:nvPicPr>
        <p:blipFill>
          <a:blip r:embed="rId7"/>
          <a:stretch>
            <a:fillRect/>
          </a:stretch>
        </p:blipFill>
        <p:spPr>
          <a:xfrm>
            <a:off x="11620967" y="3620982"/>
            <a:ext cx="333422" cy="342948"/>
          </a:xfrm>
          <a:prstGeom prst="rect">
            <a:avLst/>
          </a:prstGeom>
        </p:spPr>
      </p:pic>
    </p:spTree>
    <p:extLst>
      <p:ext uri="{BB962C8B-B14F-4D97-AF65-F5344CB8AC3E}">
        <p14:creationId xmlns:p14="http://schemas.microsoft.com/office/powerpoint/2010/main" val="30275262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C9814-E89B-4C2E-BE06-180AB93DD3A9}"/>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4ABB8E3-8879-4B8D-8977-34C4647CF3A5}"/>
              </a:ext>
            </a:extLst>
          </p:cNvPr>
          <p:cNvSpPr>
            <a:spLocks noGrp="1"/>
          </p:cNvSpPr>
          <p:nvPr>
            <p:ph idx="1"/>
          </p:nvPr>
        </p:nvSpPr>
        <p:spPr/>
        <p:txBody>
          <a:bodyPr/>
          <a:lstStyle/>
          <a:p>
            <a:r>
              <a:rPr lang="en-US" dirty="0"/>
              <a:t>There are many applications to generate and examine an HTTP Request.  The three we will be using in this course are:</a:t>
            </a:r>
          </a:p>
          <a:p>
            <a:pPr>
              <a:buFont typeface="Arial" panose="020B0604020202020204" pitchFamily="34" charset="0"/>
              <a:buChar char="•"/>
            </a:pPr>
            <a:r>
              <a:rPr lang="en-US" dirty="0"/>
              <a:t>Putty</a:t>
            </a:r>
          </a:p>
          <a:p>
            <a:pPr>
              <a:buFont typeface="Arial" panose="020B0604020202020204" pitchFamily="34" charset="0"/>
              <a:buChar char="•"/>
            </a:pPr>
            <a:r>
              <a:rPr lang="en-US" dirty="0"/>
              <a:t>POSTMAN</a:t>
            </a:r>
          </a:p>
          <a:p>
            <a:pPr>
              <a:buFont typeface="Arial" panose="020B0604020202020204" pitchFamily="34" charset="0"/>
              <a:buChar char="•"/>
            </a:pPr>
            <a:r>
              <a:rPr lang="en-US" dirty="0"/>
              <a:t>Chrome/Firefox developer tools</a:t>
            </a:r>
          </a:p>
          <a:p>
            <a:pPr>
              <a:buFont typeface="Arial" panose="020B0604020202020204" pitchFamily="34" charset="0"/>
              <a:buChar char="•"/>
            </a:pPr>
            <a:r>
              <a:rPr lang="en-US" dirty="0"/>
              <a:t>As we move forward in this course, we will be using these tools not just to examine what’s happening behind the scenes, but as we touch on the security of server-side programming, we will learn to use this information to forge or trick applications into working differently than their authors originally intended them to.</a:t>
            </a:r>
          </a:p>
        </p:txBody>
      </p:sp>
    </p:spTree>
    <p:extLst>
      <p:ext uri="{BB962C8B-B14F-4D97-AF65-F5344CB8AC3E}">
        <p14:creationId xmlns:p14="http://schemas.microsoft.com/office/powerpoint/2010/main" val="2003863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A1D6-3E2E-90F0-369A-EF9E3CD6AD43}"/>
              </a:ext>
            </a:extLst>
          </p:cNvPr>
          <p:cNvSpPr>
            <a:spLocks noGrp="1"/>
          </p:cNvSpPr>
          <p:nvPr>
            <p:ph type="title"/>
          </p:nvPr>
        </p:nvSpPr>
        <p:spPr/>
        <p:txBody>
          <a:bodyPr/>
          <a:lstStyle/>
          <a:p>
            <a:r>
              <a:rPr lang="en-CA" dirty="0"/>
              <a:t>Anatomy of a HTTP Request</a:t>
            </a:r>
          </a:p>
        </p:txBody>
      </p:sp>
      <p:sp>
        <p:nvSpPr>
          <p:cNvPr id="21" name="Rectangle: Rounded Corners 20">
            <a:extLst>
              <a:ext uri="{FF2B5EF4-FFF2-40B4-BE49-F238E27FC236}">
                <a16:creationId xmlns:a16="http://schemas.microsoft.com/office/drawing/2014/main" id="{531E91B6-BBB8-5163-C160-0ABA933EE865}"/>
              </a:ext>
            </a:extLst>
          </p:cNvPr>
          <p:cNvSpPr/>
          <p:nvPr/>
        </p:nvSpPr>
        <p:spPr>
          <a:xfrm>
            <a:off x="1097280" y="2111139"/>
            <a:ext cx="10058399" cy="4049964"/>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CA" dirty="0"/>
          </a:p>
        </p:txBody>
      </p:sp>
      <p:sp>
        <p:nvSpPr>
          <p:cNvPr id="22" name="Rectangle 21" descr="Connected">
            <a:extLst>
              <a:ext uri="{FF2B5EF4-FFF2-40B4-BE49-F238E27FC236}">
                <a16:creationId xmlns:a16="http://schemas.microsoft.com/office/drawing/2014/main" id="{4D65CC96-E708-0BF5-CEAB-2A78C67A7BB0}"/>
              </a:ext>
            </a:extLst>
          </p:cNvPr>
          <p:cNvSpPr/>
          <p:nvPr/>
        </p:nvSpPr>
        <p:spPr>
          <a:xfrm>
            <a:off x="1286595" y="2251952"/>
            <a:ext cx="344209" cy="344209"/>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Freeform: Shape 22">
            <a:extLst>
              <a:ext uri="{FF2B5EF4-FFF2-40B4-BE49-F238E27FC236}">
                <a16:creationId xmlns:a16="http://schemas.microsoft.com/office/drawing/2014/main" id="{673530D0-0123-92E3-7C7A-82877566064F}"/>
              </a:ext>
            </a:extLst>
          </p:cNvPr>
          <p:cNvSpPr/>
          <p:nvPr/>
        </p:nvSpPr>
        <p:spPr>
          <a:xfrm>
            <a:off x="1820120" y="2111139"/>
            <a:ext cx="9335559" cy="3907921"/>
          </a:xfrm>
          <a:custGeom>
            <a:avLst/>
            <a:gdLst>
              <a:gd name="connsiteX0" fmla="*/ 0 w 9335559"/>
              <a:gd name="connsiteY0" fmla="*/ 0 h 625835"/>
              <a:gd name="connsiteX1" fmla="*/ 9335559 w 9335559"/>
              <a:gd name="connsiteY1" fmla="*/ 0 h 625835"/>
              <a:gd name="connsiteX2" fmla="*/ 9335559 w 9335559"/>
              <a:gd name="connsiteY2" fmla="*/ 625835 h 625835"/>
              <a:gd name="connsiteX3" fmla="*/ 0 w 9335559"/>
              <a:gd name="connsiteY3" fmla="*/ 625835 h 625835"/>
              <a:gd name="connsiteX4" fmla="*/ 0 w 9335559"/>
              <a:gd name="connsiteY4" fmla="*/ 0 h 625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5559" h="625835">
                <a:moveTo>
                  <a:pt x="0" y="0"/>
                </a:moveTo>
                <a:lnTo>
                  <a:pt x="9335559" y="0"/>
                </a:lnTo>
                <a:lnTo>
                  <a:pt x="9335559" y="625835"/>
                </a:lnTo>
                <a:lnTo>
                  <a:pt x="0" y="62583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6234" tIns="66234" rIns="66234" bIns="66234" numCol="1" spcCol="1270" anchor="ctr" anchorCtr="0">
            <a:noAutofit/>
          </a:bodyPr>
          <a:lstStyle/>
          <a:p>
            <a:pPr marL="0" lvl="0" indent="0" algn="l" defTabSz="622300">
              <a:lnSpc>
                <a:spcPct val="100000"/>
              </a:lnSpc>
              <a:spcBef>
                <a:spcPct val="0"/>
              </a:spcBef>
              <a:spcAft>
                <a:spcPct val="35000"/>
              </a:spcAft>
              <a:buNone/>
            </a:pPr>
            <a:endParaRPr lang="en-US" sz="1400" kern="1200" dirty="0"/>
          </a:p>
        </p:txBody>
      </p:sp>
      <p:sp>
        <p:nvSpPr>
          <p:cNvPr id="24" name="TextBox 23">
            <a:extLst>
              <a:ext uri="{FF2B5EF4-FFF2-40B4-BE49-F238E27FC236}">
                <a16:creationId xmlns:a16="http://schemas.microsoft.com/office/drawing/2014/main" id="{A95D57D7-81F8-6654-B60B-FD9FD5B4008F}"/>
              </a:ext>
            </a:extLst>
          </p:cNvPr>
          <p:cNvSpPr txBox="1"/>
          <p:nvPr/>
        </p:nvSpPr>
        <p:spPr>
          <a:xfrm>
            <a:off x="1740023" y="2251952"/>
            <a:ext cx="9099612" cy="369332"/>
          </a:xfrm>
          <a:prstGeom prst="rect">
            <a:avLst/>
          </a:prstGeom>
          <a:noFill/>
        </p:spPr>
        <p:txBody>
          <a:bodyPr wrap="square" rtlCol="0">
            <a:spAutoFit/>
          </a:bodyPr>
          <a:lstStyle/>
          <a:p>
            <a:r>
              <a:rPr lang="en-CA" b="1" dirty="0"/>
              <a:t>HTTP Request Method</a:t>
            </a:r>
          </a:p>
        </p:txBody>
      </p:sp>
      <p:sp>
        <p:nvSpPr>
          <p:cNvPr id="25" name="TextBox 24">
            <a:extLst>
              <a:ext uri="{FF2B5EF4-FFF2-40B4-BE49-F238E27FC236}">
                <a16:creationId xmlns:a16="http://schemas.microsoft.com/office/drawing/2014/main" id="{4BD61C1F-1765-440F-BD45-640F5DE10EB8}"/>
              </a:ext>
            </a:extLst>
          </p:cNvPr>
          <p:cNvSpPr txBox="1"/>
          <p:nvPr/>
        </p:nvSpPr>
        <p:spPr>
          <a:xfrm>
            <a:off x="1740023" y="2601469"/>
            <a:ext cx="9099612" cy="3293209"/>
          </a:xfrm>
          <a:prstGeom prst="rect">
            <a:avLst/>
          </a:prstGeom>
          <a:noFill/>
        </p:spPr>
        <p:txBody>
          <a:bodyPr wrap="square" rtlCol="0">
            <a:spAutoFit/>
          </a:bodyPr>
          <a:lstStyle/>
          <a:p>
            <a:r>
              <a:rPr lang="en-CA" sz="1600" dirty="0"/>
              <a:t>As we have mentioned this type of request is called a GET and it is intended for requesting data from a server.  When we talk about “GET” refer to is as the “Request Method” (or sometimes the “verb”) of this HTTP Request</a:t>
            </a:r>
          </a:p>
          <a:p>
            <a:endParaRPr lang="en-CA" sz="1600" dirty="0"/>
          </a:p>
          <a:p>
            <a:r>
              <a:rPr lang="en-CA" sz="1600" dirty="0"/>
              <a:t>There are several other types of HTTP Request methods which are used.  The most common are GET, and POST followed by PUT and DELETE.</a:t>
            </a:r>
          </a:p>
          <a:p>
            <a:endParaRPr lang="en-CA" sz="1600" dirty="0"/>
          </a:p>
          <a:p>
            <a:r>
              <a:rPr lang="en-CA" sz="1600" dirty="0"/>
              <a:t>It is important to understand that while most web servers will retrieve a document when passed a GET request.  There is nothing that </a:t>
            </a:r>
            <a:r>
              <a:rPr lang="en-CA" sz="1600" u="sng" dirty="0"/>
              <a:t>actually requires</a:t>
            </a:r>
            <a:r>
              <a:rPr lang="en-CA" sz="1600" dirty="0"/>
              <a:t> the server to behave in this way.  You could write a web application so that when it receives a GET Request like: </a:t>
            </a:r>
            <a:r>
              <a:rPr lang="en-CA" sz="1600" dirty="0">
                <a:hlinkClick r:id="rId4"/>
              </a:rPr>
              <a:t>http://www.baseball.com/BlueJays/update/score</a:t>
            </a:r>
            <a:endParaRPr lang="en-CA" sz="1600" dirty="0"/>
          </a:p>
          <a:p>
            <a:r>
              <a:rPr lang="en-CA" sz="1600" dirty="0"/>
              <a:t>It updates a database of baseball statistics instead of sending you a document.  This is sometimes called an “Overloaded GET” and we will talk more about this when we start talking about REST API’s</a:t>
            </a:r>
          </a:p>
        </p:txBody>
      </p:sp>
    </p:spTree>
    <p:extLst>
      <p:ext uri="{BB962C8B-B14F-4D97-AF65-F5344CB8AC3E}">
        <p14:creationId xmlns:p14="http://schemas.microsoft.com/office/powerpoint/2010/main" val="2899324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195E6-12E5-4595-8E01-757D28FAC80C}"/>
              </a:ext>
            </a:extLst>
          </p:cNvPr>
          <p:cNvSpPr>
            <a:spLocks noGrp="1"/>
          </p:cNvSpPr>
          <p:nvPr>
            <p:ph type="title"/>
          </p:nvPr>
        </p:nvSpPr>
        <p:spPr/>
        <p:txBody>
          <a:bodyPr/>
          <a:lstStyle/>
          <a:p>
            <a:r>
              <a:rPr lang="en-US" dirty="0"/>
              <a:t>HTTP Request Methods (Verbs)</a:t>
            </a:r>
          </a:p>
        </p:txBody>
      </p:sp>
      <p:graphicFrame>
        <p:nvGraphicFramePr>
          <p:cNvPr id="4" name="Table 4">
            <a:extLst>
              <a:ext uri="{FF2B5EF4-FFF2-40B4-BE49-F238E27FC236}">
                <a16:creationId xmlns:a16="http://schemas.microsoft.com/office/drawing/2014/main" id="{D9852407-3711-4573-91FA-78491613F000}"/>
              </a:ext>
            </a:extLst>
          </p:cNvPr>
          <p:cNvGraphicFramePr>
            <a:graphicFrameLocks noGrp="1"/>
          </p:cNvGraphicFramePr>
          <p:nvPr>
            <p:ph idx="1"/>
            <p:extLst>
              <p:ext uri="{D42A27DB-BD31-4B8C-83A1-F6EECF244321}">
                <p14:modId xmlns:p14="http://schemas.microsoft.com/office/powerpoint/2010/main" val="3131969585"/>
              </p:ext>
            </p:extLst>
          </p:nvPr>
        </p:nvGraphicFramePr>
        <p:xfrm>
          <a:off x="1097280" y="2028301"/>
          <a:ext cx="10058400" cy="4302760"/>
        </p:xfrm>
        <a:graphic>
          <a:graphicData uri="http://schemas.openxmlformats.org/drawingml/2006/table">
            <a:tbl>
              <a:tblPr firstRow="1" bandRow="1">
                <a:tableStyleId>{5C22544A-7EE6-4342-B048-85BDC9FD1C3A}</a:tableStyleId>
              </a:tblPr>
              <a:tblGrid>
                <a:gridCol w="1770524">
                  <a:extLst>
                    <a:ext uri="{9D8B030D-6E8A-4147-A177-3AD203B41FA5}">
                      <a16:colId xmlns:a16="http://schemas.microsoft.com/office/drawing/2014/main" val="551967581"/>
                    </a:ext>
                  </a:extLst>
                </a:gridCol>
                <a:gridCol w="8287876">
                  <a:extLst>
                    <a:ext uri="{9D8B030D-6E8A-4147-A177-3AD203B41FA5}">
                      <a16:colId xmlns:a16="http://schemas.microsoft.com/office/drawing/2014/main" val="936038674"/>
                    </a:ext>
                  </a:extLst>
                </a:gridCol>
              </a:tblGrid>
              <a:tr h="370840">
                <a:tc>
                  <a:txBody>
                    <a:bodyPr/>
                    <a:lstStyle/>
                    <a:p>
                      <a:r>
                        <a:rPr lang="en-US" dirty="0"/>
                        <a:t>Method/Verb</a:t>
                      </a:r>
                    </a:p>
                  </a:txBody>
                  <a:tcPr/>
                </a:tc>
                <a:tc>
                  <a:txBody>
                    <a:bodyPr/>
                    <a:lstStyle/>
                    <a:p>
                      <a:r>
                        <a:rPr lang="en-US" dirty="0"/>
                        <a:t>Result</a:t>
                      </a:r>
                    </a:p>
                  </a:txBody>
                  <a:tcPr/>
                </a:tc>
                <a:extLst>
                  <a:ext uri="{0D108BD9-81ED-4DB2-BD59-A6C34878D82A}">
                    <a16:rowId xmlns:a16="http://schemas.microsoft.com/office/drawing/2014/main" val="184437925"/>
                  </a:ext>
                </a:extLst>
              </a:tr>
              <a:tr h="370840">
                <a:tc>
                  <a:txBody>
                    <a:bodyPr/>
                    <a:lstStyle/>
                    <a:p>
                      <a:r>
                        <a:rPr lang="en-US" dirty="0"/>
                        <a:t>GET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Retrieve information from the specified path on the webserver.  The only information the user can send is in the URL. A GET can be cached (and so it shows up as part of your browser history). It displays any data sent with it on the URL line (not good for sensitive information). It has length restrictions and is generally used for retrieving data.</a:t>
                      </a:r>
                    </a:p>
                  </a:txBody>
                  <a:tcPr/>
                </a:tc>
                <a:extLst>
                  <a:ext uri="{0D108BD9-81ED-4DB2-BD59-A6C34878D82A}">
                    <a16:rowId xmlns:a16="http://schemas.microsoft.com/office/drawing/2014/main" val="4156132120"/>
                  </a:ext>
                </a:extLst>
              </a:tr>
              <a:tr h="370840">
                <a:tc>
                  <a:txBody>
                    <a:bodyPr/>
                    <a:lstStyle/>
                    <a:p>
                      <a:r>
                        <a:rPr lang="en-US" dirty="0"/>
                        <a:t>POST</a:t>
                      </a:r>
                    </a:p>
                  </a:txBody>
                  <a:tcPr/>
                </a:tc>
                <a:tc>
                  <a:txBody>
                    <a:bodyPr/>
                    <a:lstStyle/>
                    <a:p>
                      <a:r>
                        <a:rPr lang="en-US" dirty="0"/>
                        <a:t>Sends information to the specified path on the webserver.  Information can be sent in the HTTP Request header body.  A POST is never cached. POST requests, do not remain in the browser history, there are virtually no restrictions on data length and are generally used for sending data to a server-side application.</a:t>
                      </a:r>
                    </a:p>
                  </a:txBody>
                  <a:tcPr/>
                </a:tc>
                <a:extLst>
                  <a:ext uri="{0D108BD9-81ED-4DB2-BD59-A6C34878D82A}">
                    <a16:rowId xmlns:a16="http://schemas.microsoft.com/office/drawing/2014/main" val="2430937425"/>
                  </a:ext>
                </a:extLst>
              </a:tr>
              <a:tr h="370840">
                <a:tc>
                  <a:txBody>
                    <a:bodyPr/>
                    <a:lstStyle/>
                    <a:p>
                      <a:r>
                        <a:rPr lang="en-US" dirty="0"/>
                        <a:t>PUT</a:t>
                      </a:r>
                    </a:p>
                  </a:txBody>
                  <a:tcPr/>
                </a:tc>
                <a:tc>
                  <a:txBody>
                    <a:bodyPr/>
                    <a:lstStyle/>
                    <a:p>
                      <a:r>
                        <a:rPr lang="en-US" dirty="0"/>
                        <a:t>Sends information to the specified path on the webserver.  Often used for updating data.</a:t>
                      </a:r>
                    </a:p>
                  </a:txBody>
                  <a:tcPr/>
                </a:tc>
                <a:extLst>
                  <a:ext uri="{0D108BD9-81ED-4DB2-BD59-A6C34878D82A}">
                    <a16:rowId xmlns:a16="http://schemas.microsoft.com/office/drawing/2014/main" val="1362756713"/>
                  </a:ext>
                </a:extLst>
              </a:tr>
              <a:tr h="370840">
                <a:tc>
                  <a:txBody>
                    <a:bodyPr/>
                    <a:lstStyle/>
                    <a:p>
                      <a:r>
                        <a:rPr lang="en-US" dirty="0"/>
                        <a:t>DELETE</a:t>
                      </a:r>
                    </a:p>
                  </a:txBody>
                  <a:tcPr/>
                </a:tc>
                <a:tc>
                  <a:txBody>
                    <a:bodyPr/>
                    <a:lstStyle/>
                    <a:p>
                      <a:r>
                        <a:rPr lang="en-US" dirty="0"/>
                        <a:t>Send a request to the specified path to remove data from the webserver and is generally used for deleting data.</a:t>
                      </a:r>
                    </a:p>
                  </a:txBody>
                  <a:tcPr/>
                </a:tc>
                <a:extLst>
                  <a:ext uri="{0D108BD9-81ED-4DB2-BD59-A6C34878D82A}">
                    <a16:rowId xmlns:a16="http://schemas.microsoft.com/office/drawing/2014/main" val="3319167184"/>
                  </a:ext>
                </a:extLst>
              </a:tr>
            </a:tbl>
          </a:graphicData>
        </a:graphic>
      </p:graphicFrame>
    </p:spTree>
    <p:extLst>
      <p:ext uri="{BB962C8B-B14F-4D97-AF65-F5344CB8AC3E}">
        <p14:creationId xmlns:p14="http://schemas.microsoft.com/office/powerpoint/2010/main" val="74789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A1D6-3E2E-90F0-369A-EF9E3CD6AD43}"/>
              </a:ext>
            </a:extLst>
          </p:cNvPr>
          <p:cNvSpPr>
            <a:spLocks noGrp="1"/>
          </p:cNvSpPr>
          <p:nvPr>
            <p:ph type="title"/>
          </p:nvPr>
        </p:nvSpPr>
        <p:spPr/>
        <p:txBody>
          <a:bodyPr/>
          <a:lstStyle/>
          <a:p>
            <a:r>
              <a:rPr lang="en-CA" dirty="0"/>
              <a:t>Anatomy of a HTTP Request</a:t>
            </a:r>
          </a:p>
        </p:txBody>
      </p:sp>
      <p:sp>
        <p:nvSpPr>
          <p:cNvPr id="21" name="Rectangle: Rounded Corners 20">
            <a:extLst>
              <a:ext uri="{FF2B5EF4-FFF2-40B4-BE49-F238E27FC236}">
                <a16:creationId xmlns:a16="http://schemas.microsoft.com/office/drawing/2014/main" id="{531E91B6-BBB8-5163-C160-0ABA933EE865}"/>
              </a:ext>
            </a:extLst>
          </p:cNvPr>
          <p:cNvSpPr/>
          <p:nvPr/>
        </p:nvSpPr>
        <p:spPr>
          <a:xfrm>
            <a:off x="1097280" y="2111139"/>
            <a:ext cx="10058399" cy="4049964"/>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CA" dirty="0"/>
          </a:p>
        </p:txBody>
      </p:sp>
      <p:sp>
        <p:nvSpPr>
          <p:cNvPr id="22" name="Rectangle 21" descr="Connected">
            <a:extLst>
              <a:ext uri="{FF2B5EF4-FFF2-40B4-BE49-F238E27FC236}">
                <a16:creationId xmlns:a16="http://schemas.microsoft.com/office/drawing/2014/main" id="{4D65CC96-E708-0BF5-CEAB-2A78C67A7BB0}"/>
              </a:ext>
            </a:extLst>
          </p:cNvPr>
          <p:cNvSpPr/>
          <p:nvPr/>
        </p:nvSpPr>
        <p:spPr>
          <a:xfrm>
            <a:off x="1286595" y="2251952"/>
            <a:ext cx="344209" cy="344209"/>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Freeform: Shape 22">
            <a:extLst>
              <a:ext uri="{FF2B5EF4-FFF2-40B4-BE49-F238E27FC236}">
                <a16:creationId xmlns:a16="http://schemas.microsoft.com/office/drawing/2014/main" id="{673530D0-0123-92E3-7C7A-82877566064F}"/>
              </a:ext>
            </a:extLst>
          </p:cNvPr>
          <p:cNvSpPr/>
          <p:nvPr/>
        </p:nvSpPr>
        <p:spPr>
          <a:xfrm>
            <a:off x="1820120" y="2111139"/>
            <a:ext cx="9335559" cy="3907921"/>
          </a:xfrm>
          <a:custGeom>
            <a:avLst/>
            <a:gdLst>
              <a:gd name="connsiteX0" fmla="*/ 0 w 9335559"/>
              <a:gd name="connsiteY0" fmla="*/ 0 h 625835"/>
              <a:gd name="connsiteX1" fmla="*/ 9335559 w 9335559"/>
              <a:gd name="connsiteY1" fmla="*/ 0 h 625835"/>
              <a:gd name="connsiteX2" fmla="*/ 9335559 w 9335559"/>
              <a:gd name="connsiteY2" fmla="*/ 625835 h 625835"/>
              <a:gd name="connsiteX3" fmla="*/ 0 w 9335559"/>
              <a:gd name="connsiteY3" fmla="*/ 625835 h 625835"/>
              <a:gd name="connsiteX4" fmla="*/ 0 w 9335559"/>
              <a:gd name="connsiteY4" fmla="*/ 0 h 625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5559" h="625835">
                <a:moveTo>
                  <a:pt x="0" y="0"/>
                </a:moveTo>
                <a:lnTo>
                  <a:pt x="9335559" y="0"/>
                </a:lnTo>
                <a:lnTo>
                  <a:pt x="9335559" y="625835"/>
                </a:lnTo>
                <a:lnTo>
                  <a:pt x="0" y="62583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6234" tIns="66234" rIns="66234" bIns="66234" numCol="1" spcCol="1270" anchor="ctr" anchorCtr="0">
            <a:noAutofit/>
          </a:bodyPr>
          <a:lstStyle/>
          <a:p>
            <a:pPr marL="0" lvl="0" indent="0" algn="l" defTabSz="622300">
              <a:lnSpc>
                <a:spcPct val="100000"/>
              </a:lnSpc>
              <a:spcBef>
                <a:spcPct val="0"/>
              </a:spcBef>
              <a:spcAft>
                <a:spcPct val="35000"/>
              </a:spcAft>
              <a:buNone/>
            </a:pPr>
            <a:endParaRPr lang="en-US" sz="1400" kern="1200" dirty="0"/>
          </a:p>
        </p:txBody>
      </p:sp>
      <p:sp>
        <p:nvSpPr>
          <p:cNvPr id="24" name="TextBox 23">
            <a:extLst>
              <a:ext uri="{FF2B5EF4-FFF2-40B4-BE49-F238E27FC236}">
                <a16:creationId xmlns:a16="http://schemas.microsoft.com/office/drawing/2014/main" id="{A95D57D7-81F8-6654-B60B-FD9FD5B4008F}"/>
              </a:ext>
            </a:extLst>
          </p:cNvPr>
          <p:cNvSpPr txBox="1"/>
          <p:nvPr/>
        </p:nvSpPr>
        <p:spPr>
          <a:xfrm>
            <a:off x="1740023" y="2251952"/>
            <a:ext cx="9099612" cy="369332"/>
          </a:xfrm>
          <a:prstGeom prst="rect">
            <a:avLst/>
          </a:prstGeom>
          <a:noFill/>
        </p:spPr>
        <p:txBody>
          <a:bodyPr wrap="square" rtlCol="0">
            <a:spAutoFit/>
          </a:bodyPr>
          <a:lstStyle/>
          <a:p>
            <a:r>
              <a:rPr lang="en-CA" b="1" dirty="0"/>
              <a:t>HTTP Version</a:t>
            </a:r>
          </a:p>
        </p:txBody>
      </p:sp>
      <p:sp>
        <p:nvSpPr>
          <p:cNvPr id="25" name="TextBox 24">
            <a:extLst>
              <a:ext uri="{FF2B5EF4-FFF2-40B4-BE49-F238E27FC236}">
                <a16:creationId xmlns:a16="http://schemas.microsoft.com/office/drawing/2014/main" id="{4BD61C1F-1765-440F-BD45-640F5DE10EB8}"/>
              </a:ext>
            </a:extLst>
          </p:cNvPr>
          <p:cNvSpPr txBox="1"/>
          <p:nvPr/>
        </p:nvSpPr>
        <p:spPr>
          <a:xfrm>
            <a:off x="1740023" y="2601469"/>
            <a:ext cx="9099612" cy="3539430"/>
          </a:xfrm>
          <a:prstGeom prst="rect">
            <a:avLst/>
          </a:prstGeom>
          <a:noFill/>
        </p:spPr>
        <p:txBody>
          <a:bodyPr wrap="square" rtlCol="0">
            <a:spAutoFit/>
          </a:bodyPr>
          <a:lstStyle/>
          <a:p>
            <a:r>
              <a:rPr lang="en-CA" sz="1600" dirty="0"/>
              <a:t>In this course this will </a:t>
            </a:r>
            <a:r>
              <a:rPr lang="en-CA" sz="1600" u="sng" dirty="0"/>
              <a:t>always</a:t>
            </a:r>
            <a:r>
              <a:rPr lang="en-CA" sz="1600" dirty="0"/>
              <a:t> be HTTP/1.1.  HTTP/1.1 represents the current and likely final version of the HTTP v1 protocol.</a:t>
            </a:r>
          </a:p>
          <a:p>
            <a:endParaRPr lang="en-CA" sz="1600" dirty="0"/>
          </a:p>
          <a:p>
            <a:r>
              <a:rPr lang="en-CA" sz="1600" dirty="0"/>
              <a:t>HTTP/2 was introduced in 2015 to increase performance and lower latency of HTTP/1.1. Especially for activities such as streaming. Today about 45% of web traffic employs HTTP/2.  Over 98% of browsers support HTTP/2 and are transparently, backwards compatible.  Most of the time you will never know which version you are using. </a:t>
            </a:r>
          </a:p>
          <a:p>
            <a:endParaRPr lang="en-CA" sz="1600" dirty="0"/>
          </a:p>
          <a:p>
            <a:r>
              <a:rPr lang="en-CA" sz="1600" dirty="0"/>
              <a:t>That said, HTTP/2 sends it’s data in a binary format, rather than a text-based human-readable format.  Because of this and because HTTP/2 uses virtually the same headers as HTTP/1.1.  We will focus on HTTP/1.1</a:t>
            </a:r>
          </a:p>
          <a:p>
            <a:endParaRPr lang="en-CA" sz="1600" dirty="0"/>
          </a:p>
          <a:p>
            <a:r>
              <a:rPr lang="en-CA" sz="1600" dirty="0"/>
              <a:t>It’s worth noting that HTTP/3 was introduced in 2022 to address some of the performance shortcomings of HTTP/2. About 24% of web transactions employ it. </a:t>
            </a:r>
          </a:p>
        </p:txBody>
      </p:sp>
    </p:spTree>
    <p:extLst>
      <p:ext uri="{BB962C8B-B14F-4D97-AF65-F5344CB8AC3E}">
        <p14:creationId xmlns:p14="http://schemas.microsoft.com/office/powerpoint/2010/main" val="814965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A1D6-3E2E-90F0-369A-EF9E3CD6AD43}"/>
              </a:ext>
            </a:extLst>
          </p:cNvPr>
          <p:cNvSpPr>
            <a:spLocks noGrp="1"/>
          </p:cNvSpPr>
          <p:nvPr>
            <p:ph type="title"/>
          </p:nvPr>
        </p:nvSpPr>
        <p:spPr/>
        <p:txBody>
          <a:bodyPr/>
          <a:lstStyle/>
          <a:p>
            <a:r>
              <a:rPr lang="en-CA" dirty="0"/>
              <a:t>Anatomy of a HTTP Request</a:t>
            </a:r>
          </a:p>
        </p:txBody>
      </p:sp>
      <p:sp>
        <p:nvSpPr>
          <p:cNvPr id="21" name="Rectangle: Rounded Corners 20">
            <a:extLst>
              <a:ext uri="{FF2B5EF4-FFF2-40B4-BE49-F238E27FC236}">
                <a16:creationId xmlns:a16="http://schemas.microsoft.com/office/drawing/2014/main" id="{531E91B6-BBB8-5163-C160-0ABA933EE865}"/>
              </a:ext>
            </a:extLst>
          </p:cNvPr>
          <p:cNvSpPr/>
          <p:nvPr/>
        </p:nvSpPr>
        <p:spPr>
          <a:xfrm>
            <a:off x="1097280" y="2111139"/>
            <a:ext cx="10058399" cy="1450757"/>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CA" dirty="0"/>
          </a:p>
        </p:txBody>
      </p:sp>
      <p:sp>
        <p:nvSpPr>
          <p:cNvPr id="22" name="Rectangle 21" descr="Connected">
            <a:extLst>
              <a:ext uri="{FF2B5EF4-FFF2-40B4-BE49-F238E27FC236}">
                <a16:creationId xmlns:a16="http://schemas.microsoft.com/office/drawing/2014/main" id="{4D65CC96-E708-0BF5-CEAB-2A78C67A7BB0}"/>
              </a:ext>
            </a:extLst>
          </p:cNvPr>
          <p:cNvSpPr/>
          <p:nvPr/>
        </p:nvSpPr>
        <p:spPr>
          <a:xfrm>
            <a:off x="1286595" y="2251952"/>
            <a:ext cx="344209" cy="344209"/>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Freeform: Shape 22">
            <a:extLst>
              <a:ext uri="{FF2B5EF4-FFF2-40B4-BE49-F238E27FC236}">
                <a16:creationId xmlns:a16="http://schemas.microsoft.com/office/drawing/2014/main" id="{673530D0-0123-92E3-7C7A-82877566064F}"/>
              </a:ext>
            </a:extLst>
          </p:cNvPr>
          <p:cNvSpPr/>
          <p:nvPr/>
        </p:nvSpPr>
        <p:spPr>
          <a:xfrm>
            <a:off x="1820120" y="2111139"/>
            <a:ext cx="9335559" cy="3907921"/>
          </a:xfrm>
          <a:custGeom>
            <a:avLst/>
            <a:gdLst>
              <a:gd name="connsiteX0" fmla="*/ 0 w 9335559"/>
              <a:gd name="connsiteY0" fmla="*/ 0 h 625835"/>
              <a:gd name="connsiteX1" fmla="*/ 9335559 w 9335559"/>
              <a:gd name="connsiteY1" fmla="*/ 0 h 625835"/>
              <a:gd name="connsiteX2" fmla="*/ 9335559 w 9335559"/>
              <a:gd name="connsiteY2" fmla="*/ 625835 h 625835"/>
              <a:gd name="connsiteX3" fmla="*/ 0 w 9335559"/>
              <a:gd name="connsiteY3" fmla="*/ 625835 h 625835"/>
              <a:gd name="connsiteX4" fmla="*/ 0 w 9335559"/>
              <a:gd name="connsiteY4" fmla="*/ 0 h 625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5559" h="625835">
                <a:moveTo>
                  <a:pt x="0" y="0"/>
                </a:moveTo>
                <a:lnTo>
                  <a:pt x="9335559" y="0"/>
                </a:lnTo>
                <a:lnTo>
                  <a:pt x="9335559" y="625835"/>
                </a:lnTo>
                <a:lnTo>
                  <a:pt x="0" y="62583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6234" tIns="66234" rIns="66234" bIns="66234" numCol="1" spcCol="1270" anchor="ctr" anchorCtr="0">
            <a:noAutofit/>
          </a:bodyPr>
          <a:lstStyle/>
          <a:p>
            <a:pPr marL="0" lvl="0" indent="0" algn="l" defTabSz="622300">
              <a:lnSpc>
                <a:spcPct val="100000"/>
              </a:lnSpc>
              <a:spcBef>
                <a:spcPct val="0"/>
              </a:spcBef>
              <a:spcAft>
                <a:spcPct val="35000"/>
              </a:spcAft>
              <a:buNone/>
            </a:pPr>
            <a:endParaRPr lang="en-US" sz="1400" kern="1200" dirty="0"/>
          </a:p>
        </p:txBody>
      </p:sp>
      <p:sp>
        <p:nvSpPr>
          <p:cNvPr id="24" name="TextBox 23">
            <a:extLst>
              <a:ext uri="{FF2B5EF4-FFF2-40B4-BE49-F238E27FC236}">
                <a16:creationId xmlns:a16="http://schemas.microsoft.com/office/drawing/2014/main" id="{A95D57D7-81F8-6654-B60B-FD9FD5B4008F}"/>
              </a:ext>
            </a:extLst>
          </p:cNvPr>
          <p:cNvSpPr txBox="1"/>
          <p:nvPr/>
        </p:nvSpPr>
        <p:spPr>
          <a:xfrm>
            <a:off x="1740023" y="2251952"/>
            <a:ext cx="9099612" cy="369332"/>
          </a:xfrm>
          <a:prstGeom prst="rect">
            <a:avLst/>
          </a:prstGeom>
          <a:noFill/>
        </p:spPr>
        <p:txBody>
          <a:bodyPr wrap="square" rtlCol="0">
            <a:spAutoFit/>
          </a:bodyPr>
          <a:lstStyle/>
          <a:p>
            <a:r>
              <a:rPr lang="en-CA" b="1" dirty="0"/>
              <a:t>Connection</a:t>
            </a:r>
          </a:p>
        </p:txBody>
      </p:sp>
      <p:sp>
        <p:nvSpPr>
          <p:cNvPr id="25" name="TextBox 24">
            <a:extLst>
              <a:ext uri="{FF2B5EF4-FFF2-40B4-BE49-F238E27FC236}">
                <a16:creationId xmlns:a16="http://schemas.microsoft.com/office/drawing/2014/main" id="{4BD61C1F-1765-440F-BD45-640F5DE10EB8}"/>
              </a:ext>
            </a:extLst>
          </p:cNvPr>
          <p:cNvSpPr txBox="1"/>
          <p:nvPr/>
        </p:nvSpPr>
        <p:spPr>
          <a:xfrm>
            <a:off x="1740023" y="2601469"/>
            <a:ext cx="9099612" cy="584775"/>
          </a:xfrm>
          <a:prstGeom prst="rect">
            <a:avLst/>
          </a:prstGeom>
          <a:noFill/>
        </p:spPr>
        <p:txBody>
          <a:bodyPr wrap="square" rtlCol="0">
            <a:spAutoFit/>
          </a:bodyPr>
          <a:lstStyle/>
          <a:p>
            <a:pPr lvl="0">
              <a:lnSpc>
                <a:spcPct val="100000"/>
              </a:lnSpc>
            </a:pPr>
            <a:r>
              <a:rPr lang="en-CA" sz="1600" dirty="0"/>
              <a:t>Has only one commonly recognized value: “Keep-Alive”.  It instructs the web server to keep the network connection open.  This improves performance.  Under HTTP/2 and HTTP/3 this is ignored.</a:t>
            </a:r>
            <a:endParaRPr lang="en-US" sz="1600" dirty="0"/>
          </a:p>
        </p:txBody>
      </p:sp>
      <p:sp>
        <p:nvSpPr>
          <p:cNvPr id="8" name="Rectangle: Rounded Corners 7">
            <a:extLst>
              <a:ext uri="{FF2B5EF4-FFF2-40B4-BE49-F238E27FC236}">
                <a16:creationId xmlns:a16="http://schemas.microsoft.com/office/drawing/2014/main" id="{A6F6ACA6-F877-A5D5-FC55-CCF2F5EAE680}"/>
              </a:ext>
            </a:extLst>
          </p:cNvPr>
          <p:cNvSpPr/>
          <p:nvPr/>
        </p:nvSpPr>
        <p:spPr>
          <a:xfrm>
            <a:off x="1097280" y="3747340"/>
            <a:ext cx="10058399" cy="1907736"/>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CA" dirty="0"/>
          </a:p>
        </p:txBody>
      </p:sp>
      <p:sp>
        <p:nvSpPr>
          <p:cNvPr id="9" name="Rectangle 8" descr="Connected">
            <a:extLst>
              <a:ext uri="{FF2B5EF4-FFF2-40B4-BE49-F238E27FC236}">
                <a16:creationId xmlns:a16="http://schemas.microsoft.com/office/drawing/2014/main" id="{CDE08258-59F8-1992-B0CE-7E026E61684B}"/>
              </a:ext>
            </a:extLst>
          </p:cNvPr>
          <p:cNvSpPr/>
          <p:nvPr/>
        </p:nvSpPr>
        <p:spPr>
          <a:xfrm>
            <a:off x="1286595" y="3888153"/>
            <a:ext cx="344209" cy="344209"/>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TextBox 9">
            <a:extLst>
              <a:ext uri="{FF2B5EF4-FFF2-40B4-BE49-F238E27FC236}">
                <a16:creationId xmlns:a16="http://schemas.microsoft.com/office/drawing/2014/main" id="{2DF9723C-A019-1ED7-B44D-621647D3E477}"/>
              </a:ext>
            </a:extLst>
          </p:cNvPr>
          <p:cNvSpPr txBox="1"/>
          <p:nvPr/>
        </p:nvSpPr>
        <p:spPr>
          <a:xfrm>
            <a:off x="1740023" y="3888153"/>
            <a:ext cx="9099612" cy="369332"/>
          </a:xfrm>
          <a:prstGeom prst="rect">
            <a:avLst/>
          </a:prstGeom>
          <a:noFill/>
        </p:spPr>
        <p:txBody>
          <a:bodyPr wrap="square" rtlCol="0">
            <a:spAutoFit/>
          </a:bodyPr>
          <a:lstStyle/>
          <a:p>
            <a:r>
              <a:rPr lang="en-CA" b="1" dirty="0"/>
              <a:t>Host</a:t>
            </a:r>
          </a:p>
        </p:txBody>
      </p:sp>
      <p:sp>
        <p:nvSpPr>
          <p:cNvPr id="11" name="TextBox 10">
            <a:extLst>
              <a:ext uri="{FF2B5EF4-FFF2-40B4-BE49-F238E27FC236}">
                <a16:creationId xmlns:a16="http://schemas.microsoft.com/office/drawing/2014/main" id="{27D6F339-3DCF-9B10-2DDD-066D5292452B}"/>
              </a:ext>
            </a:extLst>
          </p:cNvPr>
          <p:cNvSpPr txBox="1"/>
          <p:nvPr/>
        </p:nvSpPr>
        <p:spPr>
          <a:xfrm>
            <a:off x="1740023" y="4237670"/>
            <a:ext cx="9099612" cy="1323439"/>
          </a:xfrm>
          <a:prstGeom prst="rect">
            <a:avLst/>
          </a:prstGeom>
          <a:noFill/>
        </p:spPr>
        <p:txBody>
          <a:bodyPr wrap="square" rtlCol="0">
            <a:spAutoFit/>
          </a:bodyPr>
          <a:lstStyle/>
          <a:p>
            <a:pPr lvl="0">
              <a:lnSpc>
                <a:spcPct val="100000"/>
              </a:lnSpc>
            </a:pPr>
            <a:r>
              <a:rPr lang="en-CA" sz="1600" dirty="0"/>
              <a:t>Up until now we have discussed systems where a single web server exists on a single machine/IP address.  However Virtual Hosting, the ability to have more than a single domain name hosted on the same server (not the same as using a Virtual Machine) -- has existed for decades. A web server which his hosting more than one domain name. must examine the Host header to determine which domain the request is for.   </a:t>
            </a:r>
            <a:endParaRPr lang="en-US" sz="1600" dirty="0"/>
          </a:p>
        </p:txBody>
      </p:sp>
    </p:spTree>
    <p:extLst>
      <p:ext uri="{BB962C8B-B14F-4D97-AF65-F5344CB8AC3E}">
        <p14:creationId xmlns:p14="http://schemas.microsoft.com/office/powerpoint/2010/main" val="2805053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A1D6-3E2E-90F0-369A-EF9E3CD6AD43}"/>
              </a:ext>
            </a:extLst>
          </p:cNvPr>
          <p:cNvSpPr>
            <a:spLocks noGrp="1"/>
          </p:cNvSpPr>
          <p:nvPr>
            <p:ph type="title"/>
          </p:nvPr>
        </p:nvSpPr>
        <p:spPr/>
        <p:txBody>
          <a:bodyPr/>
          <a:lstStyle/>
          <a:p>
            <a:r>
              <a:rPr lang="en-CA" dirty="0"/>
              <a:t>Anatomy of a HTTP Request</a:t>
            </a:r>
          </a:p>
        </p:txBody>
      </p:sp>
      <p:sp>
        <p:nvSpPr>
          <p:cNvPr id="21" name="Rectangle: Rounded Corners 20">
            <a:extLst>
              <a:ext uri="{FF2B5EF4-FFF2-40B4-BE49-F238E27FC236}">
                <a16:creationId xmlns:a16="http://schemas.microsoft.com/office/drawing/2014/main" id="{531E91B6-BBB8-5163-C160-0ABA933EE865}"/>
              </a:ext>
            </a:extLst>
          </p:cNvPr>
          <p:cNvSpPr/>
          <p:nvPr/>
        </p:nvSpPr>
        <p:spPr>
          <a:xfrm>
            <a:off x="1097280" y="2111139"/>
            <a:ext cx="10058399" cy="4049964"/>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CA" dirty="0"/>
          </a:p>
        </p:txBody>
      </p:sp>
      <p:sp>
        <p:nvSpPr>
          <p:cNvPr id="22" name="Rectangle 21" descr="Connected">
            <a:extLst>
              <a:ext uri="{FF2B5EF4-FFF2-40B4-BE49-F238E27FC236}">
                <a16:creationId xmlns:a16="http://schemas.microsoft.com/office/drawing/2014/main" id="{4D65CC96-E708-0BF5-CEAB-2A78C67A7BB0}"/>
              </a:ext>
            </a:extLst>
          </p:cNvPr>
          <p:cNvSpPr/>
          <p:nvPr/>
        </p:nvSpPr>
        <p:spPr>
          <a:xfrm>
            <a:off x="1286595" y="2251952"/>
            <a:ext cx="344209" cy="344209"/>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Freeform: Shape 22">
            <a:extLst>
              <a:ext uri="{FF2B5EF4-FFF2-40B4-BE49-F238E27FC236}">
                <a16:creationId xmlns:a16="http://schemas.microsoft.com/office/drawing/2014/main" id="{673530D0-0123-92E3-7C7A-82877566064F}"/>
              </a:ext>
            </a:extLst>
          </p:cNvPr>
          <p:cNvSpPr/>
          <p:nvPr/>
        </p:nvSpPr>
        <p:spPr>
          <a:xfrm>
            <a:off x="1820120" y="2111139"/>
            <a:ext cx="9335559" cy="3907921"/>
          </a:xfrm>
          <a:custGeom>
            <a:avLst/>
            <a:gdLst>
              <a:gd name="connsiteX0" fmla="*/ 0 w 9335559"/>
              <a:gd name="connsiteY0" fmla="*/ 0 h 625835"/>
              <a:gd name="connsiteX1" fmla="*/ 9335559 w 9335559"/>
              <a:gd name="connsiteY1" fmla="*/ 0 h 625835"/>
              <a:gd name="connsiteX2" fmla="*/ 9335559 w 9335559"/>
              <a:gd name="connsiteY2" fmla="*/ 625835 h 625835"/>
              <a:gd name="connsiteX3" fmla="*/ 0 w 9335559"/>
              <a:gd name="connsiteY3" fmla="*/ 625835 h 625835"/>
              <a:gd name="connsiteX4" fmla="*/ 0 w 9335559"/>
              <a:gd name="connsiteY4" fmla="*/ 0 h 625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5559" h="625835">
                <a:moveTo>
                  <a:pt x="0" y="0"/>
                </a:moveTo>
                <a:lnTo>
                  <a:pt x="9335559" y="0"/>
                </a:lnTo>
                <a:lnTo>
                  <a:pt x="9335559" y="625835"/>
                </a:lnTo>
                <a:lnTo>
                  <a:pt x="0" y="62583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6234" tIns="66234" rIns="66234" bIns="66234" numCol="1" spcCol="1270" anchor="ctr" anchorCtr="0">
            <a:noAutofit/>
          </a:bodyPr>
          <a:lstStyle/>
          <a:p>
            <a:pPr marL="0" lvl="0" indent="0" algn="l" defTabSz="622300">
              <a:lnSpc>
                <a:spcPct val="100000"/>
              </a:lnSpc>
              <a:spcBef>
                <a:spcPct val="0"/>
              </a:spcBef>
              <a:spcAft>
                <a:spcPct val="35000"/>
              </a:spcAft>
              <a:buNone/>
            </a:pPr>
            <a:endParaRPr lang="en-US" sz="1400" kern="1200" dirty="0"/>
          </a:p>
        </p:txBody>
      </p:sp>
      <p:sp>
        <p:nvSpPr>
          <p:cNvPr id="24" name="TextBox 23">
            <a:extLst>
              <a:ext uri="{FF2B5EF4-FFF2-40B4-BE49-F238E27FC236}">
                <a16:creationId xmlns:a16="http://schemas.microsoft.com/office/drawing/2014/main" id="{A95D57D7-81F8-6654-B60B-FD9FD5B4008F}"/>
              </a:ext>
            </a:extLst>
          </p:cNvPr>
          <p:cNvSpPr txBox="1"/>
          <p:nvPr/>
        </p:nvSpPr>
        <p:spPr>
          <a:xfrm>
            <a:off x="1740023" y="2251952"/>
            <a:ext cx="9099612" cy="369332"/>
          </a:xfrm>
          <a:prstGeom prst="rect">
            <a:avLst/>
          </a:prstGeom>
          <a:noFill/>
        </p:spPr>
        <p:txBody>
          <a:bodyPr wrap="square" rtlCol="0">
            <a:spAutoFit/>
          </a:bodyPr>
          <a:lstStyle/>
          <a:p>
            <a:r>
              <a:rPr lang="en-CA" b="1" dirty="0"/>
              <a:t>User-Agent</a:t>
            </a:r>
          </a:p>
        </p:txBody>
      </p:sp>
      <p:sp>
        <p:nvSpPr>
          <p:cNvPr id="25" name="TextBox 24">
            <a:extLst>
              <a:ext uri="{FF2B5EF4-FFF2-40B4-BE49-F238E27FC236}">
                <a16:creationId xmlns:a16="http://schemas.microsoft.com/office/drawing/2014/main" id="{4BD61C1F-1765-440F-BD45-640F5DE10EB8}"/>
              </a:ext>
            </a:extLst>
          </p:cNvPr>
          <p:cNvSpPr txBox="1"/>
          <p:nvPr/>
        </p:nvSpPr>
        <p:spPr>
          <a:xfrm>
            <a:off x="1740023" y="2601469"/>
            <a:ext cx="9099612" cy="3293209"/>
          </a:xfrm>
          <a:prstGeom prst="rect">
            <a:avLst/>
          </a:prstGeom>
          <a:noFill/>
        </p:spPr>
        <p:txBody>
          <a:bodyPr wrap="square" rtlCol="0">
            <a:spAutoFit/>
          </a:bodyPr>
          <a:lstStyle/>
          <a:p>
            <a:pPr lvl="0">
              <a:lnSpc>
                <a:spcPct val="100000"/>
              </a:lnSpc>
            </a:pPr>
            <a:r>
              <a:rPr lang="en-CA" sz="1600" dirty="0"/>
              <a:t>A long string of data which identifies the browser version, operating system and operating system version.  These headers can be used by server software to make adjustments to their responses.</a:t>
            </a:r>
          </a:p>
          <a:p>
            <a:pPr lvl="0">
              <a:lnSpc>
                <a:spcPct val="100000"/>
              </a:lnSpc>
            </a:pPr>
            <a:endParaRPr lang="en-CA" sz="1600" dirty="0"/>
          </a:p>
          <a:p>
            <a:pPr lvl="0">
              <a:lnSpc>
                <a:spcPct val="100000"/>
              </a:lnSpc>
            </a:pPr>
            <a:r>
              <a:rPr lang="en-CA" sz="1600" dirty="0"/>
              <a:t>For example, the &lt;BLINK&gt; tag which caused text to flash on and off was supported by virtually all browsers in the early 1990s. Today it is not supported by anyone.</a:t>
            </a:r>
          </a:p>
          <a:p>
            <a:pPr lvl="0">
              <a:lnSpc>
                <a:spcPct val="100000"/>
              </a:lnSpc>
            </a:pPr>
            <a:endParaRPr lang="en-CA" sz="1600" dirty="0"/>
          </a:p>
          <a:p>
            <a:pPr lvl="0">
              <a:lnSpc>
                <a:spcPct val="100000"/>
              </a:lnSpc>
            </a:pPr>
            <a:r>
              <a:rPr lang="en-CA" sz="1600" dirty="0"/>
              <a:t>Using User-Agent data you could write a web application which checked the User-Agent string for </a:t>
            </a:r>
            <a:r>
              <a:rPr lang="en-CA" sz="1600" b="1" dirty="0"/>
              <a:t>Firefox/7.0.1 </a:t>
            </a:r>
            <a:r>
              <a:rPr lang="en-CA" sz="1600" dirty="0"/>
              <a:t>and respond with &lt;BLINK&gt;Please use a browser made in the last decade&lt;/BLINK&gt;.</a:t>
            </a:r>
          </a:p>
          <a:p>
            <a:pPr lvl="0">
              <a:lnSpc>
                <a:spcPct val="100000"/>
              </a:lnSpc>
            </a:pPr>
            <a:endParaRPr lang="en-CA" sz="1600" dirty="0"/>
          </a:p>
          <a:p>
            <a:pPr lvl="0">
              <a:lnSpc>
                <a:spcPct val="100000"/>
              </a:lnSpc>
            </a:pPr>
            <a:r>
              <a:rPr lang="en-CA" sz="1600" dirty="0"/>
              <a:t>This feature is also occasionally used for</a:t>
            </a:r>
            <a:r>
              <a:rPr lang="en-CA" sz="1600" b="1" dirty="0"/>
              <a:t> “protecting” </a:t>
            </a:r>
            <a:r>
              <a:rPr lang="en-CA" sz="1600" dirty="0"/>
              <a:t> some applications from people trying to write scripts to talk to them (as programming languages like python will let the server know they are talking to a script using this string).  This is futile.  Scripts (and browsers) can change their User-Agent to whatever they want.</a:t>
            </a:r>
          </a:p>
        </p:txBody>
      </p:sp>
    </p:spTree>
    <p:extLst>
      <p:ext uri="{BB962C8B-B14F-4D97-AF65-F5344CB8AC3E}">
        <p14:creationId xmlns:p14="http://schemas.microsoft.com/office/powerpoint/2010/main" val="147708736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{0304F9BE-F86B-4397-A5DD-B8898FF836C9}tf22712842_win32</Template>
  <TotalTime>3061</TotalTime>
  <Words>4624</Words>
  <Application>Microsoft Office PowerPoint</Application>
  <PresentationFormat>Widescreen</PresentationFormat>
  <Paragraphs>310</Paragraphs>
  <Slides>45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 Unicode MS</vt:lpstr>
      <vt:lpstr>Arial</vt:lpstr>
      <vt:lpstr>Bookman Old Style</vt:lpstr>
      <vt:lpstr>Calibri</vt:lpstr>
      <vt:lpstr>Courier New</vt:lpstr>
      <vt:lpstr>Franklin Gothic Book</vt:lpstr>
      <vt:lpstr>Wingdings</vt:lpstr>
      <vt:lpstr>1_RetrospectVTI</vt:lpstr>
      <vt:lpstr>Server-Side Web Programming (COMP10260)</vt:lpstr>
      <vt:lpstr>GET and POST Requests</vt:lpstr>
      <vt:lpstr>STATIC HTML - Requests</vt:lpstr>
      <vt:lpstr>HTTP Request</vt:lpstr>
      <vt:lpstr>Anatomy of a HTTP Request</vt:lpstr>
      <vt:lpstr>HTTP Request Methods (Verbs)</vt:lpstr>
      <vt:lpstr>Anatomy of a HTTP Request</vt:lpstr>
      <vt:lpstr>Anatomy of a HTTP Request</vt:lpstr>
      <vt:lpstr>Anatomy of a HTTP Request</vt:lpstr>
      <vt:lpstr>Anatomy of a HTTP Request</vt:lpstr>
      <vt:lpstr>Anatomy of a HTTP Request</vt:lpstr>
      <vt:lpstr>STATIC HTML - Response</vt:lpstr>
      <vt:lpstr>STATIC HTML (legacy)</vt:lpstr>
      <vt:lpstr>STATIC HTML (legacy)</vt:lpstr>
      <vt:lpstr>HTTP Status Codes</vt:lpstr>
      <vt:lpstr>HTTP Response</vt:lpstr>
      <vt:lpstr>Anatomy of a HTTP Response</vt:lpstr>
      <vt:lpstr>Anatomy of a HTTP Response</vt:lpstr>
      <vt:lpstr>Anatomy of a HTTP Response</vt:lpstr>
      <vt:lpstr>HTML Interpretation</vt:lpstr>
      <vt:lpstr>HTML FORMS</vt:lpstr>
      <vt:lpstr>HTML FORMS</vt:lpstr>
      <vt:lpstr>HTML FORMS</vt:lpstr>
      <vt:lpstr>HTTP Request – Form with GET</vt:lpstr>
      <vt:lpstr>HTML FORMS</vt:lpstr>
      <vt:lpstr>HTTP Request – Form with POST</vt:lpstr>
      <vt:lpstr>Anatomy of a HTTP Request</vt:lpstr>
      <vt:lpstr>WEB ARCHITECTURE (Part I) OVERVIEW</vt:lpstr>
      <vt:lpstr>WEB ARCHITECTURE (Part I) OVERVIEW</vt:lpstr>
      <vt:lpstr>Demonstration</vt:lpstr>
      <vt:lpstr>Making GET requests</vt:lpstr>
      <vt:lpstr>Making GET requests</vt:lpstr>
      <vt:lpstr>Making GET requests</vt:lpstr>
      <vt:lpstr>Making GET requests</vt:lpstr>
      <vt:lpstr>Making GET requests</vt:lpstr>
      <vt:lpstr>Making GET requests</vt:lpstr>
      <vt:lpstr>Making GET requests</vt:lpstr>
      <vt:lpstr>Making GET requests</vt:lpstr>
      <vt:lpstr>Making POST requests</vt:lpstr>
      <vt:lpstr>Making POST requests</vt:lpstr>
      <vt:lpstr>Making POST requests</vt:lpstr>
      <vt:lpstr>Making POST requests</vt:lpstr>
      <vt:lpstr>Making POST requests</vt:lpstr>
      <vt:lpstr>Making POST requests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Server-Side Web Programming (COMP10260)</dc:title>
  <dc:creator>Graham, Jonathan</dc:creator>
  <cp:lastModifiedBy>Graham, Jonathan</cp:lastModifiedBy>
  <cp:revision>86</cp:revision>
  <dcterms:created xsi:type="dcterms:W3CDTF">2022-07-07T18:27:30Z</dcterms:created>
  <dcterms:modified xsi:type="dcterms:W3CDTF">2022-09-05T03:24:50Z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