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59" r:id="rId6"/>
    <p:sldId id="279" r:id="rId7"/>
    <p:sldId id="302" r:id="rId8"/>
    <p:sldId id="299" r:id="rId9"/>
    <p:sldId id="293" r:id="rId10"/>
    <p:sldId id="294" r:id="rId11"/>
    <p:sldId id="314" r:id="rId12"/>
    <p:sldId id="300" r:id="rId13"/>
    <p:sldId id="304" r:id="rId14"/>
    <p:sldId id="301" r:id="rId15"/>
    <p:sldId id="274" r:id="rId16"/>
    <p:sldId id="275" r:id="rId17"/>
    <p:sldId id="327" r:id="rId18"/>
    <p:sldId id="325" r:id="rId19"/>
    <p:sldId id="326" r:id="rId20"/>
    <p:sldId id="322" r:id="rId21"/>
    <p:sldId id="329" r:id="rId22"/>
    <p:sldId id="330" r:id="rId23"/>
    <p:sldId id="332" r:id="rId24"/>
    <p:sldId id="331" r:id="rId25"/>
    <p:sldId id="336" r:id="rId26"/>
    <p:sldId id="334" r:id="rId27"/>
    <p:sldId id="337" r:id="rId28"/>
    <p:sldId id="344" r:id="rId29"/>
    <p:sldId id="328" r:id="rId30"/>
    <p:sldId id="341" r:id="rId31"/>
    <p:sldId id="338" r:id="rId32"/>
    <p:sldId id="269" r:id="rId33"/>
    <p:sldId id="289" r:id="rId34"/>
    <p:sldId id="290" r:id="rId35"/>
    <p:sldId id="342" r:id="rId36"/>
    <p:sldId id="291" r:id="rId37"/>
    <p:sldId id="343" r:id="rId38"/>
    <p:sldId id="303" r:id="rId39"/>
    <p:sldId id="315" r:id="rId40"/>
    <p:sldId id="316" r:id="rId41"/>
    <p:sldId id="340" r:id="rId42"/>
    <p:sldId id="321" r:id="rId43"/>
    <p:sldId id="339" r:id="rId44"/>
    <p:sldId id="29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tackoverflow.com/questions/4109689/how-does-a-client-browser-generate-a-request-to-be-sent-to-a-server"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yserver.com/myapp.php?username=xxxx&amp;password=yy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ackoverflow.com/questions/4109689/how-does-a-client-browser-generate-a-request-to-be-sent-to-a-server"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apple.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php.net/manual/en/reserved.variables.post" TargetMode="External"/><Relationship Id="rId2" Type="http://schemas.openxmlformats.org/officeDocument/2006/relationships/hyperlink" Target="https://www.php.net/manual/en/reserved.variables.get" TargetMode="External"/><Relationship Id="rId1" Type="http://schemas.openxmlformats.org/officeDocument/2006/relationships/slideLayout" Target="../slideLayouts/slideLayout2.xml"/><Relationship Id="rId5" Type="http://schemas.openxmlformats.org/officeDocument/2006/relationships/hyperlink" Target="https://www.php.net/manual/en/reserved.variables.server.php" TargetMode="External"/><Relationship Id="rId4" Type="http://schemas.openxmlformats.org/officeDocument/2006/relationships/hyperlink" Target="https://www.php.net/manual/en/function.iss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5810330-F0B5-43C9-BC34-094FFB5C0529}"/>
              </a:ext>
            </a:extLst>
          </p:cNvPr>
          <p:cNvPicPr>
            <a:picLocks noChangeAspect="1"/>
          </p:cNvPicPr>
          <p:nvPr/>
        </p:nvPicPr>
        <p:blipFill rotWithShape="1">
          <a:blip r:embed="rId3"/>
          <a:srcRect/>
          <a:stretch/>
        </p:blipFill>
        <p:spPr>
          <a:xfrm>
            <a:off x="-1" y="82704"/>
            <a:ext cx="12191999" cy="6502399"/>
          </a:xfrm>
          <a:prstGeom prst="rect">
            <a:avLst/>
          </a:prstGeom>
        </p:spPr>
      </p:pic>
      <p:sp>
        <p:nvSpPr>
          <p:cNvPr id="56" name="Rectangle 5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fontScale="90000"/>
          </a:bodyPr>
          <a:lstStyle/>
          <a:p>
            <a:r>
              <a:rPr lang="en-US" sz="3800" dirty="0">
                <a:solidFill>
                  <a:schemeClr val="tx1"/>
                </a:solidFill>
              </a:rPr>
              <a:t>Server-Side Web Programming (COMP10260)</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r>
              <a:rPr lang="en-US" dirty="0"/>
              <a:t>WEB architecture – Part II</a:t>
            </a:r>
          </a:p>
        </p:txBody>
      </p:sp>
      <p:cxnSp>
        <p:nvCxnSpPr>
          <p:cNvPr id="58" name="Straight Connector 5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6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DYNAMIC HTML (Server Side)</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60062"/>
            <a:ext cx="10742321" cy="2620835"/>
          </a:xfrm>
        </p:spPr>
        <p:txBody>
          <a:bodyPr>
            <a:noAutofit/>
          </a:bodyPr>
          <a:lstStyle/>
          <a:p>
            <a:pPr>
              <a:buFont typeface="Arial" panose="020B0604020202020204" pitchFamily="34" charset="0"/>
              <a:buChar char="•"/>
            </a:pPr>
            <a:r>
              <a:rPr lang="en-US" dirty="0"/>
              <a:t>Historically (and still today somewhat) the part of the Web Server which invokes our server-side script was known as a Common Gateway Interface or CGI. Because of this, some texts still refer to Server-side scripts as “CGI scripts”.</a:t>
            </a:r>
          </a:p>
          <a:p>
            <a:pPr>
              <a:buFont typeface="Arial" panose="020B0604020202020204" pitchFamily="34" charset="0"/>
              <a:buChar char="•"/>
            </a:pPr>
            <a:r>
              <a:rPr lang="en-US" dirty="0"/>
              <a:t>While the server-side scripts open up a significant number of new possibilities for web applications.  They do not require any real changes to the HTTP Request.  All the magic is done on the web server.</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804" y="2084478"/>
            <a:ext cx="7630392" cy="1645920"/>
          </a:xfrm>
          <a:prstGeom prst="rect">
            <a:avLst/>
          </a:prstGeom>
        </p:spPr>
      </p:pic>
    </p:spTree>
    <p:extLst>
      <p:ext uri="{BB962C8B-B14F-4D97-AF65-F5344CB8AC3E}">
        <p14:creationId xmlns:p14="http://schemas.microsoft.com/office/powerpoint/2010/main" val="17840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Request (Server-side script)</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GET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/var/www/</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test.php</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User-Agent: Mozilla/4.0 (compatible; MSIE5.01; Windows NT)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www.test.com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 REQUEST METHOD (VERB)</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USER INPUT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BROWSER INFORMATION</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98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85A6BE-7EC9-4E5D-AD6F-1ABD74787C75}"/>
              </a:ext>
            </a:extLst>
          </p:cNvPr>
          <p:cNvSpPr>
            <a:spLocks noGrp="1"/>
          </p:cNvSpPr>
          <p:nvPr>
            <p:ph type="title"/>
          </p:nvPr>
        </p:nvSpPr>
        <p:spPr>
          <a:xfrm>
            <a:off x="1097280" y="286603"/>
            <a:ext cx="10058400" cy="1450757"/>
          </a:xfrm>
        </p:spPr>
        <p:txBody>
          <a:bodyPr/>
          <a:lstStyle/>
          <a:p>
            <a:r>
              <a:rPr lang="en-US" dirty="0"/>
              <a:t>DYNAMIC HTML (SERVER SIDE)</a:t>
            </a:r>
          </a:p>
        </p:txBody>
      </p:sp>
      <p:sp>
        <p:nvSpPr>
          <p:cNvPr id="11" name="Text Placeholder 2">
            <a:extLst>
              <a:ext uri="{FF2B5EF4-FFF2-40B4-BE49-F238E27FC236}">
                <a16:creationId xmlns:a16="http://schemas.microsoft.com/office/drawing/2014/main" id="{CD6493ED-2FD2-448F-A118-BB97BD3CDE2B}"/>
              </a:ext>
            </a:extLst>
          </p:cNvPr>
          <p:cNvSpPr>
            <a:spLocks noGrp="1"/>
          </p:cNvSpPr>
          <p:nvPr>
            <p:ph type="body" idx="1"/>
          </p:nvPr>
        </p:nvSpPr>
        <p:spPr>
          <a:xfrm>
            <a:off x="1097280" y="2057400"/>
            <a:ext cx="4639736" cy="438150"/>
          </a:xfrm>
        </p:spPr>
        <p:txBody>
          <a:bodyPr/>
          <a:lstStyle/>
          <a:p>
            <a:r>
              <a:rPr lang="en-US" dirty="0"/>
              <a:t>PHP CODE</a:t>
            </a:r>
          </a:p>
        </p:txBody>
      </p:sp>
      <p:sp>
        <p:nvSpPr>
          <p:cNvPr id="13" name="Content Placeholder 3">
            <a:extLst>
              <a:ext uri="{FF2B5EF4-FFF2-40B4-BE49-F238E27FC236}">
                <a16:creationId xmlns:a16="http://schemas.microsoft.com/office/drawing/2014/main" id="{2C175BC4-ABE5-4F2C-8320-94443E8102E5}"/>
              </a:ext>
            </a:extLst>
          </p:cNvPr>
          <p:cNvSpPr>
            <a:spLocks noGrp="1"/>
          </p:cNvSpPr>
          <p:nvPr>
            <p:ph sz="half" idx="2"/>
          </p:nvPr>
        </p:nvSpPr>
        <p:spPr>
          <a:xfrm>
            <a:off x="1097280" y="2609850"/>
            <a:ext cx="4639736" cy="3259246"/>
          </a:xfrm>
        </p:spPr>
        <p:txBody>
          <a:bodyPr>
            <a:normAutofit/>
          </a:bodyPr>
          <a:lstStyle/>
          <a:p>
            <a:pPr marL="0" marR="0">
              <a:lnSpc>
                <a:spcPct val="80000"/>
              </a:lnSpc>
              <a:spcBef>
                <a:spcPts val="0"/>
              </a:spcBef>
              <a:spcAft>
                <a:spcPts val="800"/>
              </a:spcAft>
            </a:pPr>
            <a:r>
              <a:rPr lang="en-US" sz="2000" b="1" dirty="0">
                <a:solidFill>
                  <a:srgbClr val="C00000"/>
                </a:solidFill>
                <a:latin typeface="Courier New" panose="02070309020205020404" pitchFamily="49" charset="0"/>
                <a:ea typeface="DengXian" panose="02010600030101010101" pitchFamily="2" charset="-122"/>
                <a:cs typeface="Times New Roman" panose="02020603050405020304" pitchFamily="18" charset="0"/>
              </a:rPr>
              <a:t>&lt;?PHP</a:t>
            </a:r>
          </a:p>
          <a:p>
            <a:pPr marL="0" marR="0">
              <a:lnSpc>
                <a:spcPct val="80000"/>
              </a:lnSpc>
              <a:spcBef>
                <a:spcPts val="0"/>
              </a:spcBef>
              <a:spcAft>
                <a:spcPts val="800"/>
              </a:spcAft>
            </a:pP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$message =</a:t>
            </a:r>
            <a:r>
              <a:rPr lang="en-US" sz="2000" b="1" dirty="0">
                <a:latin typeface="Courier New" panose="02070309020205020404" pitchFamily="49" charset="0"/>
                <a:ea typeface="DengXian" panose="02010600030101010101" pitchFamily="2" charset="-122"/>
                <a:cs typeface="Times New Roman" panose="02020603050405020304" pitchFamily="18" charset="0"/>
              </a:rPr>
              <a:t> "This HTML is generated by PHP!</a:t>
            </a: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a:t>
            </a:r>
          </a:p>
          <a:p>
            <a:pPr marL="0" marR="0">
              <a:lnSpc>
                <a:spcPct val="80000"/>
              </a:lnSpc>
              <a:spcBef>
                <a:spcPts val="0"/>
              </a:spcBef>
              <a:spcAft>
                <a:spcPts val="800"/>
              </a:spcAft>
            </a:pP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echo "</a:t>
            </a:r>
            <a:r>
              <a:rPr lang="en-US" sz="2000" b="1" dirty="0">
                <a:latin typeface="Courier New" panose="02070309020205020404" pitchFamily="49" charset="0"/>
                <a:ea typeface="DengXian" panose="02010600030101010101" pitchFamily="2" charset="-122"/>
                <a:cs typeface="Times New Roman" panose="02020603050405020304" pitchFamily="18" charset="0"/>
              </a:rPr>
              <a:t>&lt;!DOCTYPE html&gt;&lt;html&gt;&lt;body&gt;&lt;h2&gt;PHP Demonstration&lt;/h2&gt;</a:t>
            </a:r>
          </a:p>
          <a:p>
            <a:pPr marL="0" marR="0" indent="0">
              <a:lnSpc>
                <a:spcPct val="80000"/>
              </a:lnSpc>
              <a:spcBef>
                <a:spcPts val="0"/>
              </a:spcBef>
              <a:spcAft>
                <a:spcPts val="800"/>
              </a:spcAft>
              <a:buNone/>
            </a:pPr>
            <a:r>
              <a:rPr lang="en-US" sz="2000" b="1" dirty="0">
                <a:latin typeface="Courier New" panose="02070309020205020404" pitchFamily="49" charset="0"/>
                <a:ea typeface="DengXian" panose="02010600030101010101" pitchFamily="2" charset="-122"/>
                <a:cs typeface="Times New Roman" panose="02020603050405020304" pitchFamily="18" charset="0"/>
              </a:rPr>
              <a:t>&lt;div style='background-color:lightgrey;border:15px solid green;'&gt;</a:t>
            </a: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".$message."</a:t>
            </a:r>
            <a:r>
              <a:rPr lang="en-US" sz="2000" b="1" dirty="0">
                <a:latin typeface="Courier New" panose="02070309020205020404" pitchFamily="49" charset="0"/>
                <a:ea typeface="DengXian" panose="02010600030101010101" pitchFamily="2" charset="-122"/>
                <a:cs typeface="Times New Roman" panose="02020603050405020304" pitchFamily="18" charset="0"/>
              </a:rPr>
              <a:t>&lt;/div&gt;&lt;/body&gt;&lt;/html&gt;</a:t>
            </a: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a:t>
            </a:r>
            <a:r>
              <a:rPr lang="en-US" sz="2000" b="1" dirty="0">
                <a:solidFill>
                  <a:srgbClr val="C00000"/>
                </a:solidFill>
                <a:latin typeface="Courier New" panose="02070309020205020404" pitchFamily="49" charset="0"/>
                <a:ea typeface="DengXian" panose="02010600030101010101" pitchFamily="2" charset="-122"/>
                <a:cs typeface="Times New Roman" panose="02020603050405020304" pitchFamily="18" charset="0"/>
              </a:rPr>
              <a:t>?&gt;</a:t>
            </a:r>
            <a:endParaRPr lang="en-US" dirty="0">
              <a:solidFill>
                <a:srgbClr val="C00000"/>
              </a:solidFill>
            </a:endParaRPr>
          </a:p>
        </p:txBody>
      </p:sp>
      <p:sp>
        <p:nvSpPr>
          <p:cNvPr id="15" name="Text Placeholder 4">
            <a:extLst>
              <a:ext uri="{FF2B5EF4-FFF2-40B4-BE49-F238E27FC236}">
                <a16:creationId xmlns:a16="http://schemas.microsoft.com/office/drawing/2014/main" id="{F94DAB75-239D-48E0-84FD-9F280F0BB620}"/>
              </a:ext>
            </a:extLst>
          </p:cNvPr>
          <p:cNvSpPr>
            <a:spLocks noGrp="1"/>
          </p:cNvSpPr>
          <p:nvPr>
            <p:ph type="body" sz="quarter" idx="3"/>
          </p:nvPr>
        </p:nvSpPr>
        <p:spPr>
          <a:xfrm>
            <a:off x="6515944" y="2057400"/>
            <a:ext cx="4639736" cy="438150"/>
          </a:xfrm>
        </p:spPr>
        <p:txBody>
          <a:bodyPr/>
          <a:lstStyle/>
          <a:p>
            <a:r>
              <a:rPr lang="en-US" dirty="0"/>
              <a:t>RESULTING HTML</a:t>
            </a:r>
          </a:p>
        </p:txBody>
      </p:sp>
      <p:sp>
        <p:nvSpPr>
          <p:cNvPr id="17" name="Content Placeholder 5">
            <a:extLst>
              <a:ext uri="{FF2B5EF4-FFF2-40B4-BE49-F238E27FC236}">
                <a16:creationId xmlns:a16="http://schemas.microsoft.com/office/drawing/2014/main" id="{0E97DF12-0419-4BDA-9250-CB462E870BD6}"/>
              </a:ext>
            </a:extLst>
          </p:cNvPr>
          <p:cNvSpPr>
            <a:spLocks noGrp="1"/>
          </p:cNvSpPr>
          <p:nvPr>
            <p:ph sz="quarter" idx="4"/>
          </p:nvPr>
        </p:nvSpPr>
        <p:spPr>
          <a:xfrm>
            <a:off x="6515944" y="2609849"/>
            <a:ext cx="4639736" cy="3259246"/>
          </a:xfrm>
        </p:spPr>
        <p:txBody>
          <a:bodyPr>
            <a:normAutofit/>
          </a:bodyPr>
          <a:lstStyle/>
          <a:p>
            <a:r>
              <a:rPr lang="en-US" b="1" dirty="0">
                <a:latin typeface="Courier New" panose="02070309020205020404" pitchFamily="49" charset="0"/>
                <a:cs typeface="Courier New" panose="02070309020205020404" pitchFamily="49" charset="0"/>
              </a:rPr>
              <a:t>&lt;!DOCTYPE html&gt;</a:t>
            </a:r>
            <a:br>
              <a:rPr lang="en-US" b="1" dirty="0">
                <a:latin typeface="Courier New" panose="02070309020205020404" pitchFamily="49" charset="0"/>
                <a:cs typeface="Courier New" panose="02070309020205020404" pitchFamily="49" charset="0"/>
              </a:rPr>
            </a:br>
            <a:r>
              <a:rPr lang="en-US" b="1" dirty="0">
                <a:solidFill>
                  <a:srgbClr val="FF0000"/>
                </a:solidFill>
                <a:latin typeface="Courier New" panose="02070309020205020404" pitchFamily="49" charset="0"/>
                <a:cs typeface="Courier New" panose="02070309020205020404" pitchFamily="49" charset="0"/>
              </a:rPr>
              <a:t>&lt;html&gt;</a:t>
            </a:r>
            <a:r>
              <a:rPr lang="en-US" b="1" dirty="0">
                <a:solidFill>
                  <a:srgbClr val="00B050"/>
                </a:solidFill>
                <a:latin typeface="Courier New" panose="02070309020205020404" pitchFamily="49" charset="0"/>
                <a:cs typeface="Courier New" panose="02070309020205020404" pitchFamily="49" charset="0"/>
              </a:rPr>
              <a:t>&lt;body&gt;</a:t>
            </a:r>
            <a:br>
              <a:rPr lang="en-US" b="1" dirty="0">
                <a:latin typeface="Courier New" panose="02070309020205020404" pitchFamily="49" charset="0"/>
                <a:cs typeface="Courier New" panose="02070309020205020404" pitchFamily="49" charset="0"/>
              </a:rPr>
            </a:br>
            <a:r>
              <a:rPr lang="en-US" b="1" dirty="0">
                <a:solidFill>
                  <a:srgbClr val="0070C0"/>
                </a:solidFill>
                <a:latin typeface="Courier New" panose="02070309020205020404" pitchFamily="49" charset="0"/>
                <a:cs typeface="Courier New" panose="02070309020205020404" pitchFamily="49" charset="0"/>
              </a:rPr>
              <a:t>&lt;h2&gt;</a:t>
            </a:r>
            <a:r>
              <a:rPr lang="en-US" b="1" dirty="0">
                <a:latin typeface="Courier New" panose="02070309020205020404" pitchFamily="49" charset="0"/>
                <a:cs typeface="Courier New" panose="02070309020205020404" pitchFamily="49" charset="0"/>
              </a:rPr>
              <a:t>PHP Demonstration</a:t>
            </a:r>
            <a:r>
              <a:rPr lang="en-US" b="1" dirty="0">
                <a:solidFill>
                  <a:srgbClr val="0070C0"/>
                </a:solidFill>
                <a:latin typeface="Courier New" panose="02070309020205020404" pitchFamily="49" charset="0"/>
                <a:cs typeface="Courier New" panose="02070309020205020404" pitchFamily="49" charset="0"/>
              </a:rPr>
              <a:t>&lt;/h2&gt;</a:t>
            </a:r>
            <a:br>
              <a:rPr lang="en-US" b="1" dirty="0">
                <a:solidFill>
                  <a:srgbClr val="0070C0"/>
                </a:solidFill>
                <a:latin typeface="Courier New" panose="02070309020205020404" pitchFamily="49" charset="0"/>
                <a:cs typeface="Courier New" panose="02070309020205020404" pitchFamily="49" charset="0"/>
              </a:rPr>
            </a:br>
            <a:r>
              <a:rPr lang="en-US" b="1" dirty="0">
                <a:solidFill>
                  <a:srgbClr val="0070C0"/>
                </a:solidFill>
                <a:latin typeface="Courier New" panose="02070309020205020404" pitchFamily="49" charset="0"/>
                <a:cs typeface="Courier New" panose="02070309020205020404" pitchFamily="49" charset="0"/>
              </a:rPr>
              <a:t>&lt;div style='background-color:</a:t>
            </a:r>
            <a:r>
              <a:rPr lang="en-US" sz="2000" b="1" dirty="0">
                <a:solidFill>
                  <a:srgbClr val="0070C0"/>
                </a:solidFill>
                <a:latin typeface="Courier New" panose="02070309020205020404" pitchFamily="49" charset="0"/>
                <a:cs typeface="Courier New" panose="02070309020205020404" pitchFamily="49" charset="0"/>
              </a:rPr>
              <a:t>lightgrey</a:t>
            </a:r>
            <a:r>
              <a:rPr lang="en-US" b="1" dirty="0">
                <a:solidFill>
                  <a:srgbClr val="0070C0"/>
                </a:solidFill>
                <a:latin typeface="Courier New" panose="02070309020205020404" pitchFamily="49" charset="0"/>
                <a:cs typeface="Courier New" panose="02070309020205020404" pitchFamily="49" charset="0"/>
              </a:rPr>
              <a:t>;border:15px solid green;’&gt;</a:t>
            </a:r>
            <a:br>
              <a:rPr lang="en-US" b="1" dirty="0">
                <a:solidFill>
                  <a:srgbClr val="0070C0"/>
                </a:solidFill>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This HTML is generated by PHP!</a:t>
            </a:r>
            <a:br>
              <a:rPr lang="en-US" b="1" dirty="0">
                <a:latin typeface="Courier New" panose="02070309020205020404" pitchFamily="49" charset="0"/>
                <a:cs typeface="Courier New" panose="02070309020205020404" pitchFamily="49" charset="0"/>
              </a:rPr>
            </a:br>
            <a:r>
              <a:rPr lang="en-US" b="1" dirty="0">
                <a:solidFill>
                  <a:srgbClr val="0070C0"/>
                </a:solidFill>
                <a:latin typeface="Courier New" panose="02070309020205020404" pitchFamily="49" charset="0"/>
                <a:cs typeface="Courier New" panose="02070309020205020404" pitchFamily="49" charset="0"/>
              </a:rPr>
              <a:t>&lt;/div&gt;</a:t>
            </a:r>
            <a:br>
              <a:rPr lang="en-US" b="1" dirty="0">
                <a:solidFill>
                  <a:srgbClr val="0070C0"/>
                </a:solidFill>
                <a:latin typeface="Courier New" panose="02070309020205020404" pitchFamily="49" charset="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&lt;/body&gt;</a:t>
            </a:r>
            <a:r>
              <a:rPr lang="en-US" b="1" dirty="0">
                <a:solidFill>
                  <a:srgbClr val="FF0000"/>
                </a:solidFill>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44756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85A6BE-7EC9-4E5D-AD6F-1ABD74787C75}"/>
              </a:ext>
            </a:extLst>
          </p:cNvPr>
          <p:cNvSpPr>
            <a:spLocks noGrp="1"/>
          </p:cNvSpPr>
          <p:nvPr>
            <p:ph type="title"/>
          </p:nvPr>
        </p:nvSpPr>
        <p:spPr>
          <a:xfrm>
            <a:off x="1097280" y="286603"/>
            <a:ext cx="10058400" cy="1450757"/>
          </a:xfrm>
        </p:spPr>
        <p:txBody>
          <a:bodyPr/>
          <a:lstStyle/>
          <a:p>
            <a:r>
              <a:rPr lang="en-US" dirty="0"/>
              <a:t>DYNAMIC HTML (SERVER SIDE)</a:t>
            </a:r>
          </a:p>
        </p:txBody>
      </p:sp>
      <p:sp>
        <p:nvSpPr>
          <p:cNvPr id="11" name="Text Placeholder 2">
            <a:extLst>
              <a:ext uri="{FF2B5EF4-FFF2-40B4-BE49-F238E27FC236}">
                <a16:creationId xmlns:a16="http://schemas.microsoft.com/office/drawing/2014/main" id="{CD6493ED-2FD2-448F-A118-BB97BD3CDE2B}"/>
              </a:ext>
            </a:extLst>
          </p:cNvPr>
          <p:cNvSpPr>
            <a:spLocks noGrp="1"/>
          </p:cNvSpPr>
          <p:nvPr>
            <p:ph type="body" idx="1"/>
          </p:nvPr>
        </p:nvSpPr>
        <p:spPr>
          <a:xfrm>
            <a:off x="1097280" y="2057400"/>
            <a:ext cx="4639736" cy="438150"/>
          </a:xfrm>
        </p:spPr>
        <p:txBody>
          <a:bodyPr/>
          <a:lstStyle/>
          <a:p>
            <a:r>
              <a:rPr lang="en-US" dirty="0"/>
              <a:t>HTML</a:t>
            </a:r>
          </a:p>
        </p:txBody>
      </p:sp>
      <p:sp>
        <p:nvSpPr>
          <p:cNvPr id="13" name="Content Placeholder 3">
            <a:extLst>
              <a:ext uri="{FF2B5EF4-FFF2-40B4-BE49-F238E27FC236}">
                <a16:creationId xmlns:a16="http://schemas.microsoft.com/office/drawing/2014/main" id="{2C175BC4-ABE5-4F2C-8320-94443E8102E5}"/>
              </a:ext>
            </a:extLst>
          </p:cNvPr>
          <p:cNvSpPr>
            <a:spLocks noGrp="1"/>
          </p:cNvSpPr>
          <p:nvPr>
            <p:ph sz="half" idx="2"/>
          </p:nvPr>
        </p:nvSpPr>
        <p:spPr>
          <a:xfrm>
            <a:off x="1097280" y="2609850"/>
            <a:ext cx="4639736" cy="3259246"/>
          </a:xfrm>
        </p:spPr>
        <p:txBody>
          <a:bodyPr>
            <a:normAutofit lnSpcReduction="10000"/>
          </a:bodyPr>
          <a:lstStyle/>
          <a:p>
            <a:r>
              <a:rPr lang="en-US" sz="2000" b="1" dirty="0">
                <a:latin typeface="Courier New" panose="02070309020205020404" pitchFamily="49" charset="0"/>
                <a:cs typeface="Courier New" panose="02070309020205020404" pitchFamily="49" charset="0"/>
              </a:rPr>
              <a:t>&lt;!DOCTYPE html&gt;</a:t>
            </a:r>
            <a:br>
              <a:rPr lang="en-US" sz="2000" b="1" dirty="0">
                <a:latin typeface="Courier New" panose="02070309020205020404" pitchFamily="49" charset="0"/>
                <a:cs typeface="Courier New" panose="02070309020205020404" pitchFamily="49" charset="0"/>
              </a:rPr>
            </a:br>
            <a:r>
              <a:rPr lang="en-US" sz="2000" b="1" dirty="0">
                <a:solidFill>
                  <a:srgbClr val="FF0000"/>
                </a:solidFill>
                <a:latin typeface="Courier New" panose="02070309020205020404" pitchFamily="49" charset="0"/>
                <a:cs typeface="Courier New" panose="02070309020205020404" pitchFamily="49" charset="0"/>
              </a:rPr>
              <a:t>&lt;html&gt;</a:t>
            </a:r>
            <a:r>
              <a:rPr lang="en-US" sz="2000" b="1" dirty="0">
                <a:solidFill>
                  <a:srgbClr val="00B050"/>
                </a:solidFill>
                <a:latin typeface="Courier New" panose="02070309020205020404" pitchFamily="49" charset="0"/>
                <a:cs typeface="Courier New" panose="02070309020205020404" pitchFamily="49" charset="0"/>
              </a:rPr>
              <a:t>&lt;body&gt;</a:t>
            </a:r>
            <a:br>
              <a:rPr lang="en-US" sz="2000" b="1" dirty="0">
                <a:latin typeface="Courier New" panose="02070309020205020404" pitchFamily="49" charset="0"/>
                <a:cs typeface="Courier New" panose="02070309020205020404" pitchFamily="49" charset="0"/>
              </a:rPr>
            </a:br>
            <a:r>
              <a:rPr lang="en-US" sz="2000" b="1" dirty="0">
                <a:solidFill>
                  <a:srgbClr val="0070C0"/>
                </a:solidFill>
                <a:latin typeface="Courier New" panose="02070309020205020404" pitchFamily="49" charset="0"/>
                <a:cs typeface="Courier New" panose="02070309020205020404" pitchFamily="49" charset="0"/>
              </a:rPr>
              <a:t>&lt;h2&gt;</a:t>
            </a:r>
            <a:r>
              <a:rPr lang="en-US" sz="2000" b="1" dirty="0">
                <a:latin typeface="Courier New" panose="02070309020205020404" pitchFamily="49" charset="0"/>
                <a:cs typeface="Courier New" panose="02070309020205020404" pitchFamily="49" charset="0"/>
              </a:rPr>
              <a:t>PHP Demonstration</a:t>
            </a:r>
            <a:r>
              <a:rPr lang="en-US" sz="2000" b="1" dirty="0">
                <a:solidFill>
                  <a:srgbClr val="0070C0"/>
                </a:solidFill>
                <a:latin typeface="Courier New" panose="02070309020205020404" pitchFamily="49" charset="0"/>
                <a:cs typeface="Courier New" panose="02070309020205020404" pitchFamily="49" charset="0"/>
              </a:rPr>
              <a:t>&lt;/h2&gt;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70C0"/>
                </a:solidFill>
                <a:latin typeface="Courier New" panose="02070309020205020404" pitchFamily="49" charset="0"/>
                <a:cs typeface="Courier New" panose="02070309020205020404" pitchFamily="49" charset="0"/>
              </a:rPr>
              <a:t>&lt;div style='background-color:</a:t>
            </a:r>
            <a:r>
              <a:rPr lang="en-US" sz="2400" b="1" dirty="0">
                <a:solidFill>
                  <a:srgbClr val="0070C0"/>
                </a:solidFill>
                <a:latin typeface="Courier New" panose="02070309020205020404" pitchFamily="49" charset="0"/>
                <a:cs typeface="Courier New" panose="02070309020205020404" pitchFamily="49" charset="0"/>
              </a:rPr>
              <a:t>lightgrey</a:t>
            </a:r>
            <a:r>
              <a:rPr lang="en-US" sz="2000" b="1" dirty="0">
                <a:solidFill>
                  <a:srgbClr val="0070C0"/>
                </a:solidFill>
                <a:latin typeface="Courier New" panose="02070309020205020404" pitchFamily="49" charset="0"/>
                <a:cs typeface="Courier New" panose="02070309020205020404" pitchFamily="49" charset="0"/>
              </a:rPr>
              <a:t>;border:15px solid green;’&gt;</a:t>
            </a:r>
            <a:br>
              <a:rPr lang="en-US" sz="2000" b="1" dirty="0">
                <a:solidFill>
                  <a:srgbClr val="0070C0"/>
                </a:solidFill>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This HTML is generated by PHP!</a:t>
            </a:r>
            <a:br>
              <a:rPr lang="en-US" sz="2000" b="1" dirty="0">
                <a:latin typeface="Courier New" panose="02070309020205020404" pitchFamily="49" charset="0"/>
                <a:cs typeface="Courier New" panose="02070309020205020404" pitchFamily="49" charset="0"/>
              </a:rPr>
            </a:br>
            <a:r>
              <a:rPr lang="en-US" sz="2000" b="1" dirty="0">
                <a:solidFill>
                  <a:srgbClr val="0070C0"/>
                </a:solidFill>
                <a:latin typeface="Courier New" panose="02070309020205020404" pitchFamily="49" charset="0"/>
                <a:cs typeface="Courier New" panose="02070309020205020404" pitchFamily="49" charset="0"/>
              </a:rPr>
              <a:t>&lt;/div&gt;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&lt;/body&gt;</a:t>
            </a:r>
            <a:r>
              <a:rPr lang="en-US" sz="2000" b="1" dirty="0">
                <a:solidFill>
                  <a:srgbClr val="FF0000"/>
                </a:solidFill>
                <a:latin typeface="Courier New" panose="02070309020205020404" pitchFamily="49" charset="0"/>
                <a:cs typeface="Courier New" panose="02070309020205020404" pitchFamily="49" charset="0"/>
              </a:rPr>
              <a:t>&lt;/html&gt;</a:t>
            </a:r>
          </a:p>
        </p:txBody>
      </p:sp>
      <p:sp>
        <p:nvSpPr>
          <p:cNvPr id="15" name="Text Placeholder 4">
            <a:extLst>
              <a:ext uri="{FF2B5EF4-FFF2-40B4-BE49-F238E27FC236}">
                <a16:creationId xmlns:a16="http://schemas.microsoft.com/office/drawing/2014/main" id="{F94DAB75-239D-48E0-84FD-9F280F0BB620}"/>
              </a:ext>
            </a:extLst>
          </p:cNvPr>
          <p:cNvSpPr>
            <a:spLocks noGrp="1"/>
          </p:cNvSpPr>
          <p:nvPr>
            <p:ph type="body" sz="quarter" idx="3"/>
          </p:nvPr>
        </p:nvSpPr>
        <p:spPr>
          <a:xfrm>
            <a:off x="6515944" y="2057400"/>
            <a:ext cx="4639736" cy="438150"/>
          </a:xfrm>
        </p:spPr>
        <p:txBody>
          <a:bodyPr/>
          <a:lstStyle/>
          <a:p>
            <a:r>
              <a:rPr lang="en-US" dirty="0"/>
              <a:t>RESULTING WEB PAGE</a:t>
            </a:r>
          </a:p>
        </p:txBody>
      </p:sp>
      <p:pic>
        <p:nvPicPr>
          <p:cNvPr id="3" name="Content Placeholder 2">
            <a:extLst>
              <a:ext uri="{FF2B5EF4-FFF2-40B4-BE49-F238E27FC236}">
                <a16:creationId xmlns:a16="http://schemas.microsoft.com/office/drawing/2014/main" id="{B209ABE6-D65A-4A01-A64C-8B96F790973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905939" y="3358968"/>
            <a:ext cx="3860173" cy="1760902"/>
          </a:xfrm>
        </p:spPr>
      </p:pic>
    </p:spTree>
    <p:extLst>
      <p:ext uri="{BB962C8B-B14F-4D97-AF65-F5344CB8AC3E}">
        <p14:creationId xmlns:p14="http://schemas.microsoft.com/office/powerpoint/2010/main" val="1442979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Writing a simple HTML form script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35136" y="2120901"/>
            <a:ext cx="4637695" cy="4030462"/>
          </a:xfrm>
        </p:spPr>
        <p:txBody>
          <a:bodyPr>
            <a:normAutofit fontScale="92500" lnSpcReduction="20000"/>
          </a:bodyPr>
          <a:lstStyle/>
          <a:p>
            <a:pPr>
              <a:buFont typeface="Arial" panose="020B0604020202020204" pitchFamily="34" charset="0"/>
              <a:buChar char="•"/>
            </a:pPr>
            <a:r>
              <a:rPr lang="en-US" dirty="0"/>
              <a:t>One of the early ways of using a server-side script is to use them as a target for an HTML form.</a:t>
            </a:r>
          </a:p>
          <a:p>
            <a:pPr>
              <a:buFont typeface="Arial" panose="020B0604020202020204" pitchFamily="34" charset="0"/>
              <a:buChar char="•"/>
            </a:pPr>
            <a:r>
              <a:rPr lang="en-US" dirty="0"/>
              <a:t>HTML Forms were introduced in 1993 as a way of transferring information to server-side (CGI) scripts.</a:t>
            </a:r>
          </a:p>
          <a:p>
            <a:pPr>
              <a:buFont typeface="Arial" panose="020B0604020202020204" pitchFamily="34" charset="0"/>
              <a:buChar char="•"/>
            </a:pPr>
            <a:r>
              <a:rPr lang="en-US" dirty="0"/>
              <a:t>In their simplest implementation HTML Forms, use exactly two tags to achieve this effect.  The first tag is the </a:t>
            </a:r>
            <a:r>
              <a:rPr lang="en-US" b="1" dirty="0">
                <a:latin typeface="Courier New" panose="02070309020205020404" pitchFamily="49" charset="0"/>
                <a:cs typeface="Courier New" panose="02070309020205020404" pitchFamily="49" charset="0"/>
              </a:rPr>
              <a:t>&lt;FORM&gt;&lt;/FORM&gt;</a:t>
            </a:r>
            <a:r>
              <a:rPr lang="en-US" dirty="0"/>
              <a:t> tags.  This designates the portion of the web page that contains the form and </a:t>
            </a:r>
            <a:r>
              <a:rPr lang="en-US" b="1" dirty="0">
                <a:latin typeface="Courier New" panose="02070309020205020404" pitchFamily="49" charset="0"/>
                <a:cs typeface="Courier New" panose="02070309020205020404" pitchFamily="49" charset="0"/>
              </a:rPr>
              <a:t>&lt;INPUT /&gt;</a:t>
            </a:r>
            <a:r>
              <a:rPr lang="en-US" dirty="0"/>
              <a:t> tags.</a:t>
            </a:r>
          </a:p>
          <a:p>
            <a:pPr>
              <a:buFont typeface="Arial" panose="020B0604020202020204" pitchFamily="34" charset="0"/>
              <a:buChar char="•"/>
            </a:pPr>
            <a:r>
              <a:rPr lang="en-US" dirty="0"/>
              <a:t> These create the fields that the user can enter their data into.</a:t>
            </a:r>
          </a:p>
        </p:txBody>
      </p:sp>
      <p:sp>
        <p:nvSpPr>
          <p:cNvPr id="7" name="Content Placeholder 3">
            <a:extLst>
              <a:ext uri="{FF2B5EF4-FFF2-40B4-BE49-F238E27FC236}">
                <a16:creationId xmlns:a16="http://schemas.microsoft.com/office/drawing/2014/main" id="{69D0D7F6-5BD4-4E32-B10A-1D94D7AF81F5}"/>
              </a:ext>
            </a:extLst>
          </p:cNvPr>
          <p:cNvSpPr txBox="1">
            <a:spLocks/>
          </p:cNvSpPr>
          <p:nvPr/>
        </p:nvSpPr>
        <p:spPr>
          <a:xfrm>
            <a:off x="5672831" y="2120901"/>
            <a:ext cx="6222521"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 action="</a:t>
            </a:r>
            <a:r>
              <a:rPr lang="en-US" b="1" dirty="0" err="1">
                <a:solidFill>
                  <a:srgbClr val="3FFF3F"/>
                </a:solidFill>
                <a:latin typeface="Courier New" panose="02070309020205020404" pitchFamily="49" charset="0"/>
                <a:cs typeface="Courier New" panose="02070309020205020404" pitchFamily="49" charset="0"/>
              </a:rPr>
              <a:t>test.php</a:t>
            </a:r>
            <a:r>
              <a:rPr lang="en-US" b="1" dirty="0">
                <a:solidFill>
                  <a:srgbClr val="3FFF3F"/>
                </a:solidFill>
                <a:latin typeface="Courier New" panose="02070309020205020404" pitchFamily="49" charset="0"/>
                <a:cs typeface="Courier New" panose="02070309020205020404" pitchFamily="49" charset="0"/>
              </a:rPr>
              <a:t>"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name="username" /&gt;&lt;BR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name="password"/&gt;&lt;BR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144625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Writing a simple HTML form script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35136" y="2120901"/>
            <a:ext cx="4637695" cy="4030462"/>
          </a:xfrm>
        </p:spPr>
        <p:txBody>
          <a:bodyPr>
            <a:normAutofit fontScale="92500" lnSpcReduction="10000"/>
          </a:bodyPr>
          <a:lstStyle/>
          <a:p>
            <a:pPr>
              <a:buFont typeface="Arial" panose="020B0604020202020204" pitchFamily="34" charset="0"/>
              <a:buChar char="•"/>
            </a:pPr>
            <a:r>
              <a:rPr lang="en-US" dirty="0"/>
              <a:t>As you can see in the example here.  The </a:t>
            </a:r>
            <a:r>
              <a:rPr lang="en-US" b="1" dirty="0">
                <a:latin typeface="Courier New" panose="02070309020205020404" pitchFamily="49" charset="0"/>
                <a:cs typeface="Courier New" panose="02070309020205020404" pitchFamily="49" charset="0"/>
              </a:rPr>
              <a:t>&lt;FORM&gt;</a:t>
            </a:r>
            <a:r>
              <a:rPr lang="en-US" dirty="0"/>
              <a:t> tag contains a parameter “action”.  This is the location of the server-side script you would like to send the form data to.</a:t>
            </a:r>
          </a:p>
          <a:p>
            <a:pPr>
              <a:buFont typeface="Arial" panose="020B0604020202020204" pitchFamily="34" charset="0"/>
              <a:buChar char="•"/>
            </a:pPr>
            <a:r>
              <a:rPr lang="en-US" dirty="0"/>
              <a:t>The </a:t>
            </a:r>
            <a:r>
              <a:rPr lang="en-US" b="1" dirty="0">
                <a:latin typeface="Courier New" panose="02070309020205020404" pitchFamily="49" charset="0"/>
                <a:cs typeface="Courier New" panose="02070309020205020404" pitchFamily="49" charset="0"/>
              </a:rPr>
              <a:t>&lt;INPUT&gt;</a:t>
            </a:r>
            <a:r>
              <a:rPr lang="en-US" dirty="0"/>
              <a:t> tags make up the fields. Two of these are text fields.  There are approximately 22 currently defined input types. </a:t>
            </a:r>
          </a:p>
          <a:p>
            <a:pPr>
              <a:buFont typeface="Arial" panose="020B0604020202020204" pitchFamily="34" charset="0"/>
              <a:buChar char="•"/>
            </a:pPr>
            <a:r>
              <a:rPr lang="en-US" dirty="0"/>
              <a:t>Of special note is the “submit” type.  When rendered by the browser this tag creates a button on the screen which, when clicked causes the data in the fields to be collected into a HTTP Request and sent to our server-side script (</a:t>
            </a:r>
            <a:r>
              <a:rPr lang="en-US" b="1" dirty="0" err="1">
                <a:latin typeface="Courier New" panose="02070309020205020404" pitchFamily="49" charset="0"/>
                <a:cs typeface="Courier New" panose="02070309020205020404" pitchFamily="49" charset="0"/>
              </a:rPr>
              <a:t>test.php</a:t>
            </a:r>
            <a:r>
              <a:rPr lang="en-US" dirty="0"/>
              <a:t> in this case)</a:t>
            </a:r>
          </a:p>
        </p:txBody>
      </p:sp>
      <p:sp>
        <p:nvSpPr>
          <p:cNvPr id="7" name="Content Placeholder 3">
            <a:extLst>
              <a:ext uri="{FF2B5EF4-FFF2-40B4-BE49-F238E27FC236}">
                <a16:creationId xmlns:a16="http://schemas.microsoft.com/office/drawing/2014/main" id="{69D0D7F6-5BD4-4E32-B10A-1D94D7AF81F5}"/>
              </a:ext>
            </a:extLst>
          </p:cNvPr>
          <p:cNvSpPr txBox="1">
            <a:spLocks/>
          </p:cNvSpPr>
          <p:nvPr/>
        </p:nvSpPr>
        <p:spPr>
          <a:xfrm>
            <a:off x="5672831" y="2120901"/>
            <a:ext cx="6222521"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 action="</a:t>
            </a:r>
            <a:r>
              <a:rPr lang="en-US" b="1" dirty="0" err="1">
                <a:solidFill>
                  <a:srgbClr val="3FFF3F"/>
                </a:solidFill>
                <a:latin typeface="Courier New" panose="02070309020205020404" pitchFamily="49" charset="0"/>
                <a:cs typeface="Courier New" panose="02070309020205020404" pitchFamily="49" charset="0"/>
              </a:rPr>
              <a:t>test.php</a:t>
            </a:r>
            <a:r>
              <a:rPr lang="en-US" b="1" dirty="0">
                <a:solidFill>
                  <a:srgbClr val="3FFF3F"/>
                </a:solidFill>
                <a:latin typeface="Courier New" panose="02070309020205020404" pitchFamily="49" charset="0"/>
                <a:cs typeface="Courier New" panose="02070309020205020404" pitchFamily="49" charset="0"/>
              </a:rPr>
              <a:t>"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name="username" /&gt;&lt;BR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name="password"/&gt;&lt;BR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258727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51FA-A4EB-43CE-9388-119B425EBB15}"/>
              </a:ext>
            </a:extLst>
          </p:cNvPr>
          <p:cNvSpPr>
            <a:spLocks noGrp="1"/>
          </p:cNvSpPr>
          <p:nvPr>
            <p:ph type="title"/>
          </p:nvPr>
        </p:nvSpPr>
        <p:spPr/>
        <p:txBody>
          <a:bodyPr/>
          <a:lstStyle/>
          <a:p>
            <a:r>
              <a:rPr lang="en-US" dirty="0"/>
              <a:t>Writing a simple HTML form script</a:t>
            </a:r>
            <a:endParaRPr lang="en-CA" dirty="0"/>
          </a:p>
        </p:txBody>
      </p:sp>
      <p:sp>
        <p:nvSpPr>
          <p:cNvPr id="3" name="Text Placeholder 2">
            <a:extLst>
              <a:ext uri="{FF2B5EF4-FFF2-40B4-BE49-F238E27FC236}">
                <a16:creationId xmlns:a16="http://schemas.microsoft.com/office/drawing/2014/main" id="{D0510BAD-22A9-48E2-8CD4-22BCABB97E3E}"/>
              </a:ext>
            </a:extLst>
          </p:cNvPr>
          <p:cNvSpPr>
            <a:spLocks noGrp="1"/>
          </p:cNvSpPr>
          <p:nvPr>
            <p:ph type="body" idx="1"/>
          </p:nvPr>
        </p:nvSpPr>
        <p:spPr/>
        <p:txBody>
          <a:bodyPr/>
          <a:lstStyle/>
          <a:p>
            <a:r>
              <a:rPr lang="en-CA" dirty="0"/>
              <a:t>HTML</a:t>
            </a:r>
          </a:p>
        </p:txBody>
      </p:sp>
      <p:pic>
        <p:nvPicPr>
          <p:cNvPr id="8" name="Content Placeholder 7">
            <a:extLst>
              <a:ext uri="{FF2B5EF4-FFF2-40B4-BE49-F238E27FC236}">
                <a16:creationId xmlns:a16="http://schemas.microsoft.com/office/drawing/2014/main" id="{1A0424B5-2340-4695-A2D3-BC6E1F8B957F}"/>
              </a:ext>
            </a:extLst>
          </p:cNvPr>
          <p:cNvPicPr>
            <a:picLocks noGrp="1" noChangeAspect="1"/>
          </p:cNvPicPr>
          <p:nvPr>
            <p:ph sz="half" idx="2"/>
          </p:nvPr>
        </p:nvPicPr>
        <p:blipFill>
          <a:blip r:embed="rId2"/>
          <a:stretch>
            <a:fillRect/>
          </a:stretch>
        </p:blipFill>
        <p:spPr>
          <a:xfrm>
            <a:off x="7186635" y="2960282"/>
            <a:ext cx="3629532" cy="1276528"/>
          </a:xfrm>
        </p:spPr>
      </p:pic>
      <p:sp>
        <p:nvSpPr>
          <p:cNvPr id="5" name="Text Placeholder 4">
            <a:extLst>
              <a:ext uri="{FF2B5EF4-FFF2-40B4-BE49-F238E27FC236}">
                <a16:creationId xmlns:a16="http://schemas.microsoft.com/office/drawing/2014/main" id="{43208192-D93C-4D5E-8269-395BE57F78ED}"/>
              </a:ext>
            </a:extLst>
          </p:cNvPr>
          <p:cNvSpPr>
            <a:spLocks noGrp="1"/>
          </p:cNvSpPr>
          <p:nvPr>
            <p:ph type="body" sz="quarter" idx="3"/>
          </p:nvPr>
        </p:nvSpPr>
        <p:spPr/>
        <p:txBody>
          <a:bodyPr/>
          <a:lstStyle/>
          <a:p>
            <a:r>
              <a:rPr lang="en-CA" dirty="0"/>
              <a:t>RESULTING Web Page</a:t>
            </a:r>
          </a:p>
        </p:txBody>
      </p:sp>
      <p:sp>
        <p:nvSpPr>
          <p:cNvPr id="10" name="Content Placeholder 3">
            <a:extLst>
              <a:ext uri="{FF2B5EF4-FFF2-40B4-BE49-F238E27FC236}">
                <a16:creationId xmlns:a16="http://schemas.microsoft.com/office/drawing/2014/main" id="{A5C9A502-1D3C-4F38-A674-7F8DFCBB59CE}"/>
              </a:ext>
            </a:extLst>
          </p:cNvPr>
          <p:cNvSpPr txBox="1">
            <a:spLocks/>
          </p:cNvSpPr>
          <p:nvPr/>
        </p:nvSpPr>
        <p:spPr>
          <a:xfrm>
            <a:off x="1097281" y="2958273"/>
            <a:ext cx="5418664" cy="2379215"/>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b="1" dirty="0">
                <a:solidFill>
                  <a:srgbClr val="3FFF3F"/>
                </a:solidFill>
                <a:latin typeface="Courier New" panose="02070309020205020404" pitchFamily="49" charset="0"/>
                <a:cs typeface="Courier New" panose="02070309020205020404" pitchFamily="49" charset="0"/>
              </a:rPr>
              <a:t>&lt;HTML&gt;</a:t>
            </a:r>
            <a:br>
              <a:rPr lang="en-US" sz="1600" b="1" dirty="0">
                <a:solidFill>
                  <a:srgbClr val="3FFF3F"/>
                </a:solidFill>
                <a:latin typeface="Courier New" panose="02070309020205020404" pitchFamily="49" charset="0"/>
                <a:cs typeface="Courier New" panose="02070309020205020404" pitchFamily="49" charset="0"/>
              </a:rPr>
            </a:br>
            <a:r>
              <a:rPr lang="en-US" sz="1600" b="1" dirty="0">
                <a:solidFill>
                  <a:srgbClr val="3FFF3F"/>
                </a:solidFill>
                <a:latin typeface="Courier New" panose="02070309020205020404" pitchFamily="49" charset="0"/>
                <a:cs typeface="Courier New" panose="02070309020205020404" pitchFamily="49" charset="0"/>
              </a:rPr>
              <a:t>&lt;BODY&gt;</a:t>
            </a:r>
            <a:br>
              <a:rPr lang="en-US" sz="1600" b="1" dirty="0">
                <a:solidFill>
                  <a:srgbClr val="3FFF3F"/>
                </a:solidFill>
                <a:latin typeface="Courier New" panose="02070309020205020404" pitchFamily="49" charset="0"/>
                <a:cs typeface="Courier New" panose="02070309020205020404" pitchFamily="49" charset="0"/>
              </a:rPr>
            </a:br>
            <a:r>
              <a:rPr lang="en-US" sz="1600" b="1" dirty="0">
                <a:solidFill>
                  <a:srgbClr val="3FFF3F"/>
                </a:solidFill>
                <a:latin typeface="Courier New" panose="02070309020205020404" pitchFamily="49" charset="0"/>
                <a:cs typeface="Courier New" panose="02070309020205020404" pitchFamily="49" charset="0"/>
              </a:rPr>
              <a:t>&lt;FORM action="</a:t>
            </a:r>
            <a:r>
              <a:rPr lang="en-US" sz="1600" b="1" dirty="0" err="1">
                <a:solidFill>
                  <a:srgbClr val="3FFF3F"/>
                </a:solidFill>
                <a:latin typeface="Courier New" panose="02070309020205020404" pitchFamily="49" charset="0"/>
                <a:cs typeface="Courier New" panose="02070309020205020404" pitchFamily="49" charset="0"/>
              </a:rPr>
              <a:t>test.php</a:t>
            </a:r>
            <a:r>
              <a:rPr lang="en-US" sz="1600" b="1" dirty="0">
                <a:solidFill>
                  <a:srgbClr val="3FFF3F"/>
                </a:solidFill>
                <a:latin typeface="Courier New" panose="02070309020205020404" pitchFamily="49" charset="0"/>
                <a:cs typeface="Courier New" panose="02070309020205020404" pitchFamily="49" charset="0"/>
              </a:rPr>
              <a:t>" /&gt;</a:t>
            </a:r>
            <a:br>
              <a:rPr lang="en-US" sz="1600" b="1" dirty="0">
                <a:solidFill>
                  <a:srgbClr val="3FFF3F"/>
                </a:solidFill>
                <a:latin typeface="Courier New" panose="02070309020205020404" pitchFamily="49" charset="0"/>
                <a:cs typeface="Courier New" panose="02070309020205020404" pitchFamily="49" charset="0"/>
              </a:rPr>
            </a:br>
            <a:r>
              <a:rPr lang="en-US" sz="1600" b="1" dirty="0">
                <a:solidFill>
                  <a:srgbClr val="3FFF3F"/>
                </a:solidFill>
                <a:latin typeface="Courier New" panose="02070309020205020404" pitchFamily="49" charset="0"/>
                <a:cs typeface="Courier New" panose="02070309020205020404" pitchFamily="49" charset="0"/>
              </a:rPr>
              <a:t>&lt;INPUT type="text" name="username" /&gt;&lt;BR /&gt;</a:t>
            </a:r>
            <a:br>
              <a:rPr lang="en-US" sz="1600" b="1" dirty="0">
                <a:solidFill>
                  <a:srgbClr val="3FFF3F"/>
                </a:solidFill>
                <a:latin typeface="Courier New" panose="02070309020205020404" pitchFamily="49" charset="0"/>
                <a:cs typeface="Courier New" panose="02070309020205020404" pitchFamily="49" charset="0"/>
              </a:rPr>
            </a:br>
            <a:r>
              <a:rPr lang="en-US" sz="1600" b="1" dirty="0">
                <a:solidFill>
                  <a:srgbClr val="3FFF3F"/>
                </a:solidFill>
                <a:latin typeface="Courier New" panose="02070309020205020404" pitchFamily="49" charset="0"/>
                <a:cs typeface="Courier New" panose="02070309020205020404" pitchFamily="49" charset="0"/>
              </a:rPr>
              <a:t>&lt;INPUT type="text" name="password"/&gt;&lt;BR /&gt;</a:t>
            </a:r>
            <a:br>
              <a:rPr lang="en-US" sz="1600" b="1" dirty="0">
                <a:solidFill>
                  <a:srgbClr val="3FFF3F"/>
                </a:solidFill>
                <a:latin typeface="Courier New" panose="02070309020205020404" pitchFamily="49" charset="0"/>
                <a:cs typeface="Courier New" panose="02070309020205020404" pitchFamily="49" charset="0"/>
              </a:rPr>
            </a:br>
            <a:r>
              <a:rPr lang="en-US" sz="1600" b="1" dirty="0">
                <a:solidFill>
                  <a:srgbClr val="3FFF3F"/>
                </a:solidFill>
                <a:latin typeface="Courier New" panose="02070309020205020404" pitchFamily="49" charset="0"/>
                <a:cs typeface="Courier New" panose="02070309020205020404" pitchFamily="49" charset="0"/>
              </a:rPr>
              <a:t>&lt;INPUT type="submit" /&gt;</a:t>
            </a:r>
            <a:br>
              <a:rPr lang="en-US" sz="1600" b="1" dirty="0">
                <a:solidFill>
                  <a:srgbClr val="3FFF3F"/>
                </a:solidFill>
                <a:latin typeface="Courier New" panose="02070309020205020404" pitchFamily="49" charset="0"/>
                <a:cs typeface="Courier New" panose="02070309020205020404" pitchFamily="49" charset="0"/>
              </a:rPr>
            </a:br>
            <a:r>
              <a:rPr lang="en-US" sz="1600" b="1" dirty="0">
                <a:solidFill>
                  <a:srgbClr val="3FFF3F"/>
                </a:solidFill>
                <a:latin typeface="Courier New" panose="02070309020205020404" pitchFamily="49" charset="0"/>
                <a:cs typeface="Courier New" panose="02070309020205020404" pitchFamily="49" charset="0"/>
              </a:rPr>
              <a:t>&lt;/FORM&gt;</a:t>
            </a:r>
            <a:br>
              <a:rPr lang="en-US" sz="1600" b="1" dirty="0">
                <a:solidFill>
                  <a:srgbClr val="3FFF3F"/>
                </a:solidFill>
                <a:latin typeface="Courier New" panose="02070309020205020404" pitchFamily="49" charset="0"/>
                <a:cs typeface="Courier New" panose="02070309020205020404" pitchFamily="49" charset="0"/>
              </a:rPr>
            </a:br>
            <a:r>
              <a:rPr lang="en-US" sz="1600" b="1" dirty="0">
                <a:solidFill>
                  <a:srgbClr val="3FFF3F"/>
                </a:solidFill>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184972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Types of Input Tags</a:t>
            </a:r>
          </a:p>
        </p:txBody>
      </p:sp>
      <p:graphicFrame>
        <p:nvGraphicFramePr>
          <p:cNvPr id="4" name="Table 4">
            <a:extLst>
              <a:ext uri="{FF2B5EF4-FFF2-40B4-BE49-F238E27FC236}">
                <a16:creationId xmlns:a16="http://schemas.microsoft.com/office/drawing/2014/main" id="{A6ADF70D-AD07-45CF-BC14-8BB22216347B}"/>
              </a:ext>
            </a:extLst>
          </p:cNvPr>
          <p:cNvGraphicFramePr>
            <a:graphicFrameLocks/>
          </p:cNvGraphicFramePr>
          <p:nvPr>
            <p:extLst>
              <p:ext uri="{D42A27DB-BD31-4B8C-83A1-F6EECF244321}">
                <p14:modId xmlns:p14="http://schemas.microsoft.com/office/powerpoint/2010/main" val="1458263799"/>
              </p:ext>
            </p:extLst>
          </p:nvPr>
        </p:nvGraphicFramePr>
        <p:xfrm>
          <a:off x="1097280" y="2037179"/>
          <a:ext cx="10058399" cy="4302760"/>
        </p:xfrm>
        <a:graphic>
          <a:graphicData uri="http://schemas.openxmlformats.org/drawingml/2006/table">
            <a:tbl>
              <a:tblPr firstRow="1" bandRow="1">
                <a:tableStyleId>{5C22544A-7EE6-4342-B048-85BDC9FD1C3A}</a:tableStyleId>
              </a:tblPr>
              <a:tblGrid>
                <a:gridCol w="2942060">
                  <a:extLst>
                    <a:ext uri="{9D8B030D-6E8A-4147-A177-3AD203B41FA5}">
                      <a16:colId xmlns:a16="http://schemas.microsoft.com/office/drawing/2014/main" val="551967581"/>
                    </a:ext>
                  </a:extLst>
                </a:gridCol>
                <a:gridCol w="4492101">
                  <a:extLst>
                    <a:ext uri="{9D8B030D-6E8A-4147-A177-3AD203B41FA5}">
                      <a16:colId xmlns:a16="http://schemas.microsoft.com/office/drawing/2014/main" val="936038674"/>
                    </a:ext>
                  </a:extLst>
                </a:gridCol>
                <a:gridCol w="2624238">
                  <a:extLst>
                    <a:ext uri="{9D8B030D-6E8A-4147-A177-3AD203B41FA5}">
                      <a16:colId xmlns:a16="http://schemas.microsoft.com/office/drawing/2014/main" val="237473750"/>
                    </a:ext>
                  </a:extLst>
                </a:gridCol>
              </a:tblGrid>
              <a:tr h="370840">
                <a:tc>
                  <a:txBody>
                    <a:bodyPr/>
                    <a:lstStyle/>
                    <a:p>
                      <a:r>
                        <a:rPr lang="en-US"/>
                        <a:t>Code</a:t>
                      </a:r>
                      <a:endParaRPr lang="en-US" dirty="0"/>
                    </a:p>
                  </a:txBody>
                  <a:tcPr/>
                </a:tc>
                <a:tc>
                  <a:txBody>
                    <a:bodyPr/>
                    <a:lstStyle/>
                    <a:p>
                      <a:r>
                        <a:rPr lang="en-US"/>
                        <a:t>Description</a:t>
                      </a:r>
                      <a:endParaRPr lang="en-US" dirty="0"/>
                    </a:p>
                  </a:txBody>
                  <a:tcPr/>
                </a:tc>
                <a:tc>
                  <a:txBody>
                    <a:bodyPr/>
                    <a:lstStyle/>
                    <a:p>
                      <a:pPr algn="ctr"/>
                      <a:r>
                        <a:rPr lang="en-US" dirty="0"/>
                        <a:t>Appearance</a:t>
                      </a:r>
                    </a:p>
                  </a:txBody>
                  <a:tcPr/>
                </a:tc>
                <a:extLst>
                  <a:ext uri="{0D108BD9-81ED-4DB2-BD59-A6C34878D82A}">
                    <a16:rowId xmlns:a16="http://schemas.microsoft.com/office/drawing/2014/main" val="184437925"/>
                  </a:ext>
                </a:extLst>
              </a:tr>
              <a:tr h="432835">
                <a:tc>
                  <a:txBody>
                    <a:bodyPr/>
                    <a:lstStyle/>
                    <a:p>
                      <a:r>
                        <a:rPr lang="en-US" sz="1600" b="1" dirty="0">
                          <a:latin typeface="Courier New" panose="02070309020205020404" pitchFamily="49" charset="0"/>
                          <a:cs typeface="Courier New" panose="02070309020205020404" pitchFamily="49" charset="0"/>
                        </a:rPr>
                        <a:t>&lt;INPUT type="text" name="field" value="Test" /&gt;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Allows a user to enter any text. A “value” parameter can be added to pre-populate the field with a value.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156132120"/>
                  </a:ext>
                </a:extLst>
              </a:tr>
              <a:tr h="370840">
                <a:tc>
                  <a:txBody>
                    <a:bodyPr/>
                    <a:lstStyle/>
                    <a:p>
                      <a:r>
                        <a:rPr lang="en-US" sz="1600" b="1" dirty="0">
                          <a:latin typeface="Courier New" panose="02070309020205020404" pitchFamily="49" charset="0"/>
                          <a:cs typeface="Courier New" panose="02070309020205020404" pitchFamily="49" charset="0"/>
                        </a:rPr>
                        <a:t>&lt;INPUT type="button" name="field" value="Click Here!" /&gt;</a:t>
                      </a:r>
                    </a:p>
                  </a:txBody>
                  <a:tcPr/>
                </a:tc>
                <a:tc>
                  <a:txBody>
                    <a:bodyPr/>
                    <a:lstStyle/>
                    <a:p>
                      <a:r>
                        <a:rPr lang="en-US" sz="1600" dirty="0"/>
                        <a:t>Creates a button on the screen.  The button will contain the text in the “value” parameter.  </a:t>
                      </a:r>
                      <a:r>
                        <a:rPr lang="en-US" sz="1600" b="1" u="sng" dirty="0"/>
                        <a:t>Buttons have no functionality of their own.</a:t>
                      </a:r>
                      <a:r>
                        <a:rPr lang="en-US" sz="1600" dirty="0"/>
                        <a:t> When a form containing the button is submitted. The field name will be passed to the server containing the contents of the “value” parameter. </a:t>
                      </a:r>
                    </a:p>
                  </a:txBody>
                  <a:tcPr/>
                </a:tc>
                <a:tc>
                  <a:txBody>
                    <a:bodyPr/>
                    <a:lstStyle/>
                    <a:p>
                      <a:endParaRPr lang="en-US" dirty="0"/>
                    </a:p>
                  </a:txBody>
                  <a:tcPr/>
                </a:tc>
                <a:extLst>
                  <a:ext uri="{0D108BD9-81ED-4DB2-BD59-A6C34878D82A}">
                    <a16:rowId xmlns:a16="http://schemas.microsoft.com/office/drawing/2014/main" val="2430937425"/>
                  </a:ext>
                </a:extLst>
              </a:tr>
              <a:tr h="370840">
                <a:tc>
                  <a:txBody>
                    <a:bodyPr/>
                    <a:lstStyle/>
                    <a:p>
                      <a:r>
                        <a:rPr lang="en-US" sz="1600" b="1" dirty="0">
                          <a:latin typeface="Courier New" panose="02070309020205020404" pitchFamily="49" charset="0"/>
                          <a:cs typeface="Courier New" panose="02070309020205020404" pitchFamily="49" charset="0"/>
                        </a:rPr>
                        <a:t>&lt;INPUT type="checkbox" name="field" value="things" checked/&gt;</a:t>
                      </a:r>
                    </a:p>
                  </a:txBody>
                  <a:tcPr/>
                </a:tc>
                <a:tc>
                  <a:txBody>
                    <a:bodyPr/>
                    <a:lstStyle/>
                    <a:p>
                      <a:r>
                        <a:rPr lang="en-US" sz="1600" dirty="0"/>
                        <a:t>Creates a small box that can be toggled on or off by clicking on it.  When “on”, submitting the form will pass a field containing the value in the “value” parameter.  Otherwise, the field will not be passed.  Checkboxes can be defaulted to “on” by specifying the parameter “checked”</a:t>
                      </a:r>
                    </a:p>
                  </a:txBody>
                  <a:tcPr/>
                </a:tc>
                <a:tc>
                  <a:txBody>
                    <a:bodyPr/>
                    <a:lstStyle/>
                    <a:p>
                      <a:endParaRPr lang="en-US" dirty="0"/>
                    </a:p>
                  </a:txBody>
                  <a:tcPr/>
                </a:tc>
                <a:extLst>
                  <a:ext uri="{0D108BD9-81ED-4DB2-BD59-A6C34878D82A}">
                    <a16:rowId xmlns:a16="http://schemas.microsoft.com/office/drawing/2014/main" val="1362756713"/>
                  </a:ext>
                </a:extLst>
              </a:tr>
            </a:tbl>
          </a:graphicData>
        </a:graphic>
      </p:graphicFrame>
      <p:pic>
        <p:nvPicPr>
          <p:cNvPr id="8" name="Picture 7">
            <a:extLst>
              <a:ext uri="{FF2B5EF4-FFF2-40B4-BE49-F238E27FC236}">
                <a16:creationId xmlns:a16="http://schemas.microsoft.com/office/drawing/2014/main" id="{FD4186F8-7927-4D6F-8E56-2F0DA88C34B7}"/>
              </a:ext>
            </a:extLst>
          </p:cNvPr>
          <p:cNvPicPr>
            <a:picLocks noChangeAspect="1"/>
          </p:cNvPicPr>
          <p:nvPr/>
        </p:nvPicPr>
        <p:blipFill>
          <a:blip r:embed="rId2"/>
          <a:srcRect/>
          <a:stretch/>
        </p:blipFill>
        <p:spPr>
          <a:xfrm>
            <a:off x="9004240" y="2581401"/>
            <a:ext cx="1829055" cy="310435"/>
          </a:xfrm>
          <a:prstGeom prst="rect">
            <a:avLst/>
          </a:prstGeom>
        </p:spPr>
      </p:pic>
      <p:pic>
        <p:nvPicPr>
          <p:cNvPr id="10" name="Picture 9">
            <a:extLst>
              <a:ext uri="{FF2B5EF4-FFF2-40B4-BE49-F238E27FC236}">
                <a16:creationId xmlns:a16="http://schemas.microsoft.com/office/drawing/2014/main" id="{32169B7D-3A76-4BB6-ACE2-4B1C29DF6E45}"/>
              </a:ext>
            </a:extLst>
          </p:cNvPr>
          <p:cNvPicPr>
            <a:picLocks noChangeAspect="1"/>
          </p:cNvPicPr>
          <p:nvPr/>
        </p:nvPicPr>
        <p:blipFill>
          <a:blip r:embed="rId3"/>
          <a:stretch>
            <a:fillRect/>
          </a:stretch>
        </p:blipFill>
        <p:spPr>
          <a:xfrm>
            <a:off x="9375769" y="3794691"/>
            <a:ext cx="1019317" cy="342948"/>
          </a:xfrm>
          <a:prstGeom prst="rect">
            <a:avLst/>
          </a:prstGeom>
        </p:spPr>
      </p:pic>
      <p:pic>
        <p:nvPicPr>
          <p:cNvPr id="12" name="Picture 11">
            <a:extLst>
              <a:ext uri="{FF2B5EF4-FFF2-40B4-BE49-F238E27FC236}">
                <a16:creationId xmlns:a16="http://schemas.microsoft.com/office/drawing/2014/main" id="{D61BBB24-598A-4BD8-89BE-AA7BD61C7A12}"/>
              </a:ext>
            </a:extLst>
          </p:cNvPr>
          <p:cNvPicPr>
            <a:picLocks noChangeAspect="1"/>
          </p:cNvPicPr>
          <p:nvPr/>
        </p:nvPicPr>
        <p:blipFill>
          <a:blip r:embed="rId4"/>
          <a:stretch>
            <a:fillRect/>
          </a:stretch>
        </p:blipFill>
        <p:spPr>
          <a:xfrm>
            <a:off x="9780635" y="5337494"/>
            <a:ext cx="276264" cy="266737"/>
          </a:xfrm>
          <a:prstGeom prst="rect">
            <a:avLst/>
          </a:prstGeom>
        </p:spPr>
      </p:pic>
    </p:spTree>
    <p:extLst>
      <p:ext uri="{BB962C8B-B14F-4D97-AF65-F5344CB8AC3E}">
        <p14:creationId xmlns:p14="http://schemas.microsoft.com/office/powerpoint/2010/main" val="125953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Types of Input Tags</a:t>
            </a:r>
          </a:p>
        </p:txBody>
      </p:sp>
      <p:graphicFrame>
        <p:nvGraphicFramePr>
          <p:cNvPr id="4" name="Table 4">
            <a:extLst>
              <a:ext uri="{FF2B5EF4-FFF2-40B4-BE49-F238E27FC236}">
                <a16:creationId xmlns:a16="http://schemas.microsoft.com/office/drawing/2014/main" id="{A6ADF70D-AD07-45CF-BC14-8BB22216347B}"/>
              </a:ext>
            </a:extLst>
          </p:cNvPr>
          <p:cNvGraphicFramePr>
            <a:graphicFrameLocks/>
          </p:cNvGraphicFramePr>
          <p:nvPr>
            <p:extLst>
              <p:ext uri="{D42A27DB-BD31-4B8C-83A1-F6EECF244321}">
                <p14:modId xmlns:p14="http://schemas.microsoft.com/office/powerpoint/2010/main" val="2644416077"/>
              </p:ext>
            </p:extLst>
          </p:nvPr>
        </p:nvGraphicFramePr>
        <p:xfrm>
          <a:off x="1097280" y="2037179"/>
          <a:ext cx="10058399" cy="4346753"/>
        </p:xfrm>
        <a:graphic>
          <a:graphicData uri="http://schemas.openxmlformats.org/drawingml/2006/table">
            <a:tbl>
              <a:tblPr firstRow="1" bandRow="1">
                <a:tableStyleId>{5C22544A-7EE6-4342-B048-85BDC9FD1C3A}</a:tableStyleId>
              </a:tblPr>
              <a:tblGrid>
                <a:gridCol w="2942060">
                  <a:extLst>
                    <a:ext uri="{9D8B030D-6E8A-4147-A177-3AD203B41FA5}">
                      <a16:colId xmlns:a16="http://schemas.microsoft.com/office/drawing/2014/main" val="551967581"/>
                    </a:ext>
                  </a:extLst>
                </a:gridCol>
                <a:gridCol w="4492101">
                  <a:extLst>
                    <a:ext uri="{9D8B030D-6E8A-4147-A177-3AD203B41FA5}">
                      <a16:colId xmlns:a16="http://schemas.microsoft.com/office/drawing/2014/main" val="936038674"/>
                    </a:ext>
                  </a:extLst>
                </a:gridCol>
                <a:gridCol w="2624238">
                  <a:extLst>
                    <a:ext uri="{9D8B030D-6E8A-4147-A177-3AD203B41FA5}">
                      <a16:colId xmlns:a16="http://schemas.microsoft.com/office/drawing/2014/main" val="237473750"/>
                    </a:ext>
                  </a:extLst>
                </a:gridCol>
              </a:tblGrid>
              <a:tr h="370840">
                <a:tc>
                  <a:txBody>
                    <a:bodyPr/>
                    <a:lstStyle/>
                    <a:p>
                      <a:r>
                        <a:rPr lang="en-US"/>
                        <a:t>Code</a:t>
                      </a:r>
                      <a:endParaRPr lang="en-US" dirty="0"/>
                    </a:p>
                  </a:txBody>
                  <a:tcPr/>
                </a:tc>
                <a:tc>
                  <a:txBody>
                    <a:bodyPr/>
                    <a:lstStyle/>
                    <a:p>
                      <a:r>
                        <a:rPr lang="en-US"/>
                        <a:t>Description</a:t>
                      </a:r>
                      <a:endParaRPr lang="en-US" dirty="0"/>
                    </a:p>
                  </a:txBody>
                  <a:tcPr/>
                </a:tc>
                <a:tc>
                  <a:txBody>
                    <a:bodyPr/>
                    <a:lstStyle/>
                    <a:p>
                      <a:pPr algn="ctr"/>
                      <a:r>
                        <a:rPr lang="en-US" dirty="0"/>
                        <a:t>Appearance</a:t>
                      </a:r>
                    </a:p>
                  </a:txBody>
                  <a:tcPr/>
                </a:tc>
                <a:extLst>
                  <a:ext uri="{0D108BD9-81ED-4DB2-BD59-A6C34878D82A}">
                    <a16:rowId xmlns:a16="http://schemas.microsoft.com/office/drawing/2014/main" val="184437925"/>
                  </a:ext>
                </a:extLst>
              </a:tr>
              <a:tr h="2421433">
                <a:tc>
                  <a:txBody>
                    <a:bodyPr/>
                    <a:lstStyle/>
                    <a:p>
                      <a:r>
                        <a:rPr lang="en-US" sz="1600" b="1" dirty="0">
                          <a:latin typeface="Courier New" panose="02070309020205020404" pitchFamily="49" charset="0"/>
                          <a:cs typeface="Courier New" panose="02070309020205020404" pitchFamily="49" charset="0"/>
                        </a:rPr>
                        <a:t>&lt;INPUT type="color" name="field" value="#E27D60"/&gt;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most browsers this creates a “</a:t>
                      </a:r>
                      <a:r>
                        <a:rPr lang="en-US" sz="1600" dirty="0" err="1"/>
                        <a:t>colour</a:t>
                      </a:r>
                      <a:r>
                        <a:rPr lang="en-US" sz="1600" dirty="0"/>
                        <a:t> picker” which allows the user to choose a color.  When submitted, the field contains a 7-character RGB code starting with a “#”. E.g., #E27D60.  The “value” parameter may be used to set a default </a:t>
                      </a:r>
                      <a:r>
                        <a:rPr lang="en-US" sz="1600" dirty="0" err="1"/>
                        <a:t>colour</a:t>
                      </a:r>
                      <a:r>
                        <a:rPr lang="en-US"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156132120"/>
                  </a:ext>
                </a:extLst>
              </a:tr>
              <a:tr h="370840">
                <a:tc>
                  <a:txBody>
                    <a:bodyPr/>
                    <a:lstStyle/>
                    <a:p>
                      <a:r>
                        <a:rPr lang="en-US" sz="1600" b="1" dirty="0">
                          <a:latin typeface="Courier New" panose="02070309020205020404" pitchFamily="49" charset="0"/>
                          <a:cs typeface="Courier New" panose="02070309020205020404" pitchFamily="49" charset="0"/>
                        </a:rPr>
                        <a:t>&lt;INPUT type="email" name="field" value='test@gmail.com’ /&gt;</a:t>
                      </a:r>
                    </a:p>
                  </a:txBody>
                  <a:tcPr/>
                </a:tc>
                <a:tc>
                  <a:txBody>
                    <a:bodyPr/>
                    <a:lstStyle/>
                    <a:p>
                      <a:r>
                        <a:rPr lang="en-US" sz="1600" dirty="0"/>
                        <a:t>Creates a text field on the screen. When the form is submitted the browser checks to see if what you entered is in form of “&lt;some text&gt;@&lt;some other text&gt;”.  If not, the submit will fail and the user will be notified.  There are input types for “</a:t>
                      </a:r>
                      <a:r>
                        <a:rPr lang="en-US" sz="1600" dirty="0" err="1"/>
                        <a:t>url</a:t>
                      </a:r>
                      <a:r>
                        <a:rPr lang="en-US" sz="1600" dirty="0"/>
                        <a:t>” and “number’ which have similar functionality.</a:t>
                      </a:r>
                    </a:p>
                  </a:txBody>
                  <a:tcPr/>
                </a:tc>
                <a:tc>
                  <a:txBody>
                    <a:bodyPr/>
                    <a:lstStyle/>
                    <a:p>
                      <a:endParaRPr lang="en-US" dirty="0"/>
                    </a:p>
                  </a:txBody>
                  <a:tcPr/>
                </a:tc>
                <a:extLst>
                  <a:ext uri="{0D108BD9-81ED-4DB2-BD59-A6C34878D82A}">
                    <a16:rowId xmlns:a16="http://schemas.microsoft.com/office/drawing/2014/main" val="2430937425"/>
                  </a:ext>
                </a:extLst>
              </a:tr>
            </a:tbl>
          </a:graphicData>
        </a:graphic>
      </p:graphicFrame>
      <p:pic>
        <p:nvPicPr>
          <p:cNvPr id="10" name="Picture 9">
            <a:extLst>
              <a:ext uri="{FF2B5EF4-FFF2-40B4-BE49-F238E27FC236}">
                <a16:creationId xmlns:a16="http://schemas.microsoft.com/office/drawing/2014/main" id="{32169B7D-3A76-4BB6-ACE2-4B1C29DF6E45}"/>
              </a:ext>
            </a:extLst>
          </p:cNvPr>
          <p:cNvPicPr>
            <a:picLocks noChangeAspect="1"/>
          </p:cNvPicPr>
          <p:nvPr/>
        </p:nvPicPr>
        <p:blipFill>
          <a:blip r:embed="rId2"/>
          <a:stretch>
            <a:fillRect/>
          </a:stretch>
        </p:blipFill>
        <p:spPr>
          <a:xfrm>
            <a:off x="9375769" y="3794691"/>
            <a:ext cx="1019317" cy="342948"/>
          </a:xfrm>
          <a:prstGeom prst="rect">
            <a:avLst/>
          </a:prstGeom>
        </p:spPr>
      </p:pic>
      <p:pic>
        <p:nvPicPr>
          <p:cNvPr id="5" name="Picture 4">
            <a:extLst>
              <a:ext uri="{FF2B5EF4-FFF2-40B4-BE49-F238E27FC236}">
                <a16:creationId xmlns:a16="http://schemas.microsoft.com/office/drawing/2014/main" id="{D9A64BD3-31C1-4B71-8736-81591043F4E0}"/>
              </a:ext>
            </a:extLst>
          </p:cNvPr>
          <p:cNvPicPr>
            <a:picLocks noChangeAspect="1"/>
          </p:cNvPicPr>
          <p:nvPr/>
        </p:nvPicPr>
        <p:blipFill>
          <a:blip r:embed="rId3"/>
          <a:srcRect/>
          <a:stretch/>
        </p:blipFill>
        <p:spPr>
          <a:xfrm>
            <a:off x="8950010" y="2505249"/>
            <a:ext cx="1870833" cy="2232317"/>
          </a:xfrm>
          <a:prstGeom prst="rect">
            <a:avLst/>
          </a:prstGeom>
        </p:spPr>
      </p:pic>
      <p:pic>
        <p:nvPicPr>
          <p:cNvPr id="7" name="Picture 6">
            <a:extLst>
              <a:ext uri="{FF2B5EF4-FFF2-40B4-BE49-F238E27FC236}">
                <a16:creationId xmlns:a16="http://schemas.microsoft.com/office/drawing/2014/main" id="{84545D66-F58F-4DA6-A976-8E469FD8CD18}"/>
              </a:ext>
            </a:extLst>
          </p:cNvPr>
          <p:cNvPicPr>
            <a:picLocks noChangeAspect="1"/>
          </p:cNvPicPr>
          <p:nvPr/>
        </p:nvPicPr>
        <p:blipFill>
          <a:blip r:embed="rId4"/>
          <a:stretch>
            <a:fillRect/>
          </a:stretch>
        </p:blipFill>
        <p:spPr>
          <a:xfrm>
            <a:off x="8832767" y="5427081"/>
            <a:ext cx="2105319" cy="333422"/>
          </a:xfrm>
          <a:prstGeom prst="rect">
            <a:avLst/>
          </a:prstGeom>
        </p:spPr>
      </p:pic>
    </p:spTree>
    <p:extLst>
      <p:ext uri="{BB962C8B-B14F-4D97-AF65-F5344CB8AC3E}">
        <p14:creationId xmlns:p14="http://schemas.microsoft.com/office/powerpoint/2010/main" val="3638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Types of Input Tags</a:t>
            </a:r>
          </a:p>
        </p:txBody>
      </p:sp>
      <p:graphicFrame>
        <p:nvGraphicFramePr>
          <p:cNvPr id="4" name="Table 4">
            <a:extLst>
              <a:ext uri="{FF2B5EF4-FFF2-40B4-BE49-F238E27FC236}">
                <a16:creationId xmlns:a16="http://schemas.microsoft.com/office/drawing/2014/main" id="{A6ADF70D-AD07-45CF-BC14-8BB22216347B}"/>
              </a:ext>
            </a:extLst>
          </p:cNvPr>
          <p:cNvGraphicFramePr>
            <a:graphicFrameLocks/>
          </p:cNvGraphicFramePr>
          <p:nvPr>
            <p:extLst>
              <p:ext uri="{D42A27DB-BD31-4B8C-83A1-F6EECF244321}">
                <p14:modId xmlns:p14="http://schemas.microsoft.com/office/powerpoint/2010/main" val="923566169"/>
              </p:ext>
            </p:extLst>
          </p:nvPr>
        </p:nvGraphicFramePr>
        <p:xfrm>
          <a:off x="1097280" y="1983911"/>
          <a:ext cx="10058399" cy="4346753"/>
        </p:xfrm>
        <a:graphic>
          <a:graphicData uri="http://schemas.openxmlformats.org/drawingml/2006/table">
            <a:tbl>
              <a:tblPr firstRow="1" bandRow="1">
                <a:tableStyleId>{5C22544A-7EE6-4342-B048-85BDC9FD1C3A}</a:tableStyleId>
              </a:tblPr>
              <a:tblGrid>
                <a:gridCol w="2942060">
                  <a:extLst>
                    <a:ext uri="{9D8B030D-6E8A-4147-A177-3AD203B41FA5}">
                      <a16:colId xmlns:a16="http://schemas.microsoft.com/office/drawing/2014/main" val="551967581"/>
                    </a:ext>
                  </a:extLst>
                </a:gridCol>
                <a:gridCol w="4492101">
                  <a:extLst>
                    <a:ext uri="{9D8B030D-6E8A-4147-A177-3AD203B41FA5}">
                      <a16:colId xmlns:a16="http://schemas.microsoft.com/office/drawing/2014/main" val="936038674"/>
                    </a:ext>
                  </a:extLst>
                </a:gridCol>
                <a:gridCol w="2624238">
                  <a:extLst>
                    <a:ext uri="{9D8B030D-6E8A-4147-A177-3AD203B41FA5}">
                      <a16:colId xmlns:a16="http://schemas.microsoft.com/office/drawing/2014/main" val="237473750"/>
                    </a:ext>
                  </a:extLst>
                </a:gridCol>
              </a:tblGrid>
              <a:tr h="370840">
                <a:tc>
                  <a:txBody>
                    <a:bodyPr/>
                    <a:lstStyle/>
                    <a:p>
                      <a:r>
                        <a:rPr lang="en-US"/>
                        <a:t>Code</a:t>
                      </a:r>
                      <a:endParaRPr lang="en-US" dirty="0"/>
                    </a:p>
                  </a:txBody>
                  <a:tcPr/>
                </a:tc>
                <a:tc>
                  <a:txBody>
                    <a:bodyPr/>
                    <a:lstStyle/>
                    <a:p>
                      <a:r>
                        <a:rPr lang="en-US"/>
                        <a:t>Description</a:t>
                      </a:r>
                      <a:endParaRPr lang="en-US" dirty="0"/>
                    </a:p>
                  </a:txBody>
                  <a:tcPr/>
                </a:tc>
                <a:tc>
                  <a:txBody>
                    <a:bodyPr/>
                    <a:lstStyle/>
                    <a:p>
                      <a:pPr algn="ctr"/>
                      <a:r>
                        <a:rPr lang="en-US" dirty="0"/>
                        <a:t>Appearance</a:t>
                      </a:r>
                    </a:p>
                  </a:txBody>
                  <a:tcPr/>
                </a:tc>
                <a:extLst>
                  <a:ext uri="{0D108BD9-81ED-4DB2-BD59-A6C34878D82A}">
                    <a16:rowId xmlns:a16="http://schemas.microsoft.com/office/drawing/2014/main" val="184437925"/>
                  </a:ext>
                </a:extLst>
              </a:tr>
              <a:tr h="2421433">
                <a:tc>
                  <a:txBody>
                    <a:bodyPr/>
                    <a:lstStyle/>
                    <a:p>
                      <a:r>
                        <a:rPr lang="en-US" sz="1600" b="1" dirty="0">
                          <a:latin typeface="Courier New" panose="02070309020205020404" pitchFamily="49" charset="0"/>
                          <a:cs typeface="Courier New" panose="02070309020205020404" pitchFamily="49" charset="0"/>
                        </a:rPr>
                        <a:t>&lt;INPUT type="date" name="field" value="2021-02-26" /&gt;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most browsers this creates a “date picker” which allows the user to choose a date (but not the time) from a calendar. The picker will allow the user to enter a date using whatever their localized format is (e.g., MM/DD/YYYY). When submitted, the field contains a date in the format YYYY-MM-DD.  The field can be pre-populated with the “value” parameter. It can also use the “max” and “min” parameters to limit entry to a date range.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156132120"/>
                  </a:ext>
                </a:extLst>
              </a:tr>
              <a:tr h="370840">
                <a:tc>
                  <a:txBody>
                    <a:bodyPr/>
                    <a:lstStyle/>
                    <a:p>
                      <a:r>
                        <a:rPr lang="en-US" sz="1600" b="1" dirty="0">
                          <a:latin typeface="Courier New" panose="02070309020205020404" pitchFamily="49" charset="0"/>
                          <a:cs typeface="Courier New" panose="02070309020205020404" pitchFamily="49" charset="0"/>
                        </a:rPr>
                        <a:t>&lt;INPUT type="password" name="field" value="testing/&gt;</a:t>
                      </a:r>
                    </a:p>
                  </a:txBody>
                  <a:tcPr/>
                </a:tc>
                <a:tc>
                  <a:txBody>
                    <a:bodyPr/>
                    <a:lstStyle/>
                    <a:p>
                      <a:r>
                        <a:rPr lang="en-US" sz="1600" dirty="0"/>
                        <a:t>Creates a text field on the screen. As you type, the letters are replaced with bullet points.  The idea being that this is a security measure to keep people from seeing your password as you type it.  Parameters “</a:t>
                      </a:r>
                      <a:r>
                        <a:rPr lang="en-US" sz="1600" dirty="0" err="1"/>
                        <a:t>maxlength</a:t>
                      </a:r>
                      <a:r>
                        <a:rPr lang="en-US" sz="1600" dirty="0"/>
                        <a:t>” and “</a:t>
                      </a:r>
                      <a:r>
                        <a:rPr lang="en-US" sz="1600" dirty="0" err="1"/>
                        <a:t>minlength</a:t>
                      </a:r>
                      <a:r>
                        <a:rPr lang="en-US" sz="1600" dirty="0"/>
                        <a:t>” can be specified as well.</a:t>
                      </a:r>
                    </a:p>
                  </a:txBody>
                  <a:tcPr/>
                </a:tc>
                <a:tc>
                  <a:txBody>
                    <a:bodyPr/>
                    <a:lstStyle/>
                    <a:p>
                      <a:endParaRPr lang="en-US" dirty="0"/>
                    </a:p>
                  </a:txBody>
                  <a:tcPr/>
                </a:tc>
                <a:extLst>
                  <a:ext uri="{0D108BD9-81ED-4DB2-BD59-A6C34878D82A}">
                    <a16:rowId xmlns:a16="http://schemas.microsoft.com/office/drawing/2014/main" val="2430937425"/>
                  </a:ext>
                </a:extLst>
              </a:tr>
            </a:tbl>
          </a:graphicData>
        </a:graphic>
      </p:graphicFrame>
      <p:pic>
        <p:nvPicPr>
          <p:cNvPr id="10" name="Picture 9">
            <a:extLst>
              <a:ext uri="{FF2B5EF4-FFF2-40B4-BE49-F238E27FC236}">
                <a16:creationId xmlns:a16="http://schemas.microsoft.com/office/drawing/2014/main" id="{32169B7D-3A76-4BB6-ACE2-4B1C29DF6E45}"/>
              </a:ext>
            </a:extLst>
          </p:cNvPr>
          <p:cNvPicPr>
            <a:picLocks noChangeAspect="1"/>
          </p:cNvPicPr>
          <p:nvPr/>
        </p:nvPicPr>
        <p:blipFill>
          <a:blip r:embed="rId2"/>
          <a:stretch>
            <a:fillRect/>
          </a:stretch>
        </p:blipFill>
        <p:spPr>
          <a:xfrm>
            <a:off x="9375769" y="3794691"/>
            <a:ext cx="1019317" cy="342948"/>
          </a:xfrm>
          <a:prstGeom prst="rect">
            <a:avLst/>
          </a:prstGeom>
        </p:spPr>
      </p:pic>
      <p:pic>
        <p:nvPicPr>
          <p:cNvPr id="5" name="Picture 4">
            <a:extLst>
              <a:ext uri="{FF2B5EF4-FFF2-40B4-BE49-F238E27FC236}">
                <a16:creationId xmlns:a16="http://schemas.microsoft.com/office/drawing/2014/main" id="{D9A64BD3-31C1-4B71-8736-81591043F4E0}"/>
              </a:ext>
            </a:extLst>
          </p:cNvPr>
          <p:cNvPicPr>
            <a:picLocks noChangeAspect="1"/>
          </p:cNvPicPr>
          <p:nvPr/>
        </p:nvPicPr>
        <p:blipFill>
          <a:blip r:embed="rId3"/>
          <a:srcRect/>
          <a:stretch/>
        </p:blipFill>
        <p:spPr>
          <a:xfrm>
            <a:off x="9070119" y="2505249"/>
            <a:ext cx="1630614" cy="2232317"/>
          </a:xfrm>
          <a:prstGeom prst="rect">
            <a:avLst/>
          </a:prstGeom>
        </p:spPr>
      </p:pic>
      <p:pic>
        <p:nvPicPr>
          <p:cNvPr id="7" name="Picture 6">
            <a:extLst>
              <a:ext uri="{FF2B5EF4-FFF2-40B4-BE49-F238E27FC236}">
                <a16:creationId xmlns:a16="http://schemas.microsoft.com/office/drawing/2014/main" id="{84545D66-F58F-4DA6-A976-8E469FD8CD18}"/>
              </a:ext>
            </a:extLst>
          </p:cNvPr>
          <p:cNvPicPr>
            <a:picLocks noChangeAspect="1"/>
          </p:cNvPicPr>
          <p:nvPr/>
        </p:nvPicPr>
        <p:blipFill>
          <a:blip r:embed="rId4"/>
          <a:srcRect/>
          <a:stretch/>
        </p:blipFill>
        <p:spPr>
          <a:xfrm>
            <a:off x="8832767" y="5430366"/>
            <a:ext cx="2105319" cy="326852"/>
          </a:xfrm>
          <a:prstGeom prst="rect">
            <a:avLst/>
          </a:prstGeom>
        </p:spPr>
      </p:pic>
    </p:spTree>
    <p:extLst>
      <p:ext uri="{BB962C8B-B14F-4D97-AF65-F5344CB8AC3E}">
        <p14:creationId xmlns:p14="http://schemas.microsoft.com/office/powerpoint/2010/main" val="393856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The story so far…</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lnSpcReduction="10000"/>
          </a:bodyPr>
          <a:lstStyle/>
          <a:p>
            <a:pPr>
              <a:lnSpc>
                <a:spcPct val="90000"/>
              </a:lnSpc>
            </a:pPr>
            <a:r>
              <a:rPr lang="en-US" sz="1600" dirty="0"/>
              <a:t>HTTP works via a series of </a:t>
            </a:r>
            <a:r>
              <a:rPr lang="en-US" sz="1600" u="sng" dirty="0"/>
              <a:t>requests</a:t>
            </a:r>
            <a:r>
              <a:rPr lang="en-US" sz="1600" dirty="0"/>
              <a:t> and </a:t>
            </a:r>
            <a:r>
              <a:rPr lang="en-US" sz="1600" u="sng" dirty="0"/>
              <a:t>responses</a:t>
            </a:r>
            <a:r>
              <a:rPr lang="en-US" sz="1600" dirty="0"/>
              <a:t>. </a:t>
            </a:r>
          </a:p>
          <a:p>
            <a:pPr>
              <a:lnSpc>
                <a:spcPct val="90000"/>
              </a:lnSpc>
            </a:pPr>
            <a:r>
              <a:rPr lang="en-US" sz="1600" dirty="0"/>
              <a:t>HTTP requests primarily employ one of two </a:t>
            </a:r>
            <a:r>
              <a:rPr lang="en-US" sz="1600" u="sng" dirty="0"/>
              <a:t>request methods</a:t>
            </a:r>
            <a:r>
              <a:rPr lang="en-US" sz="1600" dirty="0"/>
              <a:t>:</a:t>
            </a:r>
          </a:p>
          <a:p>
            <a:pPr>
              <a:lnSpc>
                <a:spcPct val="90000"/>
              </a:lnSpc>
            </a:pPr>
            <a:r>
              <a:rPr lang="en-US" sz="1800" b="1" dirty="0">
                <a:latin typeface="Courier New" panose="02070309020205020404" pitchFamily="49" charset="0"/>
                <a:cs typeface="Courier New" panose="02070309020205020404" pitchFamily="49" charset="0"/>
              </a:rPr>
              <a:t>GET</a:t>
            </a:r>
            <a:r>
              <a:rPr lang="en-US" sz="1800" dirty="0"/>
              <a:t> –Here the user can only specify a path.  This can be used to send data to the server by use of a ‘? Followed by a list of name/value pairs separated by an equals sign. Multiple fields are separated by using the ‘&amp;’ character.</a:t>
            </a:r>
          </a:p>
          <a:p>
            <a:pPr>
              <a:lnSpc>
                <a:spcPct val="90000"/>
              </a:lnSpc>
            </a:pPr>
            <a:r>
              <a:rPr lang="en-US" sz="1800" dirty="0"/>
              <a:t>E.g.: </a:t>
            </a:r>
            <a:r>
              <a:rPr lang="en-US" sz="1400" b="1" dirty="0">
                <a:latin typeface="Courier New" panose="02070309020205020404" pitchFamily="49" charset="0"/>
                <a:cs typeface="Courier New" panose="02070309020205020404" pitchFamily="49" charset="0"/>
              </a:rPr>
              <a:t>GET /</a:t>
            </a:r>
            <a:r>
              <a:rPr lang="en-US" sz="1400" b="1" dirty="0" err="1">
                <a:latin typeface="Courier New" panose="02070309020205020404" pitchFamily="49" charset="0"/>
                <a:cs typeface="Courier New" panose="02070309020205020404" pitchFamily="49" charset="0"/>
              </a:rPr>
              <a:t>index.html?user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larry&amp;pass</a:t>
            </a:r>
            <a:r>
              <a:rPr lang="en-US" sz="1400" b="1" dirty="0">
                <a:latin typeface="Courier New" panose="02070309020205020404" pitchFamily="49" charset="0"/>
                <a:cs typeface="Courier New" panose="02070309020205020404" pitchFamily="49" charset="0"/>
              </a:rPr>
              <a:t>=xiao</a:t>
            </a:r>
            <a:br>
              <a:rPr lang="en-US" sz="1800" dirty="0"/>
            </a:br>
            <a:br>
              <a:rPr lang="en-US" sz="1800" dirty="0"/>
            </a:br>
            <a:r>
              <a:rPr lang="en-US" sz="1800" b="1" dirty="0">
                <a:latin typeface="Courier New" panose="02070309020205020404" pitchFamily="49" charset="0"/>
                <a:cs typeface="Courier New" panose="02070309020205020404" pitchFamily="49" charset="0"/>
              </a:rPr>
              <a:t>POST</a:t>
            </a:r>
            <a:r>
              <a:rPr lang="en-US" sz="1800" dirty="0"/>
              <a:t> – This allows the user to specify a path </a:t>
            </a:r>
            <a:r>
              <a:rPr lang="en-US" sz="1800" u="sng" dirty="0"/>
              <a:t>and</a:t>
            </a:r>
            <a:r>
              <a:rPr lang="en-US" sz="1800" dirty="0"/>
              <a:t> provide data in the body of the HTTP request. </a:t>
            </a:r>
          </a:p>
        </p:txBody>
      </p:sp>
      <p:pic>
        <p:nvPicPr>
          <p:cNvPr id="5" name="Picture 4" descr="Diagram&#10;&#10;Description automatically generated">
            <a:extLst>
              <a:ext uri="{FF2B5EF4-FFF2-40B4-BE49-F238E27FC236}">
                <a16:creationId xmlns:a16="http://schemas.microsoft.com/office/drawing/2014/main" id="{85D3C00C-797E-439F-9D35-E55AACFE27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2821791"/>
            <a:ext cx="4639736" cy="2346411"/>
          </a:xfrm>
          <a:prstGeom prst="rect">
            <a:avLst/>
          </a:prstGeom>
          <a:noFill/>
        </p:spPr>
      </p:pic>
      <p:sp>
        <p:nvSpPr>
          <p:cNvPr id="6" name="TextBox 5">
            <a:extLst>
              <a:ext uri="{FF2B5EF4-FFF2-40B4-BE49-F238E27FC236}">
                <a16:creationId xmlns:a16="http://schemas.microsoft.com/office/drawing/2014/main" id="{DF10AB2E-9469-46F7-9F96-5C943E158534}"/>
              </a:ext>
            </a:extLst>
          </p:cNvPr>
          <p:cNvSpPr txBox="1"/>
          <p:nvPr/>
        </p:nvSpPr>
        <p:spPr>
          <a:xfrm>
            <a:off x="8794136" y="4968147"/>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ackoverflow.com/questions/4109689/how-does-a-client-browser-generate-a-request-to-be-sent-to-a-serv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830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Types of Input Tags</a:t>
            </a:r>
          </a:p>
        </p:txBody>
      </p:sp>
      <p:graphicFrame>
        <p:nvGraphicFramePr>
          <p:cNvPr id="4" name="Table 4">
            <a:extLst>
              <a:ext uri="{FF2B5EF4-FFF2-40B4-BE49-F238E27FC236}">
                <a16:creationId xmlns:a16="http://schemas.microsoft.com/office/drawing/2014/main" id="{A6ADF70D-AD07-45CF-BC14-8BB22216347B}"/>
              </a:ext>
            </a:extLst>
          </p:cNvPr>
          <p:cNvGraphicFramePr>
            <a:graphicFrameLocks/>
          </p:cNvGraphicFramePr>
          <p:nvPr>
            <p:extLst>
              <p:ext uri="{D42A27DB-BD31-4B8C-83A1-F6EECF244321}">
                <p14:modId xmlns:p14="http://schemas.microsoft.com/office/powerpoint/2010/main" val="894596173"/>
              </p:ext>
            </p:extLst>
          </p:nvPr>
        </p:nvGraphicFramePr>
        <p:xfrm>
          <a:off x="1097280" y="2037179"/>
          <a:ext cx="10058399" cy="3723640"/>
        </p:xfrm>
        <a:graphic>
          <a:graphicData uri="http://schemas.openxmlformats.org/drawingml/2006/table">
            <a:tbl>
              <a:tblPr firstRow="1" bandRow="1">
                <a:tableStyleId>{5C22544A-7EE6-4342-B048-85BDC9FD1C3A}</a:tableStyleId>
              </a:tblPr>
              <a:tblGrid>
                <a:gridCol w="2942060">
                  <a:extLst>
                    <a:ext uri="{9D8B030D-6E8A-4147-A177-3AD203B41FA5}">
                      <a16:colId xmlns:a16="http://schemas.microsoft.com/office/drawing/2014/main" val="551967581"/>
                    </a:ext>
                  </a:extLst>
                </a:gridCol>
                <a:gridCol w="4492101">
                  <a:extLst>
                    <a:ext uri="{9D8B030D-6E8A-4147-A177-3AD203B41FA5}">
                      <a16:colId xmlns:a16="http://schemas.microsoft.com/office/drawing/2014/main" val="936038674"/>
                    </a:ext>
                  </a:extLst>
                </a:gridCol>
                <a:gridCol w="2624238">
                  <a:extLst>
                    <a:ext uri="{9D8B030D-6E8A-4147-A177-3AD203B41FA5}">
                      <a16:colId xmlns:a16="http://schemas.microsoft.com/office/drawing/2014/main" val="237473750"/>
                    </a:ext>
                  </a:extLst>
                </a:gridCol>
              </a:tblGrid>
              <a:tr h="370840">
                <a:tc>
                  <a:txBody>
                    <a:bodyPr/>
                    <a:lstStyle/>
                    <a:p>
                      <a:r>
                        <a:rPr lang="en-US"/>
                        <a:t>Code</a:t>
                      </a:r>
                      <a:endParaRPr lang="en-US" dirty="0"/>
                    </a:p>
                  </a:txBody>
                  <a:tcPr/>
                </a:tc>
                <a:tc>
                  <a:txBody>
                    <a:bodyPr/>
                    <a:lstStyle/>
                    <a:p>
                      <a:r>
                        <a:rPr lang="en-US"/>
                        <a:t>Description</a:t>
                      </a:r>
                      <a:endParaRPr lang="en-US" dirty="0"/>
                    </a:p>
                  </a:txBody>
                  <a:tcPr/>
                </a:tc>
                <a:tc>
                  <a:txBody>
                    <a:bodyPr/>
                    <a:lstStyle/>
                    <a:p>
                      <a:pPr algn="ctr"/>
                      <a:r>
                        <a:rPr lang="en-US" dirty="0"/>
                        <a:t>Appearance</a:t>
                      </a:r>
                    </a:p>
                  </a:txBody>
                  <a:tcPr/>
                </a:tc>
                <a:extLst>
                  <a:ext uri="{0D108BD9-81ED-4DB2-BD59-A6C34878D82A}">
                    <a16:rowId xmlns:a16="http://schemas.microsoft.com/office/drawing/2014/main" val="184437925"/>
                  </a:ext>
                </a:extLst>
              </a:tr>
              <a:tr h="432835">
                <a:tc>
                  <a:txBody>
                    <a:bodyPr/>
                    <a:lstStyle/>
                    <a:p>
                      <a:r>
                        <a:rPr lang="en-US" sz="1600" b="1" dirty="0">
                          <a:latin typeface="Courier New" panose="02070309020205020404" pitchFamily="49" charset="0"/>
                          <a:cs typeface="Courier New" panose="02070309020205020404" pitchFamily="49" charset="0"/>
                        </a:rPr>
                        <a:t>&lt;INPUT type="range" name="field" value=20 min=0 max=100 /&gt;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Creates a slider on the screen that can be used to specify a value between the “min” and “max” parameters.  The “value” parameter can be used to select a default position. If not specified, the control is set to the midpoint between “min” and “max”.  If “min” and “max” are not provided they default to “0” and “100” respectively.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156132120"/>
                  </a:ext>
                </a:extLst>
              </a:tr>
              <a:tr h="370840">
                <a:tc>
                  <a:txBody>
                    <a:bodyPr/>
                    <a:lstStyle/>
                    <a:p>
                      <a:r>
                        <a:rPr lang="en-US" sz="1600" b="1" dirty="0">
                          <a:latin typeface="Courier New" panose="02070309020205020404" pitchFamily="49" charset="0"/>
                          <a:cs typeface="Courier New" panose="02070309020205020404" pitchFamily="49" charset="0"/>
                        </a:rPr>
                        <a:t>&lt;INPUT type="submit" name="submitted" value="Click Here!" /&gt;</a:t>
                      </a:r>
                    </a:p>
                  </a:txBody>
                  <a:tcPr/>
                </a:tc>
                <a:tc>
                  <a:txBody>
                    <a:bodyPr/>
                    <a:lstStyle/>
                    <a:p>
                      <a:r>
                        <a:rPr lang="en-US" sz="1600" dirty="0"/>
                        <a:t>Causes the browser to collect the data in this form into an HTTP Request and send it to the script mentioned in the “action” parameter.  The HTTP Request will, in addition to all that data contain a field with the name of </a:t>
                      </a:r>
                      <a:r>
                        <a:rPr lang="en-US" sz="1600" u="sng" dirty="0"/>
                        <a:t>this button</a:t>
                      </a:r>
                      <a:r>
                        <a:rPr lang="en-US" sz="1600" dirty="0"/>
                        <a:t> which contains the data from its “value” parameter.</a:t>
                      </a:r>
                    </a:p>
                  </a:txBody>
                  <a:tcPr/>
                </a:tc>
                <a:tc>
                  <a:txBody>
                    <a:bodyPr/>
                    <a:lstStyle/>
                    <a:p>
                      <a:endParaRPr lang="en-US" dirty="0"/>
                    </a:p>
                  </a:txBody>
                  <a:tcPr/>
                </a:tc>
                <a:extLst>
                  <a:ext uri="{0D108BD9-81ED-4DB2-BD59-A6C34878D82A}">
                    <a16:rowId xmlns:a16="http://schemas.microsoft.com/office/drawing/2014/main" val="2430937425"/>
                  </a:ext>
                </a:extLst>
              </a:tr>
            </a:tbl>
          </a:graphicData>
        </a:graphic>
      </p:graphicFrame>
      <p:pic>
        <p:nvPicPr>
          <p:cNvPr id="5" name="Picture 4">
            <a:extLst>
              <a:ext uri="{FF2B5EF4-FFF2-40B4-BE49-F238E27FC236}">
                <a16:creationId xmlns:a16="http://schemas.microsoft.com/office/drawing/2014/main" id="{5DCAEB33-F808-48DC-8E28-6D4C4C39939C}"/>
              </a:ext>
            </a:extLst>
          </p:cNvPr>
          <p:cNvPicPr>
            <a:picLocks noChangeAspect="1"/>
          </p:cNvPicPr>
          <p:nvPr/>
        </p:nvPicPr>
        <p:blipFill>
          <a:blip r:embed="rId2"/>
          <a:stretch>
            <a:fillRect/>
          </a:stretch>
        </p:blipFill>
        <p:spPr>
          <a:xfrm>
            <a:off x="9080450" y="2795298"/>
            <a:ext cx="1676634" cy="362001"/>
          </a:xfrm>
          <a:prstGeom prst="rect">
            <a:avLst/>
          </a:prstGeom>
        </p:spPr>
      </p:pic>
      <p:pic>
        <p:nvPicPr>
          <p:cNvPr id="7" name="Picture 6">
            <a:extLst>
              <a:ext uri="{FF2B5EF4-FFF2-40B4-BE49-F238E27FC236}">
                <a16:creationId xmlns:a16="http://schemas.microsoft.com/office/drawing/2014/main" id="{54AEC24B-84C4-46C7-9931-EC67758F5BCE}"/>
              </a:ext>
            </a:extLst>
          </p:cNvPr>
          <p:cNvPicPr>
            <a:picLocks noChangeAspect="1"/>
          </p:cNvPicPr>
          <p:nvPr/>
        </p:nvPicPr>
        <p:blipFill>
          <a:blip r:embed="rId3"/>
          <a:stretch>
            <a:fillRect/>
          </a:stretch>
        </p:blipFill>
        <p:spPr>
          <a:xfrm>
            <a:off x="9371003" y="4401448"/>
            <a:ext cx="1095528" cy="381053"/>
          </a:xfrm>
          <a:prstGeom prst="rect">
            <a:avLst/>
          </a:prstGeom>
        </p:spPr>
      </p:pic>
    </p:spTree>
    <p:extLst>
      <p:ext uri="{BB962C8B-B14F-4D97-AF65-F5344CB8AC3E}">
        <p14:creationId xmlns:p14="http://schemas.microsoft.com/office/powerpoint/2010/main" val="4022319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Types of Input Tags</a:t>
            </a:r>
          </a:p>
        </p:txBody>
      </p:sp>
      <p:graphicFrame>
        <p:nvGraphicFramePr>
          <p:cNvPr id="4" name="Table 4">
            <a:extLst>
              <a:ext uri="{FF2B5EF4-FFF2-40B4-BE49-F238E27FC236}">
                <a16:creationId xmlns:a16="http://schemas.microsoft.com/office/drawing/2014/main" id="{A6ADF70D-AD07-45CF-BC14-8BB22216347B}"/>
              </a:ext>
            </a:extLst>
          </p:cNvPr>
          <p:cNvGraphicFramePr>
            <a:graphicFrameLocks/>
          </p:cNvGraphicFramePr>
          <p:nvPr>
            <p:extLst>
              <p:ext uri="{D42A27DB-BD31-4B8C-83A1-F6EECF244321}">
                <p14:modId xmlns:p14="http://schemas.microsoft.com/office/powerpoint/2010/main" val="3251937446"/>
              </p:ext>
            </p:extLst>
          </p:nvPr>
        </p:nvGraphicFramePr>
        <p:xfrm>
          <a:off x="1097280" y="2037179"/>
          <a:ext cx="10058399" cy="3388360"/>
        </p:xfrm>
        <a:graphic>
          <a:graphicData uri="http://schemas.openxmlformats.org/drawingml/2006/table">
            <a:tbl>
              <a:tblPr firstRow="1" bandRow="1">
                <a:tableStyleId>{5C22544A-7EE6-4342-B048-85BDC9FD1C3A}</a:tableStyleId>
              </a:tblPr>
              <a:tblGrid>
                <a:gridCol w="2942060">
                  <a:extLst>
                    <a:ext uri="{9D8B030D-6E8A-4147-A177-3AD203B41FA5}">
                      <a16:colId xmlns:a16="http://schemas.microsoft.com/office/drawing/2014/main" val="551967581"/>
                    </a:ext>
                  </a:extLst>
                </a:gridCol>
                <a:gridCol w="4492101">
                  <a:extLst>
                    <a:ext uri="{9D8B030D-6E8A-4147-A177-3AD203B41FA5}">
                      <a16:colId xmlns:a16="http://schemas.microsoft.com/office/drawing/2014/main" val="936038674"/>
                    </a:ext>
                  </a:extLst>
                </a:gridCol>
                <a:gridCol w="2624238">
                  <a:extLst>
                    <a:ext uri="{9D8B030D-6E8A-4147-A177-3AD203B41FA5}">
                      <a16:colId xmlns:a16="http://schemas.microsoft.com/office/drawing/2014/main" val="237473750"/>
                    </a:ext>
                  </a:extLst>
                </a:gridCol>
              </a:tblGrid>
              <a:tr h="370840">
                <a:tc>
                  <a:txBody>
                    <a:bodyPr/>
                    <a:lstStyle/>
                    <a:p>
                      <a:r>
                        <a:rPr lang="en-US" dirty="0"/>
                        <a:t>Code</a:t>
                      </a:r>
                    </a:p>
                  </a:txBody>
                  <a:tcPr/>
                </a:tc>
                <a:tc>
                  <a:txBody>
                    <a:bodyPr/>
                    <a:lstStyle/>
                    <a:p>
                      <a:r>
                        <a:rPr lang="en-US"/>
                        <a:t>Description</a:t>
                      </a:r>
                      <a:endParaRPr lang="en-US" dirty="0"/>
                    </a:p>
                  </a:txBody>
                  <a:tcPr/>
                </a:tc>
                <a:tc>
                  <a:txBody>
                    <a:bodyPr/>
                    <a:lstStyle/>
                    <a:p>
                      <a:pPr algn="ctr"/>
                      <a:r>
                        <a:rPr lang="en-US" dirty="0"/>
                        <a:t>Appearance</a:t>
                      </a:r>
                    </a:p>
                  </a:txBody>
                  <a:tcPr/>
                </a:tc>
                <a:extLst>
                  <a:ext uri="{0D108BD9-81ED-4DB2-BD59-A6C34878D82A}">
                    <a16:rowId xmlns:a16="http://schemas.microsoft.com/office/drawing/2014/main" val="184437925"/>
                  </a:ext>
                </a:extLst>
              </a:tr>
              <a:tr h="370840">
                <a:tc>
                  <a:txBody>
                    <a:bodyPr/>
                    <a:lstStyle/>
                    <a:p>
                      <a:r>
                        <a:rPr lang="en-US" sz="1600" b="1" dirty="0">
                          <a:latin typeface="Courier New" panose="02070309020205020404" pitchFamily="49" charset="0"/>
                          <a:cs typeface="Courier New" panose="02070309020205020404" pitchFamily="49" charset="0"/>
                        </a:rPr>
                        <a:t>&lt;INPUT type="radio" name="field" value="A"  CHECKED/&gt;&lt;INPUT type="radio" name="field" value="B"  /&gt;</a:t>
                      </a:r>
                    </a:p>
                  </a:txBody>
                  <a:tcPr/>
                </a:tc>
                <a:tc>
                  <a:txBody>
                    <a:bodyPr/>
                    <a:lstStyle/>
                    <a:p>
                      <a:r>
                        <a:rPr lang="en-US" sz="1600" dirty="0"/>
                        <a:t>Creates a series of circular clickable buttons which are related in function. Clicking on one button turns “off” all the other buttons.  When submitted, only the value from the selected button ends up in the HTTP Request.</a:t>
                      </a:r>
                    </a:p>
                    <a:p>
                      <a:endParaRPr lang="en-US" sz="1600" dirty="0"/>
                    </a:p>
                    <a:p>
                      <a:r>
                        <a:rPr lang="en-US" sz="1600" b="1" u="sng" dirty="0"/>
                        <a:t>In order to work, radio buttons must all have exactly the same name.</a:t>
                      </a:r>
                    </a:p>
                    <a:p>
                      <a:endParaRPr lang="en-US" sz="1600" dirty="0"/>
                    </a:p>
                    <a:p>
                      <a:r>
                        <a:rPr lang="en-US" sz="1600" dirty="0"/>
                        <a:t>If no button is selected the field is not included.  The “checked” attribute can be included to allow a button to be on by default.</a:t>
                      </a:r>
                    </a:p>
                  </a:txBody>
                  <a:tcPr/>
                </a:tc>
                <a:tc>
                  <a:txBody>
                    <a:bodyPr/>
                    <a:lstStyle/>
                    <a:p>
                      <a:endParaRPr lang="en-US" dirty="0"/>
                    </a:p>
                  </a:txBody>
                  <a:tcPr/>
                </a:tc>
                <a:extLst>
                  <a:ext uri="{0D108BD9-81ED-4DB2-BD59-A6C34878D82A}">
                    <a16:rowId xmlns:a16="http://schemas.microsoft.com/office/drawing/2014/main" val="2430937425"/>
                  </a:ext>
                </a:extLst>
              </a:tr>
            </a:tbl>
          </a:graphicData>
        </a:graphic>
      </p:graphicFrame>
      <p:pic>
        <p:nvPicPr>
          <p:cNvPr id="5" name="Picture 4">
            <a:extLst>
              <a:ext uri="{FF2B5EF4-FFF2-40B4-BE49-F238E27FC236}">
                <a16:creationId xmlns:a16="http://schemas.microsoft.com/office/drawing/2014/main" id="{59CB7057-08E8-4286-A237-58DBBF53F893}"/>
              </a:ext>
            </a:extLst>
          </p:cNvPr>
          <p:cNvPicPr>
            <a:picLocks noChangeAspect="1"/>
          </p:cNvPicPr>
          <p:nvPr/>
        </p:nvPicPr>
        <p:blipFill>
          <a:blip r:embed="rId2"/>
          <a:stretch>
            <a:fillRect/>
          </a:stretch>
        </p:blipFill>
        <p:spPr>
          <a:xfrm>
            <a:off x="9628213" y="3090714"/>
            <a:ext cx="581106" cy="333422"/>
          </a:xfrm>
          <a:prstGeom prst="rect">
            <a:avLst/>
          </a:prstGeom>
        </p:spPr>
      </p:pic>
      <p:sp>
        <p:nvSpPr>
          <p:cNvPr id="3" name="TextBox 2">
            <a:extLst>
              <a:ext uri="{FF2B5EF4-FFF2-40B4-BE49-F238E27FC236}">
                <a16:creationId xmlns:a16="http://schemas.microsoft.com/office/drawing/2014/main" id="{22FD48FA-F4A6-5F66-0614-466F6EF59028}"/>
              </a:ext>
            </a:extLst>
          </p:cNvPr>
          <p:cNvSpPr txBox="1"/>
          <p:nvPr/>
        </p:nvSpPr>
        <p:spPr>
          <a:xfrm>
            <a:off x="1097280" y="5655076"/>
            <a:ext cx="10058400" cy="646331"/>
          </a:xfrm>
          <a:prstGeom prst="rect">
            <a:avLst/>
          </a:prstGeom>
          <a:noFill/>
        </p:spPr>
        <p:txBody>
          <a:bodyPr wrap="square" rtlCol="0">
            <a:spAutoFit/>
          </a:bodyPr>
          <a:lstStyle/>
          <a:p>
            <a:pPr algn="ctr"/>
            <a:r>
              <a:rPr lang="en-US" b="1" dirty="0"/>
              <a:t>NOTE: ALL input tags of all types require a name to function.  If a field has no name.  The data isn’t sent.</a:t>
            </a:r>
            <a:endParaRPr lang="en-CA" b="1" dirty="0"/>
          </a:p>
        </p:txBody>
      </p:sp>
    </p:spTree>
    <p:extLst>
      <p:ext uri="{BB962C8B-B14F-4D97-AF65-F5344CB8AC3E}">
        <p14:creationId xmlns:p14="http://schemas.microsoft.com/office/powerpoint/2010/main" val="20452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Form Methods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35136" y="2120901"/>
            <a:ext cx="4637695" cy="4030462"/>
          </a:xfrm>
        </p:spPr>
        <p:txBody>
          <a:bodyPr>
            <a:normAutofit/>
          </a:bodyPr>
          <a:lstStyle/>
          <a:p>
            <a:pPr>
              <a:buFont typeface="Arial" panose="020B0604020202020204" pitchFamily="34" charset="0"/>
              <a:buChar char="•"/>
            </a:pPr>
            <a:r>
              <a:rPr lang="en-US" dirty="0"/>
              <a:t>As we have mentioned above submitting a form creates a HTTP Request.  However, we haven’t discussed what kind of request it generates.</a:t>
            </a:r>
          </a:p>
          <a:p>
            <a:pPr>
              <a:buFont typeface="Arial" panose="020B0604020202020204" pitchFamily="34" charset="0"/>
              <a:buChar char="•"/>
            </a:pPr>
            <a:r>
              <a:rPr lang="en-US" dirty="0"/>
              <a:t>By default, it creates a “GET” request.  We can also tell it to use some other verb by use of the “method” parameter.</a:t>
            </a:r>
          </a:p>
          <a:p>
            <a:pPr>
              <a:buFont typeface="Arial" panose="020B0604020202020204" pitchFamily="34" charset="0"/>
              <a:buChar char="•"/>
            </a:pPr>
            <a:r>
              <a:rPr lang="en-US" dirty="0"/>
              <a:t>So, what’s the difference?</a:t>
            </a:r>
          </a:p>
        </p:txBody>
      </p:sp>
      <p:sp>
        <p:nvSpPr>
          <p:cNvPr id="7" name="Content Placeholder 3">
            <a:extLst>
              <a:ext uri="{FF2B5EF4-FFF2-40B4-BE49-F238E27FC236}">
                <a16:creationId xmlns:a16="http://schemas.microsoft.com/office/drawing/2014/main" id="{69D0D7F6-5BD4-4E32-B10A-1D94D7AF81F5}"/>
              </a:ext>
            </a:extLst>
          </p:cNvPr>
          <p:cNvSpPr txBox="1">
            <a:spLocks/>
          </p:cNvSpPr>
          <p:nvPr/>
        </p:nvSpPr>
        <p:spPr>
          <a:xfrm>
            <a:off x="5672831" y="2120901"/>
            <a:ext cx="6222521"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 action="</a:t>
            </a:r>
            <a:r>
              <a:rPr lang="en-US" b="1" dirty="0" err="1">
                <a:solidFill>
                  <a:srgbClr val="3FFF3F"/>
                </a:solidFill>
                <a:latin typeface="Courier New" panose="02070309020205020404" pitchFamily="49" charset="0"/>
                <a:cs typeface="Courier New" panose="02070309020205020404" pitchFamily="49" charset="0"/>
              </a:rPr>
              <a:t>test.php</a:t>
            </a:r>
            <a:r>
              <a:rPr lang="en-US" b="1" dirty="0">
                <a:solidFill>
                  <a:srgbClr val="3FFF3F"/>
                </a:solidFill>
                <a:latin typeface="Courier New" panose="02070309020205020404" pitchFamily="49" charset="0"/>
                <a:cs typeface="Courier New" panose="02070309020205020404" pitchFamily="49" charset="0"/>
              </a:rPr>
              <a:t>" method="POST"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name="username" /&gt;&lt;BR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name="password"/&gt;&lt;BR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135254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HTTP Request - GET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050742"/>
            <a:ext cx="10058400" cy="3861786"/>
          </a:xfrm>
        </p:spPr>
        <p:txBody>
          <a:bodyPr>
            <a:normAutofit/>
          </a:bodyPr>
          <a:lstStyle/>
          <a:p>
            <a:pPr marL="0" marR="0" indent="0">
              <a:lnSpc>
                <a:spcPct val="80000"/>
              </a:lnSpc>
              <a:spcBef>
                <a:spcPts val="0"/>
              </a:spcBef>
              <a:spcAft>
                <a:spcPts val="800"/>
              </a:spcAft>
              <a:buNone/>
            </a:pP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GET /</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test.php?username</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MyUsername&amp;password</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MyPassword</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 HTTP/1.1</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Host: 172.16.0.240</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User-Agent: Mozilla/5.0 (Windows NT 10.0; Win64; x64; rv:101.0) Gecko/20100101 Firefox/101.0</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Accept: text/</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html;q</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=0.9,image/</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avif,image</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webp</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,*/*;q=0.8</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Accept-Language: </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en-US,en;q</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=0.5</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Accept-Encoding: </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gzip</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 deflate</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Connection: keep-alive </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23108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HTTP Request - POST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050742"/>
            <a:ext cx="10058400" cy="3861786"/>
          </a:xfrm>
        </p:spPr>
        <p:txBody>
          <a:bodyPr>
            <a:normAutofit/>
          </a:bodyPr>
          <a:lstStyle/>
          <a:p>
            <a:pPr marL="0" indent="0">
              <a:lnSpc>
                <a:spcPct val="80000"/>
              </a:lnSpc>
              <a:spcBef>
                <a:spcPts val="0"/>
              </a:spcBef>
              <a:spcAft>
                <a:spcPts val="800"/>
              </a:spcAft>
              <a:buNone/>
            </a:pP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POST /</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test.php</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 HTTP/1.1</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Host: 172.16.0.240</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User-Agent: Mozilla/5.0 (Windows NT 10.0; Win64; x64; rv:101.0) Gecko/20100101 Firefox/101.0</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Accept: text/</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html;q</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=0.9,image/</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avif,image</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webp</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,*/*;q=0.8</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Accept-Language: </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en-US,en;q</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=0.5</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Accept-Encoding: </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gzip</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 deflate</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fr-FR" sz="2000" b="1" dirty="0">
                <a:effectLst/>
                <a:latin typeface="Courier New" panose="02070309020205020404" pitchFamily="49" charset="0"/>
                <a:ea typeface="DengXian" panose="02010600030101010101" pitchFamily="2" charset="-122"/>
                <a:cs typeface="Times New Roman" panose="02020603050405020304" pitchFamily="18" charset="0"/>
              </a:rPr>
              <a:t>Content-Type: application/x-www-</a:t>
            </a:r>
            <a:r>
              <a:rPr lang="fr-FR" sz="2000" b="1" dirty="0" err="1">
                <a:effectLst/>
                <a:latin typeface="Courier New" panose="02070309020205020404" pitchFamily="49" charset="0"/>
                <a:ea typeface="DengXian" panose="02010600030101010101" pitchFamily="2" charset="-122"/>
                <a:cs typeface="Times New Roman" panose="02020603050405020304" pitchFamily="18" charset="0"/>
              </a:rPr>
              <a:t>form</a:t>
            </a:r>
            <a:r>
              <a:rPr lang="fr-FR" sz="2000" b="1" dirty="0">
                <a:effectLst/>
                <a:latin typeface="Courier New" panose="02070309020205020404" pitchFamily="49" charset="0"/>
                <a:ea typeface="DengXian" panose="02010600030101010101" pitchFamily="2" charset="-122"/>
                <a:cs typeface="Times New Roman" panose="02020603050405020304" pitchFamily="18" charset="0"/>
              </a:rPr>
              <a:t>-</a:t>
            </a:r>
            <a:r>
              <a:rPr lang="fr-FR" sz="2000" b="1" dirty="0" err="1">
                <a:effectLst/>
                <a:latin typeface="Courier New" panose="02070309020205020404" pitchFamily="49" charset="0"/>
                <a:ea typeface="DengXian" panose="02010600030101010101" pitchFamily="2" charset="-122"/>
                <a:cs typeface="Times New Roman" panose="02020603050405020304" pitchFamily="18" charset="0"/>
              </a:rPr>
              <a:t>urlencoded</a:t>
            </a:r>
            <a:br>
              <a:rPr lang="fr-FR" sz="2000" b="1" dirty="0">
                <a:latin typeface="Courier New" panose="02070309020205020404" pitchFamily="49" charset="0"/>
                <a:ea typeface="DengXian" panose="02010600030101010101" pitchFamily="2" charset="-122"/>
                <a:cs typeface="Times New Roman" panose="02020603050405020304" pitchFamily="18" charset="0"/>
              </a:rPr>
            </a:br>
            <a:r>
              <a:rPr lang="fr-FR" sz="2000" b="1" dirty="0">
                <a:effectLst/>
                <a:latin typeface="Courier New" panose="02070309020205020404" pitchFamily="49" charset="0"/>
                <a:ea typeface="DengXian" panose="02010600030101010101" pitchFamily="2" charset="-122"/>
                <a:cs typeface="Times New Roman" panose="02020603050405020304" pitchFamily="18" charset="0"/>
              </a:rPr>
              <a:t>Content-</a:t>
            </a:r>
            <a:r>
              <a:rPr lang="fr-FR" sz="2000" b="1" dirty="0" err="1">
                <a:effectLst/>
                <a:latin typeface="Courier New" panose="02070309020205020404" pitchFamily="49" charset="0"/>
                <a:ea typeface="DengXian" panose="02010600030101010101" pitchFamily="2" charset="-122"/>
                <a:cs typeface="Times New Roman" panose="02020603050405020304" pitchFamily="18" charset="0"/>
              </a:rPr>
              <a:t>Length</a:t>
            </a:r>
            <a:r>
              <a:rPr lang="fr-FR" sz="2000" b="1" dirty="0">
                <a:effectLst/>
                <a:latin typeface="Courier New" panose="02070309020205020404" pitchFamily="49" charset="0"/>
                <a:ea typeface="DengXian" panose="02010600030101010101" pitchFamily="2" charset="-122"/>
                <a:cs typeface="Times New Roman" panose="02020603050405020304" pitchFamily="18" charset="0"/>
              </a:rPr>
              <a:t>: 39</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Connection: keep-alive</a:t>
            </a: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endParaRPr lang="en-US" sz="2000" b="1" dirty="0">
              <a:effectLst/>
              <a:latin typeface="Courier New" panose="02070309020205020404" pitchFamily="49" charset="0"/>
              <a:ea typeface="DengXian" panose="02010600030101010101" pitchFamily="2" charset="-122"/>
              <a:cs typeface="Times New Roman" panose="02020603050405020304" pitchFamily="18" charset="0"/>
            </a:endParaRPr>
          </a:p>
          <a:p>
            <a:pPr marL="0" marR="0" indent="0">
              <a:lnSpc>
                <a:spcPct val="80000"/>
              </a:lnSpc>
              <a:spcBef>
                <a:spcPts val="0"/>
              </a:spcBef>
              <a:spcAft>
                <a:spcPts val="800"/>
              </a:spcAft>
              <a:buNone/>
            </a:pPr>
            <a:br>
              <a:rPr lang="en-US" sz="2000" b="1" dirty="0">
                <a:effectLst/>
                <a:latin typeface="Courier New" panose="02070309020205020404" pitchFamily="49" charset="0"/>
                <a:ea typeface="DengXian" panose="02010600030101010101" pitchFamily="2" charset="-122"/>
                <a:cs typeface="Times New Roman" panose="02020603050405020304" pitchFamily="18" charset="0"/>
              </a:rPr>
            </a:b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username=</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MyUsername&amp;password</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a:t>
            </a:r>
            <a:r>
              <a:rPr lang="en-US" sz="2000" b="1" dirty="0" err="1">
                <a:effectLst/>
                <a:latin typeface="Courier New" panose="02070309020205020404" pitchFamily="49" charset="0"/>
                <a:ea typeface="DengXian" panose="02010600030101010101" pitchFamily="2" charset="-122"/>
                <a:cs typeface="Times New Roman" panose="02020603050405020304" pitchFamily="18" charset="0"/>
              </a:rPr>
              <a:t>MyPassword</a:t>
            </a:r>
            <a:endParaRPr lang="en-US" sz="2000" b="1" dirty="0">
              <a:effectLst/>
              <a:latin typeface="Courier New" panose="02070309020205020404" pitchFamily="49" charset="0"/>
              <a:ea typeface="DengXian" panose="02010600030101010101" pitchFamily="2" charset="-122"/>
              <a:cs typeface="Times New Roman" panose="02020603050405020304" pitchFamily="18" charset="0"/>
            </a:endParaRPr>
          </a:p>
          <a:p>
            <a:pPr marL="0" indent="0">
              <a:lnSpc>
                <a:spcPct val="80000"/>
              </a:lnSpc>
              <a:spcBef>
                <a:spcPts val="0"/>
              </a:spcBef>
              <a:spcAft>
                <a:spcPts val="800"/>
              </a:spcAft>
              <a:buNone/>
            </a:pPr>
            <a:r>
              <a:rPr lang="en-US" sz="2000" dirty="0">
                <a:effectLst/>
                <a:latin typeface="Courier New" panose="02070309020205020404" pitchFamily="49" charset="0"/>
                <a:ea typeface="DengXian" panose="02010600030101010101" pitchFamily="2" charset="-122"/>
                <a:cs typeface="Times New Roman" panose="02020603050405020304" pitchFamily="18" charset="0"/>
              </a:rPr>
              <a:t>(there is one &lt;CR&gt;&lt;LF&gt; sequence here)</a:t>
            </a:r>
            <a:r>
              <a:rPr lang="en-US" sz="2000" b="1" dirty="0">
                <a:effectLst/>
                <a:latin typeface="Courier New" panose="02070309020205020404" pitchFamily="49" charset="0"/>
                <a:ea typeface="DengXian" panose="02010600030101010101" pitchFamily="2" charset="-122"/>
                <a:cs typeface="Times New Roman" panose="02020603050405020304" pitchFamily="18" charset="0"/>
              </a:rPr>
              <a:t> </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351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GET vs. POST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050742"/>
            <a:ext cx="10058400" cy="3861786"/>
          </a:xfrm>
        </p:spPr>
        <p:txBody>
          <a:bodyPr>
            <a:normAutofit fontScale="92500" lnSpcReduction="20000"/>
          </a:bodyPr>
          <a:lstStyle/>
          <a:p>
            <a:pPr>
              <a:buFont typeface="Arial" panose="020B0604020202020204" pitchFamily="34" charset="0"/>
              <a:buChar char="•"/>
            </a:pPr>
            <a:r>
              <a:rPr lang="en-US" dirty="0"/>
              <a:t>As you can see the GET request places the form fields in the URL line and the POST request places them in the body of the request.  When choosing which type of request to use it’s important to know the strengths and weaknesses of each:</a:t>
            </a:r>
          </a:p>
          <a:p>
            <a:pPr>
              <a:buFont typeface="Arial" panose="020B0604020202020204" pitchFamily="34" charset="0"/>
              <a:buChar char="•"/>
            </a:pPr>
            <a:r>
              <a:rPr lang="en-US" dirty="0"/>
              <a:t>Advantages of Using a GET request:</a:t>
            </a:r>
          </a:p>
          <a:p>
            <a:pPr lvl="1">
              <a:buFont typeface="Arial" panose="020B0604020202020204" pitchFamily="34" charset="0"/>
              <a:buChar char="•"/>
            </a:pPr>
            <a:r>
              <a:rPr lang="en-US" dirty="0"/>
              <a:t>Can be cached.</a:t>
            </a:r>
          </a:p>
          <a:p>
            <a:pPr lvl="1">
              <a:buFont typeface="Arial" panose="020B0604020202020204" pitchFamily="34" charset="0"/>
              <a:buChar char="•"/>
            </a:pPr>
            <a:r>
              <a:rPr lang="en-US" dirty="0"/>
              <a:t>Can be bookmarked.</a:t>
            </a:r>
          </a:p>
          <a:p>
            <a:pPr lvl="1">
              <a:buFont typeface="Arial" panose="020B0604020202020204" pitchFamily="34" charset="0"/>
              <a:buChar char="•"/>
            </a:pPr>
            <a:r>
              <a:rPr lang="en-US" dirty="0"/>
              <a:t>Can be encoded in a URL.</a:t>
            </a:r>
          </a:p>
          <a:p>
            <a:pPr lvl="1">
              <a:buFont typeface="Arial" panose="020B0604020202020204" pitchFamily="34" charset="0"/>
              <a:buChar char="•"/>
            </a:pPr>
            <a:r>
              <a:rPr lang="en-US" dirty="0"/>
              <a:t>Human-readable </a:t>
            </a:r>
          </a:p>
          <a:p>
            <a:pPr>
              <a:buFont typeface="Arial" panose="020B0604020202020204" pitchFamily="34" charset="0"/>
              <a:buChar char="•"/>
            </a:pPr>
            <a:r>
              <a:rPr lang="en-US" dirty="0"/>
              <a:t>Advantages of using a POST request:</a:t>
            </a:r>
          </a:p>
          <a:p>
            <a:pPr lvl="1">
              <a:buFont typeface="Arial" panose="020B0604020202020204" pitchFamily="34" charset="0"/>
              <a:buChar char="•"/>
            </a:pPr>
            <a:r>
              <a:rPr lang="en-US" dirty="0"/>
              <a:t>Can’t be easily seen by anyone observing the browser URL bar.</a:t>
            </a:r>
          </a:p>
          <a:p>
            <a:pPr lvl="1">
              <a:buFont typeface="Arial" panose="020B0604020202020204" pitchFamily="34" charset="0"/>
              <a:buChar char="•"/>
            </a:pPr>
            <a:r>
              <a:rPr lang="en-US" dirty="0"/>
              <a:t>The information is not, by default cached. So, nobody can view sensitive information like your login credentials in your browser history..</a:t>
            </a:r>
          </a:p>
          <a:p>
            <a:pPr lvl="1">
              <a:buFont typeface="Arial" panose="020B0604020202020204" pitchFamily="34" charset="0"/>
              <a:buChar char="•"/>
            </a:pPr>
            <a:r>
              <a:rPr lang="en-US" dirty="0"/>
              <a:t>For all intents and purposes, it has no practical maximum length (A GET is limited to about 2048 bytes).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248458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Multiple HTML Forms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050742"/>
            <a:ext cx="10058400" cy="3861786"/>
          </a:xfrm>
        </p:spPr>
        <p:txBody>
          <a:bodyPr>
            <a:normAutofit/>
          </a:bodyPr>
          <a:lstStyle/>
          <a:p>
            <a:pPr>
              <a:buFont typeface="Arial" panose="020B0604020202020204" pitchFamily="34" charset="0"/>
              <a:buChar char="•"/>
            </a:pPr>
            <a:r>
              <a:rPr lang="en-US" dirty="0"/>
              <a:t>A web page can have multiple forms on it.  Each one has its own action parameter and can submit to a different script (or the same one).  </a:t>
            </a:r>
            <a:r>
              <a:rPr lang="en-US" b="1" u="sng" dirty="0"/>
              <a:t>However, they can not be nested!</a:t>
            </a:r>
          </a:p>
          <a:p>
            <a:pPr>
              <a:buFont typeface="Arial" panose="020B0604020202020204" pitchFamily="34" charset="0"/>
              <a:buChar char="•"/>
            </a:pPr>
            <a:r>
              <a:rPr lang="en-US" dirty="0"/>
              <a:t>Each form should have its own “submit” input element. The HTTP request generated by clicking on “submit” does not contain any information about the form.  So, if they all submit to the same script.  The script must differentiate which button was pressed.</a:t>
            </a:r>
          </a:p>
          <a:p>
            <a:pPr>
              <a:buFont typeface="Arial" panose="020B0604020202020204" pitchFamily="34" charset="0"/>
              <a:buChar char="•"/>
            </a:pPr>
            <a:r>
              <a:rPr lang="en-US" dirty="0"/>
              <a:t>One way of doing this is to give the submit buttons different names (or the same name with different values).</a:t>
            </a:r>
          </a:p>
        </p:txBody>
      </p:sp>
    </p:spTree>
    <p:extLst>
      <p:ext uri="{BB962C8B-B14F-4D97-AF65-F5344CB8AC3E}">
        <p14:creationId xmlns:p14="http://schemas.microsoft.com/office/powerpoint/2010/main" val="1324208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5AC9-9A12-BC4B-F196-D863FFD7556D}"/>
              </a:ext>
            </a:extLst>
          </p:cNvPr>
          <p:cNvSpPr>
            <a:spLocks noGrp="1"/>
          </p:cNvSpPr>
          <p:nvPr>
            <p:ph type="title"/>
          </p:nvPr>
        </p:nvSpPr>
        <p:spPr/>
        <p:txBody>
          <a:bodyPr/>
          <a:lstStyle/>
          <a:p>
            <a:r>
              <a:rPr lang="en-CA" dirty="0"/>
              <a:t>HTML Forms in PHP</a:t>
            </a:r>
          </a:p>
        </p:txBody>
      </p:sp>
      <p:sp>
        <p:nvSpPr>
          <p:cNvPr id="3" name="Text Placeholder 2">
            <a:extLst>
              <a:ext uri="{FF2B5EF4-FFF2-40B4-BE49-F238E27FC236}">
                <a16:creationId xmlns:a16="http://schemas.microsoft.com/office/drawing/2014/main" id="{41068639-6762-1F51-796A-A2736684B9F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126516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HTML forms in PHP</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35136" y="2120901"/>
            <a:ext cx="4637695" cy="4030462"/>
          </a:xfrm>
        </p:spPr>
        <p:txBody>
          <a:bodyPr>
            <a:normAutofit/>
          </a:bodyPr>
          <a:lstStyle/>
          <a:p>
            <a:pPr>
              <a:buFont typeface="Arial" panose="020B0604020202020204" pitchFamily="34" charset="0"/>
              <a:buChar char="•"/>
            </a:pPr>
            <a:r>
              <a:rPr lang="en-US" dirty="0"/>
              <a:t>Here’s our login form again (a copy of this can be downloaded from Canvas as </a:t>
            </a:r>
            <a:r>
              <a:rPr lang="en-US" b="1" dirty="0" err="1">
                <a:latin typeface="Courier New" panose="02070309020205020404" pitchFamily="49" charset="0"/>
                <a:cs typeface="Courier New" panose="02070309020205020404" pitchFamily="49" charset="0"/>
              </a:rPr>
              <a:t>login_get.html</a:t>
            </a:r>
            <a:r>
              <a:rPr lang="en-US" dirty="0" err="1"/>
              <a:t>.You</a:t>
            </a:r>
            <a:r>
              <a:rPr lang="en-US" dirty="0"/>
              <a:t> can just drop it into your </a:t>
            </a:r>
            <a:r>
              <a:rPr lang="en-US" b="1" dirty="0">
                <a:latin typeface="Courier New" panose="02070309020205020404" pitchFamily="49" charset="0"/>
                <a:cs typeface="Courier New" panose="02070309020205020404" pitchFamily="49" charset="0"/>
              </a:rPr>
              <a:t>C:\xampp\htdocs</a:t>
            </a:r>
            <a:r>
              <a:rPr lang="en-US" dirty="0"/>
              <a:t> directory) </a:t>
            </a:r>
          </a:p>
          <a:p>
            <a:pPr>
              <a:buFont typeface="Arial" panose="020B0604020202020204" pitchFamily="34" charset="0"/>
              <a:buChar char="•"/>
            </a:pPr>
            <a:r>
              <a:rPr lang="en-US" dirty="0"/>
              <a:t>As we noted earlier, we can use this to send form data to a PHP script simply by placing the script name in the </a:t>
            </a:r>
            <a:r>
              <a:rPr lang="en-US" b="1" dirty="0">
                <a:latin typeface="Courier New" panose="02070309020205020404" pitchFamily="49" charset="0"/>
                <a:cs typeface="Courier New" panose="02070309020205020404" pitchFamily="49" charset="0"/>
              </a:rPr>
              <a:t>action</a:t>
            </a:r>
            <a:r>
              <a:rPr lang="en-US" dirty="0"/>
              <a:t> parameter.</a:t>
            </a:r>
          </a:p>
        </p:txBody>
      </p:sp>
      <p:sp>
        <p:nvSpPr>
          <p:cNvPr id="7" name="Content Placeholder 3">
            <a:extLst>
              <a:ext uri="{FF2B5EF4-FFF2-40B4-BE49-F238E27FC236}">
                <a16:creationId xmlns:a16="http://schemas.microsoft.com/office/drawing/2014/main" id="{69D0D7F6-5BD4-4E32-B10A-1D94D7AF81F5}"/>
              </a:ext>
            </a:extLst>
          </p:cNvPr>
          <p:cNvSpPr txBox="1">
            <a:spLocks/>
          </p:cNvSpPr>
          <p:nvPr/>
        </p:nvSpPr>
        <p:spPr>
          <a:xfrm>
            <a:off x="5672831" y="2120901"/>
            <a:ext cx="6222521"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 action="</a:t>
            </a:r>
            <a:r>
              <a:rPr lang="en-US" b="1" dirty="0" err="1">
                <a:solidFill>
                  <a:srgbClr val="3FFF3F"/>
                </a:solidFill>
                <a:latin typeface="Courier New" panose="02070309020205020404" pitchFamily="49" charset="0"/>
                <a:cs typeface="Courier New" panose="02070309020205020404" pitchFamily="49" charset="0"/>
              </a:rPr>
              <a:t>myapp.php</a:t>
            </a:r>
            <a:r>
              <a:rPr lang="en-US" b="1" dirty="0">
                <a:solidFill>
                  <a:srgbClr val="3FFF3F"/>
                </a:solidFill>
                <a:latin typeface="Courier New" panose="02070309020205020404" pitchFamily="49" charset="0"/>
                <a:cs typeface="Courier New" panose="02070309020205020404" pitchFamily="49" charset="0"/>
              </a:rPr>
              <a:t>" method="GET"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name="username" /&gt;&lt;BR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name="password"/&gt;&lt;BR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/&gt;&lt;/FORM&gt;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1757375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Working with HTML forms in PHP</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4682083" cy="3760891"/>
          </a:xfrm>
        </p:spPr>
        <p:txBody>
          <a:bodyPr>
            <a:normAutofit fontScale="92500" lnSpcReduction="20000"/>
          </a:bodyPr>
          <a:lstStyle/>
          <a:p>
            <a:pPr>
              <a:buFont typeface="Arial" panose="020B0604020202020204" pitchFamily="34" charset="0"/>
              <a:buChar char="•"/>
            </a:pPr>
            <a:r>
              <a:rPr lang="en-US" dirty="0"/>
              <a:t>PHP makes it pretty easy to get data from the user.  Everything you need is in arrays.</a:t>
            </a:r>
          </a:p>
          <a:p>
            <a:pPr>
              <a:buFont typeface="Arial" panose="020B0604020202020204" pitchFamily="34" charset="0"/>
              <a:buChar char="•"/>
            </a:pPr>
            <a:r>
              <a:rPr lang="en-US" dirty="0"/>
              <a:t>When data is passed on the URL line such as </a:t>
            </a:r>
            <a:r>
              <a:rPr lang="en-US" b="1" dirty="0">
                <a:latin typeface="Courier New" panose="02070309020205020404" pitchFamily="49" charset="0"/>
                <a:cs typeface="Courier New" panose="02070309020205020404" pitchFamily="49" charset="0"/>
                <a:hlinkClick r:id="rId2"/>
              </a:rPr>
              <a:t>http://myserver.com/myapp.php?username=xxxx&amp;password=yyy</a:t>
            </a:r>
            <a:endParaRPr lang="en-US" b="1"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dirty="0"/>
              <a:t>PHP parses this and puts the values in an array called </a:t>
            </a:r>
            <a:r>
              <a:rPr lang="en-US" b="1" dirty="0">
                <a:latin typeface="Courier New" panose="02070309020205020404" pitchFamily="49" charset="0"/>
                <a:cs typeface="Courier New" panose="02070309020205020404" pitchFamily="49" charset="0"/>
              </a:rPr>
              <a:t>$_GET</a:t>
            </a:r>
          </a:p>
          <a:p>
            <a:pPr>
              <a:buFont typeface="Arial" panose="020B0604020202020204" pitchFamily="34" charset="0"/>
              <a:buChar char="•"/>
            </a:pPr>
            <a:r>
              <a:rPr lang="en-US" dirty="0"/>
              <a:t>So, how do we find the data?</a:t>
            </a:r>
          </a:p>
          <a:p>
            <a:pPr>
              <a:buFont typeface="Arial" panose="020B0604020202020204" pitchFamily="34" charset="0"/>
              <a:buChar char="•"/>
            </a:pPr>
            <a:r>
              <a:rPr lang="en-US" dirty="0"/>
              <a:t>Remember when we said that arrays could have an index that wasn’t a number?</a:t>
            </a:r>
          </a:p>
          <a:p>
            <a:pPr>
              <a:buFont typeface="Arial" panose="020B0604020202020204" pitchFamily="34" charset="0"/>
              <a:buChar char="•"/>
            </a:pPr>
            <a:r>
              <a:rPr lang="en-US" dirty="0"/>
              <a:t>That’s exactly what we do here!</a:t>
            </a:r>
          </a:p>
        </p:txBody>
      </p:sp>
      <p:sp>
        <p:nvSpPr>
          <p:cNvPr id="4" name="Content Placeholder 3">
            <a:extLst>
              <a:ext uri="{FF2B5EF4-FFF2-40B4-BE49-F238E27FC236}">
                <a16:creationId xmlns:a16="http://schemas.microsoft.com/office/drawing/2014/main" id="{E4F59E04-A37B-47DE-A043-032EA722FB71}"/>
              </a:ext>
            </a:extLst>
          </p:cNvPr>
          <p:cNvSpPr txBox="1">
            <a:spLocks/>
          </p:cNvSpPr>
          <p:nvPr/>
        </p:nvSpPr>
        <p:spPr>
          <a:xfrm>
            <a:off x="5885895" y="2120901"/>
            <a:ext cx="6000579"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&lt;?PHP</a:t>
            </a:r>
          </a:p>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 = $_GET['password’];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sent_username</a:t>
            </a:r>
            <a:r>
              <a:rPr lang="en-US" b="1" dirty="0">
                <a:solidFill>
                  <a:srgbClr val="3FFF3F"/>
                </a:solidFill>
                <a:latin typeface="Courier New" panose="02070309020205020404" pitchFamily="49" charset="0"/>
                <a:cs typeface="Courier New" panose="02070309020205020404" pitchFamily="49" charset="0"/>
              </a:rPr>
              <a:t> = $_GET['username'];</a:t>
            </a:r>
          </a:p>
          <a:p>
            <a:pPr marL="0" indent="0">
              <a:buNone/>
            </a:pP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("%s %s",$sent_username,$</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a:t>
            </a:r>
          </a:p>
          <a:p>
            <a:pPr marL="0" indent="0">
              <a:buNone/>
            </a:pP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32149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The story so far…</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10000"/>
          </a:bodyPr>
          <a:lstStyle/>
          <a:p>
            <a:r>
              <a:rPr lang="en-US" dirty="0"/>
              <a:t>HTTP Responses also contain a header and a body.</a:t>
            </a:r>
          </a:p>
          <a:p>
            <a:r>
              <a:rPr lang="en-US" dirty="0"/>
              <a:t>The header contains the response code telling you if the request was successful.  It also contains the content-type which tells the browser what kind of data is being returned. So the browser can decide what to do with it!  </a:t>
            </a:r>
            <a:br>
              <a:rPr lang="en-US" dirty="0"/>
            </a:br>
            <a:br>
              <a:rPr lang="en-US" dirty="0"/>
            </a:br>
            <a:r>
              <a:rPr lang="en-US" b="1" dirty="0">
                <a:latin typeface="Courier New" panose="02070309020205020404" pitchFamily="49" charset="0"/>
                <a:cs typeface="Courier New" panose="02070309020205020404" pitchFamily="49" charset="0"/>
              </a:rPr>
              <a:t>HTTP/1.1 200 OK</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Content-Type: text/html</a:t>
            </a:r>
          </a:p>
          <a:p>
            <a:r>
              <a:rPr lang="en-US" dirty="0"/>
              <a:t>The body is simply the data was requested  i.e., HTML, PDF file, etc..</a:t>
            </a:r>
          </a:p>
        </p:txBody>
      </p:sp>
      <p:pic>
        <p:nvPicPr>
          <p:cNvPr id="5" name="Picture 4" descr="Diagram&#10;&#10;Description automatically generated">
            <a:extLst>
              <a:ext uri="{FF2B5EF4-FFF2-40B4-BE49-F238E27FC236}">
                <a16:creationId xmlns:a16="http://schemas.microsoft.com/office/drawing/2014/main" id="{85D3C00C-797E-439F-9D35-E55AACFE27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2821791"/>
            <a:ext cx="4639736" cy="2346411"/>
          </a:xfrm>
          <a:prstGeom prst="rect">
            <a:avLst/>
          </a:prstGeom>
          <a:noFill/>
        </p:spPr>
      </p:pic>
      <p:sp>
        <p:nvSpPr>
          <p:cNvPr id="6" name="TextBox 5">
            <a:extLst>
              <a:ext uri="{FF2B5EF4-FFF2-40B4-BE49-F238E27FC236}">
                <a16:creationId xmlns:a16="http://schemas.microsoft.com/office/drawing/2014/main" id="{DF10AB2E-9469-46F7-9F96-5C943E158534}"/>
              </a:ext>
            </a:extLst>
          </p:cNvPr>
          <p:cNvSpPr txBox="1"/>
          <p:nvPr/>
        </p:nvSpPr>
        <p:spPr>
          <a:xfrm>
            <a:off x="8794136" y="4968147"/>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ackoverflow.com/questions/4109689/how-does-a-client-browser-generate-a-request-to-be-sent-to-a-serv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807862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FORMS - GET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4682083" cy="3760891"/>
          </a:xfrm>
        </p:spPr>
        <p:txBody>
          <a:bodyPr>
            <a:normAutofit/>
          </a:bodyPr>
          <a:lstStyle/>
          <a:p>
            <a:pPr>
              <a:buFont typeface="Arial" panose="020B0604020202020204" pitchFamily="34" charset="0"/>
              <a:buChar char="•"/>
            </a:pPr>
            <a:r>
              <a:rPr lang="en-US" dirty="0"/>
              <a:t>As you can see all we need to do is use a string as the index into the array.</a:t>
            </a:r>
          </a:p>
          <a:p>
            <a:pPr>
              <a:buFont typeface="Arial" panose="020B0604020202020204" pitchFamily="34" charset="0"/>
              <a:buChar char="•"/>
            </a:pPr>
            <a:r>
              <a:rPr lang="en-US" dirty="0"/>
              <a:t>If the string matches one of the values passed in the URL, then it shows up in this array!</a:t>
            </a:r>
          </a:p>
          <a:p>
            <a:pPr>
              <a:buFont typeface="Arial" panose="020B0604020202020204" pitchFamily="34" charset="0"/>
              <a:buChar char="•"/>
            </a:pPr>
            <a:r>
              <a:rPr lang="en-US" dirty="0"/>
              <a:t>(A copy of this can be found on Canvas as </a:t>
            </a:r>
            <a:r>
              <a:rPr lang="en-US" b="1" dirty="0" err="1">
                <a:latin typeface="Courier New" panose="02070309020205020404" pitchFamily="49" charset="0"/>
                <a:cs typeface="Courier New" panose="02070309020205020404" pitchFamily="49" charset="0"/>
              </a:rPr>
              <a:t>myapp.php</a:t>
            </a:r>
            <a:r>
              <a:rPr lang="en-US" dirty="0"/>
              <a:t>)</a:t>
            </a:r>
          </a:p>
        </p:txBody>
      </p:sp>
      <p:sp>
        <p:nvSpPr>
          <p:cNvPr id="5" name="Content Placeholder 3">
            <a:extLst>
              <a:ext uri="{FF2B5EF4-FFF2-40B4-BE49-F238E27FC236}">
                <a16:creationId xmlns:a16="http://schemas.microsoft.com/office/drawing/2014/main" id="{183F836D-05E2-14F2-78DD-B5922A5DD4D7}"/>
              </a:ext>
            </a:extLst>
          </p:cNvPr>
          <p:cNvSpPr txBox="1">
            <a:spLocks/>
          </p:cNvSpPr>
          <p:nvPr/>
        </p:nvSpPr>
        <p:spPr>
          <a:xfrm>
            <a:off x="5885895" y="2120901"/>
            <a:ext cx="6000579"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&lt;?PHP</a:t>
            </a:r>
          </a:p>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 = $_GET['password’];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sent_username</a:t>
            </a:r>
            <a:r>
              <a:rPr lang="en-US" b="1" dirty="0">
                <a:solidFill>
                  <a:srgbClr val="3FFF3F"/>
                </a:solidFill>
                <a:latin typeface="Courier New" panose="02070309020205020404" pitchFamily="49" charset="0"/>
                <a:cs typeface="Courier New" panose="02070309020205020404" pitchFamily="49" charset="0"/>
              </a:rPr>
              <a:t> = $_GET['username'];</a:t>
            </a:r>
          </a:p>
          <a:p>
            <a:pPr marL="0" indent="0">
              <a:buNone/>
            </a:pP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("%s %s",$sent_username,$</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a:t>
            </a:r>
          </a:p>
          <a:p>
            <a:pPr marL="0" indent="0">
              <a:buNone/>
            </a:pP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61272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FORMS - POST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4682083" cy="3760891"/>
          </a:xfrm>
        </p:spPr>
        <p:txBody>
          <a:bodyPr>
            <a:normAutofit/>
          </a:bodyPr>
          <a:lstStyle/>
          <a:p>
            <a:pPr>
              <a:buFont typeface="Arial" panose="020B0604020202020204" pitchFamily="34" charset="0"/>
              <a:buChar char="•"/>
            </a:pPr>
            <a:r>
              <a:rPr lang="en-US" dirty="0"/>
              <a:t>When you use a web form to POST data to a PHP script.  It works in a nearly identical way.</a:t>
            </a:r>
          </a:p>
          <a:p>
            <a:pPr>
              <a:buFont typeface="Arial" panose="020B0604020202020204" pitchFamily="34" charset="0"/>
              <a:buChar char="•"/>
            </a:pPr>
            <a:r>
              <a:rPr lang="en-US" dirty="0"/>
              <a:t>This time our variable is called </a:t>
            </a:r>
            <a:r>
              <a:rPr lang="en-US" b="1" dirty="0">
                <a:latin typeface="Courier New" panose="02070309020205020404" pitchFamily="49" charset="0"/>
                <a:cs typeface="Courier New" panose="02070309020205020404" pitchFamily="49" charset="0"/>
              </a:rPr>
              <a:t>$_POST</a:t>
            </a:r>
          </a:p>
          <a:p>
            <a:pPr>
              <a:buFont typeface="Arial" panose="020B0604020202020204" pitchFamily="34" charset="0"/>
              <a:buChar char="•"/>
            </a:pPr>
            <a:r>
              <a:rPr lang="en-US" dirty="0">
                <a:cs typeface="Courier New" panose="02070309020205020404" pitchFamily="49" charset="0"/>
              </a:rPr>
              <a:t>The index this time is the name defined in the HTML form field tag.</a:t>
            </a:r>
          </a:p>
        </p:txBody>
      </p:sp>
      <p:sp>
        <p:nvSpPr>
          <p:cNvPr id="4" name="Content Placeholder 3">
            <a:extLst>
              <a:ext uri="{FF2B5EF4-FFF2-40B4-BE49-F238E27FC236}">
                <a16:creationId xmlns:a16="http://schemas.microsoft.com/office/drawing/2014/main" id="{E4F59E04-A37B-47DE-A043-032EA722FB71}"/>
              </a:ext>
            </a:extLst>
          </p:cNvPr>
          <p:cNvSpPr txBox="1">
            <a:spLocks/>
          </p:cNvSpPr>
          <p:nvPr/>
        </p:nvSpPr>
        <p:spPr>
          <a:xfrm>
            <a:off x="5885895" y="2120901"/>
            <a:ext cx="6000579"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&lt;HTML&gt;&lt;BODY&gt;&lt;FORM method='POST'&gt;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name='username'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name='password'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value='login'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&lt;/FORM&gt;&lt;/BODY&gt;&lt;/HTML&gt;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 = $_POST['password'];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sent_username</a:t>
            </a:r>
            <a:r>
              <a:rPr lang="en-US" b="1" dirty="0">
                <a:solidFill>
                  <a:srgbClr val="3FFF3F"/>
                </a:solidFill>
                <a:latin typeface="Courier New" panose="02070309020205020404" pitchFamily="49" charset="0"/>
                <a:cs typeface="Courier New" panose="02070309020205020404" pitchFamily="49" charset="0"/>
              </a:rPr>
              <a:t> = $_POST['username'];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echo $</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a:t>
            </a:r>
          </a:p>
          <a:p>
            <a:pPr marL="0" indent="0">
              <a:buNone/>
            </a:pP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282755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FORMS - POST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4682083" cy="3760891"/>
          </a:xfrm>
        </p:spPr>
        <p:txBody>
          <a:bodyPr>
            <a:normAutofit fontScale="92500" lnSpcReduction="10000"/>
          </a:bodyPr>
          <a:lstStyle/>
          <a:p>
            <a:pPr>
              <a:buFont typeface="Arial" panose="020B0604020202020204" pitchFamily="34" charset="0"/>
              <a:buChar char="•"/>
            </a:pPr>
            <a:r>
              <a:rPr lang="en-US" dirty="0"/>
              <a:t>As you can see, we’ve done a few things differently this time.</a:t>
            </a:r>
            <a:endParaRPr lang="en-US" dirty="0">
              <a:cs typeface="Courier New" panose="02070309020205020404" pitchFamily="49" charset="0"/>
            </a:endParaRPr>
          </a:p>
          <a:p>
            <a:pPr>
              <a:buFont typeface="Arial" panose="020B0604020202020204" pitchFamily="34" charset="0"/>
              <a:buChar char="•"/>
            </a:pPr>
            <a:r>
              <a:rPr lang="en-US" dirty="0">
                <a:cs typeface="Courier New" panose="02070309020205020404" pitchFamily="49" charset="0"/>
              </a:rPr>
              <a:t>We have combined the HTML and the PHP into the same file.</a:t>
            </a:r>
          </a:p>
          <a:p>
            <a:pPr>
              <a:buFont typeface="Arial" panose="020B0604020202020204" pitchFamily="34" charset="0"/>
              <a:buChar char="•"/>
            </a:pPr>
            <a:r>
              <a:rPr lang="en-US" dirty="0">
                <a:cs typeface="Courier New" panose="02070309020205020404" pitchFamily="49" charset="0"/>
              </a:rPr>
              <a:t>We have also omitted the </a:t>
            </a:r>
            <a:r>
              <a:rPr lang="en-US" b="1" dirty="0">
                <a:latin typeface="Courier New" panose="02070309020205020404" pitchFamily="49" charset="0"/>
                <a:cs typeface="Courier New" panose="02070309020205020404" pitchFamily="49" charset="0"/>
              </a:rPr>
              <a:t>action</a:t>
            </a:r>
            <a:r>
              <a:rPr lang="en-US" dirty="0">
                <a:cs typeface="Courier New" panose="02070309020205020404" pitchFamily="49" charset="0"/>
              </a:rPr>
              <a:t> parameter. This will cause the form to submit to the same URL it loaded from.</a:t>
            </a:r>
          </a:p>
          <a:p>
            <a:pPr>
              <a:buFont typeface="Arial" panose="020B0604020202020204" pitchFamily="34" charset="0"/>
              <a:buChar char="•"/>
            </a:pPr>
            <a:r>
              <a:rPr lang="en-US" dirty="0">
                <a:cs typeface="Courier New" panose="02070309020205020404" pitchFamily="49" charset="0"/>
              </a:rPr>
              <a:t>This is sometimes called a </a:t>
            </a:r>
            <a:r>
              <a:rPr lang="en-US" b="1" u="sng" dirty="0">
                <a:cs typeface="Courier New" panose="02070309020205020404" pitchFamily="49" charset="0"/>
              </a:rPr>
              <a:t>self-submitting form.</a:t>
            </a:r>
          </a:p>
          <a:p>
            <a:pPr>
              <a:buFont typeface="Arial" panose="020B0604020202020204" pitchFamily="34" charset="0"/>
              <a:buChar char="•"/>
            </a:pPr>
            <a:r>
              <a:rPr lang="en-US" dirty="0">
                <a:cs typeface="Courier New" panose="02070309020205020404" pitchFamily="49" charset="0"/>
              </a:rPr>
              <a:t>(You can find a copy of this on Canvas as </a:t>
            </a:r>
            <a:r>
              <a:rPr lang="en-US" b="1" dirty="0" err="1">
                <a:latin typeface="Courier New" panose="02070309020205020404" pitchFamily="49" charset="0"/>
                <a:cs typeface="Courier New" panose="02070309020205020404" pitchFamily="49" charset="0"/>
              </a:rPr>
              <a:t>self_submit.php</a:t>
            </a:r>
            <a:r>
              <a:rPr lang="en-US" dirty="0">
                <a:cs typeface="Courier New" panose="02070309020205020404" pitchFamily="49" charset="0"/>
              </a:rPr>
              <a:t>)</a:t>
            </a:r>
          </a:p>
        </p:txBody>
      </p:sp>
      <p:sp>
        <p:nvSpPr>
          <p:cNvPr id="5" name="Content Placeholder 3">
            <a:extLst>
              <a:ext uri="{FF2B5EF4-FFF2-40B4-BE49-F238E27FC236}">
                <a16:creationId xmlns:a16="http://schemas.microsoft.com/office/drawing/2014/main" id="{58A0F3D4-4EC3-A7CE-4B24-8D20BE16E5D5}"/>
              </a:ext>
            </a:extLst>
          </p:cNvPr>
          <p:cNvSpPr txBox="1">
            <a:spLocks/>
          </p:cNvSpPr>
          <p:nvPr/>
        </p:nvSpPr>
        <p:spPr>
          <a:xfrm>
            <a:off x="5885895" y="2120901"/>
            <a:ext cx="6000579"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&lt;HTML&gt;&lt;BODY&gt;&lt;FORM method='POST'&gt;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name='username'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name='password'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value='login'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&lt;/FORM&gt;&lt;/BODY&gt;&lt;/HTML&gt;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 = $_POST['password'];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sent_username</a:t>
            </a:r>
            <a:r>
              <a:rPr lang="en-US" b="1" dirty="0">
                <a:solidFill>
                  <a:srgbClr val="3FFF3F"/>
                </a:solidFill>
                <a:latin typeface="Courier New" panose="02070309020205020404" pitchFamily="49" charset="0"/>
                <a:cs typeface="Courier New" panose="02070309020205020404" pitchFamily="49" charset="0"/>
              </a:rPr>
              <a:t> = $_POST['username'];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echo $</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a:t>
            </a:r>
          </a:p>
          <a:p>
            <a:pPr marL="0" indent="0">
              <a:buNone/>
            </a:pP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44184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Notes on Using $_GET/$_POST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31883" y="2108201"/>
            <a:ext cx="10728234" cy="1533863"/>
          </a:xfrm>
        </p:spPr>
        <p:txBody>
          <a:bodyPr>
            <a:normAutofit fontScale="92500"/>
          </a:bodyPr>
          <a:lstStyle/>
          <a:p>
            <a:pPr>
              <a:buFont typeface="Arial" panose="020B0604020202020204" pitchFamily="34" charset="0"/>
              <a:buChar char="•"/>
            </a:pPr>
            <a:r>
              <a:rPr lang="en-US" dirty="0"/>
              <a:t>Regardless of the kind of data being sent in the form field. $_GET and $_POST both convert the data into a string.  If you need to make sure that form contains a number.  PHP provides the </a:t>
            </a:r>
            <a:r>
              <a:rPr lang="en-US" b="1" dirty="0" err="1">
                <a:latin typeface="Courier New" panose="02070309020205020404" pitchFamily="49" charset="0"/>
                <a:cs typeface="Courier New" panose="02070309020205020404" pitchFamily="49" charset="0"/>
              </a:rPr>
              <a:t>is_numeric</a:t>
            </a:r>
            <a:r>
              <a:rPr lang="en-US" b="1" dirty="0">
                <a:latin typeface="Courier New" panose="02070309020205020404" pitchFamily="49" charset="0"/>
                <a:cs typeface="Courier New" panose="02070309020205020404" pitchFamily="49" charset="0"/>
              </a:rPr>
              <a:t>()</a:t>
            </a:r>
            <a:r>
              <a:rPr lang="en-US" dirty="0"/>
              <a:t> function.</a:t>
            </a:r>
          </a:p>
          <a:p>
            <a:pPr>
              <a:buFont typeface="Arial" panose="020B0604020202020204" pitchFamily="34" charset="0"/>
              <a:buChar char="•"/>
            </a:pPr>
            <a:r>
              <a:rPr lang="en-US" dirty="0"/>
              <a:t>As we mentioned earlier some conditions cause a form field not to be sent.  When this happens attempting to access an index with that name in the  </a:t>
            </a:r>
            <a:r>
              <a:rPr lang="en-US" b="1" dirty="0">
                <a:latin typeface="Courier New" panose="02070309020205020404" pitchFamily="49" charset="0"/>
                <a:cs typeface="Courier New" panose="02070309020205020404" pitchFamily="49" charset="0"/>
              </a:rPr>
              <a:t>$_GET</a:t>
            </a:r>
            <a:r>
              <a:rPr lang="en-US" dirty="0"/>
              <a:t> or </a:t>
            </a:r>
            <a:r>
              <a:rPr lang="en-US" b="1" dirty="0">
                <a:latin typeface="Courier New" panose="02070309020205020404" pitchFamily="49" charset="0"/>
                <a:cs typeface="Courier New" panose="02070309020205020404" pitchFamily="49" charset="0"/>
              </a:rPr>
              <a:t>$_POST</a:t>
            </a:r>
            <a:r>
              <a:rPr lang="en-US" dirty="0"/>
              <a:t>  arrays will cause an error.</a:t>
            </a:r>
          </a:p>
          <a:p>
            <a:pPr>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E4F59E04-A37B-47DE-A043-032EA722FB71}"/>
              </a:ext>
            </a:extLst>
          </p:cNvPr>
          <p:cNvSpPr txBox="1">
            <a:spLocks/>
          </p:cNvSpPr>
          <p:nvPr/>
        </p:nvSpPr>
        <p:spPr>
          <a:xfrm>
            <a:off x="731883" y="3642064"/>
            <a:ext cx="10789194" cy="2669959"/>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&lt;HTML&gt;&lt;BODY&gt;&lt;FORM method='POST’&gt;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name='username’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name='password’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value='login’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&lt;/FORM&gt;&lt;/BODY&gt;&lt;/HTML&gt;&lt;?PHP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isset</a:t>
            </a:r>
            <a:r>
              <a:rPr lang="en-US" b="1" dirty="0">
                <a:solidFill>
                  <a:srgbClr val="3FFF3F"/>
                </a:solidFill>
                <a:latin typeface="Courier New" panose="02070309020205020404" pitchFamily="49" charset="0"/>
                <a:cs typeface="Courier New" panose="02070309020205020404" pitchFamily="49" charset="0"/>
              </a:rPr>
              <a:t>($_POST['password'])?$_POST['password']:"";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sent_username</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isset</a:t>
            </a:r>
            <a:r>
              <a:rPr lang="en-US" b="1" dirty="0">
                <a:solidFill>
                  <a:srgbClr val="3FFF3F"/>
                </a:solidFill>
                <a:latin typeface="Courier New" panose="02070309020205020404" pitchFamily="49" charset="0"/>
                <a:cs typeface="Courier New" panose="02070309020205020404" pitchFamily="49" charset="0"/>
              </a:rPr>
              <a:t>($_POST['username'])?$_POST['username']:"";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echo $</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1257095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Notes on Using $_GET/$_POST</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31883" y="2108201"/>
            <a:ext cx="10728234" cy="1533863"/>
          </a:xfrm>
        </p:spPr>
        <p:txBody>
          <a:bodyPr>
            <a:normAutofit/>
          </a:bodyPr>
          <a:lstStyle/>
          <a:p>
            <a:pPr>
              <a:buFont typeface="Arial" panose="020B0604020202020204" pitchFamily="34" charset="0"/>
              <a:buChar char="•"/>
            </a:pPr>
            <a:r>
              <a:rPr lang="en-US" dirty="0"/>
              <a:t>Because of this we frequently need to check to see if the index exists before you try and use it.  To do so people often use the </a:t>
            </a:r>
            <a:r>
              <a:rPr lang="en-US" b="1" dirty="0" err="1">
                <a:latin typeface="Courier New" panose="02070309020205020404" pitchFamily="49" charset="0"/>
                <a:cs typeface="Courier New" panose="02070309020205020404" pitchFamily="49" charset="0"/>
              </a:rPr>
              <a:t>isset</a:t>
            </a:r>
            <a:r>
              <a:rPr lang="en-US" dirty="0">
                <a:cs typeface="Courier New" panose="02070309020205020404" pitchFamily="49" charset="0"/>
              </a:rPr>
              <a:t>() function</a:t>
            </a:r>
            <a:r>
              <a:rPr lang="en-US" dirty="0"/>
              <a:t>.</a:t>
            </a:r>
          </a:p>
          <a:p>
            <a:pPr>
              <a:buFont typeface="Arial" panose="020B0604020202020204" pitchFamily="34" charset="0"/>
              <a:buChar char="•"/>
            </a:pPr>
            <a:r>
              <a:rPr lang="en-US" dirty="0"/>
              <a:t>Passing </a:t>
            </a:r>
            <a:r>
              <a:rPr lang="en-US" b="1" dirty="0" err="1">
                <a:latin typeface="Courier New" panose="02070309020205020404" pitchFamily="49" charset="0"/>
                <a:cs typeface="Courier New" panose="02070309020205020404" pitchFamily="49" charset="0"/>
              </a:rPr>
              <a:t>isset</a:t>
            </a:r>
            <a:r>
              <a:rPr lang="en-US" b="1" dirty="0">
                <a:latin typeface="Courier New" panose="02070309020205020404" pitchFamily="49" charset="0"/>
                <a:cs typeface="Courier New" panose="02070309020205020404" pitchFamily="49" charset="0"/>
              </a:rPr>
              <a:t>()</a:t>
            </a:r>
            <a:r>
              <a:rPr lang="en-US" b="1" dirty="0"/>
              <a:t> </a:t>
            </a:r>
            <a:r>
              <a:rPr lang="en-US" dirty="0"/>
              <a:t>a variable will tell you if it exists or not.  You can combine this with the ‘?’ operator to make sure a variable always has a value.</a:t>
            </a:r>
          </a:p>
        </p:txBody>
      </p:sp>
      <p:sp>
        <p:nvSpPr>
          <p:cNvPr id="4" name="Content Placeholder 3">
            <a:extLst>
              <a:ext uri="{FF2B5EF4-FFF2-40B4-BE49-F238E27FC236}">
                <a16:creationId xmlns:a16="http://schemas.microsoft.com/office/drawing/2014/main" id="{E4F59E04-A37B-47DE-A043-032EA722FB71}"/>
              </a:ext>
            </a:extLst>
          </p:cNvPr>
          <p:cNvSpPr txBox="1">
            <a:spLocks/>
          </p:cNvSpPr>
          <p:nvPr/>
        </p:nvSpPr>
        <p:spPr>
          <a:xfrm>
            <a:off x="731883" y="3642064"/>
            <a:ext cx="10789194" cy="2669959"/>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&lt;HTML&gt;&lt;BODY&gt;&lt;FORM method='POST’&gt;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name='username’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name='password’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value='login’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&lt;/FORM&gt;&lt;/BODY&gt;&lt;/HTML&gt;&lt;?PHP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isset</a:t>
            </a:r>
            <a:r>
              <a:rPr lang="en-US" b="1" dirty="0">
                <a:solidFill>
                  <a:srgbClr val="3FFF3F"/>
                </a:solidFill>
                <a:latin typeface="Courier New" panose="02070309020205020404" pitchFamily="49" charset="0"/>
                <a:cs typeface="Courier New" panose="02070309020205020404" pitchFamily="49" charset="0"/>
              </a:rPr>
              <a:t>($_POST['password'])?$_POST['password']:"";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sent_username</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isset</a:t>
            </a:r>
            <a:r>
              <a:rPr lang="en-US" b="1" dirty="0">
                <a:solidFill>
                  <a:srgbClr val="3FFF3F"/>
                </a:solidFill>
                <a:latin typeface="Courier New" panose="02070309020205020404" pitchFamily="49" charset="0"/>
                <a:cs typeface="Courier New" panose="02070309020205020404" pitchFamily="49" charset="0"/>
              </a:rPr>
              <a:t>($_POST['username'])?$_POST['username']:"";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echo $</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2586095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Getting Headers and other data.</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2118582"/>
            <a:ext cx="10742321" cy="3962622"/>
          </a:xfrm>
        </p:spPr>
        <p:txBody>
          <a:bodyPr>
            <a:noAutofit/>
          </a:bodyPr>
          <a:lstStyle/>
          <a:p>
            <a:pPr>
              <a:buFont typeface="Arial" panose="020B0604020202020204" pitchFamily="34" charset="0"/>
              <a:buChar char="•"/>
            </a:pPr>
            <a:r>
              <a:rPr lang="en-US" dirty="0"/>
              <a:t>As we have just learned the CGI sends us the HTML form data – for both GET and POST Requests.  In addition, it gives us access to just about all the information in the HTTP Request.</a:t>
            </a:r>
          </a:p>
          <a:p>
            <a:pPr>
              <a:buFont typeface="Arial" panose="020B0604020202020204" pitchFamily="34" charset="0"/>
              <a:buChar char="•"/>
            </a:pPr>
            <a:r>
              <a:rPr lang="en-US" dirty="0"/>
              <a:t>For example, if you want to know if the browser has set the HTTP “Connection” header to “keep alive”.  You can query</a:t>
            </a:r>
            <a:r>
              <a:rPr lang="en-US" dirty="0">
                <a:cs typeface="Courier New" panose="02070309020205020404" pitchFamily="49" charset="0"/>
              </a:rPr>
              <a:t> </a:t>
            </a:r>
            <a:r>
              <a:rPr lang="en-US" b="1" dirty="0">
                <a:latin typeface="Courier New" panose="02070309020205020404" pitchFamily="49" charset="0"/>
                <a:cs typeface="Courier New" panose="02070309020205020404" pitchFamily="49" charset="0"/>
              </a:rPr>
              <a:t>$_SERVER['HTTP_CONNECTION']</a:t>
            </a:r>
            <a:r>
              <a:rPr lang="en-US" dirty="0"/>
              <a:t>.  All the HTTP Request headers exist in this array, but many are prefixed with “</a:t>
            </a:r>
            <a:r>
              <a:rPr lang="en-US" b="1" dirty="0">
                <a:latin typeface="Courier New" panose="02070309020205020404" pitchFamily="49" charset="0"/>
                <a:cs typeface="Courier New" panose="02070309020205020404" pitchFamily="49" charset="0"/>
              </a:rPr>
              <a:t>HTTP_</a:t>
            </a:r>
            <a:r>
              <a:rPr lang="en-US" dirty="0"/>
              <a:t>”. E.g., If we want to check the User-Agent string we need to look at </a:t>
            </a:r>
            <a:r>
              <a:rPr lang="en-US" b="1" dirty="0">
                <a:latin typeface="Courier New" panose="02070309020205020404" pitchFamily="49" charset="0"/>
                <a:cs typeface="Courier New" panose="02070309020205020404" pitchFamily="49" charset="0"/>
              </a:rPr>
              <a:t>$_SERVER['HTTP_USER_AGENT</a:t>
            </a:r>
            <a:r>
              <a:rPr lang="en-CA" b="1"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r>
              <a:rPr lang="en-US" dirty="0"/>
              <a:t> </a:t>
            </a:r>
          </a:p>
          <a:p>
            <a:pPr>
              <a:buFont typeface="Arial" panose="020B0604020202020204" pitchFamily="34" charset="0"/>
              <a:buChar char="•"/>
            </a:pPr>
            <a:r>
              <a:rPr lang="en-US" dirty="0"/>
              <a:t>Server also gives you a lot of other information.  For example, </a:t>
            </a:r>
            <a:r>
              <a:rPr lang="en-US" b="1" dirty="0">
                <a:latin typeface="Courier New" panose="02070309020205020404" pitchFamily="49" charset="0"/>
                <a:cs typeface="Courier New" panose="02070309020205020404" pitchFamily="49" charset="0"/>
              </a:rPr>
              <a:t>$_SERVER[</a:t>
            </a:r>
            <a:r>
              <a:rPr lang="en-CA" b="1" dirty="0">
                <a:latin typeface="Courier New" panose="02070309020205020404" pitchFamily="49" charset="0"/>
                <a:cs typeface="Courier New" panose="02070309020205020404" pitchFamily="49" charset="0"/>
              </a:rPr>
              <a:t>'SERVER_ADDR']</a:t>
            </a:r>
            <a:r>
              <a:rPr lang="en-CA" dirty="0"/>
              <a:t> supplies the IP address of the server.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4310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Manipulating HTTP Headers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10058400" cy="3760891"/>
          </a:xfrm>
        </p:spPr>
        <p:txBody>
          <a:bodyPr>
            <a:normAutofit/>
          </a:bodyPr>
          <a:lstStyle/>
          <a:p>
            <a:pPr>
              <a:buFont typeface="Arial" panose="020B0604020202020204" pitchFamily="34" charset="0"/>
              <a:buChar char="•"/>
            </a:pPr>
            <a:r>
              <a:rPr lang="en-US" dirty="0"/>
              <a:t>As you saw in your Lab, PHP makes it easy to create a web page.  Anything PHP outputs gets sent back to the requestor’s web browser.</a:t>
            </a:r>
          </a:p>
          <a:p>
            <a:pPr>
              <a:buFont typeface="Arial" panose="020B0604020202020204" pitchFamily="34" charset="0"/>
              <a:buChar char="•"/>
            </a:pPr>
            <a:r>
              <a:rPr lang="en-US" dirty="0"/>
              <a:t>PHP also allows us to manipulate the HTTP Response headers. This should come as no surprise.  Since, as we’ve seen the headers and the content are all part of the same HTTP Response.</a:t>
            </a:r>
          </a:p>
          <a:p>
            <a:pPr>
              <a:buFont typeface="Arial" panose="020B0604020202020204" pitchFamily="34" charset="0"/>
              <a:buChar char="•"/>
            </a:pPr>
            <a:r>
              <a:rPr lang="en-US" dirty="0"/>
              <a:t>PHP does this using a function called </a:t>
            </a:r>
            <a:r>
              <a:rPr lang="en-US" b="1" dirty="0">
                <a:latin typeface="Courier New" panose="02070309020205020404" pitchFamily="49" charset="0"/>
                <a:cs typeface="Courier New" panose="02070309020205020404" pitchFamily="49" charset="0"/>
              </a:rPr>
              <a:t>header()</a:t>
            </a:r>
            <a:r>
              <a:rPr lang="en-US" dirty="0"/>
              <a:t> </a:t>
            </a:r>
          </a:p>
        </p:txBody>
      </p:sp>
      <p:sp>
        <p:nvSpPr>
          <p:cNvPr id="9" name="Content Placeholder 3">
            <a:extLst>
              <a:ext uri="{FF2B5EF4-FFF2-40B4-BE49-F238E27FC236}">
                <a16:creationId xmlns:a16="http://schemas.microsoft.com/office/drawing/2014/main" id="{E61C1151-DA4A-737E-F257-BE072DD963D0}"/>
              </a:ext>
            </a:extLst>
          </p:cNvPr>
          <p:cNvSpPr txBox="1">
            <a:spLocks/>
          </p:cNvSpPr>
          <p:nvPr/>
        </p:nvSpPr>
        <p:spPr>
          <a:xfrm>
            <a:off x="1097280" y="4630445"/>
            <a:ext cx="10789194" cy="1450758"/>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header("Location: http://www.apple.com")</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97208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Manipulating HTTP Headers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10058400" cy="3760891"/>
          </a:xfrm>
        </p:spPr>
        <p:txBody>
          <a:bodyPr>
            <a:normAutofit/>
          </a:bodyPr>
          <a:lstStyle/>
          <a:p>
            <a:pPr>
              <a:buFont typeface="Arial" panose="020B0604020202020204" pitchFamily="34" charset="0"/>
              <a:buChar char="•"/>
            </a:pPr>
            <a:r>
              <a:rPr lang="en-US" dirty="0"/>
              <a:t>The HTTP Response header that we are manipulating here is “Location”.  It allows us to tell a web browser to change its location to a different page.</a:t>
            </a:r>
          </a:p>
          <a:p>
            <a:pPr>
              <a:buFont typeface="Arial" panose="020B0604020202020204" pitchFamily="34" charset="0"/>
              <a:buChar char="•"/>
            </a:pPr>
            <a:r>
              <a:rPr lang="en-US" dirty="0"/>
              <a:t>In the example below any browser invoking this script would receive a HTTP Response containing </a:t>
            </a:r>
            <a:r>
              <a:rPr lang="en-US" b="1" dirty="0">
                <a:latin typeface="Courier New" panose="02070309020205020404" pitchFamily="49" charset="0"/>
                <a:cs typeface="Courier New" panose="02070309020205020404" pitchFamily="49" charset="0"/>
              </a:rPr>
              <a:t>Location: </a:t>
            </a:r>
            <a:r>
              <a:rPr lang="en-US" b="1" dirty="0">
                <a:latin typeface="Courier New" panose="02070309020205020404" pitchFamily="49" charset="0"/>
                <a:cs typeface="Courier New" panose="02070309020205020404" pitchFamily="49" charset="0"/>
                <a:hlinkClick r:id="rId2"/>
              </a:rPr>
              <a:t>http://www.apple.com</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Upon receiving this, the browser would attempt to load the indicated web page.</a:t>
            </a:r>
          </a:p>
          <a:p>
            <a:pPr>
              <a:buFont typeface="Arial" panose="020B0604020202020204" pitchFamily="34" charset="0"/>
              <a:buChar char="•"/>
            </a:pPr>
            <a:r>
              <a:rPr lang="en-US" dirty="0">
                <a:cs typeface="Courier New" panose="02070309020205020404" pitchFamily="49" charset="0"/>
              </a:rPr>
              <a:t>This header is often used when a page has moved. </a:t>
            </a:r>
            <a:endParaRPr lang="en-US" dirty="0"/>
          </a:p>
        </p:txBody>
      </p:sp>
      <p:sp>
        <p:nvSpPr>
          <p:cNvPr id="8" name="Content Placeholder 3">
            <a:extLst>
              <a:ext uri="{FF2B5EF4-FFF2-40B4-BE49-F238E27FC236}">
                <a16:creationId xmlns:a16="http://schemas.microsoft.com/office/drawing/2014/main" id="{C155F692-5065-FCCE-EF2F-24CBF830AE52}"/>
              </a:ext>
            </a:extLst>
          </p:cNvPr>
          <p:cNvSpPr txBox="1">
            <a:spLocks/>
          </p:cNvSpPr>
          <p:nvPr/>
        </p:nvSpPr>
        <p:spPr>
          <a:xfrm>
            <a:off x="1097280" y="4621567"/>
            <a:ext cx="10789194" cy="1450758"/>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header("Location: http://www.apple.com")</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808680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Manipulating HTTP Headers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10058400" cy="3760891"/>
          </a:xfrm>
        </p:spPr>
        <p:txBody>
          <a:bodyPr>
            <a:normAutofit/>
          </a:bodyPr>
          <a:lstStyle/>
          <a:p>
            <a:pPr>
              <a:buFont typeface="Arial" panose="020B0604020202020204" pitchFamily="34" charset="0"/>
              <a:buChar char="•"/>
            </a:pPr>
            <a:r>
              <a:rPr lang="en-US" dirty="0"/>
              <a:t>It’s worth noting that since everything that PHP outputs is placed into the body of a HTTP Response.  Any use of “header” must come before any “echo” or “print” statement.  So, the following snippet will throw an error.</a:t>
            </a:r>
          </a:p>
          <a:p>
            <a:pPr>
              <a:buFont typeface="Arial" panose="020B0604020202020204" pitchFamily="34" charset="0"/>
              <a:buChar char="•"/>
            </a:pPr>
            <a:endParaRPr lang="en-US" dirty="0"/>
          </a:p>
          <a:p>
            <a:pPr>
              <a:buFont typeface="Arial" panose="020B0604020202020204" pitchFamily="34" charset="0"/>
              <a:buChar char="•"/>
            </a:pPr>
            <a:br>
              <a:rPr lang="en-US" dirty="0"/>
            </a:br>
            <a:endParaRPr lang="en-US" dirty="0"/>
          </a:p>
          <a:p>
            <a:pPr>
              <a:buFont typeface="Arial" panose="020B0604020202020204" pitchFamily="34" charset="0"/>
              <a:buChar char="•"/>
            </a:pPr>
            <a:r>
              <a:rPr lang="en-US" dirty="0"/>
              <a:t>But this statement will not!</a:t>
            </a:r>
          </a:p>
        </p:txBody>
      </p:sp>
      <p:sp>
        <p:nvSpPr>
          <p:cNvPr id="8" name="Content Placeholder 3">
            <a:extLst>
              <a:ext uri="{FF2B5EF4-FFF2-40B4-BE49-F238E27FC236}">
                <a16:creationId xmlns:a16="http://schemas.microsoft.com/office/drawing/2014/main" id="{C155F692-5065-FCCE-EF2F-24CBF830AE52}"/>
              </a:ext>
            </a:extLst>
          </p:cNvPr>
          <p:cNvSpPr txBox="1">
            <a:spLocks/>
          </p:cNvSpPr>
          <p:nvPr/>
        </p:nvSpPr>
        <p:spPr>
          <a:xfrm>
            <a:off x="1097280" y="3213716"/>
            <a:ext cx="10789194" cy="1056441"/>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php</a:t>
            </a:r>
            <a:r>
              <a:rPr lang="en-US" b="1" dirty="0">
                <a:solidFill>
                  <a:srgbClr val="3FFF3F"/>
                </a:solidFill>
                <a:latin typeface="Courier New" panose="02070309020205020404" pitchFamily="49" charset="0"/>
                <a:cs typeface="Courier New" panose="02070309020205020404" pitchFamily="49" charset="0"/>
              </a:rPr>
              <a:t> echo "hello";</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header("Location: http://www.apple.com");</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p:txBody>
      </p:sp>
      <p:sp>
        <p:nvSpPr>
          <p:cNvPr id="5" name="Content Placeholder 3">
            <a:extLst>
              <a:ext uri="{FF2B5EF4-FFF2-40B4-BE49-F238E27FC236}">
                <a16:creationId xmlns:a16="http://schemas.microsoft.com/office/drawing/2014/main" id="{46C1AC16-C635-BF95-6CEF-34DD9B79AE23}"/>
              </a:ext>
            </a:extLst>
          </p:cNvPr>
          <p:cNvSpPr txBox="1">
            <a:spLocks/>
          </p:cNvSpPr>
          <p:nvPr/>
        </p:nvSpPr>
        <p:spPr>
          <a:xfrm>
            <a:off x="1036320" y="5120641"/>
            <a:ext cx="10789194" cy="1056441"/>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header("Location: http://www.apple.com");</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echo "hello";?&gt;</a:t>
            </a:r>
          </a:p>
        </p:txBody>
      </p:sp>
    </p:spTree>
    <p:extLst>
      <p:ext uri="{BB962C8B-B14F-4D97-AF65-F5344CB8AC3E}">
        <p14:creationId xmlns:p14="http://schemas.microsoft.com/office/powerpoint/2010/main" val="3285322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Form Architecture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3799643"/>
            <a:ext cx="10058400" cy="2069449"/>
          </a:xfrm>
        </p:spPr>
        <p:txBody>
          <a:bodyPr>
            <a:normAutofit fontScale="92500" lnSpcReduction="20000"/>
          </a:bodyPr>
          <a:lstStyle/>
          <a:p>
            <a:pPr>
              <a:buFont typeface="Arial" panose="020B0604020202020204" pitchFamily="34" charset="0"/>
              <a:buChar char="•"/>
            </a:pPr>
            <a:r>
              <a:rPr lang="en-US" dirty="0"/>
              <a:t>A standard configuration for HTML forms is to have the form either exist as a raw HTML document or generated by a PHP script.</a:t>
            </a:r>
          </a:p>
          <a:p>
            <a:pPr>
              <a:buFont typeface="Arial" panose="020B0604020202020204" pitchFamily="34" charset="0"/>
              <a:buChar char="•"/>
            </a:pPr>
            <a:r>
              <a:rPr lang="en-US" dirty="0"/>
              <a:t>In either case, the user would point their browser to the location of that file.  The server would respond with the HTML data.  Which the browser would render on the screen as a HTML form.</a:t>
            </a:r>
          </a:p>
          <a:p>
            <a:pPr>
              <a:buFont typeface="Arial" panose="020B0604020202020204" pitchFamily="34" charset="0"/>
              <a:buChar char="•"/>
            </a:pPr>
            <a:r>
              <a:rPr lang="en-US" dirty="0"/>
              <a:t>The user would then input their data and click the “submit” button which creates a HTTP Request and sends it to a different script to be processed.</a:t>
            </a:r>
          </a:p>
        </p:txBody>
      </p:sp>
      <p:pic>
        <p:nvPicPr>
          <p:cNvPr id="5" name="Picture 4">
            <a:extLst>
              <a:ext uri="{FF2B5EF4-FFF2-40B4-BE49-F238E27FC236}">
                <a16:creationId xmlns:a16="http://schemas.microsoft.com/office/drawing/2014/main" id="{98FCE7C4-4DA1-4384-ACB0-AF452676DFC6}"/>
              </a:ext>
            </a:extLst>
          </p:cNvPr>
          <p:cNvPicPr>
            <a:picLocks noChangeAspect="1"/>
          </p:cNvPicPr>
          <p:nvPr/>
        </p:nvPicPr>
        <p:blipFill>
          <a:blip r:embed="rId2"/>
          <a:stretch>
            <a:fillRect/>
          </a:stretch>
        </p:blipFill>
        <p:spPr>
          <a:xfrm>
            <a:off x="2792730" y="1880771"/>
            <a:ext cx="6606540" cy="1775460"/>
          </a:xfrm>
          <a:prstGeom prst="rect">
            <a:avLst/>
          </a:prstGeom>
        </p:spPr>
      </p:pic>
    </p:spTree>
    <p:extLst>
      <p:ext uri="{BB962C8B-B14F-4D97-AF65-F5344CB8AC3E}">
        <p14:creationId xmlns:p14="http://schemas.microsoft.com/office/powerpoint/2010/main" val="149003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BDF5-F28A-89D1-06EC-AC5B0834BB96}"/>
              </a:ext>
            </a:extLst>
          </p:cNvPr>
          <p:cNvSpPr>
            <a:spLocks noGrp="1"/>
          </p:cNvSpPr>
          <p:nvPr>
            <p:ph type="title"/>
          </p:nvPr>
        </p:nvSpPr>
        <p:spPr/>
        <p:txBody>
          <a:bodyPr/>
          <a:lstStyle/>
          <a:p>
            <a:r>
              <a:rPr lang="en-CA" dirty="0"/>
              <a:t>Dynamic HTML</a:t>
            </a:r>
          </a:p>
        </p:txBody>
      </p:sp>
      <p:sp>
        <p:nvSpPr>
          <p:cNvPr id="3" name="Text Placeholder 2">
            <a:extLst>
              <a:ext uri="{FF2B5EF4-FFF2-40B4-BE49-F238E27FC236}">
                <a16:creationId xmlns:a16="http://schemas.microsoft.com/office/drawing/2014/main" id="{EA948F25-CFCD-D9BD-5E73-3140AA48144F}"/>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512597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Form Architecture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3799643"/>
            <a:ext cx="10058400" cy="2405848"/>
          </a:xfrm>
        </p:spPr>
        <p:txBody>
          <a:bodyPr>
            <a:normAutofit fontScale="92500" lnSpcReduction="20000"/>
          </a:bodyPr>
          <a:lstStyle/>
          <a:p>
            <a:pPr>
              <a:buFont typeface="Arial" panose="020B0604020202020204" pitchFamily="34" charset="0"/>
              <a:buChar char="•"/>
            </a:pPr>
            <a:r>
              <a:rPr lang="en-US" dirty="0"/>
              <a:t>As we saw earlier, we can omit the </a:t>
            </a:r>
            <a:r>
              <a:rPr lang="en-US" b="1" dirty="0">
                <a:latin typeface="Courier New" panose="02070309020205020404" pitchFamily="49" charset="0"/>
                <a:cs typeface="Courier New" panose="02070309020205020404" pitchFamily="49" charset="0"/>
              </a:rPr>
              <a:t>action</a:t>
            </a:r>
            <a:r>
              <a:rPr lang="en-US" dirty="0"/>
              <a:t> parameter in the form tag to create a self-submitting form. </a:t>
            </a:r>
          </a:p>
          <a:p>
            <a:pPr>
              <a:buFont typeface="Arial" panose="020B0604020202020204" pitchFamily="34" charset="0"/>
              <a:buChar char="•"/>
            </a:pPr>
            <a:r>
              <a:rPr lang="en-US" dirty="0"/>
              <a:t>Another way of accomplishing this is inserting the name and or URL of our PHP script into the form HTML programmatically by using the </a:t>
            </a:r>
            <a:r>
              <a:rPr lang="en-US" b="1" dirty="0">
                <a:latin typeface="Courier New" panose="02070309020205020404" pitchFamily="49" charset="0"/>
                <a:cs typeface="Courier New" panose="02070309020205020404" pitchFamily="49" charset="0"/>
              </a:rPr>
              <a:t>$_SERVER['PHP_SELF']</a:t>
            </a:r>
            <a:r>
              <a:rPr lang="en-US" dirty="0">
                <a:cs typeface="Courier New" panose="02070309020205020404" pitchFamily="49" charset="0"/>
              </a:rPr>
              <a:t> or </a:t>
            </a:r>
            <a:r>
              <a:rPr lang="en-US" b="1" dirty="0">
                <a:latin typeface="Courier New" panose="02070309020205020404" pitchFamily="49" charset="0"/>
                <a:cs typeface="Courier New" panose="02070309020205020404" pitchFamily="49" charset="0"/>
              </a:rPr>
              <a:t>$_SERVER['REQUEST_URI']</a:t>
            </a:r>
          </a:p>
          <a:p>
            <a:pPr>
              <a:buFont typeface="Arial" panose="020B0604020202020204" pitchFamily="34" charset="0"/>
              <a:buChar char="•"/>
            </a:pPr>
            <a:r>
              <a:rPr lang="en-US" b="1" dirty="0">
                <a:latin typeface="Courier New" panose="02070309020205020404" pitchFamily="49" charset="0"/>
                <a:cs typeface="Courier New" panose="02070309020205020404" pitchFamily="49" charset="0"/>
              </a:rPr>
              <a:t>'PHP_SELF' </a:t>
            </a:r>
            <a:r>
              <a:rPr lang="en-US" dirty="0">
                <a:cs typeface="Courier New" panose="02070309020205020404" pitchFamily="49" charset="0"/>
              </a:rPr>
              <a:t>- returns the filename of the script currently being executed.</a:t>
            </a:r>
            <a:br>
              <a:rPr lang="en-US" dirty="0">
                <a:cs typeface="Courier New" panose="02070309020205020404" pitchFamily="49" charset="0"/>
              </a:rPr>
            </a:br>
            <a:r>
              <a:rPr lang="en-US" b="1" dirty="0">
                <a:latin typeface="Courier New" panose="02070309020205020404" pitchFamily="49" charset="0"/>
                <a:cs typeface="Courier New" panose="02070309020205020404" pitchFamily="49" charset="0"/>
              </a:rPr>
              <a:t>'REQUEST_URI' </a:t>
            </a:r>
            <a:r>
              <a:rPr lang="en-US" dirty="0">
                <a:cs typeface="Courier New" panose="02070309020205020404" pitchFamily="49" charset="0"/>
              </a:rPr>
              <a:t>– returns the URL used to access this script.</a:t>
            </a:r>
          </a:p>
          <a:p>
            <a:pPr>
              <a:buFont typeface="Arial" panose="020B0604020202020204" pitchFamily="34" charset="0"/>
              <a:buChar char="•"/>
            </a:pPr>
            <a:r>
              <a:rPr lang="en-US" dirty="0"/>
              <a:t>So, we could replace our form tag with something like:</a:t>
            </a:r>
            <a:br>
              <a:rPr lang="en-US" dirty="0"/>
            </a:br>
            <a:r>
              <a:rPr lang="en-US" b="1" dirty="0">
                <a:latin typeface="Courier New" panose="02070309020205020404" pitchFamily="49" charset="0"/>
                <a:cs typeface="Courier New" panose="02070309020205020404" pitchFamily="49" charset="0"/>
              </a:rPr>
              <a:t>&lt;FORM action="&lt;?=$_SERVER['PHP_SELF']?&gt;" method="POST" /&gt; </a:t>
            </a:r>
          </a:p>
        </p:txBody>
      </p:sp>
      <p:pic>
        <p:nvPicPr>
          <p:cNvPr id="5" name="Picture 4">
            <a:extLst>
              <a:ext uri="{FF2B5EF4-FFF2-40B4-BE49-F238E27FC236}">
                <a16:creationId xmlns:a16="http://schemas.microsoft.com/office/drawing/2014/main" id="{98FCE7C4-4DA1-4384-ACB0-AF452676DFC6}"/>
              </a:ext>
            </a:extLst>
          </p:cNvPr>
          <p:cNvPicPr>
            <a:picLocks noChangeAspect="1"/>
          </p:cNvPicPr>
          <p:nvPr/>
        </p:nvPicPr>
        <p:blipFill>
          <a:blip r:embed="rId2"/>
          <a:stretch>
            <a:fillRect/>
          </a:stretch>
        </p:blipFill>
        <p:spPr>
          <a:xfrm>
            <a:off x="2792730" y="1880771"/>
            <a:ext cx="6606540" cy="1775460"/>
          </a:xfrm>
          <a:prstGeom prst="rect">
            <a:avLst/>
          </a:prstGeom>
        </p:spPr>
      </p:pic>
    </p:spTree>
    <p:extLst>
      <p:ext uri="{BB962C8B-B14F-4D97-AF65-F5344CB8AC3E}">
        <p14:creationId xmlns:p14="http://schemas.microsoft.com/office/powerpoint/2010/main" val="3973491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47B-98E9-4AEF-B873-98AABAAE7944}"/>
              </a:ext>
            </a:extLst>
          </p:cNvPr>
          <p:cNvSpPr>
            <a:spLocks noGrp="1"/>
          </p:cNvSpPr>
          <p:nvPr>
            <p:ph type="title"/>
          </p:nvPr>
        </p:nvSpPr>
        <p:spPr/>
        <p:txBody>
          <a:bodyPr/>
          <a:lstStyle/>
          <a:p>
            <a:r>
              <a:rPr lang="en-US" dirty="0"/>
              <a:t>Media References</a:t>
            </a:r>
          </a:p>
        </p:txBody>
      </p:sp>
      <p:sp>
        <p:nvSpPr>
          <p:cNvPr id="3" name="Content Placeholder 2">
            <a:extLst>
              <a:ext uri="{FF2B5EF4-FFF2-40B4-BE49-F238E27FC236}">
                <a16:creationId xmlns:a16="http://schemas.microsoft.com/office/drawing/2014/main" id="{006DC369-681D-42B9-9806-3396CAD42FD9}"/>
              </a:ext>
            </a:extLst>
          </p:cNvPr>
          <p:cNvSpPr>
            <a:spLocks noGrp="1"/>
          </p:cNvSpPr>
          <p:nvPr>
            <p:ph idx="1"/>
          </p:nvPr>
        </p:nvSpPr>
        <p:spPr/>
        <p:txBody>
          <a:bodyPr>
            <a:normAutofit/>
          </a:bodyPr>
          <a:lstStyle/>
          <a:p>
            <a:r>
              <a:rPr lang="en-US" dirty="0"/>
              <a:t>Read the following PHP manual pages.  There are important details in them which could show up in quizzes.</a:t>
            </a:r>
          </a:p>
          <a:p>
            <a:pPr marL="0" indent="0">
              <a:buNone/>
            </a:pPr>
            <a:r>
              <a:rPr lang="en-US" b="1" dirty="0">
                <a:latin typeface="Courier New" panose="02070309020205020404" pitchFamily="49" charset="0"/>
                <a:cs typeface="Courier New" panose="02070309020205020404" pitchFamily="49" charset="0"/>
              </a:rPr>
              <a:t>$_GET</a:t>
            </a:r>
            <a:r>
              <a:rPr lang="en-US" dirty="0"/>
              <a:t> :		</a:t>
            </a:r>
            <a:r>
              <a:rPr lang="en-US" dirty="0">
                <a:hlinkClick r:id="rId2"/>
              </a:rPr>
              <a:t>https://www.php.net/manual/en/reserved.variables.get</a:t>
            </a:r>
            <a:br>
              <a:rPr lang="en-US" dirty="0"/>
            </a:br>
            <a:r>
              <a:rPr lang="en-US" b="1" dirty="0">
                <a:latin typeface="Courier New" panose="02070309020205020404" pitchFamily="49" charset="0"/>
                <a:cs typeface="Courier New" panose="02070309020205020404" pitchFamily="49" charset="0"/>
              </a:rPr>
              <a:t>$_POST </a:t>
            </a:r>
            <a:r>
              <a:rPr lang="en-US" dirty="0"/>
              <a:t>: 	</a:t>
            </a:r>
            <a:r>
              <a:rPr lang="en-US" dirty="0">
                <a:hlinkClick r:id="rId3"/>
              </a:rPr>
              <a:t>https://www.php.net/manual/en/reserved.variables.post</a:t>
            </a:r>
            <a:br>
              <a:rPr lang="en-US" dirty="0"/>
            </a:br>
            <a:r>
              <a:rPr lang="en-US" b="1" dirty="0" err="1">
                <a:latin typeface="Courier New" panose="02070309020205020404" pitchFamily="49" charset="0"/>
                <a:cs typeface="Courier New" panose="02070309020205020404" pitchFamily="49" charset="0"/>
              </a:rPr>
              <a:t>isset</a:t>
            </a:r>
            <a:r>
              <a:rPr lang="en-US" dirty="0"/>
              <a:t> :	 	</a:t>
            </a:r>
            <a:r>
              <a:rPr lang="en-US" dirty="0">
                <a:hlinkClick r:id="rId4"/>
              </a:rPr>
              <a:t>https://www.php.net/manual/en/function.isset</a:t>
            </a:r>
            <a:br>
              <a:rPr lang="en-US" dirty="0"/>
            </a:br>
            <a:r>
              <a:rPr lang="en-US" b="1" dirty="0"/>
              <a:t>$_SERVER:</a:t>
            </a:r>
            <a:r>
              <a:rPr lang="en-US" dirty="0"/>
              <a:t>	</a:t>
            </a:r>
            <a:r>
              <a:rPr lang="en-US" dirty="0">
                <a:hlinkClick r:id="rId5"/>
              </a:rPr>
              <a:t>https://www.php.net/manual/en/reserved.variables.server.php</a:t>
            </a:r>
            <a:endParaRPr lang="en-US" dirty="0"/>
          </a:p>
          <a:p>
            <a:pPr marL="0" indent="0">
              <a:buNone/>
            </a:pPr>
            <a:br>
              <a:rPr lang="en-US" dirty="0"/>
            </a:br>
            <a:br>
              <a:rPr lang="en-US" dirty="0"/>
            </a:br>
            <a:endParaRPr lang="en-US" dirty="0"/>
          </a:p>
          <a:p>
            <a:endParaRPr lang="en-US" dirty="0"/>
          </a:p>
          <a:p>
            <a:endParaRPr lang="en-US" dirty="0"/>
          </a:p>
        </p:txBody>
      </p:sp>
    </p:spTree>
    <p:extLst>
      <p:ext uri="{BB962C8B-B14F-4D97-AF65-F5344CB8AC3E}">
        <p14:creationId xmlns:p14="http://schemas.microsoft.com/office/powerpoint/2010/main" val="410909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DYNAMIC HTML (Client-Side)</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60062"/>
            <a:ext cx="10742321" cy="2620835"/>
          </a:xfrm>
        </p:spPr>
        <p:txBody>
          <a:bodyPr>
            <a:noAutofit/>
          </a:bodyPr>
          <a:lstStyle/>
          <a:p>
            <a:pPr>
              <a:buFont typeface="Arial" panose="020B0604020202020204" pitchFamily="34" charset="0"/>
              <a:buChar char="•"/>
            </a:pPr>
            <a:r>
              <a:rPr lang="en-US" sz="1800" dirty="0"/>
              <a:t>In 1995, as an effort to make HTML pages more interactive Netscape Inc. created a programming language that ran inside the browser which they called JavaScript.</a:t>
            </a:r>
          </a:p>
          <a:p>
            <a:pPr>
              <a:buFont typeface="Arial" panose="020B0604020202020204" pitchFamily="34" charset="0"/>
              <a:buChar char="•"/>
            </a:pPr>
            <a:r>
              <a:rPr lang="en-US" sz="1800" dirty="0"/>
              <a:t>The idea was that a browser could make a HTTP GET request to a web server and the server could respond with HTML as well as a program written in this new language.</a:t>
            </a:r>
          </a:p>
          <a:p>
            <a:pPr>
              <a:buFont typeface="Arial" panose="020B0604020202020204" pitchFamily="34" charset="0"/>
              <a:buChar char="•"/>
            </a:pPr>
            <a:r>
              <a:rPr lang="en-US" sz="1800" dirty="0"/>
              <a:t>The program would run on the user's machine which would allow some things to be done more efficiently.  For example, if you had a form field that only allowed numbers.  The previous way to validate this input was to wait until the user submitted the form and then have the server respond with an error message.</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804" y="2105831"/>
            <a:ext cx="7630392" cy="1603214"/>
          </a:xfrm>
          <a:prstGeom prst="rect">
            <a:avLst/>
          </a:prstGeom>
        </p:spPr>
      </p:pic>
    </p:spTree>
    <p:extLst>
      <p:ext uri="{BB962C8B-B14F-4D97-AF65-F5344CB8AC3E}">
        <p14:creationId xmlns:p14="http://schemas.microsoft.com/office/powerpoint/2010/main" val="302697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85A6BE-7EC9-4E5D-AD6F-1ABD74787C75}"/>
              </a:ext>
            </a:extLst>
          </p:cNvPr>
          <p:cNvSpPr>
            <a:spLocks noGrp="1"/>
          </p:cNvSpPr>
          <p:nvPr>
            <p:ph type="title"/>
          </p:nvPr>
        </p:nvSpPr>
        <p:spPr>
          <a:xfrm>
            <a:off x="1097280" y="286603"/>
            <a:ext cx="10058400" cy="1450757"/>
          </a:xfrm>
        </p:spPr>
        <p:txBody>
          <a:bodyPr/>
          <a:lstStyle/>
          <a:p>
            <a:r>
              <a:rPr lang="en-US" dirty="0"/>
              <a:t>DYNAMIC HTML (CLIENT SIDE)</a:t>
            </a:r>
          </a:p>
        </p:txBody>
      </p:sp>
      <p:sp>
        <p:nvSpPr>
          <p:cNvPr id="11" name="Text Placeholder 2">
            <a:extLst>
              <a:ext uri="{FF2B5EF4-FFF2-40B4-BE49-F238E27FC236}">
                <a16:creationId xmlns:a16="http://schemas.microsoft.com/office/drawing/2014/main" id="{CD6493ED-2FD2-448F-A118-BB97BD3CDE2B}"/>
              </a:ext>
            </a:extLst>
          </p:cNvPr>
          <p:cNvSpPr>
            <a:spLocks noGrp="1"/>
          </p:cNvSpPr>
          <p:nvPr>
            <p:ph type="body" idx="1"/>
          </p:nvPr>
        </p:nvSpPr>
        <p:spPr>
          <a:xfrm>
            <a:off x="1097280" y="2057400"/>
            <a:ext cx="4639736" cy="438150"/>
          </a:xfrm>
        </p:spPr>
        <p:txBody>
          <a:bodyPr/>
          <a:lstStyle/>
          <a:p>
            <a:r>
              <a:rPr lang="en-US" dirty="0"/>
              <a:t>HTML + </a:t>
            </a:r>
            <a:r>
              <a:rPr lang="en-US" dirty="0" err="1"/>
              <a:t>Javascript</a:t>
            </a:r>
            <a:endParaRPr lang="en-US" dirty="0"/>
          </a:p>
        </p:txBody>
      </p:sp>
      <p:sp>
        <p:nvSpPr>
          <p:cNvPr id="13" name="Content Placeholder 3">
            <a:extLst>
              <a:ext uri="{FF2B5EF4-FFF2-40B4-BE49-F238E27FC236}">
                <a16:creationId xmlns:a16="http://schemas.microsoft.com/office/drawing/2014/main" id="{2C175BC4-ABE5-4F2C-8320-94443E8102E5}"/>
              </a:ext>
            </a:extLst>
          </p:cNvPr>
          <p:cNvSpPr>
            <a:spLocks noGrp="1"/>
          </p:cNvSpPr>
          <p:nvPr>
            <p:ph sz="half" idx="2"/>
          </p:nvPr>
        </p:nvSpPr>
        <p:spPr>
          <a:xfrm>
            <a:off x="1097279" y="2609850"/>
            <a:ext cx="4833003" cy="3259246"/>
          </a:xfrm>
        </p:spPr>
        <p:txBody>
          <a:bodyPr>
            <a:normAutofit fontScale="92500" lnSpcReduction="20000"/>
          </a:bodyPr>
          <a:lstStyle/>
          <a:p>
            <a:r>
              <a:rPr lang="en-US" sz="2000" b="1" dirty="0">
                <a:latin typeface="Courier New" panose="02070309020205020404" pitchFamily="49" charset="0"/>
                <a:cs typeface="Courier New" panose="02070309020205020404" pitchFamily="49" charset="0"/>
              </a:rPr>
              <a:t>&lt;!DOCTYPE html&gt;</a:t>
            </a:r>
            <a:br>
              <a:rPr lang="en-US" sz="2000" b="1" dirty="0">
                <a:latin typeface="Courier New" panose="02070309020205020404" pitchFamily="49" charset="0"/>
                <a:cs typeface="Courier New" panose="02070309020205020404" pitchFamily="49" charset="0"/>
              </a:rPr>
            </a:br>
            <a:r>
              <a:rPr lang="en-US" sz="2000" b="1" dirty="0">
                <a:solidFill>
                  <a:srgbClr val="FF0000"/>
                </a:solidFill>
                <a:latin typeface="Courier New" panose="02070309020205020404" pitchFamily="49" charset="0"/>
                <a:cs typeface="Courier New" panose="02070309020205020404" pitchFamily="49" charset="0"/>
              </a:rPr>
              <a:t>&lt;html&gt;</a:t>
            </a:r>
            <a:r>
              <a:rPr lang="en-US" sz="2000" b="1" dirty="0">
                <a:solidFill>
                  <a:srgbClr val="00B050"/>
                </a:solidFill>
                <a:latin typeface="Courier New" panose="02070309020205020404" pitchFamily="49" charset="0"/>
                <a:cs typeface="Courier New" panose="02070309020205020404" pitchFamily="49" charset="0"/>
              </a:rPr>
              <a:t>&lt;body&gt;</a:t>
            </a:r>
            <a:r>
              <a:rPr lang="en-US" sz="2000" b="1" dirty="0">
                <a:solidFill>
                  <a:srgbClr val="0070C0"/>
                </a:solidFill>
                <a:latin typeface="Courier New" panose="02070309020205020404" pitchFamily="49" charset="0"/>
                <a:cs typeface="Courier New" panose="02070309020205020404" pitchFamily="49" charset="0"/>
              </a:rPr>
              <a:t>&lt;form name="Form1" action="/</a:t>
            </a:r>
            <a:r>
              <a:rPr lang="en-US" sz="2000" b="1" dirty="0" err="1">
                <a:solidFill>
                  <a:srgbClr val="0070C0"/>
                </a:solidFill>
                <a:latin typeface="Courier New" panose="02070309020205020404" pitchFamily="49" charset="0"/>
                <a:cs typeface="Courier New" panose="02070309020205020404" pitchFamily="49" charset="0"/>
              </a:rPr>
              <a:t>action_page.php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onsubmit</a:t>
            </a:r>
            <a:r>
              <a:rPr lang="en-US" sz="2000" b="1" dirty="0">
                <a:solidFill>
                  <a:srgbClr val="0070C0"/>
                </a:solidFill>
                <a:latin typeface="Courier New" panose="02070309020205020404" pitchFamily="49" charset="0"/>
                <a:cs typeface="Courier New" panose="02070309020205020404" pitchFamily="49" charset="0"/>
              </a:rPr>
              <a:t>="if (</a:t>
            </a:r>
            <a:r>
              <a:rPr lang="en-US" sz="2000" b="1" dirty="0" err="1">
                <a:solidFill>
                  <a:srgbClr val="0070C0"/>
                </a:solidFill>
                <a:latin typeface="Courier New" panose="02070309020205020404" pitchFamily="49" charset="0"/>
                <a:cs typeface="Courier New" panose="02070309020205020404" pitchFamily="49" charset="0"/>
              </a:rPr>
              <a:t>document.forms</a:t>
            </a:r>
            <a:r>
              <a:rPr lang="en-US" sz="2000" b="1" dirty="0">
                <a:solidFill>
                  <a:srgbClr val="0070C0"/>
                </a:solidFill>
                <a:latin typeface="Courier New" panose="02070309020205020404" pitchFamily="49" charset="0"/>
                <a:cs typeface="Courier New" panose="02070309020205020404" pitchFamily="49" charset="0"/>
              </a:rPr>
              <a:t>['Form1']['name'].value=='') { alert('I need a name');return false;}" &gt;</a:t>
            </a:r>
            <a:br>
              <a:rPr lang="en-US" sz="2000" b="1" dirty="0">
                <a:solidFill>
                  <a:srgbClr val="0070C0"/>
                </a:solidFill>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Name: </a:t>
            </a:r>
            <a:r>
              <a:rPr lang="en-US" sz="2000" b="1" dirty="0">
                <a:solidFill>
                  <a:srgbClr val="7030A0"/>
                </a:solidFill>
                <a:latin typeface="Courier New" panose="02070309020205020404" pitchFamily="49" charset="0"/>
                <a:cs typeface="Courier New" panose="02070309020205020404" pitchFamily="49" charset="0"/>
              </a:rPr>
              <a:t>&lt;input type="text" name="name"&gt;</a:t>
            </a:r>
            <a:br>
              <a:rPr lang="en-US" sz="2000" b="1" dirty="0">
                <a:latin typeface="Courier New" panose="02070309020205020404" pitchFamily="49" charset="0"/>
                <a:cs typeface="Courier New" panose="02070309020205020404" pitchFamily="49" charset="0"/>
              </a:rPr>
            </a:br>
            <a:r>
              <a:rPr lang="en-US" sz="2000" b="1" dirty="0">
                <a:solidFill>
                  <a:srgbClr val="7030A0"/>
                </a:solidFill>
                <a:latin typeface="Courier New" panose="02070309020205020404" pitchFamily="49" charset="0"/>
                <a:cs typeface="Courier New" panose="02070309020205020404" pitchFamily="49" charset="0"/>
              </a:rPr>
              <a:t>&lt;input type="submit" value="Submit" &gt;</a:t>
            </a:r>
            <a:br>
              <a:rPr lang="en-US" sz="2000" b="1" dirty="0">
                <a:solidFill>
                  <a:srgbClr val="7030A0"/>
                </a:solidFill>
                <a:latin typeface="Courier New" panose="02070309020205020404" pitchFamily="49" charset="0"/>
                <a:cs typeface="Courier New" panose="02070309020205020404" pitchFamily="49" charset="0"/>
              </a:rPr>
            </a:br>
            <a:r>
              <a:rPr lang="en-US" sz="2000" b="1" dirty="0">
                <a:solidFill>
                  <a:srgbClr val="0070C0"/>
                </a:solidFill>
                <a:latin typeface="Courier New" panose="02070309020205020404" pitchFamily="49" charset="0"/>
                <a:cs typeface="Courier New" panose="02070309020205020404" pitchFamily="49" charset="0"/>
              </a:rPr>
              <a:t>&lt;/form&gt;</a:t>
            </a:r>
            <a:r>
              <a:rPr lang="en-US" sz="2000" b="1" dirty="0">
                <a:solidFill>
                  <a:srgbClr val="00B050"/>
                </a:solidFill>
                <a:latin typeface="Courier New" panose="02070309020205020404" pitchFamily="49" charset="0"/>
                <a:cs typeface="Courier New" panose="02070309020205020404" pitchFamily="49" charset="0"/>
              </a:rPr>
              <a:t>&lt;/body&gt;</a:t>
            </a:r>
            <a:r>
              <a:rPr lang="en-US" sz="2000" b="1" dirty="0">
                <a:solidFill>
                  <a:srgbClr val="FF0000"/>
                </a:solidFill>
                <a:latin typeface="Courier New" panose="02070309020205020404" pitchFamily="49" charset="0"/>
                <a:cs typeface="Courier New" panose="02070309020205020404" pitchFamily="49" charset="0"/>
              </a:rPr>
              <a:t>&lt;/html&gt;</a:t>
            </a:r>
          </a:p>
        </p:txBody>
      </p:sp>
      <p:sp>
        <p:nvSpPr>
          <p:cNvPr id="15" name="Text Placeholder 4">
            <a:extLst>
              <a:ext uri="{FF2B5EF4-FFF2-40B4-BE49-F238E27FC236}">
                <a16:creationId xmlns:a16="http://schemas.microsoft.com/office/drawing/2014/main" id="{F94DAB75-239D-48E0-84FD-9F280F0BB620}"/>
              </a:ext>
            </a:extLst>
          </p:cNvPr>
          <p:cNvSpPr>
            <a:spLocks noGrp="1"/>
          </p:cNvSpPr>
          <p:nvPr>
            <p:ph type="body" sz="quarter" idx="3"/>
          </p:nvPr>
        </p:nvSpPr>
        <p:spPr>
          <a:xfrm>
            <a:off x="6515944" y="2057400"/>
            <a:ext cx="4639736" cy="438150"/>
          </a:xfrm>
        </p:spPr>
        <p:txBody>
          <a:bodyPr/>
          <a:lstStyle/>
          <a:p>
            <a:r>
              <a:rPr lang="en-US" dirty="0"/>
              <a:t>RESULTING WEB PAGE</a:t>
            </a:r>
          </a:p>
        </p:txBody>
      </p:sp>
      <p:pic>
        <p:nvPicPr>
          <p:cNvPr id="8" name="Content Placeholder 7">
            <a:extLst>
              <a:ext uri="{FF2B5EF4-FFF2-40B4-BE49-F238E27FC236}">
                <a16:creationId xmlns:a16="http://schemas.microsoft.com/office/drawing/2014/main" id="{D1A8F0B7-CDAC-4BC4-891B-7284CC2E0E6F}"/>
              </a:ext>
            </a:extLst>
          </p:cNvPr>
          <p:cNvPicPr>
            <a:picLocks noGrp="1" noChangeAspect="1"/>
          </p:cNvPicPr>
          <p:nvPr>
            <p:ph sz="quarter" idx="4"/>
          </p:nvPr>
        </p:nvPicPr>
        <p:blipFill>
          <a:blip r:embed="rId2"/>
          <a:stretch>
            <a:fillRect/>
          </a:stretch>
        </p:blipFill>
        <p:spPr>
          <a:xfrm>
            <a:off x="6797391" y="3884539"/>
            <a:ext cx="4077269" cy="1057423"/>
          </a:xfrm>
        </p:spPr>
      </p:pic>
    </p:spTree>
    <p:extLst>
      <p:ext uri="{BB962C8B-B14F-4D97-AF65-F5344CB8AC3E}">
        <p14:creationId xmlns:p14="http://schemas.microsoft.com/office/powerpoint/2010/main" val="370642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85A6BE-7EC9-4E5D-AD6F-1ABD74787C75}"/>
              </a:ext>
            </a:extLst>
          </p:cNvPr>
          <p:cNvSpPr>
            <a:spLocks noGrp="1"/>
          </p:cNvSpPr>
          <p:nvPr>
            <p:ph type="title"/>
          </p:nvPr>
        </p:nvSpPr>
        <p:spPr>
          <a:xfrm>
            <a:off x="1097280" y="286603"/>
            <a:ext cx="10058400" cy="1450757"/>
          </a:xfrm>
        </p:spPr>
        <p:txBody>
          <a:bodyPr/>
          <a:lstStyle/>
          <a:p>
            <a:r>
              <a:rPr lang="en-US" dirty="0"/>
              <a:t>DYNAMIC HTML (CLIENT SIDE)</a:t>
            </a:r>
          </a:p>
        </p:txBody>
      </p:sp>
      <p:sp>
        <p:nvSpPr>
          <p:cNvPr id="11" name="Text Placeholder 2">
            <a:extLst>
              <a:ext uri="{FF2B5EF4-FFF2-40B4-BE49-F238E27FC236}">
                <a16:creationId xmlns:a16="http://schemas.microsoft.com/office/drawing/2014/main" id="{CD6493ED-2FD2-448F-A118-BB97BD3CDE2B}"/>
              </a:ext>
            </a:extLst>
          </p:cNvPr>
          <p:cNvSpPr>
            <a:spLocks noGrp="1"/>
          </p:cNvSpPr>
          <p:nvPr>
            <p:ph type="body" idx="1"/>
          </p:nvPr>
        </p:nvSpPr>
        <p:spPr>
          <a:xfrm>
            <a:off x="1097280" y="2057400"/>
            <a:ext cx="4639736" cy="438150"/>
          </a:xfrm>
        </p:spPr>
        <p:txBody>
          <a:bodyPr>
            <a:normAutofit fontScale="70000" lnSpcReduction="20000"/>
          </a:bodyPr>
          <a:lstStyle/>
          <a:p>
            <a:r>
              <a:rPr lang="en-US" dirty="0"/>
              <a:t>Closer look at the </a:t>
            </a:r>
            <a:r>
              <a:rPr lang="en-US" dirty="0" err="1"/>
              <a:t>Javascript</a:t>
            </a:r>
            <a:r>
              <a:rPr lang="en-US" dirty="0"/>
              <a:t> in the form TAG</a:t>
            </a:r>
          </a:p>
        </p:txBody>
      </p:sp>
      <p:sp>
        <p:nvSpPr>
          <p:cNvPr id="13" name="Content Placeholder 3">
            <a:extLst>
              <a:ext uri="{FF2B5EF4-FFF2-40B4-BE49-F238E27FC236}">
                <a16:creationId xmlns:a16="http://schemas.microsoft.com/office/drawing/2014/main" id="{2C175BC4-ABE5-4F2C-8320-94443E8102E5}"/>
              </a:ext>
            </a:extLst>
          </p:cNvPr>
          <p:cNvSpPr>
            <a:spLocks noGrp="1"/>
          </p:cNvSpPr>
          <p:nvPr>
            <p:ph sz="half" idx="2"/>
          </p:nvPr>
        </p:nvSpPr>
        <p:spPr>
          <a:xfrm>
            <a:off x="1097279" y="2609850"/>
            <a:ext cx="9973175" cy="3259246"/>
          </a:xfrm>
        </p:spPr>
        <p:txBody>
          <a:bodyPr>
            <a:normAutofit lnSpcReduction="10000"/>
          </a:bodyPr>
          <a:lstStyle/>
          <a:p>
            <a:r>
              <a:rPr lang="en-US" sz="2000" b="1" dirty="0">
                <a:solidFill>
                  <a:schemeClr val="tx1"/>
                </a:solidFill>
                <a:latin typeface="Courier New" panose="02070309020205020404" pitchFamily="49" charset="0"/>
                <a:cs typeface="Courier New" panose="02070309020205020404" pitchFamily="49" charset="0"/>
              </a:rPr>
              <a:t>&lt;form </a:t>
            </a:r>
            <a:r>
              <a:rPr lang="en-US" sz="2000" b="1" dirty="0">
                <a:solidFill>
                  <a:srgbClr val="C00000"/>
                </a:solidFill>
                <a:latin typeface="Courier New" panose="02070309020205020404" pitchFamily="49" charset="0"/>
                <a:cs typeface="Courier New" panose="02070309020205020404" pitchFamily="49" charset="0"/>
              </a:rPr>
              <a:t>name="</a:t>
            </a:r>
            <a:r>
              <a:rPr lang="en-US" sz="2000" b="1" dirty="0">
                <a:solidFill>
                  <a:schemeClr val="tx1"/>
                </a:solidFill>
                <a:latin typeface="Courier New" panose="02070309020205020404" pitchFamily="49" charset="0"/>
                <a:cs typeface="Courier New" panose="02070309020205020404" pitchFamily="49" charset="0"/>
              </a:rPr>
              <a:t>Form1</a:t>
            </a:r>
            <a:r>
              <a:rPr lang="en-US" sz="2000" b="1" dirty="0">
                <a:solidFill>
                  <a:srgbClr val="C0000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C00000"/>
                </a:solidFill>
                <a:latin typeface="Courier New" panose="02070309020205020404" pitchFamily="49" charset="0"/>
                <a:cs typeface="Courier New" panose="02070309020205020404" pitchFamily="49" charset="0"/>
              </a:rPr>
              <a:t>action="</a:t>
            </a:r>
            <a:r>
              <a:rPr lang="en-US" sz="2000" b="1" dirty="0">
                <a:solidFill>
                  <a:schemeClr val="tx1"/>
                </a:solidFill>
                <a:latin typeface="Courier New" panose="02070309020205020404" pitchFamily="49" charset="0"/>
                <a:cs typeface="Courier New" panose="02070309020205020404" pitchFamily="49" charset="0"/>
              </a:rPr>
              <a:t>/</a:t>
            </a:r>
            <a:r>
              <a:rPr lang="en-US" sz="2000" b="1" dirty="0" err="1">
                <a:solidFill>
                  <a:schemeClr val="tx1"/>
                </a:solidFill>
                <a:latin typeface="Courier New" panose="02070309020205020404" pitchFamily="49" charset="0"/>
                <a:cs typeface="Courier New" panose="02070309020205020404" pitchFamily="49" charset="0"/>
              </a:rPr>
              <a:t>action_page.php</a:t>
            </a:r>
            <a:r>
              <a:rPr lang="en-US" sz="2000" b="1" dirty="0">
                <a:solidFill>
                  <a:srgbClr val="C0000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err="1">
                <a:solidFill>
                  <a:srgbClr val="C00000"/>
                </a:solidFill>
                <a:latin typeface="Courier New" panose="02070309020205020404" pitchFamily="49" charset="0"/>
                <a:cs typeface="Courier New" panose="02070309020205020404" pitchFamily="49" charset="0"/>
              </a:rPr>
              <a:t>onsubmit</a:t>
            </a:r>
            <a:r>
              <a:rPr lang="en-US" sz="2000" b="1" dirty="0">
                <a:solidFill>
                  <a:srgbClr val="C0000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if</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a:t>
            </a:r>
            <a:r>
              <a:rPr lang="en-US" sz="2000" b="1" dirty="0" err="1">
                <a:solidFill>
                  <a:schemeClr val="tx1"/>
                </a:solidFill>
                <a:latin typeface="Courier New" panose="02070309020205020404" pitchFamily="49" charset="0"/>
                <a:cs typeface="Courier New" panose="02070309020205020404" pitchFamily="49" charset="0"/>
              </a:rPr>
              <a:t>document.forms</a:t>
            </a:r>
            <a:r>
              <a:rPr lang="en-US" sz="2000" b="1" dirty="0">
                <a:solidFill>
                  <a:schemeClr val="tx1"/>
                </a:solidFill>
                <a:latin typeface="Courier New" panose="02070309020205020404" pitchFamily="49" charset="0"/>
                <a:cs typeface="Courier New" panose="02070309020205020404" pitchFamily="49" charset="0"/>
              </a:rPr>
              <a:t>['Form1']['name'].value </a:t>
            </a:r>
            <a:r>
              <a:rPr lang="en-US" sz="2000" b="1" dirty="0">
                <a:solidFill>
                  <a:srgbClr val="00B050"/>
                </a:solidFill>
                <a:latin typeface="Courier New" panose="02070309020205020404" pitchFamily="49" charset="0"/>
                <a:cs typeface="Courier New" panose="02070309020205020404" pitchFamily="49" charset="0"/>
              </a:rPr>
              <a:t>==</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a:t>
            </a:r>
            <a:br>
              <a:rPr lang="en-US" sz="2000" b="1" dirty="0">
                <a:solidFill>
                  <a:srgbClr val="00B05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   alert(</a:t>
            </a:r>
            <a:r>
              <a:rPr lang="en-US" sz="2000" b="1" dirty="0">
                <a:solidFill>
                  <a:srgbClr val="0070C0"/>
                </a:solidFill>
                <a:latin typeface="Courier New" panose="02070309020205020404" pitchFamily="49" charset="0"/>
                <a:cs typeface="Courier New" panose="02070309020205020404" pitchFamily="49" charset="0"/>
              </a:rPr>
              <a:t>'I need a name’</a:t>
            </a:r>
            <a:r>
              <a:rPr lang="en-US" sz="2000" b="1" dirty="0">
                <a:solidFill>
                  <a:srgbClr val="00B05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return false;</a:t>
            </a:r>
            <a:br>
              <a:rPr lang="en-US" sz="2000" b="1" dirty="0">
                <a:solidFill>
                  <a:srgbClr val="00B05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C0000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chemeClr val="tx1"/>
                </a:solidFill>
                <a:latin typeface="Courier New" panose="02070309020205020404" pitchFamily="49" charset="0"/>
                <a:cs typeface="Courier New" panose="02070309020205020404" pitchFamily="49" charset="0"/>
              </a:rPr>
              <a:t>&gt;</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612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DD99-81EF-0256-E926-9FF41CCAB8EF}"/>
              </a:ext>
            </a:extLst>
          </p:cNvPr>
          <p:cNvSpPr>
            <a:spLocks noGrp="1"/>
          </p:cNvSpPr>
          <p:nvPr>
            <p:ph type="title"/>
          </p:nvPr>
        </p:nvSpPr>
        <p:spPr/>
        <p:txBody>
          <a:bodyPr/>
          <a:lstStyle/>
          <a:p>
            <a:r>
              <a:rPr lang="en-CA" dirty="0"/>
              <a:t>Server Side Scripting in PHP</a:t>
            </a:r>
          </a:p>
        </p:txBody>
      </p:sp>
      <p:sp>
        <p:nvSpPr>
          <p:cNvPr id="3" name="Text Placeholder 2">
            <a:extLst>
              <a:ext uri="{FF2B5EF4-FFF2-40B4-BE49-F238E27FC236}">
                <a16:creationId xmlns:a16="http://schemas.microsoft.com/office/drawing/2014/main" id="{81030560-60C0-D04C-AA8E-268AD63F0EB2}"/>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45092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Web Architecture: DYNAMIC HTML (Server Side)</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60062"/>
            <a:ext cx="10742321" cy="2620835"/>
          </a:xfrm>
        </p:spPr>
        <p:txBody>
          <a:bodyPr>
            <a:noAutofit/>
          </a:bodyPr>
          <a:lstStyle/>
          <a:p>
            <a:pPr>
              <a:buFont typeface="Arial" panose="020B0604020202020204" pitchFamily="34" charset="0"/>
              <a:buChar char="•"/>
            </a:pPr>
            <a:r>
              <a:rPr lang="en-US" dirty="0"/>
              <a:t>The focus of this course are the development and architecture of Server-side Dynamic pages.  In theory these are simple.  They alter the HTTP paradigm so that instead of having the HTTP Request tell the server to retrieve a file.  It is now telling it to run a program.</a:t>
            </a:r>
          </a:p>
          <a:p>
            <a:pPr>
              <a:buFont typeface="Arial" panose="020B0604020202020204" pitchFamily="34" charset="0"/>
              <a:buChar char="•"/>
            </a:pPr>
            <a:r>
              <a:rPr lang="en-US" dirty="0"/>
              <a:t>The program itself can be written in one of many programming languages (PHP, Python, Ruby, Java, C#).</a:t>
            </a:r>
          </a:p>
          <a:p>
            <a:pPr>
              <a:buFont typeface="Arial" panose="020B0604020202020204" pitchFamily="34" charset="0"/>
              <a:buChar char="•"/>
            </a:pPr>
            <a:r>
              <a:rPr lang="en-US" dirty="0"/>
              <a:t>The output of the program is an HTTP Response.  This can include HTTP headers and HTML.</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804" y="2084478"/>
            <a:ext cx="7630392" cy="1645920"/>
          </a:xfrm>
          <a:prstGeom prst="rect">
            <a:avLst/>
          </a:prstGeom>
        </p:spPr>
      </p:pic>
    </p:spTree>
    <p:extLst>
      <p:ext uri="{BB962C8B-B14F-4D97-AF65-F5344CB8AC3E}">
        <p14:creationId xmlns:p14="http://schemas.microsoft.com/office/powerpoint/2010/main" val="2674386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{0304F9BE-F86B-4397-A5DD-B8898FF836C9}tf22712842_win32</Template>
  <TotalTime>7892</TotalTime>
  <Words>4658</Words>
  <Application>Microsoft Office PowerPoint</Application>
  <PresentationFormat>Widescreen</PresentationFormat>
  <Paragraphs>222</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Bookman Old Style</vt:lpstr>
      <vt:lpstr>Calibri</vt:lpstr>
      <vt:lpstr>Courier New</vt:lpstr>
      <vt:lpstr>Franklin Gothic Book</vt:lpstr>
      <vt:lpstr>1_RetrospectVTI</vt:lpstr>
      <vt:lpstr>Server-Side Web Programming (COMP10260)</vt:lpstr>
      <vt:lpstr>The story so far…</vt:lpstr>
      <vt:lpstr>The story so far…</vt:lpstr>
      <vt:lpstr>Dynamic HTML</vt:lpstr>
      <vt:lpstr>DYNAMIC HTML (Client-Side)</vt:lpstr>
      <vt:lpstr>DYNAMIC HTML (CLIENT SIDE)</vt:lpstr>
      <vt:lpstr>DYNAMIC HTML (CLIENT SIDE)</vt:lpstr>
      <vt:lpstr>Server Side Scripting in PHP</vt:lpstr>
      <vt:lpstr>Web Architecture: DYNAMIC HTML (Server Side)</vt:lpstr>
      <vt:lpstr>DYNAMIC HTML (Server Side)</vt:lpstr>
      <vt:lpstr>HTTP Request (Server-side script)</vt:lpstr>
      <vt:lpstr>DYNAMIC HTML (SERVER SIDE)</vt:lpstr>
      <vt:lpstr>DYNAMIC HTML (SERVER SIDE)</vt:lpstr>
      <vt:lpstr>Writing a simple HTML form script</vt:lpstr>
      <vt:lpstr>Writing a simple HTML form script</vt:lpstr>
      <vt:lpstr>Writing a simple HTML form script</vt:lpstr>
      <vt:lpstr>Types of Input Tags</vt:lpstr>
      <vt:lpstr>Types of Input Tags</vt:lpstr>
      <vt:lpstr>Types of Input Tags</vt:lpstr>
      <vt:lpstr>Types of Input Tags</vt:lpstr>
      <vt:lpstr>Types of Input Tags</vt:lpstr>
      <vt:lpstr>Form Methods</vt:lpstr>
      <vt:lpstr>HTTP Request - GET</vt:lpstr>
      <vt:lpstr>HTTP Request - POST</vt:lpstr>
      <vt:lpstr>GET vs. POST</vt:lpstr>
      <vt:lpstr>Multiple HTML Forms</vt:lpstr>
      <vt:lpstr>HTML Forms in PHP</vt:lpstr>
      <vt:lpstr>HTML forms in PHP</vt:lpstr>
      <vt:lpstr>Working with HTML forms in PHP</vt:lpstr>
      <vt:lpstr>FORMS - GET</vt:lpstr>
      <vt:lpstr>FORMS - POST</vt:lpstr>
      <vt:lpstr>FORMS - POST</vt:lpstr>
      <vt:lpstr>Notes on Using $_GET/$_POST</vt:lpstr>
      <vt:lpstr>Notes on Using $_GET/$_POST</vt:lpstr>
      <vt:lpstr>Getting Headers and other data.</vt:lpstr>
      <vt:lpstr>Manipulating HTTP Headers</vt:lpstr>
      <vt:lpstr>Manipulating HTTP Headers</vt:lpstr>
      <vt:lpstr>Manipulating HTTP Headers</vt:lpstr>
      <vt:lpstr>Form Architecture</vt:lpstr>
      <vt:lpstr>Form Architecture</vt:lpstr>
      <vt:lpstr>Media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Web Programming (COMP10260)</dc:title>
  <dc:creator>Graham, Jonathan</dc:creator>
  <cp:lastModifiedBy>Graham, Jonathan</cp:lastModifiedBy>
  <cp:revision>123</cp:revision>
  <dcterms:created xsi:type="dcterms:W3CDTF">2022-07-07T18:27:30Z</dcterms:created>
  <dcterms:modified xsi:type="dcterms:W3CDTF">2022-09-05T04:04:04Z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