
<file path=[Content_Types].xml><?xml version="1.0" encoding="utf-8"?>
<Types xmlns="http://schemas.openxmlformats.org/package/2006/content-types">
  <Default Extension="emf" ContentType="image/x-emf"/>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11" r:id="rId6"/>
    <p:sldId id="260" r:id="rId7"/>
    <p:sldId id="284" r:id="rId8"/>
    <p:sldId id="356" r:id="rId9"/>
    <p:sldId id="360" r:id="rId10"/>
    <p:sldId id="411" r:id="rId11"/>
    <p:sldId id="366" r:id="rId12"/>
    <p:sldId id="402" r:id="rId13"/>
    <p:sldId id="404" r:id="rId14"/>
    <p:sldId id="403" r:id="rId15"/>
    <p:sldId id="405" r:id="rId16"/>
    <p:sldId id="406" r:id="rId17"/>
    <p:sldId id="407" r:id="rId18"/>
    <p:sldId id="408" r:id="rId19"/>
    <p:sldId id="409" r:id="rId20"/>
    <p:sldId id="412" r:id="rId21"/>
    <p:sldId id="413" r:id="rId22"/>
    <p:sldId id="414" r:id="rId23"/>
    <p:sldId id="371" r:id="rId24"/>
    <p:sldId id="374" r:id="rId25"/>
    <p:sldId id="375" r:id="rId26"/>
    <p:sldId id="362" r:id="rId27"/>
    <p:sldId id="376" r:id="rId28"/>
    <p:sldId id="400" r:id="rId29"/>
    <p:sldId id="401" r:id="rId30"/>
    <p:sldId id="378" r:id="rId31"/>
    <p:sldId id="377" r:id="rId32"/>
    <p:sldId id="379" r:id="rId33"/>
    <p:sldId id="380" r:id="rId34"/>
    <p:sldId id="381" r:id="rId35"/>
    <p:sldId id="387" r:id="rId36"/>
    <p:sldId id="388" r:id="rId37"/>
    <p:sldId id="382" r:id="rId38"/>
    <p:sldId id="391" r:id="rId39"/>
    <p:sldId id="392" r:id="rId40"/>
    <p:sldId id="393" r:id="rId41"/>
    <p:sldId id="394" r:id="rId42"/>
    <p:sldId id="389" r:id="rId43"/>
    <p:sldId id="390" r:id="rId44"/>
    <p:sldId id="383" r:id="rId45"/>
    <p:sldId id="395" r:id="rId46"/>
    <p:sldId id="396" r:id="rId47"/>
    <p:sldId id="397" r:id="rId48"/>
    <p:sldId id="398" r:id="rId49"/>
    <p:sldId id="399" r:id="rId50"/>
    <p:sldId id="292"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4CE"/>
    <a:srgbClr val="FDE8E3"/>
    <a:srgbClr val="FEF6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3" autoAdjust="0"/>
    <p:restoredTop sz="94619"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aprendiendoarduino.wordpress.com/tag/web-server/" TargetMode="External"/><Relationship Id="rId2" Type="http://schemas.openxmlformats.org/officeDocument/2006/relationships/image" Target="../media/image2.gif"/><Relationship Id="rId1" Type="http://schemas.openxmlformats.org/officeDocument/2006/relationships/slideLayout" Target="../slideLayouts/slideLayout4.xml"/><Relationship Id="rId4" Type="http://schemas.openxmlformats.org/officeDocument/2006/relationships/hyperlink" Target="https://creativecommons.org/licenses/by-nc-sa/3.0/"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hyperlink" Target="https://www.googleapis.com/customsearch/v1?key=AIzaSyA_tRUEnf-GDg2ckBf6iw4IPuIkzvtL2bU&amp;cx=c5088db92f54a41a8&amp;q=loch%20ness%20monster" TargetMode="Externa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aprendiendoarduino.wordpress.com/tag/web-server/" TargetMode="External"/><Relationship Id="rId2" Type="http://schemas.openxmlformats.org/officeDocument/2006/relationships/image" Target="../media/image2.gif"/><Relationship Id="rId1" Type="http://schemas.openxmlformats.org/officeDocument/2006/relationships/slideLayout" Target="../slideLayouts/slideLayout4.xml"/><Relationship Id="rId4" Type="http://schemas.openxmlformats.org/officeDocument/2006/relationships/hyperlink" Target="https://creativecommons.org/licenses/by-nc-sa/3.0/"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hyperlink" Target="http://mycompany.com/employees/by_employee_number/0003331115" TargetMode="Externa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hyperlink" Target="https://ourwebservice/Students/info" TargetMode="Externa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hyperlink" Target="https://www.ics.uci.edu/~fielding/pubs/dissertation/rest_arch_style.htm" TargetMode="External"/><Relationship Id="rId2" Type="http://schemas.openxmlformats.org/officeDocument/2006/relationships/hyperlink" Target="https://web.archive.org/web/20150910072359/http:/adaptivepath.org/ideas/ajax-new-approach-web-application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F1314C34-F582-4EEF-86CE-F88761E52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ext&#10;&#10;Description automatically generated">
            <a:extLst>
              <a:ext uri="{FF2B5EF4-FFF2-40B4-BE49-F238E27FC236}">
                <a16:creationId xmlns:a16="http://schemas.microsoft.com/office/drawing/2014/main" id="{65810330-F0B5-43C9-BC34-094FFB5C0529}"/>
              </a:ext>
            </a:extLst>
          </p:cNvPr>
          <p:cNvPicPr>
            <a:picLocks noChangeAspect="1"/>
          </p:cNvPicPr>
          <p:nvPr/>
        </p:nvPicPr>
        <p:blipFill rotWithShape="1">
          <a:blip r:embed="rId3"/>
          <a:srcRect/>
          <a:stretch/>
        </p:blipFill>
        <p:spPr>
          <a:xfrm>
            <a:off x="-1" y="82704"/>
            <a:ext cx="12191999" cy="6502399"/>
          </a:xfrm>
          <a:prstGeom prst="rect">
            <a:avLst/>
          </a:prstGeom>
        </p:spPr>
      </p:pic>
      <p:sp>
        <p:nvSpPr>
          <p:cNvPr id="56" name="Rectangle 55">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35791" y="3331444"/>
            <a:ext cx="6470692" cy="1229306"/>
          </a:xfrm>
        </p:spPr>
        <p:txBody>
          <a:bodyPr>
            <a:normAutofit fontScale="90000"/>
          </a:bodyPr>
          <a:lstStyle/>
          <a:p>
            <a:r>
              <a:rPr lang="en-US" sz="3800" dirty="0">
                <a:solidFill>
                  <a:schemeClr val="tx1"/>
                </a:solidFill>
              </a:rPr>
              <a:t>Server-Side Web Programming (COMP10260)</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735791" y="4735799"/>
            <a:ext cx="6470693" cy="605256"/>
          </a:xfrm>
        </p:spPr>
        <p:txBody>
          <a:bodyPr>
            <a:normAutofit/>
          </a:bodyPr>
          <a:lstStyle/>
          <a:p>
            <a:r>
              <a:rPr lang="en-US" dirty="0"/>
              <a:t>WEB architecture – Part III</a:t>
            </a:r>
          </a:p>
        </p:txBody>
      </p:sp>
      <p:cxnSp>
        <p:nvCxnSpPr>
          <p:cNvPr id="58" name="Straight Connector 57">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60" name="!!footer rectangle">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A1D6-3E2E-90F0-369A-EF9E3CD6AD43}"/>
              </a:ext>
            </a:extLst>
          </p:cNvPr>
          <p:cNvSpPr>
            <a:spLocks noGrp="1"/>
          </p:cNvSpPr>
          <p:nvPr>
            <p:ph type="title"/>
          </p:nvPr>
        </p:nvSpPr>
        <p:spPr/>
        <p:txBody>
          <a:bodyPr/>
          <a:lstStyle/>
          <a:p>
            <a:r>
              <a:rPr lang="en-CA" dirty="0"/>
              <a:t>Getting data from fetch()</a:t>
            </a:r>
          </a:p>
        </p:txBody>
      </p:sp>
      <p:sp>
        <p:nvSpPr>
          <p:cNvPr id="23" name="Freeform: Shape 22">
            <a:extLst>
              <a:ext uri="{FF2B5EF4-FFF2-40B4-BE49-F238E27FC236}">
                <a16:creationId xmlns:a16="http://schemas.microsoft.com/office/drawing/2014/main" id="{673530D0-0123-92E3-7C7A-82877566064F}"/>
              </a:ext>
            </a:extLst>
          </p:cNvPr>
          <p:cNvSpPr/>
          <p:nvPr/>
        </p:nvSpPr>
        <p:spPr>
          <a:xfrm>
            <a:off x="1820120" y="2111139"/>
            <a:ext cx="9335559" cy="3907921"/>
          </a:xfrm>
          <a:custGeom>
            <a:avLst/>
            <a:gdLst>
              <a:gd name="connsiteX0" fmla="*/ 0 w 9335559"/>
              <a:gd name="connsiteY0" fmla="*/ 0 h 625835"/>
              <a:gd name="connsiteX1" fmla="*/ 9335559 w 9335559"/>
              <a:gd name="connsiteY1" fmla="*/ 0 h 625835"/>
              <a:gd name="connsiteX2" fmla="*/ 9335559 w 9335559"/>
              <a:gd name="connsiteY2" fmla="*/ 625835 h 625835"/>
              <a:gd name="connsiteX3" fmla="*/ 0 w 9335559"/>
              <a:gd name="connsiteY3" fmla="*/ 625835 h 625835"/>
              <a:gd name="connsiteX4" fmla="*/ 0 w 9335559"/>
              <a:gd name="connsiteY4" fmla="*/ 0 h 625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5559" h="625835">
                <a:moveTo>
                  <a:pt x="0" y="0"/>
                </a:moveTo>
                <a:lnTo>
                  <a:pt x="9335559" y="0"/>
                </a:lnTo>
                <a:lnTo>
                  <a:pt x="9335559" y="625835"/>
                </a:lnTo>
                <a:lnTo>
                  <a:pt x="0" y="62583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6234" tIns="66234" rIns="66234" bIns="66234" numCol="1" spcCol="1270" anchor="ctr" anchorCtr="0">
            <a:noAutofit/>
          </a:bodyPr>
          <a:lstStyle/>
          <a:p>
            <a:pPr marL="0" lvl="0" indent="0" algn="l" defTabSz="622300">
              <a:lnSpc>
                <a:spcPct val="100000"/>
              </a:lnSpc>
              <a:spcBef>
                <a:spcPct val="0"/>
              </a:spcBef>
              <a:spcAft>
                <a:spcPct val="35000"/>
              </a:spcAft>
              <a:buNone/>
            </a:pPr>
            <a:endParaRPr lang="en-US" sz="1400" kern="1200" dirty="0"/>
          </a:p>
        </p:txBody>
      </p:sp>
      <p:sp>
        <p:nvSpPr>
          <p:cNvPr id="3" name="TextBox 2">
            <a:extLst>
              <a:ext uri="{FF2B5EF4-FFF2-40B4-BE49-F238E27FC236}">
                <a16:creationId xmlns:a16="http://schemas.microsoft.com/office/drawing/2014/main" id="{C66CE734-B2C5-8E90-D166-B94E447C7047}"/>
              </a:ext>
            </a:extLst>
          </p:cNvPr>
          <p:cNvSpPr txBox="1"/>
          <p:nvPr/>
        </p:nvSpPr>
        <p:spPr>
          <a:xfrm>
            <a:off x="1189608" y="2290439"/>
            <a:ext cx="9966071" cy="923330"/>
          </a:xfrm>
          <a:prstGeom prst="rect">
            <a:avLst/>
          </a:prstGeom>
          <a:noFill/>
        </p:spPr>
        <p:txBody>
          <a:bodyPr wrap="square" rtlCol="0">
            <a:spAutoFit/>
          </a:bodyPr>
          <a:lstStyle/>
          <a:p>
            <a:r>
              <a:rPr lang="en-CA" dirty="0"/>
              <a:t>As we saw in the last example, we provide </a:t>
            </a:r>
            <a:r>
              <a:rPr lang="en-CA" b="1" dirty="0">
                <a:latin typeface="Courier New" panose="02070309020205020404" pitchFamily="49" charset="0"/>
                <a:cs typeface="Courier New" panose="02070309020205020404" pitchFamily="49" charset="0"/>
              </a:rPr>
              <a:t>fetch()</a:t>
            </a:r>
            <a:r>
              <a:rPr lang="en-CA" dirty="0"/>
              <a:t> the function we wish to execute with the </a:t>
            </a:r>
            <a:r>
              <a:rPr lang="en-CA" b="1" dirty="0">
                <a:latin typeface="Courier New" panose="02070309020205020404" pitchFamily="49" charset="0"/>
                <a:cs typeface="Courier New" panose="02070309020205020404" pitchFamily="49" charset="0"/>
              </a:rPr>
              <a:t>.then()</a:t>
            </a:r>
            <a:r>
              <a:rPr lang="en-CA" dirty="0"/>
              <a:t> keyword.  The results from our fetch get passed to our function as a parameter which we called “response”.  From there we can retrieve a number of pieces of useful information.  Try this….</a:t>
            </a:r>
          </a:p>
        </p:txBody>
      </p:sp>
      <p:sp>
        <p:nvSpPr>
          <p:cNvPr id="4" name="Content Placeholder 3">
            <a:extLst>
              <a:ext uri="{FF2B5EF4-FFF2-40B4-BE49-F238E27FC236}">
                <a16:creationId xmlns:a16="http://schemas.microsoft.com/office/drawing/2014/main" id="{50C2DBCC-0091-6E8E-5534-320365A9EE2A}"/>
              </a:ext>
            </a:extLst>
          </p:cNvPr>
          <p:cNvSpPr txBox="1">
            <a:spLocks/>
          </p:cNvSpPr>
          <p:nvPr/>
        </p:nvSpPr>
        <p:spPr>
          <a:xfrm>
            <a:off x="1097280" y="3268323"/>
            <a:ext cx="10368820" cy="3112260"/>
          </a:xfrm>
          <a:prstGeom prst="rect">
            <a:avLst/>
          </a:prstGeom>
          <a:solidFill>
            <a:schemeClr val="accent5">
              <a:lumMod val="20000"/>
              <a:lumOff val="80000"/>
            </a:schemeClr>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ts val="400"/>
              </a:lnSpc>
              <a:spcBef>
                <a:spcPts val="1800"/>
              </a:spcBef>
              <a:buNone/>
            </a:pPr>
            <a:br>
              <a:rPr lang="en-US" b="1" dirty="0">
                <a:latin typeface="Courier New" panose="02070309020205020404" pitchFamily="49" charset="0"/>
                <a:cs typeface="Courier New" panose="02070309020205020404" pitchFamily="49" charset="0"/>
              </a:rPr>
            </a:b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function </a:t>
            </a:r>
            <a:r>
              <a:rPr lang="en-US" b="1" dirty="0" err="1">
                <a:latin typeface="Courier New" panose="02070309020205020404" pitchFamily="49" charset="0"/>
                <a:cs typeface="Courier New" panose="02070309020205020404" pitchFamily="49" charset="0"/>
              </a:rPr>
              <a:t>runthisafter</a:t>
            </a:r>
            <a:r>
              <a:rPr lang="en-US" b="1" dirty="0">
                <a:latin typeface="Courier New" panose="02070309020205020404" pitchFamily="49" charset="0"/>
                <a:cs typeface="Courier New" panose="02070309020205020404" pitchFamily="49" charset="0"/>
              </a:rPr>
              <a:t>(response) {</a:t>
            </a:r>
          </a:p>
          <a:p>
            <a:pPr marL="0" indent="0">
              <a:lnSpc>
                <a:spcPts val="400"/>
              </a:lnSpc>
              <a:spcBef>
                <a:spcPts val="1800"/>
              </a:spcBef>
              <a:buNone/>
            </a:pPr>
            <a:r>
              <a:rPr lang="en-US" b="1" dirty="0">
                <a:latin typeface="Courier New" panose="02070309020205020404" pitchFamily="49" charset="0"/>
                <a:cs typeface="Courier New" panose="02070309020205020404" pitchFamily="49" charset="0"/>
              </a:rPr>
              <a:t>	console.log(</a:t>
            </a:r>
            <a:r>
              <a:rPr lang="en-US" b="1" dirty="0" err="1">
                <a:latin typeface="Courier New" panose="02070309020205020404" pitchFamily="49" charset="0"/>
                <a:cs typeface="Courier New" panose="02070309020205020404" pitchFamily="49" charset="0"/>
              </a:rPr>
              <a:t>response.type</a:t>
            </a:r>
            <a:r>
              <a:rPr lang="en-US" b="1" dirty="0">
                <a:latin typeface="Courier New" panose="02070309020205020404" pitchFamily="49" charset="0"/>
                <a:cs typeface="Courier New" panose="02070309020205020404" pitchFamily="49" charset="0"/>
              </a:rPr>
              <a:t>);</a:t>
            </a:r>
          </a:p>
          <a:p>
            <a:pPr marL="0" indent="0">
              <a:lnSpc>
                <a:spcPts val="400"/>
              </a:lnSpc>
              <a:spcBef>
                <a:spcPts val="1800"/>
              </a:spcBef>
              <a:buNone/>
            </a:pPr>
            <a:r>
              <a:rPr lang="en-US" b="1" dirty="0">
                <a:latin typeface="Courier New" panose="02070309020205020404" pitchFamily="49" charset="0"/>
                <a:cs typeface="Courier New" panose="02070309020205020404" pitchFamily="49" charset="0"/>
              </a:rPr>
              <a:t>	console.log(response.url);</a:t>
            </a:r>
          </a:p>
          <a:p>
            <a:pPr marL="0" indent="0">
              <a:lnSpc>
                <a:spcPts val="400"/>
              </a:lnSpc>
              <a:spcBef>
                <a:spcPts val="1800"/>
              </a:spcBef>
              <a:buNone/>
            </a:pPr>
            <a:r>
              <a:rPr lang="en-US" b="1" dirty="0">
                <a:latin typeface="Courier New" panose="02070309020205020404" pitchFamily="49" charset="0"/>
                <a:cs typeface="Courier New" panose="02070309020205020404" pitchFamily="49" charset="0"/>
              </a:rPr>
              <a:t>	console.log(</a:t>
            </a:r>
            <a:r>
              <a:rPr lang="en-US" b="1" dirty="0" err="1">
                <a:latin typeface="Courier New" panose="02070309020205020404" pitchFamily="49" charset="0"/>
                <a:cs typeface="Courier New" panose="02070309020205020404" pitchFamily="49" charset="0"/>
              </a:rPr>
              <a:t>response.status</a:t>
            </a:r>
            <a:r>
              <a:rPr lang="en-US" b="1" dirty="0">
                <a:latin typeface="Courier New" panose="02070309020205020404" pitchFamily="49" charset="0"/>
                <a:cs typeface="Courier New" panose="02070309020205020404" pitchFamily="49" charset="0"/>
              </a:rPr>
              <a:t>);</a:t>
            </a:r>
          </a:p>
          <a:p>
            <a:pPr marL="0" indent="0">
              <a:lnSpc>
                <a:spcPts val="400"/>
              </a:lnSpc>
              <a:spcBef>
                <a:spcPts val="1800"/>
              </a:spcBef>
              <a:buNone/>
            </a:pPr>
            <a:r>
              <a:rPr lang="en-US" b="1" dirty="0">
                <a:latin typeface="Courier New" panose="02070309020205020404" pitchFamily="49" charset="0"/>
                <a:cs typeface="Courier New" panose="02070309020205020404" pitchFamily="49" charset="0"/>
              </a:rPr>
              <a:t>	console.log(</a:t>
            </a:r>
            <a:r>
              <a:rPr lang="en-US" b="1" dirty="0" err="1">
                <a:latin typeface="Courier New" panose="02070309020205020404" pitchFamily="49" charset="0"/>
                <a:cs typeface="Courier New" panose="02070309020205020404" pitchFamily="49" charset="0"/>
              </a:rPr>
              <a:t>response.ok</a:t>
            </a:r>
            <a:r>
              <a:rPr lang="en-US" b="1" dirty="0">
                <a:latin typeface="Courier New" panose="02070309020205020404" pitchFamily="49" charset="0"/>
                <a:cs typeface="Courier New" panose="02070309020205020404" pitchFamily="49" charset="0"/>
              </a:rPr>
              <a:t>);</a:t>
            </a:r>
          </a:p>
          <a:p>
            <a:pPr marL="0" indent="0">
              <a:lnSpc>
                <a:spcPts val="400"/>
              </a:lnSpc>
              <a:spcBef>
                <a:spcPts val="1800"/>
              </a:spcBef>
              <a:buNone/>
            </a:pPr>
            <a:r>
              <a:rPr lang="en-US" b="1" dirty="0">
                <a:latin typeface="Courier New" panose="02070309020205020404" pitchFamily="49" charset="0"/>
                <a:cs typeface="Courier New" panose="02070309020205020404" pitchFamily="49" charset="0"/>
              </a:rPr>
              <a:t>	console.log(</a:t>
            </a:r>
            <a:r>
              <a:rPr lang="en-US" b="1" dirty="0" err="1">
                <a:latin typeface="Courier New" panose="02070309020205020404" pitchFamily="49" charset="0"/>
                <a:cs typeface="Courier New" panose="02070309020205020404" pitchFamily="49" charset="0"/>
              </a:rPr>
              <a:t>response.statusText</a:t>
            </a:r>
            <a:r>
              <a:rPr lang="en-US" b="1" dirty="0">
                <a:latin typeface="Courier New" panose="02070309020205020404" pitchFamily="49" charset="0"/>
                <a:cs typeface="Courier New" panose="02070309020205020404" pitchFamily="49" charset="0"/>
              </a:rPr>
              <a:t>);</a:t>
            </a:r>
          </a:p>
          <a:p>
            <a:pPr marL="0" indent="0">
              <a:lnSpc>
                <a:spcPts val="400"/>
              </a:lnSpc>
              <a:spcBef>
                <a:spcPts val="1800"/>
              </a:spcBef>
              <a:buNone/>
            </a:pPr>
            <a:r>
              <a:rPr lang="en-US" b="1" dirty="0">
                <a:latin typeface="Courier New" panose="02070309020205020404" pitchFamily="49" charset="0"/>
                <a:cs typeface="Courier New" panose="02070309020205020404" pitchFamily="49" charset="0"/>
              </a:rPr>
              <a:t>	console.log(</a:t>
            </a:r>
            <a:r>
              <a:rPr lang="en-US" b="1" dirty="0" err="1">
                <a:latin typeface="Courier New" panose="02070309020205020404" pitchFamily="49" charset="0"/>
                <a:cs typeface="Courier New" panose="02070309020205020404" pitchFamily="49" charset="0"/>
              </a:rPr>
              <a:t>response.headers</a:t>
            </a:r>
            <a:r>
              <a:rPr lang="en-US" b="1" dirty="0">
                <a:latin typeface="Courier New" panose="02070309020205020404" pitchFamily="49" charset="0"/>
                <a:cs typeface="Courier New" panose="02070309020205020404" pitchFamily="49" charset="0"/>
              </a:rPr>
              <a:t>);</a:t>
            </a:r>
          </a:p>
          <a:p>
            <a:pPr marL="0" indent="0">
              <a:lnSpc>
                <a:spcPts val="400"/>
              </a:lnSpc>
              <a:spcBef>
                <a:spcPts val="1800"/>
              </a:spcBef>
              <a:buNone/>
            </a:pPr>
            <a:r>
              <a:rPr lang="en-US" b="1" dirty="0">
                <a:latin typeface="Courier New" panose="02070309020205020404" pitchFamily="49" charset="0"/>
                <a:cs typeface="Courier New" panose="02070309020205020404" pitchFamily="49" charset="0"/>
              </a:rPr>
              <a:t>}</a:t>
            </a:r>
          </a:p>
          <a:p>
            <a:pPr marL="0" indent="0">
              <a:lnSpc>
                <a:spcPts val="400"/>
              </a:lnSpc>
              <a:spcBef>
                <a:spcPts val="1800"/>
              </a:spcBef>
              <a:buNone/>
            </a:pPr>
            <a:r>
              <a:rPr lang="en-US" b="1" dirty="0">
                <a:latin typeface="Courier New" panose="02070309020205020404" pitchFamily="49" charset="0"/>
                <a:cs typeface="Courier New" panose="02070309020205020404" pitchFamily="49" charset="0"/>
              </a:rPr>
              <a:t>fetch('</a:t>
            </a:r>
            <a:r>
              <a:rPr lang="en-US" b="1" dirty="0" err="1">
                <a:latin typeface="Courier New" panose="02070309020205020404" pitchFamily="49" charset="0"/>
                <a:cs typeface="Courier New" panose="02070309020205020404" pitchFamily="49" charset="0"/>
              </a:rPr>
              <a:t>async.php</a:t>
            </a:r>
            <a:r>
              <a:rPr lang="en-US" b="1" dirty="0">
                <a:latin typeface="Courier New" panose="02070309020205020404" pitchFamily="49" charset="0"/>
                <a:cs typeface="Courier New" panose="02070309020205020404" pitchFamily="49" charset="0"/>
              </a:rPr>
              <a:t>')</a:t>
            </a:r>
          </a:p>
          <a:p>
            <a:pPr marL="0" indent="0">
              <a:lnSpc>
                <a:spcPts val="400"/>
              </a:lnSpc>
              <a:spcBef>
                <a:spcPts val="1800"/>
              </a:spcBef>
              <a:buNone/>
            </a:pPr>
            <a:r>
              <a:rPr lang="en-US" b="1" dirty="0">
                <a:latin typeface="Courier New" panose="02070309020205020404" pitchFamily="49" charset="0"/>
                <a:cs typeface="Courier New" panose="02070309020205020404" pitchFamily="49" charset="0"/>
              </a:rPr>
              <a:t>.then(</a:t>
            </a:r>
            <a:r>
              <a:rPr lang="en-US" b="1" dirty="0" err="1">
                <a:latin typeface="Courier New" panose="02070309020205020404" pitchFamily="49" charset="0"/>
                <a:cs typeface="Courier New" panose="02070309020205020404" pitchFamily="49" charset="0"/>
              </a:rPr>
              <a:t>runthisafter</a:t>
            </a:r>
            <a:r>
              <a:rPr lang="en-US"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97523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A1D6-3E2E-90F0-369A-EF9E3CD6AD43}"/>
              </a:ext>
            </a:extLst>
          </p:cNvPr>
          <p:cNvSpPr>
            <a:spLocks noGrp="1"/>
          </p:cNvSpPr>
          <p:nvPr>
            <p:ph type="title"/>
          </p:nvPr>
        </p:nvSpPr>
        <p:spPr/>
        <p:txBody>
          <a:bodyPr/>
          <a:lstStyle/>
          <a:p>
            <a:r>
              <a:rPr lang="en-CA" dirty="0"/>
              <a:t>Getting data from fetch()</a:t>
            </a:r>
          </a:p>
        </p:txBody>
      </p:sp>
      <p:sp>
        <p:nvSpPr>
          <p:cNvPr id="23" name="Freeform: Shape 22">
            <a:extLst>
              <a:ext uri="{FF2B5EF4-FFF2-40B4-BE49-F238E27FC236}">
                <a16:creationId xmlns:a16="http://schemas.microsoft.com/office/drawing/2014/main" id="{673530D0-0123-92E3-7C7A-82877566064F}"/>
              </a:ext>
            </a:extLst>
          </p:cNvPr>
          <p:cNvSpPr/>
          <p:nvPr/>
        </p:nvSpPr>
        <p:spPr>
          <a:xfrm>
            <a:off x="1820120" y="2111139"/>
            <a:ext cx="9335559" cy="3907921"/>
          </a:xfrm>
          <a:custGeom>
            <a:avLst/>
            <a:gdLst>
              <a:gd name="connsiteX0" fmla="*/ 0 w 9335559"/>
              <a:gd name="connsiteY0" fmla="*/ 0 h 625835"/>
              <a:gd name="connsiteX1" fmla="*/ 9335559 w 9335559"/>
              <a:gd name="connsiteY1" fmla="*/ 0 h 625835"/>
              <a:gd name="connsiteX2" fmla="*/ 9335559 w 9335559"/>
              <a:gd name="connsiteY2" fmla="*/ 625835 h 625835"/>
              <a:gd name="connsiteX3" fmla="*/ 0 w 9335559"/>
              <a:gd name="connsiteY3" fmla="*/ 625835 h 625835"/>
              <a:gd name="connsiteX4" fmla="*/ 0 w 9335559"/>
              <a:gd name="connsiteY4" fmla="*/ 0 h 625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5559" h="625835">
                <a:moveTo>
                  <a:pt x="0" y="0"/>
                </a:moveTo>
                <a:lnTo>
                  <a:pt x="9335559" y="0"/>
                </a:lnTo>
                <a:lnTo>
                  <a:pt x="9335559" y="625835"/>
                </a:lnTo>
                <a:lnTo>
                  <a:pt x="0" y="62583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6234" tIns="66234" rIns="66234" bIns="66234" numCol="1" spcCol="1270" anchor="ctr" anchorCtr="0">
            <a:noAutofit/>
          </a:bodyPr>
          <a:lstStyle/>
          <a:p>
            <a:pPr marL="0" lvl="0" indent="0" algn="l" defTabSz="622300">
              <a:lnSpc>
                <a:spcPct val="100000"/>
              </a:lnSpc>
              <a:spcBef>
                <a:spcPct val="0"/>
              </a:spcBef>
              <a:spcAft>
                <a:spcPct val="35000"/>
              </a:spcAft>
              <a:buNone/>
            </a:pPr>
            <a:endParaRPr lang="en-US" sz="1400" kern="1200" dirty="0"/>
          </a:p>
        </p:txBody>
      </p:sp>
      <p:sp>
        <p:nvSpPr>
          <p:cNvPr id="10" name="Rectangle: Rounded Corners 9">
            <a:extLst>
              <a:ext uri="{FF2B5EF4-FFF2-40B4-BE49-F238E27FC236}">
                <a16:creationId xmlns:a16="http://schemas.microsoft.com/office/drawing/2014/main" id="{3F3EDEDB-762A-4F25-583F-73345B8C2168}"/>
              </a:ext>
            </a:extLst>
          </p:cNvPr>
          <p:cNvSpPr/>
          <p:nvPr/>
        </p:nvSpPr>
        <p:spPr>
          <a:xfrm>
            <a:off x="1189608" y="2800351"/>
            <a:ext cx="9966071" cy="1306840"/>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CA" dirty="0"/>
          </a:p>
        </p:txBody>
      </p:sp>
      <p:sp>
        <p:nvSpPr>
          <p:cNvPr id="11" name="Rectangle 10" descr="Connected">
            <a:extLst>
              <a:ext uri="{FF2B5EF4-FFF2-40B4-BE49-F238E27FC236}">
                <a16:creationId xmlns:a16="http://schemas.microsoft.com/office/drawing/2014/main" id="{3634D7D3-3D70-9916-6911-9944F9994DFC}"/>
              </a:ext>
            </a:extLst>
          </p:cNvPr>
          <p:cNvSpPr/>
          <p:nvPr/>
        </p:nvSpPr>
        <p:spPr>
          <a:xfrm>
            <a:off x="1286595" y="2890128"/>
            <a:ext cx="344209" cy="344209"/>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TextBox 11">
            <a:extLst>
              <a:ext uri="{FF2B5EF4-FFF2-40B4-BE49-F238E27FC236}">
                <a16:creationId xmlns:a16="http://schemas.microsoft.com/office/drawing/2014/main" id="{405D96A3-72DE-0831-C808-32A592C7EAD2}"/>
              </a:ext>
            </a:extLst>
          </p:cNvPr>
          <p:cNvSpPr txBox="1"/>
          <p:nvPr/>
        </p:nvSpPr>
        <p:spPr>
          <a:xfrm>
            <a:off x="1740023" y="2890128"/>
            <a:ext cx="9099612"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type</a:t>
            </a:r>
            <a:endParaRPr lang="en-CA" b="1" dirty="0"/>
          </a:p>
        </p:txBody>
      </p:sp>
      <p:sp>
        <p:nvSpPr>
          <p:cNvPr id="13" name="TextBox 12">
            <a:extLst>
              <a:ext uri="{FF2B5EF4-FFF2-40B4-BE49-F238E27FC236}">
                <a16:creationId xmlns:a16="http://schemas.microsoft.com/office/drawing/2014/main" id="{218A88B5-6238-2419-DB82-2F1EF195C18F}"/>
              </a:ext>
            </a:extLst>
          </p:cNvPr>
          <p:cNvSpPr txBox="1"/>
          <p:nvPr/>
        </p:nvSpPr>
        <p:spPr>
          <a:xfrm>
            <a:off x="1740023" y="3239645"/>
            <a:ext cx="9099612" cy="830997"/>
          </a:xfrm>
          <a:prstGeom prst="rect">
            <a:avLst/>
          </a:prstGeom>
          <a:noFill/>
        </p:spPr>
        <p:txBody>
          <a:bodyPr wrap="square" rtlCol="0">
            <a:spAutoFit/>
          </a:bodyPr>
          <a:lstStyle/>
          <a:p>
            <a:r>
              <a:rPr lang="en-CA" sz="1600" dirty="0"/>
              <a:t>This is either “basic” or “</a:t>
            </a:r>
            <a:r>
              <a:rPr lang="en-CA" sz="1600" dirty="0" err="1"/>
              <a:t>cors</a:t>
            </a:r>
            <a:r>
              <a:rPr lang="en-CA" sz="1600" dirty="0"/>
              <a:t>”.  </a:t>
            </a:r>
            <a:r>
              <a:rPr lang="en-CA" sz="1600" dirty="0" err="1"/>
              <a:t>Cors</a:t>
            </a:r>
            <a:r>
              <a:rPr lang="en-CA" sz="1600" dirty="0"/>
              <a:t> stands for Cross-Origin Resource Sharing means that we are fetching a URL from a domain/port different from the one our HTML was hosted on.  Anything else will respond with “basic”</a:t>
            </a:r>
            <a:endParaRPr lang="en-CA" sz="1600" b="1" dirty="0">
              <a:latin typeface="Courier New" panose="02070309020205020404" pitchFamily="49" charset="0"/>
              <a:cs typeface="Courier New" panose="02070309020205020404" pitchFamily="49" charset="0"/>
            </a:endParaRPr>
          </a:p>
        </p:txBody>
      </p:sp>
      <p:sp>
        <p:nvSpPr>
          <p:cNvPr id="18" name="Rectangle: Rounded Corners 17">
            <a:extLst>
              <a:ext uri="{FF2B5EF4-FFF2-40B4-BE49-F238E27FC236}">
                <a16:creationId xmlns:a16="http://schemas.microsoft.com/office/drawing/2014/main" id="{FB4B6891-7F29-B5E0-636F-69D80369FD45}"/>
              </a:ext>
            </a:extLst>
          </p:cNvPr>
          <p:cNvSpPr/>
          <p:nvPr/>
        </p:nvSpPr>
        <p:spPr>
          <a:xfrm>
            <a:off x="1189608" y="4217060"/>
            <a:ext cx="9966071" cy="903185"/>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CA" dirty="0"/>
          </a:p>
        </p:txBody>
      </p:sp>
      <p:sp>
        <p:nvSpPr>
          <p:cNvPr id="19" name="Rectangle 18" descr="Connected">
            <a:extLst>
              <a:ext uri="{FF2B5EF4-FFF2-40B4-BE49-F238E27FC236}">
                <a16:creationId xmlns:a16="http://schemas.microsoft.com/office/drawing/2014/main" id="{A9A9BA3C-C593-F7D9-2705-654D1951620A}"/>
              </a:ext>
            </a:extLst>
          </p:cNvPr>
          <p:cNvSpPr/>
          <p:nvPr/>
        </p:nvSpPr>
        <p:spPr>
          <a:xfrm>
            <a:off x="1286595" y="4356978"/>
            <a:ext cx="344209" cy="344209"/>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TextBox 19">
            <a:extLst>
              <a:ext uri="{FF2B5EF4-FFF2-40B4-BE49-F238E27FC236}">
                <a16:creationId xmlns:a16="http://schemas.microsoft.com/office/drawing/2014/main" id="{1BDCEF1D-BAF2-FDB2-D0AB-6CE317B5355D}"/>
              </a:ext>
            </a:extLst>
          </p:cNvPr>
          <p:cNvSpPr txBox="1"/>
          <p:nvPr/>
        </p:nvSpPr>
        <p:spPr>
          <a:xfrm>
            <a:off x="1740023" y="4356978"/>
            <a:ext cx="9099612"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url</a:t>
            </a:r>
            <a:endParaRPr lang="en-CA" b="1" dirty="0"/>
          </a:p>
        </p:txBody>
      </p:sp>
      <p:sp>
        <p:nvSpPr>
          <p:cNvPr id="21" name="TextBox 20">
            <a:extLst>
              <a:ext uri="{FF2B5EF4-FFF2-40B4-BE49-F238E27FC236}">
                <a16:creationId xmlns:a16="http://schemas.microsoft.com/office/drawing/2014/main" id="{C78651F9-BE8E-3741-07C7-AADDE1708DEE}"/>
              </a:ext>
            </a:extLst>
          </p:cNvPr>
          <p:cNvSpPr txBox="1"/>
          <p:nvPr/>
        </p:nvSpPr>
        <p:spPr>
          <a:xfrm>
            <a:off x="1740023" y="4706495"/>
            <a:ext cx="9099612" cy="338554"/>
          </a:xfrm>
          <a:prstGeom prst="rect">
            <a:avLst/>
          </a:prstGeom>
          <a:noFill/>
        </p:spPr>
        <p:txBody>
          <a:bodyPr wrap="square" rtlCol="0">
            <a:spAutoFit/>
          </a:bodyPr>
          <a:lstStyle/>
          <a:p>
            <a:r>
              <a:rPr lang="en-CA" sz="1600" dirty="0"/>
              <a:t>This is the URL that responded to the request</a:t>
            </a:r>
            <a:endParaRPr lang="en-CA" sz="1600" b="1" dirty="0">
              <a:latin typeface="Courier New" panose="02070309020205020404" pitchFamily="49" charset="0"/>
              <a:cs typeface="Courier New" panose="02070309020205020404" pitchFamily="49" charset="0"/>
            </a:endParaRPr>
          </a:p>
        </p:txBody>
      </p:sp>
      <p:sp>
        <p:nvSpPr>
          <p:cNvPr id="31" name="Rectangle: Rounded Corners 30">
            <a:extLst>
              <a:ext uri="{FF2B5EF4-FFF2-40B4-BE49-F238E27FC236}">
                <a16:creationId xmlns:a16="http://schemas.microsoft.com/office/drawing/2014/main" id="{7E489FEC-0E49-D56A-9BFC-BDFF7BC493FB}"/>
              </a:ext>
            </a:extLst>
          </p:cNvPr>
          <p:cNvSpPr/>
          <p:nvPr/>
        </p:nvSpPr>
        <p:spPr>
          <a:xfrm>
            <a:off x="1189608" y="5262193"/>
            <a:ext cx="9966071" cy="896786"/>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CA" dirty="0"/>
          </a:p>
        </p:txBody>
      </p:sp>
      <p:sp>
        <p:nvSpPr>
          <p:cNvPr id="32" name="Rectangle 31" descr="Connected">
            <a:extLst>
              <a:ext uri="{FF2B5EF4-FFF2-40B4-BE49-F238E27FC236}">
                <a16:creationId xmlns:a16="http://schemas.microsoft.com/office/drawing/2014/main" id="{F5DD3808-2535-F587-4F07-48168CDFCA7C}"/>
              </a:ext>
            </a:extLst>
          </p:cNvPr>
          <p:cNvSpPr/>
          <p:nvPr/>
        </p:nvSpPr>
        <p:spPr>
          <a:xfrm>
            <a:off x="1286595" y="5403006"/>
            <a:ext cx="344209" cy="344209"/>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TextBox 32">
            <a:extLst>
              <a:ext uri="{FF2B5EF4-FFF2-40B4-BE49-F238E27FC236}">
                <a16:creationId xmlns:a16="http://schemas.microsoft.com/office/drawing/2014/main" id="{0A40E923-0F83-965C-599B-49171F2714BF}"/>
              </a:ext>
            </a:extLst>
          </p:cNvPr>
          <p:cNvSpPr txBox="1"/>
          <p:nvPr/>
        </p:nvSpPr>
        <p:spPr>
          <a:xfrm>
            <a:off x="1740023" y="5403006"/>
            <a:ext cx="9099612"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status</a:t>
            </a:r>
            <a:endParaRPr lang="en-CA" b="1" dirty="0"/>
          </a:p>
        </p:txBody>
      </p:sp>
      <p:sp>
        <p:nvSpPr>
          <p:cNvPr id="34" name="TextBox 33">
            <a:extLst>
              <a:ext uri="{FF2B5EF4-FFF2-40B4-BE49-F238E27FC236}">
                <a16:creationId xmlns:a16="http://schemas.microsoft.com/office/drawing/2014/main" id="{10A2A48B-4835-4DA2-BF57-85ACE884EB71}"/>
              </a:ext>
            </a:extLst>
          </p:cNvPr>
          <p:cNvSpPr txBox="1"/>
          <p:nvPr/>
        </p:nvSpPr>
        <p:spPr>
          <a:xfrm>
            <a:off x="1740023" y="5752523"/>
            <a:ext cx="9099612" cy="338554"/>
          </a:xfrm>
          <a:prstGeom prst="rect">
            <a:avLst/>
          </a:prstGeom>
          <a:noFill/>
        </p:spPr>
        <p:txBody>
          <a:bodyPr wrap="square" rtlCol="0">
            <a:spAutoFit/>
          </a:bodyPr>
          <a:lstStyle/>
          <a:p>
            <a:r>
              <a:rPr lang="en-CA" sz="1600" dirty="0"/>
              <a:t>This is the HTTP response code.  Normally “200” if everything is ok.</a:t>
            </a:r>
            <a:endParaRPr lang="en-CA" sz="1600" b="1" dirty="0">
              <a:latin typeface="Courier New" panose="02070309020205020404" pitchFamily="49" charset="0"/>
              <a:cs typeface="Courier New" panose="02070309020205020404" pitchFamily="49" charset="0"/>
            </a:endParaRPr>
          </a:p>
        </p:txBody>
      </p:sp>
      <p:sp>
        <p:nvSpPr>
          <p:cNvPr id="35" name="TextBox 34">
            <a:extLst>
              <a:ext uri="{FF2B5EF4-FFF2-40B4-BE49-F238E27FC236}">
                <a16:creationId xmlns:a16="http://schemas.microsoft.com/office/drawing/2014/main" id="{57FB7A0F-D383-A6C6-E50E-71D203CDEAF5}"/>
              </a:ext>
            </a:extLst>
          </p:cNvPr>
          <p:cNvSpPr txBox="1"/>
          <p:nvPr/>
        </p:nvSpPr>
        <p:spPr>
          <a:xfrm>
            <a:off x="1189608" y="2111139"/>
            <a:ext cx="9966071" cy="646331"/>
          </a:xfrm>
          <a:prstGeom prst="rect">
            <a:avLst/>
          </a:prstGeom>
          <a:noFill/>
        </p:spPr>
        <p:txBody>
          <a:bodyPr wrap="square" rtlCol="0">
            <a:spAutoFit/>
          </a:bodyPr>
          <a:lstStyle/>
          <a:p>
            <a:r>
              <a:rPr lang="en-CA" dirty="0"/>
              <a:t>The data from our request will show up in the console area of your browsers developer tools.  Here‘s what they mean:  </a:t>
            </a:r>
          </a:p>
        </p:txBody>
      </p:sp>
    </p:spTree>
    <p:extLst>
      <p:ext uri="{BB962C8B-B14F-4D97-AF65-F5344CB8AC3E}">
        <p14:creationId xmlns:p14="http://schemas.microsoft.com/office/powerpoint/2010/main" val="1219520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A1D6-3E2E-90F0-369A-EF9E3CD6AD43}"/>
              </a:ext>
            </a:extLst>
          </p:cNvPr>
          <p:cNvSpPr>
            <a:spLocks noGrp="1"/>
          </p:cNvSpPr>
          <p:nvPr>
            <p:ph type="title"/>
          </p:nvPr>
        </p:nvSpPr>
        <p:spPr/>
        <p:txBody>
          <a:bodyPr/>
          <a:lstStyle/>
          <a:p>
            <a:r>
              <a:rPr lang="en-CA" dirty="0"/>
              <a:t>Getting data from fetch()</a:t>
            </a:r>
          </a:p>
        </p:txBody>
      </p:sp>
      <p:sp>
        <p:nvSpPr>
          <p:cNvPr id="23" name="Freeform: Shape 22">
            <a:extLst>
              <a:ext uri="{FF2B5EF4-FFF2-40B4-BE49-F238E27FC236}">
                <a16:creationId xmlns:a16="http://schemas.microsoft.com/office/drawing/2014/main" id="{673530D0-0123-92E3-7C7A-82877566064F}"/>
              </a:ext>
            </a:extLst>
          </p:cNvPr>
          <p:cNvSpPr/>
          <p:nvPr/>
        </p:nvSpPr>
        <p:spPr>
          <a:xfrm>
            <a:off x="1820120" y="2111139"/>
            <a:ext cx="9335559" cy="3907921"/>
          </a:xfrm>
          <a:custGeom>
            <a:avLst/>
            <a:gdLst>
              <a:gd name="connsiteX0" fmla="*/ 0 w 9335559"/>
              <a:gd name="connsiteY0" fmla="*/ 0 h 625835"/>
              <a:gd name="connsiteX1" fmla="*/ 9335559 w 9335559"/>
              <a:gd name="connsiteY1" fmla="*/ 0 h 625835"/>
              <a:gd name="connsiteX2" fmla="*/ 9335559 w 9335559"/>
              <a:gd name="connsiteY2" fmla="*/ 625835 h 625835"/>
              <a:gd name="connsiteX3" fmla="*/ 0 w 9335559"/>
              <a:gd name="connsiteY3" fmla="*/ 625835 h 625835"/>
              <a:gd name="connsiteX4" fmla="*/ 0 w 9335559"/>
              <a:gd name="connsiteY4" fmla="*/ 0 h 625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5559" h="625835">
                <a:moveTo>
                  <a:pt x="0" y="0"/>
                </a:moveTo>
                <a:lnTo>
                  <a:pt x="9335559" y="0"/>
                </a:lnTo>
                <a:lnTo>
                  <a:pt x="9335559" y="625835"/>
                </a:lnTo>
                <a:lnTo>
                  <a:pt x="0" y="62583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6234" tIns="66234" rIns="66234" bIns="66234" numCol="1" spcCol="1270" anchor="ctr" anchorCtr="0">
            <a:noAutofit/>
          </a:bodyPr>
          <a:lstStyle/>
          <a:p>
            <a:pPr marL="0" lvl="0" indent="0" algn="l" defTabSz="622300">
              <a:lnSpc>
                <a:spcPct val="100000"/>
              </a:lnSpc>
              <a:spcBef>
                <a:spcPct val="0"/>
              </a:spcBef>
              <a:spcAft>
                <a:spcPct val="35000"/>
              </a:spcAft>
              <a:buNone/>
            </a:pPr>
            <a:endParaRPr lang="en-US" sz="1400" kern="1200" dirty="0"/>
          </a:p>
        </p:txBody>
      </p:sp>
      <p:sp>
        <p:nvSpPr>
          <p:cNvPr id="10" name="Rectangle: Rounded Corners 9">
            <a:extLst>
              <a:ext uri="{FF2B5EF4-FFF2-40B4-BE49-F238E27FC236}">
                <a16:creationId xmlns:a16="http://schemas.microsoft.com/office/drawing/2014/main" id="{3F3EDEDB-762A-4F25-583F-73345B8C2168}"/>
              </a:ext>
            </a:extLst>
          </p:cNvPr>
          <p:cNvSpPr/>
          <p:nvPr/>
        </p:nvSpPr>
        <p:spPr>
          <a:xfrm>
            <a:off x="1189608" y="2111139"/>
            <a:ext cx="9966071" cy="1317861"/>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CA" dirty="0"/>
          </a:p>
        </p:txBody>
      </p:sp>
      <p:sp>
        <p:nvSpPr>
          <p:cNvPr id="11" name="Rectangle 10" descr="Connected">
            <a:extLst>
              <a:ext uri="{FF2B5EF4-FFF2-40B4-BE49-F238E27FC236}">
                <a16:creationId xmlns:a16="http://schemas.microsoft.com/office/drawing/2014/main" id="{3634D7D3-3D70-9916-6911-9944F9994DFC}"/>
              </a:ext>
            </a:extLst>
          </p:cNvPr>
          <p:cNvSpPr/>
          <p:nvPr/>
        </p:nvSpPr>
        <p:spPr>
          <a:xfrm>
            <a:off x="1286595" y="2251953"/>
            <a:ext cx="344209" cy="344209"/>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TextBox 11">
            <a:extLst>
              <a:ext uri="{FF2B5EF4-FFF2-40B4-BE49-F238E27FC236}">
                <a16:creationId xmlns:a16="http://schemas.microsoft.com/office/drawing/2014/main" id="{405D96A3-72DE-0831-C808-32A592C7EAD2}"/>
              </a:ext>
            </a:extLst>
          </p:cNvPr>
          <p:cNvSpPr txBox="1"/>
          <p:nvPr/>
        </p:nvSpPr>
        <p:spPr>
          <a:xfrm>
            <a:off x="1740023" y="2251953"/>
            <a:ext cx="9099612"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ok</a:t>
            </a:r>
            <a:endParaRPr lang="en-CA" b="1" dirty="0"/>
          </a:p>
        </p:txBody>
      </p:sp>
      <p:sp>
        <p:nvSpPr>
          <p:cNvPr id="13" name="TextBox 12">
            <a:extLst>
              <a:ext uri="{FF2B5EF4-FFF2-40B4-BE49-F238E27FC236}">
                <a16:creationId xmlns:a16="http://schemas.microsoft.com/office/drawing/2014/main" id="{218A88B5-6238-2419-DB82-2F1EF195C18F}"/>
              </a:ext>
            </a:extLst>
          </p:cNvPr>
          <p:cNvSpPr txBox="1"/>
          <p:nvPr/>
        </p:nvSpPr>
        <p:spPr>
          <a:xfrm>
            <a:off x="1740023" y="2601470"/>
            <a:ext cx="9099612" cy="830997"/>
          </a:xfrm>
          <a:prstGeom prst="rect">
            <a:avLst/>
          </a:prstGeom>
          <a:noFill/>
        </p:spPr>
        <p:txBody>
          <a:bodyPr wrap="square" rtlCol="0">
            <a:spAutoFit/>
          </a:bodyPr>
          <a:lstStyle/>
          <a:p>
            <a:r>
              <a:rPr lang="en-CA" sz="1600" dirty="0"/>
              <a:t>This is a Boolean value which can be used as a shortcut to checking if the response was retrieved without error.  E.g., if ( </a:t>
            </a:r>
            <a:r>
              <a:rPr lang="en-CA" sz="1600" dirty="0" err="1"/>
              <a:t>response.ok</a:t>
            </a:r>
            <a:r>
              <a:rPr lang="en-CA" sz="1600" dirty="0"/>
              <a:t> ) { console.log(“It worked”);}</a:t>
            </a:r>
          </a:p>
          <a:p>
            <a:endParaRPr lang="en-CA" sz="1600" b="1" dirty="0">
              <a:latin typeface="Courier New" panose="02070309020205020404" pitchFamily="49" charset="0"/>
              <a:cs typeface="Courier New" panose="02070309020205020404" pitchFamily="49" charset="0"/>
            </a:endParaRPr>
          </a:p>
        </p:txBody>
      </p:sp>
      <p:sp>
        <p:nvSpPr>
          <p:cNvPr id="18" name="Rectangle: Rounded Corners 17">
            <a:extLst>
              <a:ext uri="{FF2B5EF4-FFF2-40B4-BE49-F238E27FC236}">
                <a16:creationId xmlns:a16="http://schemas.microsoft.com/office/drawing/2014/main" id="{FB4B6891-7F29-B5E0-636F-69D80369FD45}"/>
              </a:ext>
            </a:extLst>
          </p:cNvPr>
          <p:cNvSpPr/>
          <p:nvPr/>
        </p:nvSpPr>
        <p:spPr>
          <a:xfrm>
            <a:off x="1189608" y="3577989"/>
            <a:ext cx="9966071" cy="990563"/>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CA" dirty="0"/>
          </a:p>
        </p:txBody>
      </p:sp>
      <p:sp>
        <p:nvSpPr>
          <p:cNvPr id="19" name="Rectangle 18" descr="Connected">
            <a:extLst>
              <a:ext uri="{FF2B5EF4-FFF2-40B4-BE49-F238E27FC236}">
                <a16:creationId xmlns:a16="http://schemas.microsoft.com/office/drawing/2014/main" id="{A9A9BA3C-C593-F7D9-2705-654D1951620A}"/>
              </a:ext>
            </a:extLst>
          </p:cNvPr>
          <p:cNvSpPr/>
          <p:nvPr/>
        </p:nvSpPr>
        <p:spPr>
          <a:xfrm>
            <a:off x="1286595" y="3718803"/>
            <a:ext cx="344209" cy="344209"/>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TextBox 19">
            <a:extLst>
              <a:ext uri="{FF2B5EF4-FFF2-40B4-BE49-F238E27FC236}">
                <a16:creationId xmlns:a16="http://schemas.microsoft.com/office/drawing/2014/main" id="{1BDCEF1D-BAF2-FDB2-D0AB-6CE317B5355D}"/>
              </a:ext>
            </a:extLst>
          </p:cNvPr>
          <p:cNvSpPr txBox="1"/>
          <p:nvPr/>
        </p:nvSpPr>
        <p:spPr>
          <a:xfrm>
            <a:off x="1740023" y="3718803"/>
            <a:ext cx="9099612"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statusText</a:t>
            </a:r>
            <a:endParaRPr lang="en-CA" b="1" dirty="0"/>
          </a:p>
        </p:txBody>
      </p:sp>
      <p:sp>
        <p:nvSpPr>
          <p:cNvPr id="21" name="TextBox 20">
            <a:extLst>
              <a:ext uri="{FF2B5EF4-FFF2-40B4-BE49-F238E27FC236}">
                <a16:creationId xmlns:a16="http://schemas.microsoft.com/office/drawing/2014/main" id="{C78651F9-BE8E-3741-07C7-AADDE1708DEE}"/>
              </a:ext>
            </a:extLst>
          </p:cNvPr>
          <p:cNvSpPr txBox="1"/>
          <p:nvPr/>
        </p:nvSpPr>
        <p:spPr>
          <a:xfrm>
            <a:off x="1740023" y="4068320"/>
            <a:ext cx="9099612" cy="338554"/>
          </a:xfrm>
          <a:prstGeom prst="rect">
            <a:avLst/>
          </a:prstGeom>
          <a:noFill/>
        </p:spPr>
        <p:txBody>
          <a:bodyPr wrap="square" rtlCol="0">
            <a:spAutoFit/>
          </a:bodyPr>
          <a:lstStyle/>
          <a:p>
            <a:r>
              <a:rPr lang="en-CA" sz="1600" dirty="0"/>
              <a:t>This is the human readable version of the HTTP response code.  Usually this is “OK”.</a:t>
            </a:r>
            <a:endParaRPr lang="en-CA" sz="1600" b="1" dirty="0">
              <a:latin typeface="Courier New" panose="02070309020205020404" pitchFamily="49" charset="0"/>
              <a:cs typeface="Courier New" panose="02070309020205020404" pitchFamily="49" charset="0"/>
            </a:endParaRPr>
          </a:p>
        </p:txBody>
      </p:sp>
      <p:sp>
        <p:nvSpPr>
          <p:cNvPr id="31" name="Rectangle: Rounded Corners 30">
            <a:extLst>
              <a:ext uri="{FF2B5EF4-FFF2-40B4-BE49-F238E27FC236}">
                <a16:creationId xmlns:a16="http://schemas.microsoft.com/office/drawing/2014/main" id="{7E489FEC-0E49-D56A-9BFC-BDFF7BC493FB}"/>
              </a:ext>
            </a:extLst>
          </p:cNvPr>
          <p:cNvSpPr/>
          <p:nvPr/>
        </p:nvSpPr>
        <p:spPr>
          <a:xfrm>
            <a:off x="1189608" y="4728792"/>
            <a:ext cx="9966071" cy="990563"/>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CA" dirty="0"/>
          </a:p>
        </p:txBody>
      </p:sp>
      <p:sp>
        <p:nvSpPr>
          <p:cNvPr id="32" name="Rectangle 31" descr="Connected">
            <a:extLst>
              <a:ext uri="{FF2B5EF4-FFF2-40B4-BE49-F238E27FC236}">
                <a16:creationId xmlns:a16="http://schemas.microsoft.com/office/drawing/2014/main" id="{F5DD3808-2535-F587-4F07-48168CDFCA7C}"/>
              </a:ext>
            </a:extLst>
          </p:cNvPr>
          <p:cNvSpPr/>
          <p:nvPr/>
        </p:nvSpPr>
        <p:spPr>
          <a:xfrm>
            <a:off x="1286595" y="4869606"/>
            <a:ext cx="344209" cy="344209"/>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TextBox 32">
            <a:extLst>
              <a:ext uri="{FF2B5EF4-FFF2-40B4-BE49-F238E27FC236}">
                <a16:creationId xmlns:a16="http://schemas.microsoft.com/office/drawing/2014/main" id="{0A40E923-0F83-965C-599B-49171F2714BF}"/>
              </a:ext>
            </a:extLst>
          </p:cNvPr>
          <p:cNvSpPr txBox="1"/>
          <p:nvPr/>
        </p:nvSpPr>
        <p:spPr>
          <a:xfrm>
            <a:off x="1740023" y="4869606"/>
            <a:ext cx="9099612"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headers</a:t>
            </a:r>
            <a:endParaRPr lang="en-CA" b="1" dirty="0"/>
          </a:p>
        </p:txBody>
      </p:sp>
      <p:sp>
        <p:nvSpPr>
          <p:cNvPr id="34" name="TextBox 33">
            <a:extLst>
              <a:ext uri="{FF2B5EF4-FFF2-40B4-BE49-F238E27FC236}">
                <a16:creationId xmlns:a16="http://schemas.microsoft.com/office/drawing/2014/main" id="{10A2A48B-4835-4DA2-BF57-85ACE884EB71}"/>
              </a:ext>
            </a:extLst>
          </p:cNvPr>
          <p:cNvSpPr txBox="1"/>
          <p:nvPr/>
        </p:nvSpPr>
        <p:spPr>
          <a:xfrm>
            <a:off x="1740023" y="5219123"/>
            <a:ext cx="9099612" cy="338554"/>
          </a:xfrm>
          <a:prstGeom prst="rect">
            <a:avLst/>
          </a:prstGeom>
          <a:noFill/>
        </p:spPr>
        <p:txBody>
          <a:bodyPr wrap="square" rtlCol="0">
            <a:spAutoFit/>
          </a:bodyPr>
          <a:lstStyle/>
          <a:p>
            <a:r>
              <a:rPr lang="en-CA" sz="1600" dirty="0"/>
              <a:t>This is an associative array containing all the headers set by the HTTP server.</a:t>
            </a:r>
            <a:endParaRPr lang="en-CA"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75492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A1D6-3E2E-90F0-369A-EF9E3CD6AD43}"/>
              </a:ext>
            </a:extLst>
          </p:cNvPr>
          <p:cNvSpPr>
            <a:spLocks noGrp="1"/>
          </p:cNvSpPr>
          <p:nvPr>
            <p:ph type="title"/>
          </p:nvPr>
        </p:nvSpPr>
        <p:spPr/>
        <p:txBody>
          <a:bodyPr/>
          <a:lstStyle/>
          <a:p>
            <a:r>
              <a:rPr lang="en-CA" dirty="0"/>
              <a:t>Getting data from fetch()</a:t>
            </a:r>
          </a:p>
        </p:txBody>
      </p:sp>
      <p:sp>
        <p:nvSpPr>
          <p:cNvPr id="23" name="Freeform: Shape 22">
            <a:extLst>
              <a:ext uri="{FF2B5EF4-FFF2-40B4-BE49-F238E27FC236}">
                <a16:creationId xmlns:a16="http://schemas.microsoft.com/office/drawing/2014/main" id="{673530D0-0123-92E3-7C7A-82877566064F}"/>
              </a:ext>
            </a:extLst>
          </p:cNvPr>
          <p:cNvSpPr/>
          <p:nvPr/>
        </p:nvSpPr>
        <p:spPr>
          <a:xfrm>
            <a:off x="1820120" y="2111139"/>
            <a:ext cx="9335559" cy="3907921"/>
          </a:xfrm>
          <a:custGeom>
            <a:avLst/>
            <a:gdLst>
              <a:gd name="connsiteX0" fmla="*/ 0 w 9335559"/>
              <a:gd name="connsiteY0" fmla="*/ 0 h 625835"/>
              <a:gd name="connsiteX1" fmla="*/ 9335559 w 9335559"/>
              <a:gd name="connsiteY1" fmla="*/ 0 h 625835"/>
              <a:gd name="connsiteX2" fmla="*/ 9335559 w 9335559"/>
              <a:gd name="connsiteY2" fmla="*/ 625835 h 625835"/>
              <a:gd name="connsiteX3" fmla="*/ 0 w 9335559"/>
              <a:gd name="connsiteY3" fmla="*/ 625835 h 625835"/>
              <a:gd name="connsiteX4" fmla="*/ 0 w 9335559"/>
              <a:gd name="connsiteY4" fmla="*/ 0 h 625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5559" h="625835">
                <a:moveTo>
                  <a:pt x="0" y="0"/>
                </a:moveTo>
                <a:lnTo>
                  <a:pt x="9335559" y="0"/>
                </a:lnTo>
                <a:lnTo>
                  <a:pt x="9335559" y="625835"/>
                </a:lnTo>
                <a:lnTo>
                  <a:pt x="0" y="62583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6234" tIns="66234" rIns="66234" bIns="66234" numCol="1" spcCol="1270" anchor="ctr" anchorCtr="0">
            <a:noAutofit/>
          </a:bodyPr>
          <a:lstStyle/>
          <a:p>
            <a:pPr marL="0" lvl="0" indent="0" algn="l" defTabSz="622300">
              <a:lnSpc>
                <a:spcPct val="100000"/>
              </a:lnSpc>
              <a:spcBef>
                <a:spcPct val="0"/>
              </a:spcBef>
              <a:spcAft>
                <a:spcPct val="35000"/>
              </a:spcAft>
              <a:buNone/>
            </a:pPr>
            <a:endParaRPr lang="en-US" sz="1400" kern="1200" dirty="0"/>
          </a:p>
        </p:txBody>
      </p:sp>
      <p:sp>
        <p:nvSpPr>
          <p:cNvPr id="3" name="TextBox 2">
            <a:extLst>
              <a:ext uri="{FF2B5EF4-FFF2-40B4-BE49-F238E27FC236}">
                <a16:creationId xmlns:a16="http://schemas.microsoft.com/office/drawing/2014/main" id="{C66CE734-B2C5-8E90-D166-B94E447C7047}"/>
              </a:ext>
            </a:extLst>
          </p:cNvPr>
          <p:cNvSpPr txBox="1"/>
          <p:nvPr/>
        </p:nvSpPr>
        <p:spPr>
          <a:xfrm>
            <a:off x="1189608" y="2274838"/>
            <a:ext cx="9966071" cy="1754326"/>
          </a:xfrm>
          <a:prstGeom prst="rect">
            <a:avLst/>
          </a:prstGeom>
          <a:noFill/>
        </p:spPr>
        <p:txBody>
          <a:bodyPr wrap="square" rtlCol="0">
            <a:spAutoFit/>
          </a:bodyPr>
          <a:lstStyle/>
          <a:p>
            <a:r>
              <a:rPr lang="en-CA" dirty="0"/>
              <a:t>In many cases the data we’re most interested in would be the HTTP body.  This can be retrieved by taking the response from our promise and invoking either the </a:t>
            </a:r>
            <a:r>
              <a:rPr lang="en-CA" b="1" dirty="0">
                <a:latin typeface="Courier New" panose="02070309020205020404" pitchFamily="49" charset="0"/>
                <a:cs typeface="Courier New" panose="02070309020205020404" pitchFamily="49" charset="0"/>
              </a:rPr>
              <a:t>.text()</a:t>
            </a:r>
            <a:r>
              <a:rPr lang="en-CA" dirty="0"/>
              <a:t> or </a:t>
            </a:r>
            <a:r>
              <a:rPr lang="en-CA" b="1" dirty="0">
                <a:latin typeface="Courier New" panose="02070309020205020404" pitchFamily="49" charset="0"/>
                <a:cs typeface="Courier New" panose="02070309020205020404" pitchFamily="49" charset="0"/>
              </a:rPr>
              <a:t>.</a:t>
            </a:r>
            <a:r>
              <a:rPr lang="en-CA" b="1" dirty="0" err="1">
                <a:latin typeface="Courier New" panose="02070309020205020404" pitchFamily="49" charset="0"/>
                <a:cs typeface="Courier New" panose="02070309020205020404" pitchFamily="49" charset="0"/>
              </a:rPr>
              <a:t>json</a:t>
            </a:r>
            <a:r>
              <a:rPr lang="en-CA" b="1" dirty="0">
                <a:latin typeface="Courier New" panose="02070309020205020404" pitchFamily="49" charset="0"/>
                <a:cs typeface="Courier New" panose="02070309020205020404" pitchFamily="49" charset="0"/>
              </a:rPr>
              <a:t>() </a:t>
            </a:r>
            <a:r>
              <a:rPr lang="en-CA" dirty="0"/>
              <a:t>methods on it.  That may seem rather straightforward: One returns the data as text and the other as </a:t>
            </a:r>
            <a:r>
              <a:rPr lang="en-CA" dirty="0" err="1"/>
              <a:t>json</a:t>
            </a:r>
            <a:r>
              <a:rPr lang="en-CA" dirty="0"/>
              <a:t>.  However it doesn’t work the way you think it does!  For example, you can’t do this:</a:t>
            </a:r>
          </a:p>
          <a:p>
            <a:endParaRPr lang="en-CA" dirty="0"/>
          </a:p>
          <a:p>
            <a:endParaRPr lang="en-CA" dirty="0"/>
          </a:p>
        </p:txBody>
      </p:sp>
      <p:sp>
        <p:nvSpPr>
          <p:cNvPr id="4" name="Content Placeholder 3">
            <a:extLst>
              <a:ext uri="{FF2B5EF4-FFF2-40B4-BE49-F238E27FC236}">
                <a16:creationId xmlns:a16="http://schemas.microsoft.com/office/drawing/2014/main" id="{1913DB6C-7928-176B-6F41-BFDC9317CAC6}"/>
              </a:ext>
            </a:extLst>
          </p:cNvPr>
          <p:cNvSpPr txBox="1">
            <a:spLocks/>
          </p:cNvSpPr>
          <p:nvPr/>
        </p:nvSpPr>
        <p:spPr>
          <a:xfrm>
            <a:off x="1189608" y="3677898"/>
            <a:ext cx="10368820" cy="2008527"/>
          </a:xfrm>
          <a:prstGeom prst="rect">
            <a:avLst/>
          </a:prstGeom>
          <a:solidFill>
            <a:schemeClr val="accent5">
              <a:lumMod val="20000"/>
              <a:lumOff val="80000"/>
            </a:schemeClr>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ts val="400"/>
              </a:lnSpc>
              <a:spcBef>
                <a:spcPts val="1800"/>
              </a:spcBef>
              <a:buNone/>
            </a:pPr>
            <a:br>
              <a:rPr lang="en-US" b="1" dirty="0">
                <a:latin typeface="Courier New" panose="02070309020205020404" pitchFamily="49" charset="0"/>
                <a:cs typeface="Courier New" panose="02070309020205020404" pitchFamily="49" charset="0"/>
              </a:rPr>
            </a:br>
            <a:br>
              <a:rPr lang="en-US" b="1" dirty="0">
                <a:latin typeface="Courier New" panose="02070309020205020404" pitchFamily="49" charset="0"/>
                <a:cs typeface="Courier New" panose="02070309020205020404" pitchFamily="49" charset="0"/>
              </a:rPr>
            </a:br>
            <a:br>
              <a:rPr lang="en-US" b="1" dirty="0">
                <a:latin typeface="Courier New" panose="02070309020205020404" pitchFamily="49" charset="0"/>
                <a:cs typeface="Courier New" panose="02070309020205020404" pitchFamily="49" charset="0"/>
              </a:rPr>
            </a:b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function </a:t>
            </a:r>
            <a:r>
              <a:rPr lang="en-US" b="1" dirty="0" err="1">
                <a:latin typeface="Courier New" panose="02070309020205020404" pitchFamily="49" charset="0"/>
                <a:cs typeface="Courier New" panose="02070309020205020404" pitchFamily="49" charset="0"/>
              </a:rPr>
              <a:t>runthisafter</a:t>
            </a:r>
            <a:r>
              <a:rPr lang="en-US" b="1" dirty="0">
                <a:latin typeface="Courier New" panose="02070309020205020404" pitchFamily="49" charset="0"/>
                <a:cs typeface="Courier New" panose="02070309020205020404" pitchFamily="49" charset="0"/>
              </a:rPr>
              <a:t>(response) {</a:t>
            </a:r>
          </a:p>
          <a:p>
            <a:pPr marL="0" indent="0">
              <a:lnSpc>
                <a:spcPts val="400"/>
              </a:lnSpc>
              <a:spcBef>
                <a:spcPts val="1800"/>
              </a:spcBef>
              <a:buNone/>
            </a:pPr>
            <a:r>
              <a:rPr lang="en-US" b="1" dirty="0">
                <a:latin typeface="Courier New" panose="02070309020205020404" pitchFamily="49" charset="0"/>
                <a:cs typeface="Courier New" panose="02070309020205020404" pitchFamily="49" charset="0"/>
              </a:rPr>
              <a:t>	console.log(</a:t>
            </a:r>
            <a:r>
              <a:rPr lang="en-US" b="1" dirty="0" err="1">
                <a:latin typeface="Courier New" panose="02070309020205020404" pitchFamily="49" charset="0"/>
                <a:cs typeface="Courier New" panose="02070309020205020404" pitchFamily="49" charset="0"/>
              </a:rPr>
              <a:t>response.text</a:t>
            </a: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 This doesn’t work!</a:t>
            </a:r>
          </a:p>
          <a:p>
            <a:pPr marL="0" indent="0">
              <a:lnSpc>
                <a:spcPts val="400"/>
              </a:lnSpc>
              <a:spcBef>
                <a:spcPts val="1800"/>
              </a:spcBef>
              <a:buNone/>
            </a:pPr>
            <a:r>
              <a:rPr lang="en-US" b="1" dirty="0">
                <a:latin typeface="Courier New" panose="02070309020205020404" pitchFamily="49" charset="0"/>
                <a:cs typeface="Courier New" panose="02070309020205020404" pitchFamily="49" charset="0"/>
              </a:rPr>
              <a:t>}</a:t>
            </a:r>
          </a:p>
          <a:p>
            <a:pPr marL="0" indent="0">
              <a:lnSpc>
                <a:spcPts val="400"/>
              </a:lnSpc>
              <a:spcBef>
                <a:spcPts val="1800"/>
              </a:spcBef>
              <a:buNone/>
            </a:pPr>
            <a:endParaRPr lang="en-US" b="1" dirty="0">
              <a:latin typeface="Courier New" panose="02070309020205020404" pitchFamily="49" charset="0"/>
              <a:cs typeface="Courier New" panose="02070309020205020404" pitchFamily="49" charset="0"/>
            </a:endParaRPr>
          </a:p>
          <a:p>
            <a:pPr marL="0" indent="0">
              <a:lnSpc>
                <a:spcPts val="400"/>
              </a:lnSpc>
              <a:spcBef>
                <a:spcPts val="1800"/>
              </a:spcBef>
              <a:buNone/>
            </a:pPr>
            <a:r>
              <a:rPr lang="en-US" b="1" dirty="0">
                <a:latin typeface="Courier New" panose="02070309020205020404" pitchFamily="49" charset="0"/>
                <a:cs typeface="Courier New" panose="02070309020205020404" pitchFamily="49" charset="0"/>
              </a:rPr>
              <a:t>fetch('</a:t>
            </a:r>
            <a:r>
              <a:rPr lang="en-US" b="1" dirty="0" err="1">
                <a:latin typeface="Courier New" panose="02070309020205020404" pitchFamily="49" charset="0"/>
                <a:cs typeface="Courier New" panose="02070309020205020404" pitchFamily="49" charset="0"/>
              </a:rPr>
              <a:t>async.php</a:t>
            </a:r>
            <a:r>
              <a:rPr lang="en-US" b="1" dirty="0">
                <a:latin typeface="Courier New" panose="02070309020205020404" pitchFamily="49" charset="0"/>
                <a:cs typeface="Courier New" panose="02070309020205020404" pitchFamily="49" charset="0"/>
              </a:rPr>
              <a:t>')</a:t>
            </a:r>
          </a:p>
          <a:p>
            <a:pPr marL="0" indent="0">
              <a:lnSpc>
                <a:spcPts val="400"/>
              </a:lnSpc>
              <a:spcBef>
                <a:spcPts val="1800"/>
              </a:spcBef>
              <a:buNone/>
            </a:pPr>
            <a:r>
              <a:rPr lang="en-US" b="1" dirty="0">
                <a:latin typeface="Courier New" panose="02070309020205020404" pitchFamily="49" charset="0"/>
                <a:cs typeface="Courier New" panose="02070309020205020404" pitchFamily="49" charset="0"/>
              </a:rPr>
              <a:t>.then(</a:t>
            </a:r>
            <a:r>
              <a:rPr lang="en-US" b="1" dirty="0" err="1">
                <a:latin typeface="Courier New" panose="02070309020205020404" pitchFamily="49" charset="0"/>
                <a:cs typeface="Courier New" panose="02070309020205020404" pitchFamily="49" charset="0"/>
              </a:rPr>
              <a:t>runthisafter</a:t>
            </a:r>
            <a:r>
              <a:rPr lang="en-US"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80889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A1D6-3E2E-90F0-369A-EF9E3CD6AD43}"/>
              </a:ext>
            </a:extLst>
          </p:cNvPr>
          <p:cNvSpPr>
            <a:spLocks noGrp="1"/>
          </p:cNvSpPr>
          <p:nvPr>
            <p:ph type="title"/>
          </p:nvPr>
        </p:nvSpPr>
        <p:spPr/>
        <p:txBody>
          <a:bodyPr/>
          <a:lstStyle/>
          <a:p>
            <a:r>
              <a:rPr lang="en-CA" dirty="0"/>
              <a:t>Getting data from fetch()</a:t>
            </a:r>
          </a:p>
        </p:txBody>
      </p:sp>
      <p:sp>
        <p:nvSpPr>
          <p:cNvPr id="23" name="Freeform: Shape 22">
            <a:extLst>
              <a:ext uri="{FF2B5EF4-FFF2-40B4-BE49-F238E27FC236}">
                <a16:creationId xmlns:a16="http://schemas.microsoft.com/office/drawing/2014/main" id="{673530D0-0123-92E3-7C7A-82877566064F}"/>
              </a:ext>
            </a:extLst>
          </p:cNvPr>
          <p:cNvSpPr/>
          <p:nvPr/>
        </p:nvSpPr>
        <p:spPr>
          <a:xfrm>
            <a:off x="1820120" y="2111139"/>
            <a:ext cx="9335559" cy="3907921"/>
          </a:xfrm>
          <a:custGeom>
            <a:avLst/>
            <a:gdLst>
              <a:gd name="connsiteX0" fmla="*/ 0 w 9335559"/>
              <a:gd name="connsiteY0" fmla="*/ 0 h 625835"/>
              <a:gd name="connsiteX1" fmla="*/ 9335559 w 9335559"/>
              <a:gd name="connsiteY1" fmla="*/ 0 h 625835"/>
              <a:gd name="connsiteX2" fmla="*/ 9335559 w 9335559"/>
              <a:gd name="connsiteY2" fmla="*/ 625835 h 625835"/>
              <a:gd name="connsiteX3" fmla="*/ 0 w 9335559"/>
              <a:gd name="connsiteY3" fmla="*/ 625835 h 625835"/>
              <a:gd name="connsiteX4" fmla="*/ 0 w 9335559"/>
              <a:gd name="connsiteY4" fmla="*/ 0 h 625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5559" h="625835">
                <a:moveTo>
                  <a:pt x="0" y="0"/>
                </a:moveTo>
                <a:lnTo>
                  <a:pt x="9335559" y="0"/>
                </a:lnTo>
                <a:lnTo>
                  <a:pt x="9335559" y="625835"/>
                </a:lnTo>
                <a:lnTo>
                  <a:pt x="0" y="62583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6234" tIns="66234" rIns="66234" bIns="66234" numCol="1" spcCol="1270" anchor="ctr" anchorCtr="0">
            <a:noAutofit/>
          </a:bodyPr>
          <a:lstStyle/>
          <a:p>
            <a:pPr marL="0" lvl="0" indent="0" algn="l" defTabSz="622300">
              <a:lnSpc>
                <a:spcPct val="100000"/>
              </a:lnSpc>
              <a:spcBef>
                <a:spcPct val="0"/>
              </a:spcBef>
              <a:spcAft>
                <a:spcPct val="35000"/>
              </a:spcAft>
              <a:buNone/>
            </a:pPr>
            <a:endParaRPr lang="en-US" sz="1400" kern="1200" dirty="0"/>
          </a:p>
        </p:txBody>
      </p:sp>
      <p:sp>
        <p:nvSpPr>
          <p:cNvPr id="3" name="TextBox 2">
            <a:extLst>
              <a:ext uri="{FF2B5EF4-FFF2-40B4-BE49-F238E27FC236}">
                <a16:creationId xmlns:a16="http://schemas.microsoft.com/office/drawing/2014/main" id="{C66CE734-B2C5-8E90-D166-B94E447C7047}"/>
              </a:ext>
            </a:extLst>
          </p:cNvPr>
          <p:cNvSpPr txBox="1"/>
          <p:nvPr/>
        </p:nvSpPr>
        <p:spPr>
          <a:xfrm>
            <a:off x="1189608" y="2217688"/>
            <a:ext cx="9966071" cy="3970318"/>
          </a:xfrm>
          <a:prstGeom prst="rect">
            <a:avLst/>
          </a:prstGeom>
          <a:noFill/>
        </p:spPr>
        <p:txBody>
          <a:bodyPr wrap="square" rtlCol="0">
            <a:spAutoFit/>
          </a:bodyPr>
          <a:lstStyle/>
          <a:p>
            <a:r>
              <a:rPr lang="en-US" dirty="0">
                <a:effectLst/>
                <a:latin typeface="Arial" panose="020B0604020202020204" pitchFamily="34" charset="0"/>
              </a:rPr>
              <a:t>The initial promise is fulfilled as soon as the HTTP Response headers are loaded, but before the </a:t>
            </a:r>
            <a:br>
              <a:rPr lang="en-US" dirty="0"/>
            </a:br>
            <a:r>
              <a:rPr lang="en-US" dirty="0">
                <a:effectLst/>
                <a:latin typeface="Arial" panose="020B0604020202020204" pitchFamily="34" charset="0"/>
              </a:rPr>
              <a:t>body of the response is available. So, the </a:t>
            </a:r>
            <a:r>
              <a:rPr lang="en-US" b="1" dirty="0">
                <a:effectLst/>
                <a:latin typeface="Courier New" panose="02070309020205020404" pitchFamily="49" charset="0"/>
                <a:cs typeface="Courier New" panose="02070309020205020404" pitchFamily="49" charset="0"/>
              </a:rPr>
              <a:t>text()</a:t>
            </a:r>
            <a:r>
              <a:rPr lang="en-US" dirty="0">
                <a:effectLst/>
                <a:latin typeface="Arial" panose="020B0604020202020204" pitchFamily="34" charset="0"/>
              </a:rPr>
              <a:t> and </a:t>
            </a:r>
            <a:r>
              <a:rPr lang="en-US" b="1" dirty="0" err="1">
                <a:effectLst/>
                <a:latin typeface="Courier New" panose="02070309020205020404" pitchFamily="49" charset="0"/>
                <a:cs typeface="Courier New" panose="02070309020205020404" pitchFamily="49" charset="0"/>
              </a:rPr>
              <a:t>json</a:t>
            </a:r>
            <a:r>
              <a:rPr lang="en-US" b="1" dirty="0">
                <a:effectLst/>
                <a:latin typeface="Courier New" panose="02070309020205020404" pitchFamily="49" charset="0"/>
                <a:cs typeface="Courier New" panose="02070309020205020404" pitchFamily="49" charset="0"/>
              </a:rPr>
              <a:t>()</a:t>
            </a:r>
            <a:r>
              <a:rPr lang="en-US" dirty="0">
                <a:effectLst/>
                <a:latin typeface="Arial" panose="020B0604020202020204" pitchFamily="34" charset="0"/>
              </a:rPr>
              <a:t> functions also return Promises which are fulfilled when the body is available. To retrieve the actual data, we use another </a:t>
            </a:r>
            <a:br>
              <a:rPr lang="en-US" dirty="0"/>
            </a:br>
            <a:r>
              <a:rPr lang="en-US" b="1" dirty="0">
                <a:effectLst/>
                <a:latin typeface="Courier New" panose="02070309020205020404" pitchFamily="49" charset="0"/>
                <a:cs typeface="Courier New" panose="02070309020205020404" pitchFamily="49" charset="0"/>
              </a:rPr>
              <a:t>.then()</a:t>
            </a:r>
            <a:r>
              <a:rPr lang="en-US" dirty="0">
                <a:effectLst/>
                <a:latin typeface="Arial" panose="020B0604020202020204" pitchFamily="34" charset="0"/>
              </a:rPr>
              <a:t> statement. Like so...</a:t>
            </a:r>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p:txBody>
      </p:sp>
      <p:sp>
        <p:nvSpPr>
          <p:cNvPr id="4" name="Content Placeholder 3">
            <a:extLst>
              <a:ext uri="{FF2B5EF4-FFF2-40B4-BE49-F238E27FC236}">
                <a16:creationId xmlns:a16="http://schemas.microsoft.com/office/drawing/2014/main" id="{86DC7F0D-81E6-BFCB-484C-CF394AF250B0}"/>
              </a:ext>
            </a:extLst>
          </p:cNvPr>
          <p:cNvSpPr txBox="1">
            <a:spLocks/>
          </p:cNvSpPr>
          <p:nvPr/>
        </p:nvSpPr>
        <p:spPr>
          <a:xfrm>
            <a:off x="1097280" y="3429000"/>
            <a:ext cx="10368820" cy="2835428"/>
          </a:xfrm>
          <a:prstGeom prst="rect">
            <a:avLst/>
          </a:prstGeom>
          <a:solidFill>
            <a:schemeClr val="accent5">
              <a:lumMod val="20000"/>
              <a:lumOff val="80000"/>
            </a:schemeClr>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ts val="400"/>
              </a:lnSpc>
              <a:spcBef>
                <a:spcPts val="1800"/>
              </a:spcBef>
              <a:buNone/>
            </a:pPr>
            <a:br>
              <a:rPr lang="en-US" sz="1800" b="1" dirty="0">
                <a:latin typeface="Courier New" panose="02070309020205020404" pitchFamily="49" charset="0"/>
                <a:cs typeface="Courier New" panose="02070309020205020404" pitchFamily="49" charset="0"/>
              </a:rPr>
            </a:br>
            <a:br>
              <a:rPr lang="en-US" sz="1800" b="1" dirty="0">
                <a:latin typeface="Courier New" panose="02070309020205020404" pitchFamily="49" charset="0"/>
                <a:cs typeface="Courier New" panose="02070309020205020404" pitchFamily="49" charset="0"/>
              </a:rPr>
            </a:b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function </a:t>
            </a:r>
            <a:r>
              <a:rPr lang="en-US" sz="1800" b="1" dirty="0" err="1">
                <a:latin typeface="Courier New" panose="02070309020205020404" pitchFamily="49" charset="0"/>
                <a:cs typeface="Courier New" panose="02070309020205020404" pitchFamily="49" charset="0"/>
              </a:rPr>
              <a:t>runthisafter</a:t>
            </a:r>
            <a:r>
              <a:rPr lang="en-US" sz="1800" b="1" dirty="0">
                <a:latin typeface="Courier New" panose="02070309020205020404" pitchFamily="49" charset="0"/>
                <a:cs typeface="Courier New" panose="02070309020205020404" pitchFamily="49" charset="0"/>
              </a:rPr>
              <a:t>(response) {</a:t>
            </a:r>
          </a:p>
          <a:p>
            <a:pPr marL="0" indent="0">
              <a:lnSpc>
                <a:spcPts val="400"/>
              </a:lnSpc>
              <a:spcBef>
                <a:spcPts val="1800"/>
              </a:spcBef>
              <a:buNone/>
            </a:pPr>
            <a:r>
              <a:rPr lang="en-US" sz="1800" b="1" dirty="0">
                <a:latin typeface="Courier New" panose="02070309020205020404" pitchFamily="49" charset="0"/>
                <a:cs typeface="Courier New" panose="02070309020205020404" pitchFamily="49" charset="0"/>
              </a:rPr>
              <a:t>	return </a:t>
            </a:r>
            <a:r>
              <a:rPr lang="en-US" sz="1800" b="1" dirty="0" err="1">
                <a:latin typeface="Courier New" panose="02070309020205020404" pitchFamily="49" charset="0"/>
                <a:cs typeface="Courier New" panose="02070309020205020404" pitchFamily="49" charset="0"/>
              </a:rPr>
              <a:t>response.text</a:t>
            </a:r>
            <a:r>
              <a:rPr lang="en-US" sz="1800" b="1" dirty="0">
                <a:latin typeface="Courier New" panose="02070309020205020404" pitchFamily="49" charset="0"/>
                <a:cs typeface="Courier New" panose="02070309020205020404" pitchFamily="49" charset="0"/>
              </a:rPr>
              <a:t>();</a:t>
            </a:r>
          </a:p>
          <a:p>
            <a:pPr marL="0" indent="0">
              <a:lnSpc>
                <a:spcPts val="400"/>
              </a:lnSpc>
              <a:spcBef>
                <a:spcPts val="1800"/>
              </a:spcBef>
              <a:buNone/>
            </a:pPr>
            <a:r>
              <a:rPr lang="en-US" sz="1800" b="1" dirty="0">
                <a:latin typeface="Courier New" panose="02070309020205020404" pitchFamily="49" charset="0"/>
                <a:cs typeface="Courier New" panose="02070309020205020404" pitchFamily="49" charset="0"/>
              </a:rPr>
              <a:t>}</a:t>
            </a:r>
          </a:p>
          <a:p>
            <a:pPr marL="0" indent="0">
              <a:lnSpc>
                <a:spcPts val="400"/>
              </a:lnSpc>
              <a:spcBef>
                <a:spcPts val="1800"/>
              </a:spcBef>
              <a:buNone/>
            </a:pPr>
            <a:r>
              <a:rPr lang="en-US" sz="1800" b="1" dirty="0">
                <a:latin typeface="Courier New" panose="02070309020205020404" pitchFamily="49" charset="0"/>
                <a:cs typeface="Courier New" panose="02070309020205020404" pitchFamily="49" charset="0"/>
              </a:rPr>
              <a:t>function </a:t>
            </a:r>
            <a:r>
              <a:rPr lang="en-US" sz="1800" b="1" dirty="0" err="1">
                <a:latin typeface="Courier New" panose="02070309020205020404" pitchFamily="49" charset="0"/>
                <a:cs typeface="Courier New" panose="02070309020205020404" pitchFamily="49" charset="0"/>
              </a:rPr>
              <a:t>runthisafterthat</a:t>
            </a:r>
            <a:r>
              <a:rPr lang="en-US" sz="1800" b="1" dirty="0">
                <a:latin typeface="Courier New" panose="02070309020205020404" pitchFamily="49" charset="0"/>
                <a:cs typeface="Courier New" panose="02070309020205020404" pitchFamily="49" charset="0"/>
              </a:rPr>
              <a:t>(data) {</a:t>
            </a:r>
          </a:p>
          <a:p>
            <a:pPr marL="0" indent="0">
              <a:lnSpc>
                <a:spcPts val="400"/>
              </a:lnSpc>
              <a:spcBef>
                <a:spcPts val="1800"/>
              </a:spcBef>
              <a:buNone/>
            </a:pPr>
            <a:r>
              <a:rPr lang="en-US" sz="1800" b="1" dirty="0">
                <a:latin typeface="Courier New" panose="02070309020205020404" pitchFamily="49" charset="0"/>
                <a:cs typeface="Courier New" panose="02070309020205020404" pitchFamily="49" charset="0"/>
              </a:rPr>
              <a:t>	console.log(data);</a:t>
            </a:r>
          </a:p>
          <a:p>
            <a:pPr marL="0" indent="0">
              <a:lnSpc>
                <a:spcPts val="400"/>
              </a:lnSpc>
              <a:spcBef>
                <a:spcPts val="1800"/>
              </a:spcBef>
              <a:buNone/>
            </a:pPr>
            <a:r>
              <a:rPr lang="en-US" sz="1800" b="1" dirty="0">
                <a:latin typeface="Courier New" panose="02070309020205020404" pitchFamily="49" charset="0"/>
                <a:cs typeface="Courier New" panose="02070309020205020404" pitchFamily="49" charset="0"/>
              </a:rPr>
              <a:t>}</a:t>
            </a:r>
          </a:p>
          <a:p>
            <a:pPr marL="0" indent="0">
              <a:lnSpc>
                <a:spcPts val="400"/>
              </a:lnSpc>
              <a:spcBef>
                <a:spcPts val="1800"/>
              </a:spcBef>
              <a:buNone/>
            </a:pPr>
            <a:r>
              <a:rPr lang="en-US" sz="1800" b="1" dirty="0">
                <a:latin typeface="Courier New" panose="02070309020205020404" pitchFamily="49" charset="0"/>
                <a:cs typeface="Courier New" panose="02070309020205020404" pitchFamily="49" charset="0"/>
              </a:rPr>
              <a:t>	fetch('</a:t>
            </a:r>
            <a:r>
              <a:rPr lang="en-US" sz="1800" b="1" dirty="0" err="1">
                <a:latin typeface="Courier New" panose="02070309020205020404" pitchFamily="49" charset="0"/>
                <a:cs typeface="Courier New" panose="02070309020205020404" pitchFamily="49" charset="0"/>
              </a:rPr>
              <a:t>async.php</a:t>
            </a:r>
            <a:r>
              <a:rPr lang="en-US" sz="1800" b="1" dirty="0">
                <a:latin typeface="Courier New" panose="02070309020205020404" pitchFamily="49" charset="0"/>
                <a:cs typeface="Courier New" panose="02070309020205020404" pitchFamily="49" charset="0"/>
              </a:rPr>
              <a:t>')</a:t>
            </a:r>
          </a:p>
          <a:p>
            <a:pPr marL="0" indent="0">
              <a:lnSpc>
                <a:spcPts val="400"/>
              </a:lnSpc>
              <a:spcBef>
                <a:spcPts val="1800"/>
              </a:spcBef>
              <a:buNone/>
            </a:pPr>
            <a:r>
              <a:rPr lang="en-US" sz="1800" b="1" dirty="0">
                <a:latin typeface="Courier New" panose="02070309020205020404" pitchFamily="49" charset="0"/>
                <a:cs typeface="Courier New" panose="02070309020205020404" pitchFamily="49" charset="0"/>
              </a:rPr>
              <a:t>	.then(</a:t>
            </a:r>
            <a:r>
              <a:rPr lang="en-US" sz="1800" b="1" dirty="0" err="1">
                <a:latin typeface="Courier New" panose="02070309020205020404" pitchFamily="49" charset="0"/>
                <a:cs typeface="Courier New" panose="02070309020205020404" pitchFamily="49" charset="0"/>
              </a:rPr>
              <a:t>runthisafter</a:t>
            </a:r>
            <a:r>
              <a:rPr lang="en-US" sz="1800" b="1" dirty="0">
                <a:latin typeface="Courier New" panose="02070309020205020404" pitchFamily="49" charset="0"/>
                <a:cs typeface="Courier New" panose="02070309020205020404" pitchFamily="49" charset="0"/>
              </a:rPr>
              <a:t>)</a:t>
            </a:r>
          </a:p>
          <a:p>
            <a:pPr marL="0" indent="0">
              <a:lnSpc>
                <a:spcPts val="400"/>
              </a:lnSpc>
              <a:spcBef>
                <a:spcPts val="1800"/>
              </a:spcBef>
              <a:buNone/>
            </a:pPr>
            <a:r>
              <a:rPr lang="en-US" sz="1800" b="1" dirty="0">
                <a:latin typeface="Courier New" panose="02070309020205020404" pitchFamily="49" charset="0"/>
                <a:cs typeface="Courier New" panose="02070309020205020404" pitchFamily="49" charset="0"/>
              </a:rPr>
              <a:t>	.then(</a:t>
            </a:r>
            <a:r>
              <a:rPr lang="en-US" sz="1800" b="1" dirty="0" err="1">
                <a:latin typeface="Courier New" panose="02070309020205020404" pitchFamily="49" charset="0"/>
                <a:cs typeface="Courier New" panose="02070309020205020404" pitchFamily="49" charset="0"/>
              </a:rPr>
              <a:t>runthisafterthat</a:t>
            </a:r>
            <a:r>
              <a:rPr lang="en-US" sz="18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86274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A1D6-3E2E-90F0-369A-EF9E3CD6AD43}"/>
              </a:ext>
            </a:extLst>
          </p:cNvPr>
          <p:cNvSpPr>
            <a:spLocks noGrp="1"/>
          </p:cNvSpPr>
          <p:nvPr>
            <p:ph type="title"/>
          </p:nvPr>
        </p:nvSpPr>
        <p:spPr/>
        <p:txBody>
          <a:bodyPr/>
          <a:lstStyle/>
          <a:p>
            <a:r>
              <a:rPr lang="en-CA" dirty="0"/>
              <a:t>Sending data from fetch()</a:t>
            </a:r>
          </a:p>
        </p:txBody>
      </p:sp>
      <p:sp>
        <p:nvSpPr>
          <p:cNvPr id="23" name="Freeform: Shape 22">
            <a:extLst>
              <a:ext uri="{FF2B5EF4-FFF2-40B4-BE49-F238E27FC236}">
                <a16:creationId xmlns:a16="http://schemas.microsoft.com/office/drawing/2014/main" id="{673530D0-0123-92E3-7C7A-82877566064F}"/>
              </a:ext>
            </a:extLst>
          </p:cNvPr>
          <p:cNvSpPr/>
          <p:nvPr/>
        </p:nvSpPr>
        <p:spPr>
          <a:xfrm>
            <a:off x="1820120" y="2111139"/>
            <a:ext cx="9335559" cy="3907921"/>
          </a:xfrm>
          <a:custGeom>
            <a:avLst/>
            <a:gdLst>
              <a:gd name="connsiteX0" fmla="*/ 0 w 9335559"/>
              <a:gd name="connsiteY0" fmla="*/ 0 h 625835"/>
              <a:gd name="connsiteX1" fmla="*/ 9335559 w 9335559"/>
              <a:gd name="connsiteY1" fmla="*/ 0 h 625835"/>
              <a:gd name="connsiteX2" fmla="*/ 9335559 w 9335559"/>
              <a:gd name="connsiteY2" fmla="*/ 625835 h 625835"/>
              <a:gd name="connsiteX3" fmla="*/ 0 w 9335559"/>
              <a:gd name="connsiteY3" fmla="*/ 625835 h 625835"/>
              <a:gd name="connsiteX4" fmla="*/ 0 w 9335559"/>
              <a:gd name="connsiteY4" fmla="*/ 0 h 625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5559" h="625835">
                <a:moveTo>
                  <a:pt x="0" y="0"/>
                </a:moveTo>
                <a:lnTo>
                  <a:pt x="9335559" y="0"/>
                </a:lnTo>
                <a:lnTo>
                  <a:pt x="9335559" y="625835"/>
                </a:lnTo>
                <a:lnTo>
                  <a:pt x="0" y="62583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6234" tIns="66234" rIns="66234" bIns="66234" numCol="1" spcCol="1270" anchor="ctr" anchorCtr="0">
            <a:noAutofit/>
          </a:bodyPr>
          <a:lstStyle/>
          <a:p>
            <a:pPr marL="0" lvl="0" indent="0" algn="l" defTabSz="622300">
              <a:lnSpc>
                <a:spcPct val="100000"/>
              </a:lnSpc>
              <a:spcBef>
                <a:spcPct val="0"/>
              </a:spcBef>
              <a:spcAft>
                <a:spcPct val="35000"/>
              </a:spcAft>
              <a:buNone/>
            </a:pPr>
            <a:endParaRPr lang="en-US" sz="1400" kern="1200" dirty="0"/>
          </a:p>
        </p:txBody>
      </p:sp>
      <p:sp>
        <p:nvSpPr>
          <p:cNvPr id="3" name="TextBox 2">
            <a:extLst>
              <a:ext uri="{FF2B5EF4-FFF2-40B4-BE49-F238E27FC236}">
                <a16:creationId xmlns:a16="http://schemas.microsoft.com/office/drawing/2014/main" id="{C66CE734-B2C5-8E90-D166-B94E447C7047}"/>
              </a:ext>
            </a:extLst>
          </p:cNvPr>
          <p:cNvSpPr txBox="1"/>
          <p:nvPr/>
        </p:nvSpPr>
        <p:spPr>
          <a:xfrm>
            <a:off x="1189608" y="2217688"/>
            <a:ext cx="9966071" cy="1754326"/>
          </a:xfrm>
          <a:prstGeom prst="rect">
            <a:avLst/>
          </a:prstGeom>
          <a:noFill/>
        </p:spPr>
        <p:txBody>
          <a:bodyPr wrap="square" rtlCol="0">
            <a:spAutoFit/>
          </a:bodyPr>
          <a:lstStyle/>
          <a:p>
            <a:r>
              <a:rPr lang="en-CA" dirty="0"/>
              <a:t>Up to this point we have only been passing </a:t>
            </a:r>
            <a:r>
              <a:rPr lang="en-CA" b="1" dirty="0">
                <a:latin typeface="Courier New" panose="02070309020205020404" pitchFamily="49" charset="0"/>
                <a:cs typeface="Courier New" panose="02070309020205020404" pitchFamily="49" charset="0"/>
              </a:rPr>
              <a:t>fetch()</a:t>
            </a:r>
            <a:r>
              <a:rPr lang="en-CA" dirty="0"/>
              <a:t> a URL which in turn generates a HTTP GET request.  Clearly we would want to be able to both set the HTTP method as well as other parameters like headers, and body data.</a:t>
            </a:r>
          </a:p>
          <a:p>
            <a:br>
              <a:rPr lang="en-CA" dirty="0"/>
            </a:br>
            <a:r>
              <a:rPr lang="en-CA" dirty="0"/>
              <a:t>This is actually pretty easy.  We simply create a request object. Below is an example of creating a POST request which emulates a HTML form sending a single field “name” with the value “xiao li”. </a:t>
            </a:r>
          </a:p>
        </p:txBody>
      </p:sp>
      <p:sp>
        <p:nvSpPr>
          <p:cNvPr id="5" name="Content Placeholder 3">
            <a:extLst>
              <a:ext uri="{FF2B5EF4-FFF2-40B4-BE49-F238E27FC236}">
                <a16:creationId xmlns:a16="http://schemas.microsoft.com/office/drawing/2014/main" id="{AEBB53DF-E060-666E-1674-532201B20714}"/>
              </a:ext>
            </a:extLst>
          </p:cNvPr>
          <p:cNvSpPr txBox="1">
            <a:spLocks/>
          </p:cNvSpPr>
          <p:nvPr/>
        </p:nvSpPr>
        <p:spPr>
          <a:xfrm>
            <a:off x="1097280" y="4078563"/>
            <a:ext cx="10368820" cy="2153595"/>
          </a:xfrm>
          <a:prstGeom prst="rect">
            <a:avLst/>
          </a:prstGeom>
          <a:solidFill>
            <a:schemeClr val="accent5">
              <a:lumMod val="20000"/>
              <a:lumOff val="80000"/>
            </a:schemeClr>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ts val="400"/>
              </a:lnSpc>
              <a:spcBef>
                <a:spcPts val="1800"/>
              </a:spcBef>
              <a:buNone/>
            </a:pPr>
            <a:br>
              <a:rPr lang="en-US" b="1" dirty="0">
                <a:latin typeface="Courier New" panose="02070309020205020404" pitchFamily="49" charset="0"/>
                <a:cs typeface="Courier New" panose="02070309020205020404" pitchFamily="49" charset="0"/>
              </a:rPr>
            </a:b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var req = new Request('</a:t>
            </a:r>
            <a:r>
              <a:rPr lang="en-US" b="1" dirty="0" err="1">
                <a:latin typeface="Courier New" panose="02070309020205020404" pitchFamily="49" charset="0"/>
                <a:cs typeface="Courier New" panose="02070309020205020404" pitchFamily="49" charset="0"/>
              </a:rPr>
              <a:t>async.php</a:t>
            </a:r>
            <a:r>
              <a:rPr lang="en-US" b="1" dirty="0">
                <a:latin typeface="Courier New" panose="02070309020205020404" pitchFamily="49" charset="0"/>
                <a:cs typeface="Courier New" panose="02070309020205020404" pitchFamily="49" charset="0"/>
              </a:rPr>
              <a:t>', {</a:t>
            </a:r>
          </a:p>
          <a:p>
            <a:pPr marL="0" indent="0">
              <a:lnSpc>
                <a:spcPts val="400"/>
              </a:lnSpc>
              <a:spcBef>
                <a:spcPts val="1800"/>
              </a:spcBef>
              <a:buNone/>
            </a:pPr>
            <a:r>
              <a:rPr lang="en-US" b="1" dirty="0">
                <a:latin typeface="Courier New" panose="02070309020205020404" pitchFamily="49" charset="0"/>
                <a:cs typeface="Courier New" panose="02070309020205020404" pitchFamily="49" charset="0"/>
              </a:rPr>
              <a:t>	method: 'post’,</a:t>
            </a:r>
          </a:p>
          <a:p>
            <a:pPr marL="0" indent="0">
              <a:lnSpc>
                <a:spcPts val="400"/>
              </a:lnSpc>
              <a:spcBef>
                <a:spcPts val="1800"/>
              </a:spcBef>
              <a:buNone/>
            </a:pPr>
            <a:r>
              <a:rPr lang="en-US" b="1" dirty="0">
                <a:latin typeface="Courier New" panose="02070309020205020404" pitchFamily="49" charset="0"/>
                <a:cs typeface="Courier New" panose="02070309020205020404" pitchFamily="49" charset="0"/>
              </a:rPr>
              <a:t>	type: 'basic’,</a:t>
            </a:r>
          </a:p>
          <a:p>
            <a:pPr marL="0" indent="0">
              <a:lnSpc>
                <a:spcPts val="400"/>
              </a:lnSpc>
              <a:spcBef>
                <a:spcPts val="1800"/>
              </a:spcBef>
              <a:buNone/>
            </a:pPr>
            <a:r>
              <a:rPr lang="en-US" b="1" dirty="0">
                <a:latin typeface="Courier New" panose="02070309020205020404" pitchFamily="49" charset="0"/>
                <a:cs typeface="Courier New" panose="02070309020205020404" pitchFamily="49" charset="0"/>
              </a:rPr>
              <a:t>	headers: {</a:t>
            </a:r>
          </a:p>
          <a:p>
            <a:pPr marL="0" indent="0">
              <a:lnSpc>
                <a:spcPts val="400"/>
              </a:lnSpc>
              <a:spcBef>
                <a:spcPts val="1800"/>
              </a:spcBef>
              <a:buNone/>
            </a:pPr>
            <a:r>
              <a:rPr lang="en-US" b="1" dirty="0">
                <a:latin typeface="Courier New" panose="02070309020205020404" pitchFamily="49" charset="0"/>
                <a:cs typeface="Courier New" panose="02070309020205020404" pitchFamily="49" charset="0"/>
              </a:rPr>
              <a:t>     "Content-type": "application/x-www-form-</a:t>
            </a:r>
            <a:r>
              <a:rPr lang="en-US" b="1" dirty="0" err="1">
                <a:latin typeface="Courier New" panose="02070309020205020404" pitchFamily="49" charset="0"/>
                <a:cs typeface="Courier New" panose="02070309020205020404" pitchFamily="49" charset="0"/>
              </a:rPr>
              <a:t>urlencoded</a:t>
            </a:r>
            <a:r>
              <a:rPr lang="en-US" b="1" dirty="0">
                <a:latin typeface="Courier New" panose="02070309020205020404" pitchFamily="49" charset="0"/>
                <a:cs typeface="Courier New" panose="02070309020205020404" pitchFamily="49" charset="0"/>
              </a:rPr>
              <a:t>; charset=UTF-8"</a:t>
            </a:r>
          </a:p>
          <a:p>
            <a:pPr marL="0" indent="0">
              <a:lnSpc>
                <a:spcPts val="400"/>
              </a:lnSpc>
              <a:spcBef>
                <a:spcPts val="1800"/>
              </a:spcBef>
              <a:buNone/>
            </a:pPr>
            <a:r>
              <a:rPr lang="en-US" b="1" dirty="0">
                <a:latin typeface="Courier New" panose="02070309020205020404" pitchFamily="49" charset="0"/>
                <a:cs typeface="Courier New" panose="02070309020205020404" pitchFamily="49" charset="0"/>
              </a:rPr>
              <a:t>    },</a:t>
            </a:r>
          </a:p>
          <a:p>
            <a:pPr marL="0" indent="0">
              <a:lnSpc>
                <a:spcPts val="400"/>
              </a:lnSpc>
              <a:spcBef>
                <a:spcPts val="1800"/>
              </a:spcBef>
              <a:buNone/>
            </a:pPr>
            <a:r>
              <a:rPr lang="en-US" b="1" dirty="0">
                <a:latin typeface="Courier New" panose="02070309020205020404" pitchFamily="49" charset="0"/>
                <a:cs typeface="Courier New" panose="02070309020205020404" pitchFamily="49" charset="0"/>
              </a:rPr>
              <a:t>    	body: 'name=xiao li'});</a:t>
            </a:r>
          </a:p>
        </p:txBody>
      </p:sp>
    </p:spTree>
    <p:extLst>
      <p:ext uri="{BB962C8B-B14F-4D97-AF65-F5344CB8AC3E}">
        <p14:creationId xmlns:p14="http://schemas.microsoft.com/office/powerpoint/2010/main" val="1380147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A1D6-3E2E-90F0-369A-EF9E3CD6AD43}"/>
              </a:ext>
            </a:extLst>
          </p:cNvPr>
          <p:cNvSpPr>
            <a:spLocks noGrp="1"/>
          </p:cNvSpPr>
          <p:nvPr>
            <p:ph type="title"/>
          </p:nvPr>
        </p:nvSpPr>
        <p:spPr/>
        <p:txBody>
          <a:bodyPr/>
          <a:lstStyle/>
          <a:p>
            <a:r>
              <a:rPr lang="en-CA" dirty="0"/>
              <a:t>Sending data from fetch()</a:t>
            </a:r>
          </a:p>
        </p:txBody>
      </p:sp>
      <p:sp>
        <p:nvSpPr>
          <p:cNvPr id="23" name="Freeform: Shape 22">
            <a:extLst>
              <a:ext uri="{FF2B5EF4-FFF2-40B4-BE49-F238E27FC236}">
                <a16:creationId xmlns:a16="http://schemas.microsoft.com/office/drawing/2014/main" id="{673530D0-0123-92E3-7C7A-82877566064F}"/>
              </a:ext>
            </a:extLst>
          </p:cNvPr>
          <p:cNvSpPr/>
          <p:nvPr/>
        </p:nvSpPr>
        <p:spPr>
          <a:xfrm>
            <a:off x="1820120" y="2111139"/>
            <a:ext cx="9335559" cy="3907921"/>
          </a:xfrm>
          <a:custGeom>
            <a:avLst/>
            <a:gdLst>
              <a:gd name="connsiteX0" fmla="*/ 0 w 9335559"/>
              <a:gd name="connsiteY0" fmla="*/ 0 h 625835"/>
              <a:gd name="connsiteX1" fmla="*/ 9335559 w 9335559"/>
              <a:gd name="connsiteY1" fmla="*/ 0 h 625835"/>
              <a:gd name="connsiteX2" fmla="*/ 9335559 w 9335559"/>
              <a:gd name="connsiteY2" fmla="*/ 625835 h 625835"/>
              <a:gd name="connsiteX3" fmla="*/ 0 w 9335559"/>
              <a:gd name="connsiteY3" fmla="*/ 625835 h 625835"/>
              <a:gd name="connsiteX4" fmla="*/ 0 w 9335559"/>
              <a:gd name="connsiteY4" fmla="*/ 0 h 625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5559" h="625835">
                <a:moveTo>
                  <a:pt x="0" y="0"/>
                </a:moveTo>
                <a:lnTo>
                  <a:pt x="9335559" y="0"/>
                </a:lnTo>
                <a:lnTo>
                  <a:pt x="9335559" y="625835"/>
                </a:lnTo>
                <a:lnTo>
                  <a:pt x="0" y="62583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6234" tIns="66234" rIns="66234" bIns="66234" numCol="1" spcCol="1270" anchor="ctr" anchorCtr="0">
            <a:noAutofit/>
          </a:bodyPr>
          <a:lstStyle/>
          <a:p>
            <a:pPr marL="0" lvl="0" indent="0" algn="l" defTabSz="622300">
              <a:lnSpc>
                <a:spcPct val="100000"/>
              </a:lnSpc>
              <a:spcBef>
                <a:spcPct val="0"/>
              </a:spcBef>
              <a:spcAft>
                <a:spcPct val="35000"/>
              </a:spcAft>
              <a:buNone/>
            </a:pPr>
            <a:endParaRPr lang="en-US" sz="1400" kern="1200" dirty="0"/>
          </a:p>
        </p:txBody>
      </p:sp>
      <p:sp>
        <p:nvSpPr>
          <p:cNvPr id="3" name="TextBox 2">
            <a:extLst>
              <a:ext uri="{FF2B5EF4-FFF2-40B4-BE49-F238E27FC236}">
                <a16:creationId xmlns:a16="http://schemas.microsoft.com/office/drawing/2014/main" id="{C66CE734-B2C5-8E90-D166-B94E447C7047}"/>
              </a:ext>
            </a:extLst>
          </p:cNvPr>
          <p:cNvSpPr txBox="1"/>
          <p:nvPr/>
        </p:nvSpPr>
        <p:spPr>
          <a:xfrm>
            <a:off x="1189608" y="2047082"/>
            <a:ext cx="9966071" cy="923330"/>
          </a:xfrm>
          <a:prstGeom prst="rect">
            <a:avLst/>
          </a:prstGeom>
          <a:noFill/>
        </p:spPr>
        <p:txBody>
          <a:bodyPr wrap="square" rtlCol="0">
            <a:spAutoFit/>
          </a:bodyPr>
          <a:lstStyle/>
          <a:p>
            <a:r>
              <a:rPr lang="en-CA" dirty="0"/>
              <a:t>We send this data by passing the request to fetch.</a:t>
            </a:r>
          </a:p>
          <a:p>
            <a:endParaRPr lang="en-CA" dirty="0"/>
          </a:p>
          <a:p>
            <a:endParaRPr lang="en-CA" dirty="0"/>
          </a:p>
        </p:txBody>
      </p:sp>
      <p:sp>
        <p:nvSpPr>
          <p:cNvPr id="4" name="Content Placeholder 3">
            <a:extLst>
              <a:ext uri="{FF2B5EF4-FFF2-40B4-BE49-F238E27FC236}">
                <a16:creationId xmlns:a16="http://schemas.microsoft.com/office/drawing/2014/main" id="{EA3649C6-743E-BFB0-92B6-564EFC9A5A4C}"/>
              </a:ext>
            </a:extLst>
          </p:cNvPr>
          <p:cNvSpPr txBox="1">
            <a:spLocks/>
          </p:cNvSpPr>
          <p:nvPr/>
        </p:nvSpPr>
        <p:spPr>
          <a:xfrm>
            <a:off x="1097280" y="2508968"/>
            <a:ext cx="10368820" cy="3729907"/>
          </a:xfrm>
          <a:prstGeom prst="rect">
            <a:avLst/>
          </a:prstGeom>
          <a:solidFill>
            <a:schemeClr val="accent5">
              <a:lumMod val="20000"/>
              <a:lumOff val="80000"/>
            </a:schemeClr>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ts val="400"/>
              </a:lnSpc>
              <a:spcBef>
                <a:spcPts val="1800"/>
              </a:spcBef>
              <a:buNone/>
            </a:pPr>
            <a:br>
              <a:rPr lang="en-US" sz="1700" b="1" dirty="0">
                <a:latin typeface="Courier New" panose="02070309020205020404" pitchFamily="49" charset="0"/>
                <a:cs typeface="Courier New" panose="02070309020205020404" pitchFamily="49" charset="0"/>
              </a:rPr>
            </a:br>
            <a:br>
              <a:rPr lang="en-US" sz="1700" b="1" dirty="0">
                <a:latin typeface="Courier New" panose="02070309020205020404" pitchFamily="49" charset="0"/>
                <a:cs typeface="Courier New" panose="02070309020205020404" pitchFamily="49" charset="0"/>
              </a:rPr>
            </a:br>
            <a:r>
              <a:rPr lang="en-US" sz="1700" b="1" dirty="0">
                <a:latin typeface="Courier New" panose="02070309020205020404" pitchFamily="49" charset="0"/>
                <a:cs typeface="Courier New" panose="02070309020205020404" pitchFamily="49" charset="0"/>
              </a:rPr>
              <a:t>function </a:t>
            </a:r>
            <a:r>
              <a:rPr lang="en-US" sz="1700" b="1" dirty="0" err="1">
                <a:latin typeface="Courier New" panose="02070309020205020404" pitchFamily="49" charset="0"/>
                <a:cs typeface="Courier New" panose="02070309020205020404" pitchFamily="49" charset="0"/>
              </a:rPr>
              <a:t>runthisafter</a:t>
            </a:r>
            <a:r>
              <a:rPr lang="en-US" sz="1700" b="1" dirty="0">
                <a:latin typeface="Courier New" panose="02070309020205020404" pitchFamily="49" charset="0"/>
                <a:cs typeface="Courier New" panose="02070309020205020404" pitchFamily="49" charset="0"/>
              </a:rPr>
              <a:t>(response) {</a:t>
            </a:r>
          </a:p>
          <a:p>
            <a:pPr marL="0" indent="0">
              <a:lnSpc>
                <a:spcPts val="400"/>
              </a:lnSpc>
              <a:spcBef>
                <a:spcPts val="1800"/>
              </a:spcBef>
              <a:buNone/>
            </a:pPr>
            <a:r>
              <a:rPr lang="en-US" sz="1700" b="1" dirty="0">
                <a:latin typeface="Courier New" panose="02070309020205020404" pitchFamily="49" charset="0"/>
                <a:cs typeface="Courier New" panose="02070309020205020404" pitchFamily="49" charset="0"/>
              </a:rPr>
              <a:t>	return </a:t>
            </a:r>
            <a:r>
              <a:rPr lang="en-US" sz="1700" b="1" dirty="0" err="1">
                <a:latin typeface="Courier New" panose="02070309020205020404" pitchFamily="49" charset="0"/>
                <a:cs typeface="Courier New" panose="02070309020205020404" pitchFamily="49" charset="0"/>
              </a:rPr>
              <a:t>response.text</a:t>
            </a:r>
            <a:r>
              <a:rPr lang="en-US" sz="1700" b="1" dirty="0">
                <a:latin typeface="Courier New" panose="02070309020205020404" pitchFamily="49" charset="0"/>
                <a:cs typeface="Courier New" panose="02070309020205020404" pitchFamily="49" charset="0"/>
              </a:rPr>
              <a:t>();)</a:t>
            </a:r>
          </a:p>
          <a:p>
            <a:pPr marL="0" indent="0">
              <a:lnSpc>
                <a:spcPts val="400"/>
              </a:lnSpc>
              <a:spcBef>
                <a:spcPts val="1800"/>
              </a:spcBef>
              <a:buNone/>
            </a:pPr>
            <a:r>
              <a:rPr lang="en-US" sz="1700" b="1" dirty="0">
                <a:latin typeface="Courier New" panose="02070309020205020404" pitchFamily="49" charset="0"/>
                <a:cs typeface="Courier New" panose="02070309020205020404" pitchFamily="49" charset="0"/>
              </a:rPr>
              <a:t>}</a:t>
            </a:r>
          </a:p>
          <a:p>
            <a:pPr marL="0" indent="0">
              <a:lnSpc>
                <a:spcPts val="400"/>
              </a:lnSpc>
              <a:spcBef>
                <a:spcPts val="1800"/>
              </a:spcBef>
              <a:buNone/>
            </a:pPr>
            <a:r>
              <a:rPr lang="en-US" sz="1700" b="1" dirty="0">
                <a:latin typeface="Courier New" panose="02070309020205020404" pitchFamily="49" charset="0"/>
                <a:cs typeface="Courier New" panose="02070309020205020404" pitchFamily="49" charset="0"/>
              </a:rPr>
              <a:t>function </a:t>
            </a:r>
            <a:r>
              <a:rPr lang="en-US" sz="1700" b="1" dirty="0" err="1">
                <a:latin typeface="Courier New" panose="02070309020205020404" pitchFamily="49" charset="0"/>
                <a:cs typeface="Courier New" panose="02070309020205020404" pitchFamily="49" charset="0"/>
              </a:rPr>
              <a:t>andthisafterthat</a:t>
            </a:r>
            <a:r>
              <a:rPr lang="en-US" sz="1700" b="1" dirty="0">
                <a:latin typeface="Courier New" panose="02070309020205020404" pitchFamily="49" charset="0"/>
                <a:cs typeface="Courier New" panose="02070309020205020404" pitchFamily="49" charset="0"/>
              </a:rPr>
              <a:t>(data) {</a:t>
            </a:r>
          </a:p>
          <a:p>
            <a:pPr marL="0" indent="0">
              <a:lnSpc>
                <a:spcPts val="400"/>
              </a:lnSpc>
              <a:spcBef>
                <a:spcPts val="1800"/>
              </a:spcBef>
              <a:buNone/>
            </a:pPr>
            <a:r>
              <a:rPr lang="en-US" sz="1700" b="1" dirty="0">
                <a:latin typeface="Courier New" panose="02070309020205020404" pitchFamily="49" charset="0"/>
                <a:cs typeface="Courier New" panose="02070309020205020404" pitchFamily="49" charset="0"/>
              </a:rPr>
              <a:t>	console.log(data);</a:t>
            </a:r>
          </a:p>
          <a:p>
            <a:pPr marL="0" indent="0">
              <a:lnSpc>
                <a:spcPts val="400"/>
              </a:lnSpc>
              <a:spcBef>
                <a:spcPts val="1800"/>
              </a:spcBef>
              <a:buNone/>
            </a:pPr>
            <a:r>
              <a:rPr lang="en-US" sz="1700" b="1" dirty="0">
                <a:latin typeface="Courier New" panose="02070309020205020404" pitchFamily="49" charset="0"/>
                <a:cs typeface="Courier New" panose="02070309020205020404" pitchFamily="49" charset="0"/>
              </a:rPr>
              <a:t>}</a:t>
            </a:r>
          </a:p>
          <a:p>
            <a:pPr marL="0" indent="0">
              <a:lnSpc>
                <a:spcPts val="400"/>
              </a:lnSpc>
              <a:spcBef>
                <a:spcPts val="1800"/>
              </a:spcBef>
              <a:buNone/>
            </a:pPr>
            <a:endParaRPr lang="en-US" sz="1700" b="1" dirty="0">
              <a:latin typeface="Courier New" panose="02070309020205020404" pitchFamily="49" charset="0"/>
              <a:cs typeface="Courier New" panose="02070309020205020404" pitchFamily="49" charset="0"/>
            </a:endParaRPr>
          </a:p>
          <a:p>
            <a:pPr marL="0" indent="0">
              <a:lnSpc>
                <a:spcPts val="400"/>
              </a:lnSpc>
              <a:spcBef>
                <a:spcPts val="1800"/>
              </a:spcBef>
              <a:buNone/>
            </a:pPr>
            <a:r>
              <a:rPr lang="en-US" sz="1700" b="1" dirty="0">
                <a:latin typeface="Courier New" panose="02070309020205020404" pitchFamily="49" charset="0"/>
                <a:cs typeface="Courier New" panose="02070309020205020404" pitchFamily="49" charset="0"/>
              </a:rPr>
              <a:t>var req = new Request('</a:t>
            </a:r>
            <a:r>
              <a:rPr lang="en-US" sz="1700" b="1" dirty="0" err="1">
                <a:latin typeface="Courier New" panose="02070309020205020404" pitchFamily="49" charset="0"/>
                <a:cs typeface="Courier New" panose="02070309020205020404" pitchFamily="49" charset="0"/>
              </a:rPr>
              <a:t>async.php</a:t>
            </a:r>
            <a:r>
              <a:rPr lang="en-US" sz="1700" b="1" dirty="0">
                <a:latin typeface="Courier New" panose="02070309020205020404" pitchFamily="49" charset="0"/>
                <a:cs typeface="Courier New" panose="02070309020205020404" pitchFamily="49" charset="0"/>
              </a:rPr>
              <a:t>', { method: 'post’, type: 'basic',</a:t>
            </a:r>
          </a:p>
          <a:p>
            <a:pPr marL="0" indent="0">
              <a:lnSpc>
                <a:spcPts val="400"/>
              </a:lnSpc>
              <a:spcBef>
                <a:spcPts val="1800"/>
              </a:spcBef>
              <a:buNone/>
            </a:pPr>
            <a:r>
              <a:rPr lang="en-US" sz="1700" b="1" dirty="0">
                <a:latin typeface="Courier New" panose="02070309020205020404" pitchFamily="49" charset="0"/>
                <a:cs typeface="Courier New" panose="02070309020205020404" pitchFamily="49" charset="0"/>
              </a:rPr>
              <a:t>headers: { "Content-type": "application/x-www-form-</a:t>
            </a:r>
            <a:r>
              <a:rPr lang="en-US" sz="1700" b="1" dirty="0" err="1">
                <a:latin typeface="Courier New" panose="02070309020205020404" pitchFamily="49" charset="0"/>
                <a:cs typeface="Courier New" panose="02070309020205020404" pitchFamily="49" charset="0"/>
              </a:rPr>
              <a:t>urlencoded</a:t>
            </a:r>
            <a:r>
              <a:rPr lang="en-US" sz="1700" b="1" dirty="0">
                <a:latin typeface="Courier New" panose="02070309020205020404" pitchFamily="49" charset="0"/>
                <a:cs typeface="Courier New" panose="02070309020205020404" pitchFamily="49" charset="0"/>
              </a:rPr>
              <a:t>; charset=UTF-8"},</a:t>
            </a:r>
          </a:p>
          <a:p>
            <a:pPr marL="0" indent="0">
              <a:lnSpc>
                <a:spcPts val="400"/>
              </a:lnSpc>
              <a:spcBef>
                <a:spcPts val="1800"/>
              </a:spcBef>
              <a:buNone/>
            </a:pPr>
            <a:r>
              <a:rPr lang="en-US" sz="1700" b="1" dirty="0">
                <a:latin typeface="Courier New" panose="02070309020205020404" pitchFamily="49" charset="0"/>
                <a:cs typeface="Courier New" panose="02070309020205020404" pitchFamily="49" charset="0"/>
              </a:rPr>
              <a:t>    body: 'name=xiao li'</a:t>
            </a:r>
          </a:p>
          <a:p>
            <a:pPr marL="0" indent="0">
              <a:lnSpc>
                <a:spcPts val="400"/>
              </a:lnSpc>
              <a:spcBef>
                <a:spcPts val="1800"/>
              </a:spcBef>
              <a:buNone/>
            </a:pPr>
            <a:r>
              <a:rPr lang="en-US" sz="1700" b="1" dirty="0">
                <a:latin typeface="Courier New" panose="02070309020205020404" pitchFamily="49" charset="0"/>
                <a:cs typeface="Courier New" panose="02070309020205020404" pitchFamily="49" charset="0"/>
              </a:rPr>
              <a:t>  });</a:t>
            </a:r>
          </a:p>
          <a:p>
            <a:pPr marL="0" indent="0">
              <a:lnSpc>
                <a:spcPts val="400"/>
              </a:lnSpc>
              <a:spcBef>
                <a:spcPts val="1800"/>
              </a:spcBef>
              <a:buNone/>
            </a:pPr>
            <a:r>
              <a:rPr lang="en-US" sz="1700" b="1" dirty="0">
                <a:latin typeface="Courier New" panose="02070309020205020404" pitchFamily="49" charset="0"/>
                <a:cs typeface="Courier New" panose="02070309020205020404" pitchFamily="49" charset="0"/>
              </a:rPr>
              <a:t> fetch(req).then(</a:t>
            </a:r>
            <a:r>
              <a:rPr lang="en-US" sz="1700" b="1" dirty="0" err="1">
                <a:latin typeface="Courier New" panose="02070309020205020404" pitchFamily="49" charset="0"/>
                <a:cs typeface="Courier New" panose="02070309020205020404" pitchFamily="49" charset="0"/>
              </a:rPr>
              <a:t>runthisafter</a:t>
            </a:r>
            <a:r>
              <a:rPr lang="en-US" sz="1700" b="1" dirty="0">
                <a:latin typeface="Courier New" panose="02070309020205020404" pitchFamily="49" charset="0"/>
                <a:cs typeface="Courier New" panose="02070309020205020404" pitchFamily="49" charset="0"/>
              </a:rPr>
              <a:t>).then(</a:t>
            </a:r>
            <a:r>
              <a:rPr lang="en-US" sz="1700" b="1" dirty="0" err="1">
                <a:latin typeface="Courier New" panose="02070309020205020404" pitchFamily="49" charset="0"/>
                <a:cs typeface="Courier New" panose="02070309020205020404" pitchFamily="49" charset="0"/>
              </a:rPr>
              <a:t>andthisafterthat</a:t>
            </a:r>
            <a:r>
              <a:rPr lang="en-US" sz="17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49877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A1D6-3E2E-90F0-369A-EF9E3CD6AD43}"/>
              </a:ext>
            </a:extLst>
          </p:cNvPr>
          <p:cNvSpPr>
            <a:spLocks noGrp="1"/>
          </p:cNvSpPr>
          <p:nvPr>
            <p:ph type="title"/>
          </p:nvPr>
        </p:nvSpPr>
        <p:spPr/>
        <p:txBody>
          <a:bodyPr/>
          <a:lstStyle/>
          <a:p>
            <a:r>
              <a:rPr lang="en-CA" dirty="0"/>
              <a:t>Shortcuts</a:t>
            </a:r>
          </a:p>
        </p:txBody>
      </p:sp>
      <p:sp>
        <p:nvSpPr>
          <p:cNvPr id="23" name="Freeform: Shape 22">
            <a:extLst>
              <a:ext uri="{FF2B5EF4-FFF2-40B4-BE49-F238E27FC236}">
                <a16:creationId xmlns:a16="http://schemas.microsoft.com/office/drawing/2014/main" id="{673530D0-0123-92E3-7C7A-82877566064F}"/>
              </a:ext>
            </a:extLst>
          </p:cNvPr>
          <p:cNvSpPr/>
          <p:nvPr/>
        </p:nvSpPr>
        <p:spPr>
          <a:xfrm>
            <a:off x="1820120" y="2111139"/>
            <a:ext cx="9335559" cy="3907921"/>
          </a:xfrm>
          <a:custGeom>
            <a:avLst/>
            <a:gdLst>
              <a:gd name="connsiteX0" fmla="*/ 0 w 9335559"/>
              <a:gd name="connsiteY0" fmla="*/ 0 h 625835"/>
              <a:gd name="connsiteX1" fmla="*/ 9335559 w 9335559"/>
              <a:gd name="connsiteY1" fmla="*/ 0 h 625835"/>
              <a:gd name="connsiteX2" fmla="*/ 9335559 w 9335559"/>
              <a:gd name="connsiteY2" fmla="*/ 625835 h 625835"/>
              <a:gd name="connsiteX3" fmla="*/ 0 w 9335559"/>
              <a:gd name="connsiteY3" fmla="*/ 625835 h 625835"/>
              <a:gd name="connsiteX4" fmla="*/ 0 w 9335559"/>
              <a:gd name="connsiteY4" fmla="*/ 0 h 625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5559" h="625835">
                <a:moveTo>
                  <a:pt x="0" y="0"/>
                </a:moveTo>
                <a:lnTo>
                  <a:pt x="9335559" y="0"/>
                </a:lnTo>
                <a:lnTo>
                  <a:pt x="9335559" y="625835"/>
                </a:lnTo>
                <a:lnTo>
                  <a:pt x="0" y="62583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6234" tIns="66234" rIns="66234" bIns="66234" numCol="1" spcCol="1270" anchor="ctr" anchorCtr="0">
            <a:noAutofit/>
          </a:bodyPr>
          <a:lstStyle/>
          <a:p>
            <a:pPr marL="0" lvl="0" indent="0" algn="l" defTabSz="622300">
              <a:lnSpc>
                <a:spcPct val="100000"/>
              </a:lnSpc>
              <a:spcBef>
                <a:spcPct val="0"/>
              </a:spcBef>
              <a:spcAft>
                <a:spcPct val="35000"/>
              </a:spcAft>
              <a:buNone/>
            </a:pPr>
            <a:endParaRPr lang="en-US" sz="1400" kern="1200" dirty="0"/>
          </a:p>
        </p:txBody>
      </p:sp>
      <p:sp>
        <p:nvSpPr>
          <p:cNvPr id="3" name="TextBox 2">
            <a:extLst>
              <a:ext uri="{FF2B5EF4-FFF2-40B4-BE49-F238E27FC236}">
                <a16:creationId xmlns:a16="http://schemas.microsoft.com/office/drawing/2014/main" id="{C66CE734-B2C5-8E90-D166-B94E447C7047}"/>
              </a:ext>
            </a:extLst>
          </p:cNvPr>
          <p:cNvSpPr txBox="1"/>
          <p:nvPr/>
        </p:nvSpPr>
        <p:spPr>
          <a:xfrm>
            <a:off x="1189608" y="2047082"/>
            <a:ext cx="9966071" cy="1200329"/>
          </a:xfrm>
          <a:prstGeom prst="rect">
            <a:avLst/>
          </a:prstGeom>
          <a:noFill/>
        </p:spPr>
        <p:txBody>
          <a:bodyPr wrap="square" rtlCol="0">
            <a:spAutoFit/>
          </a:bodyPr>
          <a:lstStyle/>
          <a:p>
            <a:r>
              <a:rPr lang="en-CA" dirty="0"/>
              <a:t>Frequently we may not want to create an entirely new function just to handle the response from </a:t>
            </a:r>
            <a:r>
              <a:rPr lang="en-CA" b="1" dirty="0">
                <a:latin typeface="Courier New" panose="02070309020205020404" pitchFamily="49" charset="0"/>
                <a:cs typeface="Courier New" panose="02070309020205020404" pitchFamily="49" charset="0"/>
              </a:rPr>
              <a:t>fetch().</a:t>
            </a:r>
            <a:r>
              <a:rPr lang="en-CA" dirty="0"/>
              <a:t>  We can get around this by creating an “anonymous function. </a:t>
            </a:r>
            <a:r>
              <a:rPr lang="en-CA" dirty="0" err="1"/>
              <a:t>Javascript</a:t>
            </a:r>
            <a:r>
              <a:rPr lang="en-CA" dirty="0"/>
              <a:t> lets you do this by replacing your function call with a nameless function containing the code you want to run .  Our previous example could be re-written like this…</a:t>
            </a:r>
          </a:p>
        </p:txBody>
      </p:sp>
      <p:sp>
        <p:nvSpPr>
          <p:cNvPr id="4" name="Content Placeholder 3">
            <a:extLst>
              <a:ext uri="{FF2B5EF4-FFF2-40B4-BE49-F238E27FC236}">
                <a16:creationId xmlns:a16="http://schemas.microsoft.com/office/drawing/2014/main" id="{EA3649C6-743E-BFB0-92B6-564EFC9A5A4C}"/>
              </a:ext>
            </a:extLst>
          </p:cNvPr>
          <p:cNvSpPr txBox="1">
            <a:spLocks/>
          </p:cNvSpPr>
          <p:nvPr/>
        </p:nvSpPr>
        <p:spPr>
          <a:xfrm>
            <a:off x="1189608" y="3588467"/>
            <a:ext cx="10368820" cy="2539283"/>
          </a:xfrm>
          <a:prstGeom prst="rect">
            <a:avLst/>
          </a:prstGeom>
          <a:solidFill>
            <a:schemeClr val="accent5">
              <a:lumMod val="20000"/>
              <a:lumOff val="80000"/>
            </a:schemeClr>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ts val="400"/>
              </a:lnSpc>
              <a:spcBef>
                <a:spcPts val="1800"/>
              </a:spcBef>
              <a:buNone/>
            </a:pPr>
            <a:br>
              <a:rPr lang="en-US" sz="1700" b="1" dirty="0">
                <a:latin typeface="Courier New" panose="02070309020205020404" pitchFamily="49" charset="0"/>
                <a:cs typeface="Courier New" panose="02070309020205020404" pitchFamily="49" charset="0"/>
              </a:rPr>
            </a:br>
            <a:br>
              <a:rPr lang="en-US" sz="1700" b="1" dirty="0">
                <a:latin typeface="Courier New" panose="02070309020205020404" pitchFamily="49" charset="0"/>
                <a:cs typeface="Courier New" panose="02070309020205020404" pitchFamily="49" charset="0"/>
              </a:rPr>
            </a:br>
            <a:r>
              <a:rPr lang="en-US" sz="1700" b="1" dirty="0">
                <a:latin typeface="Courier New" panose="02070309020205020404" pitchFamily="49" charset="0"/>
                <a:cs typeface="Courier New" panose="02070309020205020404" pitchFamily="49" charset="0"/>
              </a:rPr>
              <a:t>var req = new Request('</a:t>
            </a:r>
            <a:r>
              <a:rPr lang="en-US" sz="1700" b="1" dirty="0" err="1">
                <a:latin typeface="Courier New" panose="02070309020205020404" pitchFamily="49" charset="0"/>
                <a:cs typeface="Courier New" panose="02070309020205020404" pitchFamily="49" charset="0"/>
              </a:rPr>
              <a:t>async.php</a:t>
            </a:r>
            <a:r>
              <a:rPr lang="en-US" sz="1700" b="1" dirty="0">
                <a:latin typeface="Courier New" panose="02070309020205020404" pitchFamily="49" charset="0"/>
                <a:cs typeface="Courier New" panose="02070309020205020404" pitchFamily="49" charset="0"/>
              </a:rPr>
              <a:t>’, { method: 'post’, type: 'basic’,</a:t>
            </a:r>
          </a:p>
          <a:p>
            <a:pPr marL="0" indent="0">
              <a:lnSpc>
                <a:spcPts val="400"/>
              </a:lnSpc>
              <a:spcBef>
                <a:spcPts val="1800"/>
              </a:spcBef>
              <a:buNone/>
            </a:pPr>
            <a:r>
              <a:rPr lang="en-US" sz="1700" b="1" dirty="0">
                <a:latin typeface="Courier New" panose="02070309020205020404" pitchFamily="49" charset="0"/>
                <a:cs typeface="Courier New" panose="02070309020205020404" pitchFamily="49" charset="0"/>
              </a:rPr>
              <a:t>	headers: {</a:t>
            </a:r>
          </a:p>
          <a:p>
            <a:pPr marL="0" indent="0">
              <a:lnSpc>
                <a:spcPts val="400"/>
              </a:lnSpc>
              <a:spcBef>
                <a:spcPts val="1800"/>
              </a:spcBef>
              <a:buNone/>
            </a:pPr>
            <a:r>
              <a:rPr lang="en-US" sz="1700" b="1" dirty="0">
                <a:latin typeface="Courier New" panose="02070309020205020404" pitchFamily="49" charset="0"/>
                <a:cs typeface="Courier New" panose="02070309020205020404" pitchFamily="49" charset="0"/>
              </a:rPr>
              <a:t>      "Content-type": "application/x-www-form-</a:t>
            </a:r>
            <a:r>
              <a:rPr lang="en-US" sz="1700" b="1" dirty="0" err="1">
                <a:latin typeface="Courier New" panose="02070309020205020404" pitchFamily="49" charset="0"/>
                <a:cs typeface="Courier New" panose="02070309020205020404" pitchFamily="49" charset="0"/>
              </a:rPr>
              <a:t>urlencoded</a:t>
            </a:r>
            <a:r>
              <a:rPr lang="en-US" sz="1700" b="1" dirty="0">
                <a:latin typeface="Courier New" panose="02070309020205020404" pitchFamily="49" charset="0"/>
                <a:cs typeface="Courier New" panose="02070309020205020404" pitchFamily="49" charset="0"/>
              </a:rPr>
              <a:t>; charset=UTF-8“ },</a:t>
            </a:r>
          </a:p>
          <a:p>
            <a:pPr marL="0" indent="0">
              <a:lnSpc>
                <a:spcPts val="400"/>
              </a:lnSpc>
              <a:spcBef>
                <a:spcPts val="1800"/>
              </a:spcBef>
              <a:buNone/>
            </a:pPr>
            <a:r>
              <a:rPr lang="en-US" sz="1700" b="1" dirty="0">
                <a:latin typeface="Courier New" panose="02070309020205020404" pitchFamily="49" charset="0"/>
                <a:cs typeface="Courier New" panose="02070309020205020404" pitchFamily="49" charset="0"/>
              </a:rPr>
              <a:t>    	body: 'name=xiao li'});</a:t>
            </a:r>
          </a:p>
          <a:p>
            <a:pPr marL="0" indent="0">
              <a:lnSpc>
                <a:spcPts val="400"/>
              </a:lnSpc>
              <a:spcBef>
                <a:spcPts val="1800"/>
              </a:spcBef>
              <a:buNone/>
            </a:pPr>
            <a:endParaRPr lang="en-US" sz="1700" b="1" dirty="0">
              <a:latin typeface="Courier New" panose="02070309020205020404" pitchFamily="49" charset="0"/>
              <a:cs typeface="Courier New" panose="02070309020205020404" pitchFamily="49" charset="0"/>
            </a:endParaRPr>
          </a:p>
          <a:p>
            <a:pPr marL="0" indent="0">
              <a:lnSpc>
                <a:spcPts val="400"/>
              </a:lnSpc>
              <a:spcBef>
                <a:spcPts val="1800"/>
              </a:spcBef>
              <a:buNone/>
            </a:pPr>
            <a:r>
              <a:rPr lang="en-US" sz="1700" b="1" dirty="0">
                <a:latin typeface="Courier New" panose="02070309020205020404" pitchFamily="49" charset="0"/>
                <a:cs typeface="Courier New" panose="02070309020205020404" pitchFamily="49" charset="0"/>
              </a:rPr>
              <a:t>	fetch(req)</a:t>
            </a:r>
          </a:p>
          <a:p>
            <a:pPr marL="0" indent="0">
              <a:lnSpc>
                <a:spcPts val="400"/>
              </a:lnSpc>
              <a:spcBef>
                <a:spcPts val="1800"/>
              </a:spcBef>
              <a:buNone/>
            </a:pPr>
            <a:r>
              <a:rPr lang="en-US" sz="1700" b="1" dirty="0">
                <a:latin typeface="Courier New" panose="02070309020205020404" pitchFamily="49" charset="0"/>
                <a:cs typeface="Courier New" panose="02070309020205020404" pitchFamily="49" charset="0"/>
              </a:rPr>
              <a:t>	.then(function (response) {return </a:t>
            </a:r>
            <a:r>
              <a:rPr lang="en-US" sz="1700" b="1" dirty="0" err="1">
                <a:latin typeface="Courier New" panose="02070309020205020404" pitchFamily="49" charset="0"/>
                <a:cs typeface="Courier New" panose="02070309020205020404" pitchFamily="49" charset="0"/>
              </a:rPr>
              <a:t>response.text</a:t>
            </a:r>
            <a:r>
              <a:rPr lang="en-US" sz="1700" b="1" dirty="0">
                <a:latin typeface="Courier New" panose="02070309020205020404" pitchFamily="49" charset="0"/>
                <a:cs typeface="Courier New" panose="02070309020205020404" pitchFamily="49" charset="0"/>
              </a:rPr>
              <a:t>();})</a:t>
            </a:r>
          </a:p>
          <a:p>
            <a:pPr marL="0" indent="0">
              <a:lnSpc>
                <a:spcPts val="400"/>
              </a:lnSpc>
              <a:spcBef>
                <a:spcPts val="1800"/>
              </a:spcBef>
              <a:buNone/>
            </a:pPr>
            <a:r>
              <a:rPr lang="en-US" sz="1700" b="1" dirty="0">
                <a:latin typeface="Courier New" panose="02070309020205020404" pitchFamily="49" charset="0"/>
                <a:cs typeface="Courier New" panose="02070309020205020404" pitchFamily="49" charset="0"/>
              </a:rPr>
              <a:t>	.then(function (data) {console.log(data);});</a:t>
            </a:r>
          </a:p>
        </p:txBody>
      </p:sp>
    </p:spTree>
    <p:extLst>
      <p:ext uri="{BB962C8B-B14F-4D97-AF65-F5344CB8AC3E}">
        <p14:creationId xmlns:p14="http://schemas.microsoft.com/office/powerpoint/2010/main" val="96749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A1D6-3E2E-90F0-369A-EF9E3CD6AD43}"/>
              </a:ext>
            </a:extLst>
          </p:cNvPr>
          <p:cNvSpPr>
            <a:spLocks noGrp="1"/>
          </p:cNvSpPr>
          <p:nvPr>
            <p:ph type="title"/>
          </p:nvPr>
        </p:nvSpPr>
        <p:spPr/>
        <p:txBody>
          <a:bodyPr/>
          <a:lstStyle/>
          <a:p>
            <a:r>
              <a:rPr lang="en-CA" dirty="0"/>
              <a:t>Shortcuts</a:t>
            </a:r>
          </a:p>
        </p:txBody>
      </p:sp>
      <p:sp>
        <p:nvSpPr>
          <p:cNvPr id="23" name="Freeform: Shape 22">
            <a:extLst>
              <a:ext uri="{FF2B5EF4-FFF2-40B4-BE49-F238E27FC236}">
                <a16:creationId xmlns:a16="http://schemas.microsoft.com/office/drawing/2014/main" id="{673530D0-0123-92E3-7C7A-82877566064F}"/>
              </a:ext>
            </a:extLst>
          </p:cNvPr>
          <p:cNvSpPr/>
          <p:nvPr/>
        </p:nvSpPr>
        <p:spPr>
          <a:xfrm>
            <a:off x="1820120" y="2111139"/>
            <a:ext cx="9335559" cy="3907921"/>
          </a:xfrm>
          <a:custGeom>
            <a:avLst/>
            <a:gdLst>
              <a:gd name="connsiteX0" fmla="*/ 0 w 9335559"/>
              <a:gd name="connsiteY0" fmla="*/ 0 h 625835"/>
              <a:gd name="connsiteX1" fmla="*/ 9335559 w 9335559"/>
              <a:gd name="connsiteY1" fmla="*/ 0 h 625835"/>
              <a:gd name="connsiteX2" fmla="*/ 9335559 w 9335559"/>
              <a:gd name="connsiteY2" fmla="*/ 625835 h 625835"/>
              <a:gd name="connsiteX3" fmla="*/ 0 w 9335559"/>
              <a:gd name="connsiteY3" fmla="*/ 625835 h 625835"/>
              <a:gd name="connsiteX4" fmla="*/ 0 w 9335559"/>
              <a:gd name="connsiteY4" fmla="*/ 0 h 625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5559" h="625835">
                <a:moveTo>
                  <a:pt x="0" y="0"/>
                </a:moveTo>
                <a:lnTo>
                  <a:pt x="9335559" y="0"/>
                </a:lnTo>
                <a:lnTo>
                  <a:pt x="9335559" y="625835"/>
                </a:lnTo>
                <a:lnTo>
                  <a:pt x="0" y="62583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6234" tIns="66234" rIns="66234" bIns="66234" numCol="1" spcCol="1270" anchor="ctr" anchorCtr="0">
            <a:noAutofit/>
          </a:bodyPr>
          <a:lstStyle/>
          <a:p>
            <a:pPr marL="0" lvl="0" indent="0" algn="l" defTabSz="622300">
              <a:lnSpc>
                <a:spcPct val="100000"/>
              </a:lnSpc>
              <a:spcBef>
                <a:spcPct val="0"/>
              </a:spcBef>
              <a:spcAft>
                <a:spcPct val="35000"/>
              </a:spcAft>
              <a:buNone/>
            </a:pPr>
            <a:endParaRPr lang="en-US" sz="1400" kern="1200" dirty="0"/>
          </a:p>
        </p:txBody>
      </p:sp>
      <p:sp>
        <p:nvSpPr>
          <p:cNvPr id="3" name="TextBox 2">
            <a:extLst>
              <a:ext uri="{FF2B5EF4-FFF2-40B4-BE49-F238E27FC236}">
                <a16:creationId xmlns:a16="http://schemas.microsoft.com/office/drawing/2014/main" id="{C66CE734-B2C5-8E90-D166-B94E447C7047}"/>
              </a:ext>
            </a:extLst>
          </p:cNvPr>
          <p:cNvSpPr txBox="1"/>
          <p:nvPr/>
        </p:nvSpPr>
        <p:spPr>
          <a:xfrm>
            <a:off x="1189608" y="2047082"/>
            <a:ext cx="9966071" cy="646331"/>
          </a:xfrm>
          <a:prstGeom prst="rect">
            <a:avLst/>
          </a:prstGeom>
          <a:noFill/>
        </p:spPr>
        <p:txBody>
          <a:bodyPr wrap="square" rtlCol="0">
            <a:spAutoFit/>
          </a:bodyPr>
          <a:lstStyle/>
          <a:p>
            <a:r>
              <a:rPr lang="en-CA" dirty="0"/>
              <a:t>In fact, </a:t>
            </a:r>
            <a:r>
              <a:rPr lang="en-CA" dirty="0" err="1"/>
              <a:t>Javascript</a:t>
            </a:r>
            <a:r>
              <a:rPr lang="en-CA" dirty="0"/>
              <a:t> lets you drop the “function” keyword altogether and replace it with the object dereference operator “=&gt;”</a:t>
            </a:r>
          </a:p>
        </p:txBody>
      </p:sp>
      <p:sp>
        <p:nvSpPr>
          <p:cNvPr id="4" name="Content Placeholder 3">
            <a:extLst>
              <a:ext uri="{FF2B5EF4-FFF2-40B4-BE49-F238E27FC236}">
                <a16:creationId xmlns:a16="http://schemas.microsoft.com/office/drawing/2014/main" id="{EA3649C6-743E-BFB0-92B6-564EFC9A5A4C}"/>
              </a:ext>
            </a:extLst>
          </p:cNvPr>
          <p:cNvSpPr txBox="1">
            <a:spLocks/>
          </p:cNvSpPr>
          <p:nvPr/>
        </p:nvSpPr>
        <p:spPr>
          <a:xfrm>
            <a:off x="1189608" y="2795457"/>
            <a:ext cx="10368820" cy="2539283"/>
          </a:xfrm>
          <a:prstGeom prst="rect">
            <a:avLst/>
          </a:prstGeom>
          <a:solidFill>
            <a:schemeClr val="accent5">
              <a:lumMod val="20000"/>
              <a:lumOff val="80000"/>
            </a:schemeClr>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ts val="400"/>
              </a:lnSpc>
              <a:spcBef>
                <a:spcPts val="1800"/>
              </a:spcBef>
              <a:buNone/>
            </a:pPr>
            <a:br>
              <a:rPr lang="en-US" sz="1700" b="1" dirty="0">
                <a:latin typeface="Courier New" panose="02070309020205020404" pitchFamily="49" charset="0"/>
                <a:cs typeface="Courier New" panose="02070309020205020404" pitchFamily="49" charset="0"/>
              </a:rPr>
            </a:br>
            <a:br>
              <a:rPr lang="en-US" sz="1700" b="1" dirty="0">
                <a:latin typeface="Courier New" panose="02070309020205020404" pitchFamily="49" charset="0"/>
                <a:cs typeface="Courier New" panose="02070309020205020404" pitchFamily="49" charset="0"/>
              </a:rPr>
            </a:br>
            <a:r>
              <a:rPr lang="en-US" sz="1700" b="1" dirty="0">
                <a:latin typeface="Courier New" panose="02070309020205020404" pitchFamily="49" charset="0"/>
                <a:cs typeface="Courier New" panose="02070309020205020404" pitchFamily="49" charset="0"/>
              </a:rPr>
              <a:t>var req = new Request('</a:t>
            </a:r>
            <a:r>
              <a:rPr lang="en-US" sz="1700" b="1" dirty="0" err="1">
                <a:latin typeface="Courier New" panose="02070309020205020404" pitchFamily="49" charset="0"/>
                <a:cs typeface="Courier New" panose="02070309020205020404" pitchFamily="49" charset="0"/>
              </a:rPr>
              <a:t>async.php</a:t>
            </a:r>
            <a:r>
              <a:rPr lang="en-US" sz="1700" b="1" dirty="0">
                <a:latin typeface="Courier New" panose="02070309020205020404" pitchFamily="49" charset="0"/>
                <a:cs typeface="Courier New" panose="02070309020205020404" pitchFamily="49" charset="0"/>
              </a:rPr>
              <a:t>’, { method: 'post’, type: 'basic’,</a:t>
            </a:r>
          </a:p>
          <a:p>
            <a:pPr marL="0" indent="0">
              <a:lnSpc>
                <a:spcPts val="400"/>
              </a:lnSpc>
              <a:spcBef>
                <a:spcPts val="1800"/>
              </a:spcBef>
              <a:buNone/>
            </a:pPr>
            <a:r>
              <a:rPr lang="en-US" sz="1700" b="1" dirty="0">
                <a:latin typeface="Courier New" panose="02070309020205020404" pitchFamily="49" charset="0"/>
                <a:cs typeface="Courier New" panose="02070309020205020404" pitchFamily="49" charset="0"/>
              </a:rPr>
              <a:t>	headers: {</a:t>
            </a:r>
          </a:p>
          <a:p>
            <a:pPr marL="0" indent="0">
              <a:lnSpc>
                <a:spcPts val="400"/>
              </a:lnSpc>
              <a:spcBef>
                <a:spcPts val="1800"/>
              </a:spcBef>
              <a:buNone/>
            </a:pPr>
            <a:r>
              <a:rPr lang="en-US" sz="1700" b="1" dirty="0">
                <a:latin typeface="Courier New" panose="02070309020205020404" pitchFamily="49" charset="0"/>
                <a:cs typeface="Courier New" panose="02070309020205020404" pitchFamily="49" charset="0"/>
              </a:rPr>
              <a:t>      "Content-type": "application/x-www-form-</a:t>
            </a:r>
            <a:r>
              <a:rPr lang="en-US" sz="1700" b="1" dirty="0" err="1">
                <a:latin typeface="Courier New" panose="02070309020205020404" pitchFamily="49" charset="0"/>
                <a:cs typeface="Courier New" panose="02070309020205020404" pitchFamily="49" charset="0"/>
              </a:rPr>
              <a:t>urlencoded</a:t>
            </a:r>
            <a:r>
              <a:rPr lang="en-US" sz="1700" b="1" dirty="0">
                <a:latin typeface="Courier New" panose="02070309020205020404" pitchFamily="49" charset="0"/>
                <a:cs typeface="Courier New" panose="02070309020205020404" pitchFamily="49" charset="0"/>
              </a:rPr>
              <a:t>; charset=UTF-8“ },</a:t>
            </a:r>
          </a:p>
          <a:p>
            <a:pPr marL="0" indent="0">
              <a:lnSpc>
                <a:spcPts val="400"/>
              </a:lnSpc>
              <a:spcBef>
                <a:spcPts val="1800"/>
              </a:spcBef>
              <a:buNone/>
            </a:pPr>
            <a:r>
              <a:rPr lang="en-US" sz="1700" b="1" dirty="0">
                <a:latin typeface="Courier New" panose="02070309020205020404" pitchFamily="49" charset="0"/>
                <a:cs typeface="Courier New" panose="02070309020205020404" pitchFamily="49" charset="0"/>
              </a:rPr>
              <a:t>    	body: 'name=xiao li'});</a:t>
            </a:r>
          </a:p>
          <a:p>
            <a:pPr marL="0" indent="0">
              <a:lnSpc>
                <a:spcPts val="400"/>
              </a:lnSpc>
              <a:spcBef>
                <a:spcPts val="1800"/>
              </a:spcBef>
              <a:buNone/>
            </a:pPr>
            <a:endParaRPr lang="en-US" sz="1700" b="1" dirty="0">
              <a:latin typeface="Courier New" panose="02070309020205020404" pitchFamily="49" charset="0"/>
              <a:cs typeface="Courier New" panose="02070309020205020404" pitchFamily="49" charset="0"/>
            </a:endParaRPr>
          </a:p>
          <a:p>
            <a:pPr marL="0" indent="0">
              <a:lnSpc>
                <a:spcPts val="400"/>
              </a:lnSpc>
              <a:spcBef>
                <a:spcPts val="1800"/>
              </a:spcBef>
              <a:buNone/>
            </a:pPr>
            <a:r>
              <a:rPr lang="en-US" sz="1700" b="1" dirty="0">
                <a:latin typeface="Courier New" panose="02070309020205020404" pitchFamily="49" charset="0"/>
                <a:cs typeface="Courier New" panose="02070309020205020404" pitchFamily="49" charset="0"/>
              </a:rPr>
              <a:t>	fetch(req)</a:t>
            </a:r>
          </a:p>
          <a:p>
            <a:pPr marL="0" indent="0">
              <a:lnSpc>
                <a:spcPts val="400"/>
              </a:lnSpc>
              <a:spcBef>
                <a:spcPts val="1800"/>
              </a:spcBef>
              <a:buNone/>
            </a:pPr>
            <a:r>
              <a:rPr lang="en-US" sz="1700" b="1" dirty="0">
                <a:latin typeface="Courier New" panose="02070309020205020404" pitchFamily="49" charset="0"/>
                <a:cs typeface="Courier New" panose="02070309020205020404" pitchFamily="49" charset="0"/>
              </a:rPr>
              <a:t>	.then(response =&gt; {return </a:t>
            </a:r>
            <a:r>
              <a:rPr lang="en-US" sz="1700" b="1" dirty="0" err="1">
                <a:latin typeface="Courier New" panose="02070309020205020404" pitchFamily="49" charset="0"/>
                <a:cs typeface="Courier New" panose="02070309020205020404" pitchFamily="49" charset="0"/>
              </a:rPr>
              <a:t>response.text</a:t>
            </a:r>
            <a:r>
              <a:rPr lang="en-US" sz="1700" b="1" dirty="0">
                <a:latin typeface="Courier New" panose="02070309020205020404" pitchFamily="49" charset="0"/>
                <a:cs typeface="Courier New" panose="02070309020205020404" pitchFamily="49" charset="0"/>
              </a:rPr>
              <a:t>();})</a:t>
            </a:r>
          </a:p>
          <a:p>
            <a:pPr marL="0" indent="0">
              <a:lnSpc>
                <a:spcPts val="400"/>
              </a:lnSpc>
              <a:spcBef>
                <a:spcPts val="1800"/>
              </a:spcBef>
              <a:buNone/>
            </a:pPr>
            <a:r>
              <a:rPr lang="en-US" sz="1700" b="1" dirty="0">
                <a:latin typeface="Courier New" panose="02070309020205020404" pitchFamily="49" charset="0"/>
                <a:cs typeface="Courier New" panose="02070309020205020404" pitchFamily="49" charset="0"/>
              </a:rPr>
              <a:t>	.then(data=&gt; {console.log(data);});</a:t>
            </a:r>
          </a:p>
        </p:txBody>
      </p:sp>
    </p:spTree>
    <p:extLst>
      <p:ext uri="{BB962C8B-B14F-4D97-AF65-F5344CB8AC3E}">
        <p14:creationId xmlns:p14="http://schemas.microsoft.com/office/powerpoint/2010/main" val="2968146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A1D6-3E2E-90F0-369A-EF9E3CD6AD43}"/>
              </a:ext>
            </a:extLst>
          </p:cNvPr>
          <p:cNvSpPr>
            <a:spLocks noGrp="1"/>
          </p:cNvSpPr>
          <p:nvPr>
            <p:ph type="title"/>
          </p:nvPr>
        </p:nvSpPr>
        <p:spPr/>
        <p:txBody>
          <a:bodyPr/>
          <a:lstStyle/>
          <a:p>
            <a:r>
              <a:rPr lang="en-CA" dirty="0"/>
              <a:t>Shortcuts</a:t>
            </a:r>
          </a:p>
        </p:txBody>
      </p:sp>
      <p:sp>
        <p:nvSpPr>
          <p:cNvPr id="23" name="Freeform: Shape 22">
            <a:extLst>
              <a:ext uri="{FF2B5EF4-FFF2-40B4-BE49-F238E27FC236}">
                <a16:creationId xmlns:a16="http://schemas.microsoft.com/office/drawing/2014/main" id="{673530D0-0123-92E3-7C7A-82877566064F}"/>
              </a:ext>
            </a:extLst>
          </p:cNvPr>
          <p:cNvSpPr/>
          <p:nvPr/>
        </p:nvSpPr>
        <p:spPr>
          <a:xfrm>
            <a:off x="1820120" y="2111139"/>
            <a:ext cx="9335559" cy="3907921"/>
          </a:xfrm>
          <a:custGeom>
            <a:avLst/>
            <a:gdLst>
              <a:gd name="connsiteX0" fmla="*/ 0 w 9335559"/>
              <a:gd name="connsiteY0" fmla="*/ 0 h 625835"/>
              <a:gd name="connsiteX1" fmla="*/ 9335559 w 9335559"/>
              <a:gd name="connsiteY1" fmla="*/ 0 h 625835"/>
              <a:gd name="connsiteX2" fmla="*/ 9335559 w 9335559"/>
              <a:gd name="connsiteY2" fmla="*/ 625835 h 625835"/>
              <a:gd name="connsiteX3" fmla="*/ 0 w 9335559"/>
              <a:gd name="connsiteY3" fmla="*/ 625835 h 625835"/>
              <a:gd name="connsiteX4" fmla="*/ 0 w 9335559"/>
              <a:gd name="connsiteY4" fmla="*/ 0 h 625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5559" h="625835">
                <a:moveTo>
                  <a:pt x="0" y="0"/>
                </a:moveTo>
                <a:lnTo>
                  <a:pt x="9335559" y="0"/>
                </a:lnTo>
                <a:lnTo>
                  <a:pt x="9335559" y="625835"/>
                </a:lnTo>
                <a:lnTo>
                  <a:pt x="0" y="62583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6234" tIns="66234" rIns="66234" bIns="66234" numCol="1" spcCol="1270" anchor="ctr" anchorCtr="0">
            <a:noAutofit/>
          </a:bodyPr>
          <a:lstStyle/>
          <a:p>
            <a:pPr marL="0" lvl="0" indent="0" algn="l" defTabSz="622300">
              <a:lnSpc>
                <a:spcPct val="100000"/>
              </a:lnSpc>
              <a:spcBef>
                <a:spcPct val="0"/>
              </a:spcBef>
              <a:spcAft>
                <a:spcPct val="35000"/>
              </a:spcAft>
              <a:buNone/>
            </a:pPr>
            <a:endParaRPr lang="en-US" sz="1400" kern="1200" dirty="0"/>
          </a:p>
        </p:txBody>
      </p:sp>
      <p:sp>
        <p:nvSpPr>
          <p:cNvPr id="3" name="TextBox 2">
            <a:extLst>
              <a:ext uri="{FF2B5EF4-FFF2-40B4-BE49-F238E27FC236}">
                <a16:creationId xmlns:a16="http://schemas.microsoft.com/office/drawing/2014/main" id="{C66CE734-B2C5-8E90-D166-B94E447C7047}"/>
              </a:ext>
            </a:extLst>
          </p:cNvPr>
          <p:cNvSpPr txBox="1"/>
          <p:nvPr/>
        </p:nvSpPr>
        <p:spPr>
          <a:xfrm>
            <a:off x="1189608" y="2047082"/>
            <a:ext cx="9966071" cy="4247317"/>
          </a:xfrm>
          <a:prstGeom prst="rect">
            <a:avLst/>
          </a:prstGeom>
          <a:noFill/>
        </p:spPr>
        <p:txBody>
          <a:bodyPr wrap="square" rtlCol="0">
            <a:spAutoFit/>
          </a:bodyPr>
          <a:lstStyle/>
          <a:p>
            <a:r>
              <a:rPr lang="en-CA" dirty="0"/>
              <a:t>…AND if all your function is doing is returning a value.  You can drop the brace brackets and the </a:t>
            </a:r>
            <a:r>
              <a:rPr lang="en-CA" b="1" dirty="0">
                <a:latin typeface="Courier New" panose="02070309020205020404" pitchFamily="49" charset="0"/>
                <a:cs typeface="Courier New" panose="02070309020205020404" pitchFamily="49" charset="0"/>
              </a:rPr>
              <a:t>return</a:t>
            </a:r>
            <a:r>
              <a:rPr lang="en-CA" dirty="0"/>
              <a:t> keyword.</a:t>
            </a:r>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r>
              <a:rPr lang="en-CA" dirty="0"/>
              <a:t>This is a very common way to write </a:t>
            </a:r>
            <a:r>
              <a:rPr lang="en-CA" b="1" dirty="0">
                <a:latin typeface="Courier New" panose="02070309020205020404" pitchFamily="49" charset="0"/>
                <a:cs typeface="Courier New" panose="02070309020205020404" pitchFamily="49" charset="0"/>
              </a:rPr>
              <a:t>fetch() </a:t>
            </a:r>
            <a:r>
              <a:rPr lang="en-CA" dirty="0"/>
              <a:t>calls and can seem confusing if you didn’t know that it’s creating a function “on-the-fly” and executing it.  </a:t>
            </a:r>
          </a:p>
        </p:txBody>
      </p:sp>
      <p:sp>
        <p:nvSpPr>
          <p:cNvPr id="4" name="Content Placeholder 3">
            <a:extLst>
              <a:ext uri="{FF2B5EF4-FFF2-40B4-BE49-F238E27FC236}">
                <a16:creationId xmlns:a16="http://schemas.microsoft.com/office/drawing/2014/main" id="{EA3649C6-743E-BFB0-92B6-564EFC9A5A4C}"/>
              </a:ext>
            </a:extLst>
          </p:cNvPr>
          <p:cNvSpPr txBox="1">
            <a:spLocks/>
          </p:cNvSpPr>
          <p:nvPr/>
        </p:nvSpPr>
        <p:spPr>
          <a:xfrm>
            <a:off x="1189608" y="2795457"/>
            <a:ext cx="10368820" cy="2539283"/>
          </a:xfrm>
          <a:prstGeom prst="rect">
            <a:avLst/>
          </a:prstGeom>
          <a:solidFill>
            <a:schemeClr val="accent5">
              <a:lumMod val="20000"/>
              <a:lumOff val="80000"/>
            </a:schemeClr>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ts val="400"/>
              </a:lnSpc>
              <a:spcBef>
                <a:spcPts val="1800"/>
              </a:spcBef>
              <a:buNone/>
            </a:pPr>
            <a:br>
              <a:rPr lang="en-US" sz="1700" b="1" dirty="0">
                <a:latin typeface="Courier New" panose="02070309020205020404" pitchFamily="49" charset="0"/>
                <a:cs typeface="Courier New" panose="02070309020205020404" pitchFamily="49" charset="0"/>
              </a:rPr>
            </a:br>
            <a:br>
              <a:rPr lang="en-US" sz="1700" b="1" dirty="0">
                <a:latin typeface="Courier New" panose="02070309020205020404" pitchFamily="49" charset="0"/>
                <a:cs typeface="Courier New" panose="02070309020205020404" pitchFamily="49" charset="0"/>
              </a:rPr>
            </a:br>
            <a:r>
              <a:rPr lang="en-US" sz="1700" b="1" dirty="0">
                <a:latin typeface="Courier New" panose="02070309020205020404" pitchFamily="49" charset="0"/>
                <a:cs typeface="Courier New" panose="02070309020205020404" pitchFamily="49" charset="0"/>
              </a:rPr>
              <a:t>var req = new Request('</a:t>
            </a:r>
            <a:r>
              <a:rPr lang="en-US" sz="1700" b="1" dirty="0" err="1">
                <a:latin typeface="Courier New" panose="02070309020205020404" pitchFamily="49" charset="0"/>
                <a:cs typeface="Courier New" panose="02070309020205020404" pitchFamily="49" charset="0"/>
              </a:rPr>
              <a:t>async.php</a:t>
            </a:r>
            <a:r>
              <a:rPr lang="en-US" sz="1700" b="1" dirty="0">
                <a:latin typeface="Courier New" panose="02070309020205020404" pitchFamily="49" charset="0"/>
                <a:cs typeface="Courier New" panose="02070309020205020404" pitchFamily="49" charset="0"/>
              </a:rPr>
              <a:t>’, { method: 'post’, type: 'basic’,</a:t>
            </a:r>
          </a:p>
          <a:p>
            <a:pPr marL="0" indent="0">
              <a:lnSpc>
                <a:spcPts val="400"/>
              </a:lnSpc>
              <a:spcBef>
                <a:spcPts val="1800"/>
              </a:spcBef>
              <a:buNone/>
            </a:pPr>
            <a:r>
              <a:rPr lang="en-US" sz="1700" b="1" dirty="0">
                <a:latin typeface="Courier New" panose="02070309020205020404" pitchFamily="49" charset="0"/>
                <a:cs typeface="Courier New" panose="02070309020205020404" pitchFamily="49" charset="0"/>
              </a:rPr>
              <a:t>	headers: {</a:t>
            </a:r>
          </a:p>
          <a:p>
            <a:pPr marL="0" indent="0">
              <a:lnSpc>
                <a:spcPts val="400"/>
              </a:lnSpc>
              <a:spcBef>
                <a:spcPts val="1800"/>
              </a:spcBef>
              <a:buNone/>
            </a:pPr>
            <a:r>
              <a:rPr lang="en-US" sz="1700" b="1" dirty="0">
                <a:latin typeface="Courier New" panose="02070309020205020404" pitchFamily="49" charset="0"/>
                <a:cs typeface="Courier New" panose="02070309020205020404" pitchFamily="49" charset="0"/>
              </a:rPr>
              <a:t>      "Content-type": "application/x-www-form-</a:t>
            </a:r>
            <a:r>
              <a:rPr lang="en-US" sz="1700" b="1" dirty="0" err="1">
                <a:latin typeface="Courier New" panose="02070309020205020404" pitchFamily="49" charset="0"/>
                <a:cs typeface="Courier New" panose="02070309020205020404" pitchFamily="49" charset="0"/>
              </a:rPr>
              <a:t>urlencoded</a:t>
            </a:r>
            <a:r>
              <a:rPr lang="en-US" sz="1700" b="1" dirty="0">
                <a:latin typeface="Courier New" panose="02070309020205020404" pitchFamily="49" charset="0"/>
                <a:cs typeface="Courier New" panose="02070309020205020404" pitchFamily="49" charset="0"/>
              </a:rPr>
              <a:t>; charset=UTF-8“ },</a:t>
            </a:r>
          </a:p>
          <a:p>
            <a:pPr marL="0" indent="0">
              <a:lnSpc>
                <a:spcPts val="400"/>
              </a:lnSpc>
              <a:spcBef>
                <a:spcPts val="1800"/>
              </a:spcBef>
              <a:buNone/>
            </a:pPr>
            <a:r>
              <a:rPr lang="en-US" sz="1700" b="1" dirty="0">
                <a:latin typeface="Courier New" panose="02070309020205020404" pitchFamily="49" charset="0"/>
                <a:cs typeface="Courier New" panose="02070309020205020404" pitchFamily="49" charset="0"/>
              </a:rPr>
              <a:t>    	body: 'name=xiao li'});</a:t>
            </a:r>
          </a:p>
          <a:p>
            <a:pPr marL="0" indent="0">
              <a:lnSpc>
                <a:spcPts val="400"/>
              </a:lnSpc>
              <a:spcBef>
                <a:spcPts val="1800"/>
              </a:spcBef>
              <a:buNone/>
            </a:pPr>
            <a:endParaRPr lang="en-US" sz="1700" b="1" dirty="0">
              <a:latin typeface="Courier New" panose="02070309020205020404" pitchFamily="49" charset="0"/>
              <a:cs typeface="Courier New" panose="02070309020205020404" pitchFamily="49" charset="0"/>
            </a:endParaRPr>
          </a:p>
          <a:p>
            <a:pPr marL="0" indent="0">
              <a:lnSpc>
                <a:spcPts val="400"/>
              </a:lnSpc>
              <a:spcBef>
                <a:spcPts val="1800"/>
              </a:spcBef>
              <a:buNone/>
            </a:pPr>
            <a:r>
              <a:rPr lang="en-US" sz="1700" b="1" dirty="0">
                <a:latin typeface="Courier New" panose="02070309020205020404" pitchFamily="49" charset="0"/>
                <a:cs typeface="Courier New" panose="02070309020205020404" pitchFamily="49" charset="0"/>
              </a:rPr>
              <a:t>	fetch(req)</a:t>
            </a:r>
          </a:p>
          <a:p>
            <a:pPr marL="0" indent="0">
              <a:lnSpc>
                <a:spcPts val="400"/>
              </a:lnSpc>
              <a:spcBef>
                <a:spcPts val="1800"/>
              </a:spcBef>
              <a:buNone/>
            </a:pPr>
            <a:r>
              <a:rPr lang="en-US" sz="1700" b="1" dirty="0">
                <a:latin typeface="Courier New" panose="02070309020205020404" pitchFamily="49" charset="0"/>
                <a:cs typeface="Courier New" panose="02070309020205020404" pitchFamily="49" charset="0"/>
              </a:rPr>
              <a:t>	.then(response =&gt; </a:t>
            </a:r>
            <a:r>
              <a:rPr lang="en-US" sz="1700" b="1" dirty="0" err="1">
                <a:latin typeface="Courier New" panose="02070309020205020404" pitchFamily="49" charset="0"/>
                <a:cs typeface="Courier New" panose="02070309020205020404" pitchFamily="49" charset="0"/>
              </a:rPr>
              <a:t>response.text</a:t>
            </a:r>
            <a:r>
              <a:rPr lang="en-US" sz="1700" b="1" dirty="0">
                <a:latin typeface="Courier New" panose="02070309020205020404" pitchFamily="49" charset="0"/>
                <a:cs typeface="Courier New" panose="02070309020205020404" pitchFamily="49" charset="0"/>
              </a:rPr>
              <a:t>())</a:t>
            </a:r>
          </a:p>
          <a:p>
            <a:pPr marL="0" indent="0">
              <a:lnSpc>
                <a:spcPts val="400"/>
              </a:lnSpc>
              <a:spcBef>
                <a:spcPts val="1800"/>
              </a:spcBef>
              <a:buNone/>
            </a:pPr>
            <a:r>
              <a:rPr lang="en-US" sz="1700" b="1" dirty="0">
                <a:latin typeface="Courier New" panose="02070309020205020404" pitchFamily="49" charset="0"/>
                <a:cs typeface="Courier New" panose="02070309020205020404" pitchFamily="49" charset="0"/>
              </a:rPr>
              <a:t>	.then(data=&gt; {console.log(data);});</a:t>
            </a:r>
          </a:p>
        </p:txBody>
      </p:sp>
    </p:spTree>
    <p:extLst>
      <p:ext uri="{BB962C8B-B14F-4D97-AF65-F5344CB8AC3E}">
        <p14:creationId xmlns:p14="http://schemas.microsoft.com/office/powerpoint/2010/main" val="566729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43297-1520-B788-C751-6A6A36505EF5}"/>
              </a:ext>
            </a:extLst>
          </p:cNvPr>
          <p:cNvSpPr>
            <a:spLocks noGrp="1"/>
          </p:cNvSpPr>
          <p:nvPr>
            <p:ph type="title"/>
          </p:nvPr>
        </p:nvSpPr>
        <p:spPr/>
        <p:txBody>
          <a:bodyPr/>
          <a:lstStyle/>
          <a:p>
            <a:r>
              <a:rPr lang="en-CA" dirty="0"/>
              <a:t>AJAX and REST</a:t>
            </a:r>
          </a:p>
        </p:txBody>
      </p:sp>
      <p:sp>
        <p:nvSpPr>
          <p:cNvPr id="3" name="Text Placeholder 2">
            <a:extLst>
              <a:ext uri="{FF2B5EF4-FFF2-40B4-BE49-F238E27FC236}">
                <a16:creationId xmlns:a16="http://schemas.microsoft.com/office/drawing/2014/main" id="{DEF3CF32-4E43-6F33-90B6-61668AF723F5}"/>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2831046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73CF-7E5C-4C65-B0B1-690A8BAE595A}"/>
              </a:ext>
            </a:extLst>
          </p:cNvPr>
          <p:cNvSpPr>
            <a:spLocks noGrp="1"/>
          </p:cNvSpPr>
          <p:nvPr>
            <p:ph type="title"/>
          </p:nvPr>
        </p:nvSpPr>
        <p:spPr>
          <a:xfrm>
            <a:off x="1097280" y="286603"/>
            <a:ext cx="10058400" cy="1450757"/>
          </a:xfrm>
        </p:spPr>
        <p:txBody>
          <a:bodyPr anchor="b">
            <a:normAutofit/>
          </a:bodyPr>
          <a:lstStyle/>
          <a:p>
            <a:r>
              <a:rPr lang="en-US" dirty="0"/>
              <a:t>AJAX – Server-Side Architecture</a:t>
            </a:r>
          </a:p>
        </p:txBody>
      </p:sp>
      <p:sp>
        <p:nvSpPr>
          <p:cNvPr id="3" name="Content Placeholder 2">
            <a:extLst>
              <a:ext uri="{FF2B5EF4-FFF2-40B4-BE49-F238E27FC236}">
                <a16:creationId xmlns:a16="http://schemas.microsoft.com/office/drawing/2014/main" id="{0292507E-00B1-480A-A8FD-EB00102D58B1}"/>
              </a:ext>
            </a:extLst>
          </p:cNvPr>
          <p:cNvSpPr>
            <a:spLocks noGrp="1"/>
          </p:cNvSpPr>
          <p:nvPr>
            <p:ph sz="half" idx="1"/>
          </p:nvPr>
        </p:nvSpPr>
        <p:spPr>
          <a:xfrm>
            <a:off x="1097280" y="2129778"/>
            <a:ext cx="10058400" cy="3942549"/>
          </a:xfrm>
        </p:spPr>
        <p:txBody>
          <a:bodyPr>
            <a:normAutofit/>
          </a:bodyPr>
          <a:lstStyle/>
          <a:p>
            <a:pPr>
              <a:buFont typeface="Arial" panose="020B0604020202020204" pitchFamily="34" charset="0"/>
              <a:buChar char="•"/>
            </a:pPr>
            <a:r>
              <a:rPr lang="en-US" dirty="0">
                <a:cs typeface="Courier New" panose="02070309020205020404" pitchFamily="49" charset="0"/>
              </a:rPr>
              <a:t>While it’s possible to build an entire AJAX application by sending form data. There are cases where you would send raw data instead. This is often to make the size of a HTTP Request as small as possible.  </a:t>
            </a:r>
          </a:p>
          <a:p>
            <a:pPr>
              <a:buFont typeface="Arial" panose="020B0604020202020204" pitchFamily="34" charset="0"/>
              <a:buChar char="•"/>
            </a:pPr>
            <a:r>
              <a:rPr lang="en-US" dirty="0">
                <a:cs typeface="Courier New" panose="02070309020205020404" pitchFamily="49" charset="0"/>
              </a:rPr>
              <a:t>For example, a web mail application might want to send a message once every minute to check if there are any new messages.</a:t>
            </a:r>
          </a:p>
          <a:p>
            <a:pPr>
              <a:buFont typeface="Arial" panose="020B0604020202020204" pitchFamily="34" charset="0"/>
              <a:buChar char="•"/>
            </a:pPr>
            <a:r>
              <a:rPr lang="en-US" dirty="0">
                <a:cs typeface="Courier New" panose="02070309020205020404" pitchFamily="49" charset="0"/>
              </a:rPr>
              <a:t>As the number of users scale up, changing the message from a “form-friendly” format which sends a HTML form field like “</a:t>
            </a:r>
            <a:r>
              <a:rPr lang="en-US" dirty="0" err="1">
                <a:cs typeface="Courier New" panose="02070309020205020404" pitchFamily="49" charset="0"/>
              </a:rPr>
              <a:t>checkmail</a:t>
            </a:r>
            <a:r>
              <a:rPr lang="en-US" dirty="0">
                <a:cs typeface="Courier New" panose="02070309020205020404" pitchFamily="49" charset="0"/>
              </a:rPr>
              <a:t>=yes” to a single character “m” can represent a 14% savings in bandwidth.</a:t>
            </a:r>
          </a:p>
        </p:txBody>
      </p:sp>
    </p:spTree>
    <p:extLst>
      <p:ext uri="{BB962C8B-B14F-4D97-AF65-F5344CB8AC3E}">
        <p14:creationId xmlns:p14="http://schemas.microsoft.com/office/powerpoint/2010/main" val="1892915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AF0DA-6BD6-3AAD-F9EB-E0F2CE266C1A}"/>
              </a:ext>
            </a:extLst>
          </p:cNvPr>
          <p:cNvSpPr>
            <a:spLocks noGrp="1"/>
          </p:cNvSpPr>
          <p:nvPr>
            <p:ph type="title"/>
          </p:nvPr>
        </p:nvSpPr>
        <p:spPr/>
        <p:txBody>
          <a:bodyPr/>
          <a:lstStyle/>
          <a:p>
            <a:r>
              <a:rPr lang="en-US" dirty="0"/>
              <a:t>AJAX – Server-Side Architecture</a:t>
            </a:r>
            <a:endParaRPr lang="en-CA" dirty="0"/>
          </a:p>
        </p:txBody>
      </p:sp>
      <p:sp>
        <p:nvSpPr>
          <p:cNvPr id="3" name="Text Placeholder 2">
            <a:extLst>
              <a:ext uri="{FF2B5EF4-FFF2-40B4-BE49-F238E27FC236}">
                <a16:creationId xmlns:a16="http://schemas.microsoft.com/office/drawing/2014/main" id="{67CEE455-08B8-513C-24B5-CCA2A5F2DA97}"/>
              </a:ext>
            </a:extLst>
          </p:cNvPr>
          <p:cNvSpPr>
            <a:spLocks noGrp="1"/>
          </p:cNvSpPr>
          <p:nvPr>
            <p:ph type="body" idx="1"/>
          </p:nvPr>
        </p:nvSpPr>
        <p:spPr/>
        <p:txBody>
          <a:bodyPr/>
          <a:lstStyle/>
          <a:p>
            <a:r>
              <a:rPr lang="en-CA" b="1" dirty="0"/>
              <a:t>Message size: 111 Bytes</a:t>
            </a:r>
          </a:p>
        </p:txBody>
      </p:sp>
      <p:sp>
        <p:nvSpPr>
          <p:cNvPr id="4" name="Content Placeholder 3">
            <a:extLst>
              <a:ext uri="{FF2B5EF4-FFF2-40B4-BE49-F238E27FC236}">
                <a16:creationId xmlns:a16="http://schemas.microsoft.com/office/drawing/2014/main" id="{B6978ABD-E45D-6BE8-84CA-2FA2C178AE57}"/>
              </a:ext>
            </a:extLst>
          </p:cNvPr>
          <p:cNvSpPr>
            <a:spLocks noGrp="1"/>
          </p:cNvSpPr>
          <p:nvPr>
            <p:ph sz="half" idx="2"/>
          </p:nvPr>
        </p:nvSpPr>
        <p:spPr/>
        <p:txBody>
          <a:bodyPr/>
          <a:lstStyle/>
          <a:p>
            <a:pPr marL="0" indent="0">
              <a:buNone/>
            </a:pPr>
            <a:r>
              <a:rPr lang="en-CA" b="1" dirty="0">
                <a:latin typeface="Courier New" panose="02070309020205020404" pitchFamily="49" charset="0"/>
                <a:cs typeface="Courier New" panose="02070309020205020404" pitchFamily="49" charset="0"/>
              </a:rPr>
              <a:t>POST /</a:t>
            </a:r>
            <a:r>
              <a:rPr lang="en-CA" b="1" dirty="0" err="1">
                <a:latin typeface="Courier New" panose="02070309020205020404" pitchFamily="49" charset="0"/>
                <a:cs typeface="Courier New" panose="02070309020205020404" pitchFamily="49" charset="0"/>
              </a:rPr>
              <a:t>interface.php</a:t>
            </a:r>
            <a:r>
              <a:rPr lang="en-CA" b="1" dirty="0">
                <a:latin typeface="Courier New" panose="02070309020205020404" pitchFamily="49" charset="0"/>
                <a:cs typeface="Courier New" panose="02070309020205020404" pitchFamily="49" charset="0"/>
              </a:rPr>
              <a:t> HTTP/1.1</a:t>
            </a:r>
            <a:br>
              <a:rPr lang="en-CA" b="1" dirty="0">
                <a:latin typeface="Courier New" panose="02070309020205020404" pitchFamily="49" charset="0"/>
                <a:cs typeface="Courier New" panose="02070309020205020404" pitchFamily="49" charset="0"/>
              </a:rPr>
            </a:br>
            <a:r>
              <a:rPr lang="en-CA" b="1" dirty="0">
                <a:latin typeface="Courier New" panose="02070309020205020404" pitchFamily="49" charset="0"/>
                <a:cs typeface="Courier New" panose="02070309020205020404" pitchFamily="49" charset="0"/>
              </a:rPr>
              <a:t>Host: 172.16.0.240</a:t>
            </a:r>
            <a:br>
              <a:rPr lang="en-CA" b="1" dirty="0">
                <a:latin typeface="Courier New" panose="02070309020205020404" pitchFamily="49" charset="0"/>
                <a:cs typeface="Courier New" panose="02070309020205020404" pitchFamily="49" charset="0"/>
              </a:rPr>
            </a:br>
            <a:r>
              <a:rPr lang="en-CA" b="1" dirty="0">
                <a:latin typeface="Courier New" panose="02070309020205020404" pitchFamily="49" charset="0"/>
                <a:cs typeface="Courier New" panose="02070309020205020404" pitchFamily="49" charset="0"/>
              </a:rPr>
              <a:t>Content-Type: text/plain</a:t>
            </a:r>
            <a:br>
              <a:rPr lang="en-CA" b="1" dirty="0">
                <a:latin typeface="Courier New" panose="02070309020205020404" pitchFamily="49" charset="0"/>
                <a:cs typeface="Courier New" panose="02070309020205020404" pitchFamily="49" charset="0"/>
              </a:rPr>
            </a:br>
            <a:r>
              <a:rPr lang="en-CA" b="1" dirty="0">
                <a:latin typeface="Courier New" panose="02070309020205020404" pitchFamily="49" charset="0"/>
                <a:cs typeface="Courier New" panose="02070309020205020404" pitchFamily="49" charset="0"/>
              </a:rPr>
              <a:t>Content-Length: 13</a:t>
            </a:r>
            <a:br>
              <a:rPr lang="en-CA" b="1" dirty="0">
                <a:latin typeface="Courier New" panose="02070309020205020404" pitchFamily="49" charset="0"/>
                <a:cs typeface="Courier New" panose="02070309020205020404" pitchFamily="49" charset="0"/>
              </a:rPr>
            </a:br>
            <a:br>
              <a:rPr lang="en-CA" b="1" dirty="0">
                <a:latin typeface="Courier New" panose="02070309020205020404" pitchFamily="49" charset="0"/>
                <a:cs typeface="Courier New" panose="02070309020205020404" pitchFamily="49" charset="0"/>
              </a:rPr>
            </a:br>
            <a:r>
              <a:rPr lang="en-CA" b="1" dirty="0" err="1">
                <a:latin typeface="Courier New" panose="02070309020205020404" pitchFamily="49" charset="0"/>
                <a:cs typeface="Courier New" panose="02070309020205020404" pitchFamily="49" charset="0"/>
              </a:rPr>
              <a:t>checkmail</a:t>
            </a:r>
            <a:r>
              <a:rPr lang="en-CA" b="1" dirty="0">
                <a:latin typeface="Courier New" panose="02070309020205020404" pitchFamily="49" charset="0"/>
                <a:cs typeface="Courier New" panose="02070309020205020404" pitchFamily="49" charset="0"/>
              </a:rPr>
              <a:t>=yes</a:t>
            </a:r>
          </a:p>
        </p:txBody>
      </p:sp>
      <p:sp>
        <p:nvSpPr>
          <p:cNvPr id="5" name="Text Placeholder 4">
            <a:extLst>
              <a:ext uri="{FF2B5EF4-FFF2-40B4-BE49-F238E27FC236}">
                <a16:creationId xmlns:a16="http://schemas.microsoft.com/office/drawing/2014/main" id="{98311BDD-A44B-9F49-CE25-EDF7ACA67075}"/>
              </a:ext>
            </a:extLst>
          </p:cNvPr>
          <p:cNvSpPr>
            <a:spLocks noGrp="1"/>
          </p:cNvSpPr>
          <p:nvPr>
            <p:ph type="body" sz="quarter" idx="3"/>
          </p:nvPr>
        </p:nvSpPr>
        <p:spPr/>
        <p:txBody>
          <a:bodyPr/>
          <a:lstStyle/>
          <a:p>
            <a:r>
              <a:rPr lang="en-CA" b="1" dirty="0">
                <a:solidFill>
                  <a:srgbClr val="FF0000"/>
                </a:solidFill>
              </a:rPr>
              <a:t>Message size: 98 bytes</a:t>
            </a:r>
          </a:p>
        </p:txBody>
      </p:sp>
      <p:sp>
        <p:nvSpPr>
          <p:cNvPr id="6" name="Content Placeholder 5">
            <a:extLst>
              <a:ext uri="{FF2B5EF4-FFF2-40B4-BE49-F238E27FC236}">
                <a16:creationId xmlns:a16="http://schemas.microsoft.com/office/drawing/2014/main" id="{53E6CDB6-FBEB-8F67-C957-54C86A3C6D4F}"/>
              </a:ext>
            </a:extLst>
          </p:cNvPr>
          <p:cNvSpPr>
            <a:spLocks noGrp="1"/>
          </p:cNvSpPr>
          <p:nvPr>
            <p:ph sz="quarter" idx="4"/>
          </p:nvPr>
        </p:nvSpPr>
        <p:spPr/>
        <p:txBody>
          <a:bodyPr/>
          <a:lstStyle/>
          <a:p>
            <a:pPr marL="0" indent="0">
              <a:buNone/>
            </a:pPr>
            <a:r>
              <a:rPr lang="en-CA" b="1" dirty="0">
                <a:latin typeface="Courier New" panose="02070309020205020404" pitchFamily="49" charset="0"/>
                <a:cs typeface="Courier New" panose="02070309020205020404" pitchFamily="49" charset="0"/>
              </a:rPr>
              <a:t>POST /</a:t>
            </a:r>
            <a:r>
              <a:rPr lang="en-CA" b="1" dirty="0" err="1">
                <a:latin typeface="Courier New" panose="02070309020205020404" pitchFamily="49" charset="0"/>
                <a:cs typeface="Courier New" panose="02070309020205020404" pitchFamily="49" charset="0"/>
              </a:rPr>
              <a:t>interface.php</a:t>
            </a:r>
            <a:r>
              <a:rPr lang="en-CA" b="1" dirty="0">
                <a:latin typeface="Courier New" panose="02070309020205020404" pitchFamily="49" charset="0"/>
                <a:cs typeface="Courier New" panose="02070309020205020404" pitchFamily="49" charset="0"/>
              </a:rPr>
              <a:t> HTTP/1.1</a:t>
            </a:r>
            <a:br>
              <a:rPr lang="en-CA" b="1" dirty="0">
                <a:latin typeface="Courier New" panose="02070309020205020404" pitchFamily="49" charset="0"/>
                <a:cs typeface="Courier New" panose="02070309020205020404" pitchFamily="49" charset="0"/>
              </a:rPr>
            </a:br>
            <a:r>
              <a:rPr lang="en-CA" b="1" dirty="0">
                <a:latin typeface="Courier New" panose="02070309020205020404" pitchFamily="49" charset="0"/>
                <a:cs typeface="Courier New" panose="02070309020205020404" pitchFamily="49" charset="0"/>
              </a:rPr>
              <a:t>Host: 172.16.0.240</a:t>
            </a:r>
            <a:br>
              <a:rPr lang="en-CA" b="1" dirty="0">
                <a:latin typeface="Courier New" panose="02070309020205020404" pitchFamily="49" charset="0"/>
                <a:cs typeface="Courier New" panose="02070309020205020404" pitchFamily="49" charset="0"/>
              </a:rPr>
            </a:br>
            <a:r>
              <a:rPr lang="en-CA" b="1" dirty="0">
                <a:latin typeface="Courier New" panose="02070309020205020404" pitchFamily="49" charset="0"/>
                <a:cs typeface="Courier New" panose="02070309020205020404" pitchFamily="49" charset="0"/>
              </a:rPr>
              <a:t>Content-Type: text/plain</a:t>
            </a:r>
            <a:br>
              <a:rPr lang="en-CA" b="1" dirty="0">
                <a:latin typeface="Courier New" panose="02070309020205020404" pitchFamily="49" charset="0"/>
                <a:cs typeface="Courier New" panose="02070309020205020404" pitchFamily="49" charset="0"/>
              </a:rPr>
            </a:br>
            <a:r>
              <a:rPr lang="en-CA" b="1" dirty="0">
                <a:latin typeface="Courier New" panose="02070309020205020404" pitchFamily="49" charset="0"/>
                <a:cs typeface="Courier New" panose="02070309020205020404" pitchFamily="49" charset="0"/>
              </a:rPr>
              <a:t>Content-Length: 1</a:t>
            </a:r>
            <a:br>
              <a:rPr lang="en-CA" b="1" dirty="0">
                <a:latin typeface="Courier New" panose="02070309020205020404" pitchFamily="49" charset="0"/>
                <a:cs typeface="Courier New" panose="02070309020205020404" pitchFamily="49" charset="0"/>
              </a:rPr>
            </a:br>
            <a:br>
              <a:rPr lang="en-CA" b="1" dirty="0">
                <a:latin typeface="Courier New" panose="02070309020205020404" pitchFamily="49" charset="0"/>
                <a:cs typeface="Courier New" panose="02070309020205020404" pitchFamily="49" charset="0"/>
              </a:rPr>
            </a:br>
            <a:r>
              <a:rPr lang="en-CA" b="1" dirty="0">
                <a:latin typeface="Courier New" panose="02070309020205020404" pitchFamily="49" charset="0"/>
                <a:cs typeface="Courier New" panose="02070309020205020404" pitchFamily="49" charset="0"/>
              </a:rPr>
              <a:t>m</a:t>
            </a:r>
          </a:p>
          <a:p>
            <a:endParaRPr lang="en-CA" dirty="0"/>
          </a:p>
          <a:p>
            <a:endParaRPr lang="en-CA" dirty="0"/>
          </a:p>
        </p:txBody>
      </p:sp>
    </p:spTree>
    <p:extLst>
      <p:ext uri="{BB962C8B-B14F-4D97-AF65-F5344CB8AC3E}">
        <p14:creationId xmlns:p14="http://schemas.microsoft.com/office/powerpoint/2010/main" val="3961198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73CF-7E5C-4C65-B0B1-690A8BAE595A}"/>
              </a:ext>
            </a:extLst>
          </p:cNvPr>
          <p:cNvSpPr>
            <a:spLocks noGrp="1"/>
          </p:cNvSpPr>
          <p:nvPr>
            <p:ph type="title"/>
          </p:nvPr>
        </p:nvSpPr>
        <p:spPr>
          <a:xfrm>
            <a:off x="1097280" y="286603"/>
            <a:ext cx="10058400" cy="1450757"/>
          </a:xfrm>
        </p:spPr>
        <p:txBody>
          <a:bodyPr anchor="b">
            <a:normAutofit/>
          </a:bodyPr>
          <a:lstStyle/>
          <a:p>
            <a:r>
              <a:rPr lang="en-US" dirty="0"/>
              <a:t>AJAX – Server-Side Architecture</a:t>
            </a:r>
          </a:p>
        </p:txBody>
      </p:sp>
      <p:sp>
        <p:nvSpPr>
          <p:cNvPr id="3" name="Content Placeholder 2">
            <a:extLst>
              <a:ext uri="{FF2B5EF4-FFF2-40B4-BE49-F238E27FC236}">
                <a16:creationId xmlns:a16="http://schemas.microsoft.com/office/drawing/2014/main" id="{0292507E-00B1-480A-A8FD-EB00102D58B1}"/>
              </a:ext>
            </a:extLst>
          </p:cNvPr>
          <p:cNvSpPr>
            <a:spLocks noGrp="1"/>
          </p:cNvSpPr>
          <p:nvPr>
            <p:ph sz="half" idx="1"/>
          </p:nvPr>
        </p:nvSpPr>
        <p:spPr>
          <a:xfrm>
            <a:off x="1097280" y="2129778"/>
            <a:ext cx="10058400" cy="3942549"/>
          </a:xfrm>
        </p:spPr>
        <p:txBody>
          <a:bodyPr>
            <a:normAutofit/>
          </a:bodyPr>
          <a:lstStyle/>
          <a:p>
            <a:pPr>
              <a:buFont typeface="Arial" panose="020B0604020202020204" pitchFamily="34" charset="0"/>
              <a:buChar char="•"/>
            </a:pPr>
            <a:r>
              <a:rPr lang="en-US" dirty="0">
                <a:cs typeface="Courier New" panose="02070309020205020404" pitchFamily="49" charset="0"/>
              </a:rPr>
              <a:t>The problem with this approach is that PHP has no built-in support for taking data directly out of the HTTP Request body.  It only knows how to parse GET or POST requests with form data. To make this work we will use another function </a:t>
            </a:r>
            <a:r>
              <a:rPr lang="en-US" b="1" dirty="0" err="1">
                <a:latin typeface="Courier New" panose="02070309020205020404" pitchFamily="49" charset="0"/>
                <a:cs typeface="Courier New" panose="02070309020205020404" pitchFamily="49" charset="0"/>
              </a:rPr>
              <a:t>file_get_contents</a:t>
            </a:r>
            <a:r>
              <a:rPr lang="en-US" b="1" dirty="0">
                <a:latin typeface="Courier New" panose="02070309020205020404" pitchFamily="49" charset="0"/>
                <a:cs typeface="Courier New" panose="02070309020205020404" pitchFamily="49" charset="0"/>
              </a:rPr>
              <a:t>()</a:t>
            </a:r>
          </a:p>
          <a:p>
            <a:pPr>
              <a:buFont typeface="Arial" panose="020B0604020202020204" pitchFamily="34" charset="0"/>
              <a:buChar char="•"/>
            </a:pPr>
            <a:r>
              <a:rPr lang="en-US" dirty="0">
                <a:cs typeface="Courier New" panose="02070309020205020404" pitchFamily="49" charset="0"/>
              </a:rPr>
              <a:t>This function was designed to read a file from disk (or a URL) and place it into a variable.</a:t>
            </a:r>
          </a:p>
          <a:p>
            <a:pPr>
              <a:buFont typeface="Arial" panose="020B0604020202020204" pitchFamily="34" charset="0"/>
              <a:buChar char="•"/>
            </a:pPr>
            <a:r>
              <a:rPr lang="en-US" dirty="0">
                <a:cs typeface="Courier New" panose="02070309020205020404" pitchFamily="49" charset="0"/>
              </a:rPr>
              <a:t>By giving it a special URL</a:t>
            </a:r>
            <a:r>
              <a:rPr lang="en-US" b="1" dirty="0">
                <a:latin typeface="Courier New" panose="02070309020205020404" pitchFamily="49" charset="0"/>
                <a:cs typeface="Courier New" panose="02070309020205020404" pitchFamily="49" charset="0"/>
              </a:rPr>
              <a:t> php://input </a:t>
            </a:r>
            <a:r>
              <a:rPr lang="en-US" dirty="0">
                <a:cs typeface="Courier New" panose="02070309020205020404" pitchFamily="49" charset="0"/>
              </a:rPr>
              <a:t>it will simply read whatever is being sent in the HTTP Request body.</a:t>
            </a:r>
          </a:p>
          <a:p>
            <a:pPr>
              <a:buFont typeface="Arial" panose="020B0604020202020204" pitchFamily="34" charset="0"/>
              <a:buChar char="•"/>
            </a:pPr>
            <a:r>
              <a:rPr lang="en-US" dirty="0">
                <a:cs typeface="Courier New" panose="02070309020205020404" pitchFamily="49" charset="0"/>
              </a:rPr>
              <a:t>We can also use the </a:t>
            </a:r>
            <a:r>
              <a:rPr lang="en-US" b="1" dirty="0">
                <a:latin typeface="Courier New" panose="02070309020205020404" pitchFamily="49" charset="0"/>
                <a:cs typeface="Courier New" panose="02070309020205020404" pitchFamily="49" charset="0"/>
              </a:rPr>
              <a:t>$_SERVER</a:t>
            </a:r>
            <a:r>
              <a:rPr lang="en-US" dirty="0">
                <a:cs typeface="Courier New" panose="02070309020205020404" pitchFamily="49" charset="0"/>
              </a:rPr>
              <a:t> variable </a:t>
            </a:r>
            <a:r>
              <a:rPr lang="en-US" b="1" dirty="0">
                <a:latin typeface="Courier New" panose="02070309020205020404" pitchFamily="49" charset="0"/>
                <a:cs typeface="Courier New" panose="02070309020205020404" pitchFamily="49" charset="0"/>
              </a:rPr>
              <a:t>'REQUEST_METHOD'</a:t>
            </a:r>
            <a:r>
              <a:rPr lang="en-US" dirty="0">
                <a:cs typeface="Courier New" panose="02070309020205020404" pitchFamily="49" charset="0"/>
              </a:rPr>
              <a:t> to detect if the request is being sent via POST or GET.</a:t>
            </a:r>
          </a:p>
          <a:p>
            <a:pPr>
              <a:buFont typeface="Arial" panose="020B0604020202020204" pitchFamily="34" charset="0"/>
              <a:buChar char="•"/>
            </a:pPr>
            <a:r>
              <a:rPr lang="en-US" dirty="0">
                <a:cs typeface="Courier New" panose="02070309020205020404" pitchFamily="49" charset="0"/>
              </a:rPr>
              <a:t>The next two slides show the code for this application (available on Canvas).</a:t>
            </a:r>
          </a:p>
        </p:txBody>
      </p:sp>
    </p:spTree>
    <p:extLst>
      <p:ext uri="{BB962C8B-B14F-4D97-AF65-F5344CB8AC3E}">
        <p14:creationId xmlns:p14="http://schemas.microsoft.com/office/powerpoint/2010/main" val="2094013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73CF-7E5C-4C65-B0B1-690A8BAE595A}"/>
              </a:ext>
            </a:extLst>
          </p:cNvPr>
          <p:cNvSpPr>
            <a:spLocks noGrp="1"/>
          </p:cNvSpPr>
          <p:nvPr>
            <p:ph type="title"/>
          </p:nvPr>
        </p:nvSpPr>
        <p:spPr>
          <a:xfrm>
            <a:off x="1097280" y="286603"/>
            <a:ext cx="10058400" cy="1450757"/>
          </a:xfrm>
        </p:spPr>
        <p:txBody>
          <a:bodyPr anchor="b">
            <a:normAutofit/>
          </a:bodyPr>
          <a:lstStyle/>
          <a:p>
            <a:r>
              <a:rPr lang="en-US" dirty="0"/>
              <a:t>AJAX – Client-side Example</a:t>
            </a:r>
          </a:p>
        </p:txBody>
      </p:sp>
      <p:sp>
        <p:nvSpPr>
          <p:cNvPr id="3" name="Content Placeholder 2">
            <a:extLst>
              <a:ext uri="{FF2B5EF4-FFF2-40B4-BE49-F238E27FC236}">
                <a16:creationId xmlns:a16="http://schemas.microsoft.com/office/drawing/2014/main" id="{0292507E-00B1-480A-A8FD-EB00102D58B1}"/>
              </a:ext>
            </a:extLst>
          </p:cNvPr>
          <p:cNvSpPr>
            <a:spLocks noGrp="1"/>
          </p:cNvSpPr>
          <p:nvPr>
            <p:ph sz="half" idx="1"/>
          </p:nvPr>
        </p:nvSpPr>
        <p:spPr>
          <a:xfrm>
            <a:off x="1097280" y="2120900"/>
            <a:ext cx="10058400" cy="3942549"/>
          </a:xfrm>
        </p:spPr>
        <p:txBody>
          <a:bodyPr>
            <a:normAutofit/>
          </a:bodyPr>
          <a:lstStyle/>
          <a:p>
            <a:pPr marL="0" indent="0">
              <a:buNone/>
            </a:pPr>
            <a:endParaRPr lang="en-US" dirty="0">
              <a:cs typeface="Courier New" panose="02070309020205020404" pitchFamily="49" charset="0"/>
            </a:endParaRPr>
          </a:p>
          <a:p>
            <a:pPr>
              <a:buFont typeface="Arial" panose="020B0604020202020204" pitchFamily="34" charset="0"/>
              <a:buChar char="•"/>
            </a:pPr>
            <a:endParaRPr lang="en-US" dirty="0">
              <a:cs typeface="Courier New" panose="02070309020205020404" pitchFamily="49" charset="0"/>
            </a:endParaRPr>
          </a:p>
        </p:txBody>
      </p:sp>
      <p:sp>
        <p:nvSpPr>
          <p:cNvPr id="4" name="Content Placeholder 3">
            <a:extLst>
              <a:ext uri="{FF2B5EF4-FFF2-40B4-BE49-F238E27FC236}">
                <a16:creationId xmlns:a16="http://schemas.microsoft.com/office/drawing/2014/main" id="{57965433-83EB-431E-529D-A2EAEC39EF4C}"/>
              </a:ext>
            </a:extLst>
          </p:cNvPr>
          <p:cNvSpPr txBox="1">
            <a:spLocks/>
          </p:cNvSpPr>
          <p:nvPr/>
        </p:nvSpPr>
        <p:spPr>
          <a:xfrm>
            <a:off x="1097280" y="2528408"/>
            <a:ext cx="10058397" cy="2878092"/>
          </a:xfrm>
          <a:prstGeom prst="rect">
            <a:avLst/>
          </a:prstGeom>
          <a:solidFill>
            <a:srgbClr val="FFF4CE"/>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chemeClr val="tx1"/>
                </a:solidFill>
                <a:latin typeface="Courier New" panose="02070309020205020404" pitchFamily="49" charset="0"/>
                <a:cs typeface="Courier New" panose="02070309020205020404" pitchFamily="49" charset="0"/>
              </a:rPr>
              <a:t>&lt;html&gt;&lt;script&gt;</a:t>
            </a:r>
          </a:p>
          <a:p>
            <a:pPr marL="0" indent="0">
              <a:buNone/>
            </a:pPr>
            <a:r>
              <a:rPr lang="en-US" b="1" dirty="0">
                <a:solidFill>
                  <a:schemeClr val="tx1"/>
                </a:solidFill>
                <a:latin typeface="Courier New" panose="02070309020205020404" pitchFamily="49" charset="0"/>
                <a:cs typeface="Courier New" panose="02070309020205020404" pitchFamily="49" charset="0"/>
              </a:rPr>
              <a:t>var req = new Request("</a:t>
            </a:r>
            <a:r>
              <a:rPr lang="en-US" b="1" dirty="0" err="1">
                <a:solidFill>
                  <a:schemeClr val="tx1"/>
                </a:solidFill>
                <a:latin typeface="Courier New" panose="02070309020205020404" pitchFamily="49" charset="0"/>
                <a:cs typeface="Courier New" panose="02070309020205020404" pitchFamily="49" charset="0"/>
              </a:rPr>
              <a:t>interface.php</a:t>
            </a:r>
            <a:r>
              <a:rPr lang="en-US" b="1" dirty="0">
                <a:solidFill>
                  <a:schemeClr val="tx1"/>
                </a:solidFill>
                <a:latin typeface="Courier New" panose="02070309020205020404" pitchFamily="49" charset="0"/>
                <a:cs typeface="Courier New" panose="02070309020205020404" pitchFamily="49" charset="0"/>
              </a:rPr>
              <a:t>", {</a:t>
            </a:r>
            <a:r>
              <a:rPr lang="en-US" b="1" dirty="0" err="1">
                <a:solidFill>
                  <a:schemeClr val="tx1"/>
                </a:solidFill>
                <a:latin typeface="Courier New" panose="02070309020205020404" pitchFamily="49" charset="0"/>
                <a:cs typeface="Courier New" panose="02070309020205020404" pitchFamily="49" charset="0"/>
              </a:rPr>
              <a:t>method:"POST",body:"m</a:t>
            </a:r>
            <a:r>
              <a:rPr lang="en-US" b="1" dirty="0">
                <a:solidFill>
                  <a:schemeClr val="tx1"/>
                </a:solidFill>
                <a:latin typeface="Courier New" panose="02070309020205020404" pitchFamily="49" charset="0"/>
                <a:cs typeface="Courier New" panose="02070309020205020404" pitchFamily="49" charset="0"/>
              </a:rPr>
              <a:t>"});</a:t>
            </a:r>
          </a:p>
          <a:p>
            <a:pPr marL="0" indent="0">
              <a:buNone/>
            </a:pPr>
            <a:r>
              <a:rPr lang="en-US" b="1" dirty="0">
                <a:solidFill>
                  <a:schemeClr val="tx1"/>
                </a:solidFill>
                <a:latin typeface="Courier New" panose="02070309020205020404" pitchFamily="49" charset="0"/>
                <a:cs typeface="Courier New" panose="02070309020205020404" pitchFamily="49" charset="0"/>
              </a:rPr>
              <a:t>fetch(req).then(response =&gt; </a:t>
            </a:r>
            <a:r>
              <a:rPr lang="en-US" b="1" dirty="0" err="1">
                <a:solidFill>
                  <a:schemeClr val="tx1"/>
                </a:solidFill>
                <a:latin typeface="Courier New" panose="02070309020205020404" pitchFamily="49" charset="0"/>
                <a:cs typeface="Courier New" panose="02070309020205020404" pitchFamily="49" charset="0"/>
              </a:rPr>
              <a:t>response.text</a:t>
            </a:r>
            <a:r>
              <a:rPr lang="en-US" b="1" dirty="0">
                <a:solidFill>
                  <a:schemeClr val="tx1"/>
                </a:solidFill>
                <a:latin typeface="Courier New" panose="02070309020205020404" pitchFamily="49" charset="0"/>
                <a:cs typeface="Courier New" panose="02070309020205020404" pitchFamily="49" charset="0"/>
              </a:rPr>
              <a:t>()).then(data =&gt; {</a:t>
            </a:r>
            <a:r>
              <a:rPr lang="en-US" b="1" dirty="0" err="1">
                <a:solidFill>
                  <a:schemeClr val="tx1"/>
                </a:solidFill>
                <a:latin typeface="Courier New" panose="02070309020205020404" pitchFamily="49" charset="0"/>
                <a:cs typeface="Courier New" panose="02070309020205020404" pitchFamily="49" charset="0"/>
              </a:rPr>
              <a:t>document.write</a:t>
            </a:r>
            <a:r>
              <a:rPr lang="en-US" b="1" dirty="0">
                <a:solidFill>
                  <a:schemeClr val="tx1"/>
                </a:solidFill>
                <a:latin typeface="Courier New" panose="02070309020205020404" pitchFamily="49" charset="0"/>
                <a:cs typeface="Courier New" panose="02070309020205020404" pitchFamily="49" charset="0"/>
              </a:rPr>
              <a:t>(data);});</a:t>
            </a:r>
          </a:p>
          <a:p>
            <a:pPr marL="0" indent="0">
              <a:buNone/>
            </a:pPr>
            <a:r>
              <a:rPr lang="en-US" b="1" dirty="0">
                <a:solidFill>
                  <a:schemeClr val="tx1"/>
                </a:solidFill>
                <a:latin typeface="Courier New" panose="02070309020205020404" pitchFamily="49" charset="0"/>
                <a:cs typeface="Courier New" panose="02070309020205020404" pitchFamily="49" charset="0"/>
              </a:rPr>
              <a:t>&lt;/script&gt;&lt;/html&gt;</a:t>
            </a:r>
          </a:p>
        </p:txBody>
      </p:sp>
      <p:sp>
        <p:nvSpPr>
          <p:cNvPr id="5" name="TextBox 4">
            <a:extLst>
              <a:ext uri="{FF2B5EF4-FFF2-40B4-BE49-F238E27FC236}">
                <a16:creationId xmlns:a16="http://schemas.microsoft.com/office/drawing/2014/main" id="{D41D2594-8266-D596-2683-BC62D8C6EB42}"/>
              </a:ext>
            </a:extLst>
          </p:cNvPr>
          <p:cNvSpPr txBox="1"/>
          <p:nvPr/>
        </p:nvSpPr>
        <p:spPr>
          <a:xfrm>
            <a:off x="1097280" y="2082724"/>
            <a:ext cx="2524809" cy="400110"/>
          </a:xfrm>
          <a:prstGeom prst="rect">
            <a:avLst/>
          </a:prstGeom>
          <a:noFill/>
        </p:spPr>
        <p:txBody>
          <a:bodyPr wrap="square" rtlCol="0">
            <a:spAutoFit/>
          </a:bodyPr>
          <a:lstStyle/>
          <a:p>
            <a:r>
              <a:rPr lang="en-CA" sz="2000" b="1" dirty="0">
                <a:latin typeface="Courier New" panose="02070309020205020404" pitchFamily="49" charset="0"/>
                <a:cs typeface="Courier New" panose="02070309020205020404" pitchFamily="49" charset="0"/>
              </a:rPr>
              <a:t>interface.html</a:t>
            </a:r>
          </a:p>
        </p:txBody>
      </p:sp>
    </p:spTree>
    <p:extLst>
      <p:ext uri="{BB962C8B-B14F-4D97-AF65-F5344CB8AC3E}">
        <p14:creationId xmlns:p14="http://schemas.microsoft.com/office/powerpoint/2010/main" val="35607701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73CF-7E5C-4C65-B0B1-690A8BAE595A}"/>
              </a:ext>
            </a:extLst>
          </p:cNvPr>
          <p:cNvSpPr>
            <a:spLocks noGrp="1"/>
          </p:cNvSpPr>
          <p:nvPr>
            <p:ph type="title"/>
          </p:nvPr>
        </p:nvSpPr>
        <p:spPr>
          <a:xfrm>
            <a:off x="1097280" y="286603"/>
            <a:ext cx="10058400" cy="1450757"/>
          </a:xfrm>
        </p:spPr>
        <p:txBody>
          <a:bodyPr anchor="b">
            <a:normAutofit/>
          </a:bodyPr>
          <a:lstStyle/>
          <a:p>
            <a:r>
              <a:rPr lang="en-US" dirty="0"/>
              <a:t>AJAX – Server-Side Example</a:t>
            </a:r>
          </a:p>
        </p:txBody>
      </p:sp>
      <p:sp>
        <p:nvSpPr>
          <p:cNvPr id="3" name="Content Placeholder 2">
            <a:extLst>
              <a:ext uri="{FF2B5EF4-FFF2-40B4-BE49-F238E27FC236}">
                <a16:creationId xmlns:a16="http://schemas.microsoft.com/office/drawing/2014/main" id="{0292507E-00B1-480A-A8FD-EB00102D58B1}"/>
              </a:ext>
            </a:extLst>
          </p:cNvPr>
          <p:cNvSpPr>
            <a:spLocks noGrp="1"/>
          </p:cNvSpPr>
          <p:nvPr>
            <p:ph sz="half" idx="1"/>
          </p:nvPr>
        </p:nvSpPr>
        <p:spPr>
          <a:xfrm>
            <a:off x="1097280" y="2120900"/>
            <a:ext cx="10058400" cy="3942549"/>
          </a:xfrm>
        </p:spPr>
        <p:txBody>
          <a:bodyPr>
            <a:normAutofit/>
          </a:bodyPr>
          <a:lstStyle/>
          <a:p>
            <a:pPr marL="0" indent="0">
              <a:buNone/>
            </a:pPr>
            <a:endParaRPr lang="en-US" dirty="0">
              <a:cs typeface="Courier New" panose="02070309020205020404" pitchFamily="49" charset="0"/>
            </a:endParaRPr>
          </a:p>
          <a:p>
            <a:pPr>
              <a:buFont typeface="Arial" panose="020B0604020202020204" pitchFamily="34" charset="0"/>
              <a:buChar char="•"/>
            </a:pPr>
            <a:endParaRPr lang="en-US" dirty="0">
              <a:cs typeface="Courier New" panose="02070309020205020404" pitchFamily="49" charset="0"/>
            </a:endParaRPr>
          </a:p>
        </p:txBody>
      </p:sp>
      <p:sp>
        <p:nvSpPr>
          <p:cNvPr id="4" name="Content Placeholder 3">
            <a:extLst>
              <a:ext uri="{FF2B5EF4-FFF2-40B4-BE49-F238E27FC236}">
                <a16:creationId xmlns:a16="http://schemas.microsoft.com/office/drawing/2014/main" id="{57965433-83EB-431E-529D-A2EAEC39EF4C}"/>
              </a:ext>
            </a:extLst>
          </p:cNvPr>
          <p:cNvSpPr txBox="1">
            <a:spLocks/>
          </p:cNvSpPr>
          <p:nvPr/>
        </p:nvSpPr>
        <p:spPr>
          <a:xfrm>
            <a:off x="1097280" y="2519283"/>
            <a:ext cx="10058397" cy="2815948"/>
          </a:xfrm>
          <a:prstGeom prst="rect">
            <a:avLst/>
          </a:prstGeom>
          <a:solidFill>
            <a:srgbClr val="FFF4CE"/>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chemeClr val="tx1"/>
                </a:solidFill>
                <a:latin typeface="Courier New" panose="02070309020205020404" pitchFamily="49" charset="0"/>
                <a:cs typeface="Courier New" panose="02070309020205020404" pitchFamily="49" charset="0"/>
              </a:rPr>
              <a:t>&lt;?PHP</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$method = $_SERVER['REQUEST_METHOD'];</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if ($method == 'POST') {</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     $data = </a:t>
            </a:r>
            <a:r>
              <a:rPr lang="en-US" b="1" dirty="0" err="1">
                <a:solidFill>
                  <a:schemeClr val="tx1"/>
                </a:solidFill>
                <a:latin typeface="Courier New" panose="02070309020205020404" pitchFamily="49" charset="0"/>
                <a:cs typeface="Courier New" panose="02070309020205020404" pitchFamily="49" charset="0"/>
              </a:rPr>
              <a:t>file_get_contents</a:t>
            </a:r>
            <a:r>
              <a:rPr lang="en-US" b="1" dirty="0">
                <a:solidFill>
                  <a:schemeClr val="tx1"/>
                </a:solidFill>
                <a:latin typeface="Courier New" panose="02070309020205020404" pitchFamily="49" charset="0"/>
                <a:cs typeface="Courier New" panose="02070309020205020404" pitchFamily="49" charset="0"/>
              </a:rPr>
              <a:t>('</a:t>
            </a:r>
            <a:r>
              <a:rPr lang="en-US" b="1" dirty="0" err="1">
                <a:solidFill>
                  <a:schemeClr val="tx1"/>
                </a:solidFill>
                <a:latin typeface="Courier New" panose="02070309020205020404" pitchFamily="49" charset="0"/>
                <a:cs typeface="Courier New" panose="02070309020205020404" pitchFamily="49" charset="0"/>
              </a:rPr>
              <a:t>php</a:t>
            </a:r>
            <a:r>
              <a:rPr lang="en-US" b="1" dirty="0">
                <a:solidFill>
                  <a:schemeClr val="tx1"/>
                </a:solidFill>
                <a:latin typeface="Courier New" panose="02070309020205020404" pitchFamily="49" charset="0"/>
                <a:cs typeface="Courier New" panose="02070309020205020404" pitchFamily="49" charset="0"/>
              </a:rPr>
              <a:t>://input');</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     if ($data == 'm') {</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          echo "No new mail";</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     }</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}?&gt;</a:t>
            </a:r>
          </a:p>
        </p:txBody>
      </p:sp>
      <p:sp>
        <p:nvSpPr>
          <p:cNvPr id="5" name="TextBox 4">
            <a:extLst>
              <a:ext uri="{FF2B5EF4-FFF2-40B4-BE49-F238E27FC236}">
                <a16:creationId xmlns:a16="http://schemas.microsoft.com/office/drawing/2014/main" id="{4ED658C8-7DF9-B10C-4E6F-1F01F73D1D83}"/>
              </a:ext>
            </a:extLst>
          </p:cNvPr>
          <p:cNvSpPr txBox="1"/>
          <p:nvPr/>
        </p:nvSpPr>
        <p:spPr>
          <a:xfrm>
            <a:off x="1097280" y="2082724"/>
            <a:ext cx="2524809" cy="400110"/>
          </a:xfrm>
          <a:prstGeom prst="rect">
            <a:avLst/>
          </a:prstGeom>
          <a:noFill/>
        </p:spPr>
        <p:txBody>
          <a:bodyPr wrap="square" rtlCol="0">
            <a:spAutoFit/>
          </a:bodyPr>
          <a:lstStyle/>
          <a:p>
            <a:r>
              <a:rPr lang="en-CA" sz="2000" b="1" dirty="0" err="1">
                <a:latin typeface="Courier New" panose="02070309020205020404" pitchFamily="49" charset="0"/>
                <a:cs typeface="Courier New" panose="02070309020205020404" pitchFamily="49" charset="0"/>
              </a:rPr>
              <a:t>interface.php</a:t>
            </a:r>
            <a:endParaRPr lang="en-CA"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092807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8180E-E141-4A1C-7B2E-6EBFBBA9FD4E}"/>
              </a:ext>
            </a:extLst>
          </p:cNvPr>
          <p:cNvSpPr>
            <a:spLocks noGrp="1"/>
          </p:cNvSpPr>
          <p:nvPr>
            <p:ph type="title"/>
          </p:nvPr>
        </p:nvSpPr>
        <p:spPr/>
        <p:txBody>
          <a:bodyPr/>
          <a:lstStyle/>
          <a:p>
            <a:r>
              <a:rPr lang="en-CA" dirty="0"/>
              <a:t>Using JSON</a:t>
            </a:r>
          </a:p>
        </p:txBody>
      </p:sp>
      <p:sp>
        <p:nvSpPr>
          <p:cNvPr id="3" name="Text Placeholder 2">
            <a:extLst>
              <a:ext uri="{FF2B5EF4-FFF2-40B4-BE49-F238E27FC236}">
                <a16:creationId xmlns:a16="http://schemas.microsoft.com/office/drawing/2014/main" id="{CF4469FA-BF01-BF04-480D-5B0A8A82B2BA}"/>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3509273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DAE1F-EE2F-C478-869B-BEB37ECA5093}"/>
              </a:ext>
            </a:extLst>
          </p:cNvPr>
          <p:cNvSpPr>
            <a:spLocks noGrp="1"/>
          </p:cNvSpPr>
          <p:nvPr>
            <p:ph type="title"/>
          </p:nvPr>
        </p:nvSpPr>
        <p:spPr/>
        <p:txBody>
          <a:bodyPr/>
          <a:lstStyle/>
          <a:p>
            <a:r>
              <a:rPr lang="en-CA" dirty="0"/>
              <a:t>JSON – Introduction</a:t>
            </a:r>
          </a:p>
        </p:txBody>
      </p:sp>
      <p:sp>
        <p:nvSpPr>
          <p:cNvPr id="3" name="Content Placeholder 2">
            <a:extLst>
              <a:ext uri="{FF2B5EF4-FFF2-40B4-BE49-F238E27FC236}">
                <a16:creationId xmlns:a16="http://schemas.microsoft.com/office/drawing/2014/main" id="{5A51280F-3894-44B3-3E9C-0C4AC4C97F35}"/>
              </a:ext>
            </a:extLst>
          </p:cNvPr>
          <p:cNvSpPr>
            <a:spLocks noGrp="1"/>
          </p:cNvSpPr>
          <p:nvPr>
            <p:ph idx="1"/>
          </p:nvPr>
        </p:nvSpPr>
        <p:spPr/>
        <p:txBody>
          <a:bodyPr/>
          <a:lstStyle/>
          <a:p>
            <a:pPr>
              <a:buFont typeface="Arial" panose="020B0604020202020204" pitchFamily="34" charset="0"/>
              <a:buChar char="•"/>
            </a:pPr>
            <a:r>
              <a:rPr lang="en-CA" dirty="0"/>
              <a:t> JSON was invented by Douglas Crockford in the early 2000s – just after AJAX first appeared.</a:t>
            </a:r>
          </a:p>
          <a:p>
            <a:pPr>
              <a:buFont typeface="Arial" panose="020B0604020202020204" pitchFamily="34" charset="0"/>
              <a:buChar char="•"/>
            </a:pPr>
            <a:r>
              <a:rPr lang="en-CA" dirty="0"/>
              <a:t>JSON is a method for converting complex data structures into a single string and back again.  This process is sometimes called “serialization”.</a:t>
            </a:r>
          </a:p>
          <a:p>
            <a:pPr>
              <a:buFont typeface="Arial" panose="020B0604020202020204" pitchFamily="34" charset="0"/>
              <a:buChar char="•"/>
            </a:pPr>
            <a:r>
              <a:rPr lang="en-CA" dirty="0"/>
              <a:t>The purpose of doing this is so that the data structure can be sent over some kind of medium which doesn’t know anything about objects like arrays.  Whereas virtually any communication system can transmit a string.</a:t>
            </a:r>
          </a:p>
          <a:p>
            <a:pPr>
              <a:buFont typeface="Arial" panose="020B0604020202020204" pitchFamily="34" charset="0"/>
              <a:buChar char="•"/>
            </a:pPr>
            <a:endParaRPr lang="en-CA" dirty="0"/>
          </a:p>
          <a:p>
            <a:pPr>
              <a:buFont typeface="Arial" panose="020B0604020202020204" pitchFamily="34" charset="0"/>
              <a:buChar char="•"/>
            </a:pPr>
            <a:endParaRPr lang="en-CA" dirty="0"/>
          </a:p>
        </p:txBody>
      </p:sp>
    </p:spTree>
    <p:extLst>
      <p:ext uri="{BB962C8B-B14F-4D97-AF65-F5344CB8AC3E}">
        <p14:creationId xmlns:p14="http://schemas.microsoft.com/office/powerpoint/2010/main" val="41572925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73CF-7E5C-4C65-B0B1-690A8BAE595A}"/>
              </a:ext>
            </a:extLst>
          </p:cNvPr>
          <p:cNvSpPr>
            <a:spLocks noGrp="1"/>
          </p:cNvSpPr>
          <p:nvPr>
            <p:ph type="title"/>
          </p:nvPr>
        </p:nvSpPr>
        <p:spPr>
          <a:xfrm>
            <a:off x="1097280" y="286603"/>
            <a:ext cx="10058400" cy="1450757"/>
          </a:xfrm>
        </p:spPr>
        <p:txBody>
          <a:bodyPr anchor="b">
            <a:normAutofit/>
          </a:bodyPr>
          <a:lstStyle/>
          <a:p>
            <a:r>
              <a:rPr lang="en-US" dirty="0"/>
              <a:t>JSON - Example</a:t>
            </a:r>
          </a:p>
        </p:txBody>
      </p:sp>
      <p:sp>
        <p:nvSpPr>
          <p:cNvPr id="3" name="Content Placeholder 2">
            <a:extLst>
              <a:ext uri="{FF2B5EF4-FFF2-40B4-BE49-F238E27FC236}">
                <a16:creationId xmlns:a16="http://schemas.microsoft.com/office/drawing/2014/main" id="{0292507E-00B1-480A-A8FD-EB00102D58B1}"/>
              </a:ext>
            </a:extLst>
          </p:cNvPr>
          <p:cNvSpPr>
            <a:spLocks noGrp="1"/>
          </p:cNvSpPr>
          <p:nvPr>
            <p:ph sz="half" idx="1"/>
          </p:nvPr>
        </p:nvSpPr>
        <p:spPr>
          <a:xfrm>
            <a:off x="1097280" y="2041001"/>
            <a:ext cx="4886270" cy="3942549"/>
          </a:xfrm>
        </p:spPr>
        <p:txBody>
          <a:bodyPr>
            <a:normAutofit fontScale="85000" lnSpcReduction="20000"/>
          </a:bodyPr>
          <a:lstStyle/>
          <a:p>
            <a:pPr>
              <a:buFont typeface="Arial" panose="020B0604020202020204" pitchFamily="34" charset="0"/>
              <a:buChar char="•"/>
            </a:pPr>
            <a:r>
              <a:rPr lang="en-US" dirty="0">
                <a:cs typeface="Courier New" panose="02070309020205020404" pitchFamily="49" charset="0"/>
              </a:rPr>
              <a:t>JSON is constructed using text characters starting with a root object. </a:t>
            </a:r>
          </a:p>
          <a:p>
            <a:pPr>
              <a:buFont typeface="Arial" panose="020B0604020202020204" pitchFamily="34" charset="0"/>
              <a:buChar char="•"/>
            </a:pPr>
            <a:r>
              <a:rPr lang="en-US" dirty="0">
                <a:cs typeface="Courier New" panose="02070309020205020404" pitchFamily="49" charset="0"/>
              </a:rPr>
              <a:t>Objects are contained in curly braces “{“ “}” and are made up of name/value pairs where each name must be a string followed by a “:” and a value.</a:t>
            </a:r>
          </a:p>
          <a:p>
            <a:pPr>
              <a:buFont typeface="Arial" panose="020B0604020202020204" pitchFamily="34" charset="0"/>
              <a:buChar char="•"/>
            </a:pPr>
            <a:r>
              <a:rPr lang="en-US" dirty="0">
                <a:cs typeface="Courier New" panose="02070309020205020404" pitchFamily="49" charset="0"/>
              </a:rPr>
              <a:t> Values can be any of the five other data types denoted as follows:</a:t>
            </a:r>
          </a:p>
          <a:p>
            <a:pPr lvl="1">
              <a:buFont typeface="Arial" panose="020B0604020202020204" pitchFamily="34" charset="0"/>
              <a:buChar char="•"/>
            </a:pPr>
            <a:r>
              <a:rPr lang="en-US" dirty="0">
                <a:cs typeface="Courier New" panose="02070309020205020404" pitchFamily="49" charset="0"/>
              </a:rPr>
              <a:t>Strings are contained in double quotes.</a:t>
            </a:r>
          </a:p>
          <a:p>
            <a:pPr lvl="1">
              <a:buFont typeface="Arial" panose="020B0604020202020204" pitchFamily="34" charset="0"/>
              <a:buChar char="•"/>
            </a:pPr>
            <a:r>
              <a:rPr lang="en-US" dirty="0">
                <a:cs typeface="Courier New" panose="02070309020205020404" pitchFamily="49" charset="0"/>
              </a:rPr>
              <a:t>Numbers require no quotes.</a:t>
            </a:r>
          </a:p>
          <a:p>
            <a:pPr lvl="1">
              <a:buFont typeface="Arial" panose="020B0604020202020204" pitchFamily="34" charset="0"/>
              <a:buChar char="•"/>
            </a:pPr>
            <a:r>
              <a:rPr lang="en-US" dirty="0">
                <a:cs typeface="Courier New" panose="02070309020205020404" pitchFamily="49" charset="0"/>
              </a:rPr>
              <a:t>Arrays are contained in square brackets </a:t>
            </a:r>
          </a:p>
          <a:p>
            <a:pPr lvl="1">
              <a:buFont typeface="Arial" panose="020B0604020202020204" pitchFamily="34" charset="0"/>
              <a:buChar char="•"/>
            </a:pPr>
            <a:r>
              <a:rPr lang="en-US" dirty="0">
                <a:cs typeface="Courier New" panose="02070309020205020404" pitchFamily="49" charset="0"/>
              </a:rPr>
              <a:t>Boolean values and null use the words </a:t>
            </a:r>
            <a:r>
              <a:rPr lang="en-US" u="sng" dirty="0">
                <a:cs typeface="Courier New" panose="02070309020205020404" pitchFamily="49" charset="0"/>
              </a:rPr>
              <a:t>true</a:t>
            </a:r>
            <a:r>
              <a:rPr lang="en-US" dirty="0">
                <a:cs typeface="Courier New" panose="02070309020205020404" pitchFamily="49" charset="0"/>
              </a:rPr>
              <a:t>, </a:t>
            </a:r>
            <a:r>
              <a:rPr lang="en-US" u="sng" dirty="0">
                <a:cs typeface="Courier New" panose="02070309020205020404" pitchFamily="49" charset="0"/>
              </a:rPr>
              <a:t>false</a:t>
            </a:r>
            <a:r>
              <a:rPr lang="en-US" dirty="0">
                <a:cs typeface="Courier New" panose="02070309020205020404" pitchFamily="49" charset="0"/>
              </a:rPr>
              <a:t> and </a:t>
            </a:r>
            <a:r>
              <a:rPr lang="en-US" u="sng" dirty="0">
                <a:cs typeface="Courier New" panose="02070309020205020404" pitchFamily="49" charset="0"/>
              </a:rPr>
              <a:t>null</a:t>
            </a:r>
            <a:r>
              <a:rPr lang="en-US" dirty="0">
                <a:cs typeface="Courier New" panose="02070309020205020404" pitchFamily="49" charset="0"/>
              </a:rPr>
              <a:t> respectively without quotes.</a:t>
            </a:r>
          </a:p>
          <a:p>
            <a:pPr>
              <a:buFont typeface="Arial" panose="020B0604020202020204" pitchFamily="34" charset="0"/>
              <a:buChar char="•"/>
            </a:pPr>
            <a:r>
              <a:rPr lang="en-US" dirty="0">
                <a:cs typeface="Courier New" panose="02070309020205020404" pitchFamily="49" charset="0"/>
              </a:rPr>
              <a:t>Objects and array elements are separated by the comma character “,”</a:t>
            </a:r>
          </a:p>
          <a:p>
            <a:pPr lvl="1">
              <a:buFont typeface="Arial" panose="020B0604020202020204" pitchFamily="34" charset="0"/>
              <a:buChar char="•"/>
            </a:pPr>
            <a:endParaRPr lang="en-US" dirty="0">
              <a:cs typeface="Courier New" panose="02070309020205020404" pitchFamily="49" charset="0"/>
            </a:endParaRPr>
          </a:p>
          <a:p>
            <a:pPr lvl="1">
              <a:buFont typeface="Arial" panose="020B0604020202020204" pitchFamily="34" charset="0"/>
              <a:buChar char="•"/>
            </a:pPr>
            <a:endParaRPr lang="en-US" dirty="0">
              <a:cs typeface="Courier New" panose="02070309020205020404" pitchFamily="49" charset="0"/>
            </a:endParaRPr>
          </a:p>
        </p:txBody>
      </p:sp>
      <p:sp>
        <p:nvSpPr>
          <p:cNvPr id="4" name="Content Placeholder 3">
            <a:extLst>
              <a:ext uri="{FF2B5EF4-FFF2-40B4-BE49-F238E27FC236}">
                <a16:creationId xmlns:a16="http://schemas.microsoft.com/office/drawing/2014/main" id="{64DBA3BA-E78C-5C8F-6DD2-5837F72D6994}"/>
              </a:ext>
            </a:extLst>
          </p:cNvPr>
          <p:cNvSpPr txBox="1">
            <a:spLocks/>
          </p:cNvSpPr>
          <p:nvPr/>
        </p:nvSpPr>
        <p:spPr>
          <a:xfrm>
            <a:off x="6126480" y="2041001"/>
            <a:ext cx="5278660" cy="4022448"/>
          </a:xfrm>
          <a:prstGeom prst="rect">
            <a:avLst/>
          </a:prstGeom>
          <a:solidFill>
            <a:srgbClr val="FFF4CE"/>
          </a:solidFill>
          <a:effectLst>
            <a:softEdge rad="0"/>
          </a:effectLst>
        </p:spPr>
        <p:txBody>
          <a:bodyPr vert="horz" lIns="0" tIns="45720" rIns="0" bIns="45720" rtlCol="0" anchor="t" anchorCtr="0">
            <a:normAutofit fontScale="850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chemeClr val="tx1"/>
                </a:solidFill>
                <a:latin typeface="Courier New" panose="02070309020205020404" pitchFamily="49" charset="0"/>
                <a:cs typeface="Courier New" panose="02070309020205020404" pitchFamily="49" charset="0"/>
              </a:rPr>
              <a:t>{</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	"</a:t>
            </a:r>
            <a:r>
              <a:rPr lang="en-US" b="1" dirty="0" err="1">
                <a:solidFill>
                  <a:schemeClr val="tx1"/>
                </a:solidFill>
                <a:latin typeface="Courier New" panose="02070309020205020404" pitchFamily="49" charset="0"/>
                <a:cs typeface="Courier New" panose="02070309020205020404" pitchFamily="49" charset="0"/>
              </a:rPr>
              <a:t>studentName</a:t>
            </a:r>
            <a:r>
              <a:rPr lang="en-US" b="1" dirty="0">
                <a:solidFill>
                  <a:schemeClr val="tx1"/>
                </a:solidFill>
                <a:latin typeface="Courier New" panose="02070309020205020404" pitchFamily="49" charset="0"/>
                <a:cs typeface="Courier New" panose="02070309020205020404" pitchFamily="49" charset="0"/>
              </a:rPr>
              <a:t>":"Xiao Li",</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	"</a:t>
            </a:r>
            <a:r>
              <a:rPr lang="en-US" b="1" dirty="0" err="1">
                <a:solidFill>
                  <a:schemeClr val="tx1"/>
                </a:solidFill>
                <a:latin typeface="Courier New" panose="02070309020205020404" pitchFamily="49" charset="0"/>
                <a:cs typeface="Courier New" panose="02070309020205020404" pitchFamily="49" charset="0"/>
              </a:rPr>
              <a:t>studentAge</a:t>
            </a:r>
            <a:r>
              <a:rPr lang="en-US" b="1" dirty="0">
                <a:solidFill>
                  <a:schemeClr val="tx1"/>
                </a:solidFill>
                <a:latin typeface="Courier New" panose="02070309020205020404" pitchFamily="49" charset="0"/>
                <a:cs typeface="Courier New" panose="02070309020205020404" pitchFamily="49" charset="0"/>
              </a:rPr>
              <a:t>": 22,</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	"contactNumbers": [</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	{</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		"</a:t>
            </a:r>
            <a:r>
              <a:rPr lang="en-US" b="1" dirty="0" err="1">
                <a:solidFill>
                  <a:schemeClr val="tx1"/>
                </a:solidFill>
                <a:latin typeface="Courier New" panose="02070309020205020404" pitchFamily="49" charset="0"/>
                <a:cs typeface="Courier New" panose="02070309020205020404" pitchFamily="49" charset="0"/>
              </a:rPr>
              <a:t>type":"Cell</a:t>
            </a:r>
            <a:r>
              <a:rPr lang="en-US" b="1" dirty="0">
                <a:solidFill>
                  <a:schemeClr val="tx1"/>
                </a:solidFill>
                <a:latin typeface="Courier New" panose="02070309020205020404" pitchFamily="49" charset="0"/>
                <a:cs typeface="Courier New" panose="02070309020205020404" pitchFamily="49" charset="0"/>
              </a:rPr>
              <a:t>",</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		"number": "416-555-3333",</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		"</a:t>
            </a:r>
            <a:r>
              <a:rPr lang="en-US" b="1" dirty="0" err="1">
                <a:solidFill>
                  <a:schemeClr val="tx1"/>
                </a:solidFill>
                <a:latin typeface="Courier New" panose="02070309020205020404" pitchFamily="49" charset="0"/>
                <a:cs typeface="Courier New" panose="02070309020205020404" pitchFamily="49" charset="0"/>
              </a:rPr>
              <a:t>preferred":true</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	},</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	{</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		"</a:t>
            </a:r>
            <a:r>
              <a:rPr lang="en-US" b="1" dirty="0" err="1">
                <a:solidFill>
                  <a:schemeClr val="tx1"/>
                </a:solidFill>
                <a:latin typeface="Courier New" panose="02070309020205020404" pitchFamily="49" charset="0"/>
                <a:cs typeface="Courier New" panose="02070309020205020404" pitchFamily="49" charset="0"/>
              </a:rPr>
              <a:t>type":"Cell</a:t>
            </a:r>
            <a:r>
              <a:rPr lang="en-US" b="1" dirty="0">
                <a:solidFill>
                  <a:schemeClr val="tx1"/>
                </a:solidFill>
                <a:latin typeface="Courier New" panose="02070309020205020404" pitchFamily="49" charset="0"/>
                <a:cs typeface="Courier New" panose="02070309020205020404" pitchFamily="49" charset="0"/>
              </a:rPr>
              <a:t>",</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		"number": "416-555-3333",</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		"</a:t>
            </a:r>
            <a:r>
              <a:rPr lang="en-US" b="1" dirty="0" err="1">
                <a:solidFill>
                  <a:schemeClr val="tx1"/>
                </a:solidFill>
                <a:latin typeface="Courier New" panose="02070309020205020404" pitchFamily="49" charset="0"/>
                <a:cs typeface="Courier New" panose="02070309020205020404" pitchFamily="49" charset="0"/>
              </a:rPr>
              <a:t>preferred":false</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	}</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	]</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12739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73CF-7E5C-4C65-B0B1-690A8BAE595A}"/>
              </a:ext>
            </a:extLst>
          </p:cNvPr>
          <p:cNvSpPr>
            <a:spLocks noGrp="1"/>
          </p:cNvSpPr>
          <p:nvPr>
            <p:ph type="title"/>
          </p:nvPr>
        </p:nvSpPr>
        <p:spPr>
          <a:xfrm>
            <a:off x="1097280" y="286603"/>
            <a:ext cx="10058400" cy="1450757"/>
          </a:xfrm>
        </p:spPr>
        <p:txBody>
          <a:bodyPr anchor="b">
            <a:normAutofit/>
          </a:bodyPr>
          <a:lstStyle/>
          <a:p>
            <a:r>
              <a:rPr lang="en-US" dirty="0"/>
              <a:t>JSON - Example</a:t>
            </a:r>
          </a:p>
        </p:txBody>
      </p:sp>
      <p:sp>
        <p:nvSpPr>
          <p:cNvPr id="3" name="Content Placeholder 2">
            <a:extLst>
              <a:ext uri="{FF2B5EF4-FFF2-40B4-BE49-F238E27FC236}">
                <a16:creationId xmlns:a16="http://schemas.microsoft.com/office/drawing/2014/main" id="{0292507E-00B1-480A-A8FD-EB00102D58B1}"/>
              </a:ext>
            </a:extLst>
          </p:cNvPr>
          <p:cNvSpPr>
            <a:spLocks noGrp="1"/>
          </p:cNvSpPr>
          <p:nvPr>
            <p:ph sz="half" idx="1"/>
          </p:nvPr>
        </p:nvSpPr>
        <p:spPr>
          <a:xfrm>
            <a:off x="1097280" y="2041001"/>
            <a:ext cx="4886270" cy="3942549"/>
          </a:xfrm>
        </p:spPr>
        <p:txBody>
          <a:bodyPr>
            <a:normAutofit/>
          </a:bodyPr>
          <a:lstStyle/>
          <a:p>
            <a:pPr>
              <a:buFont typeface="Arial" panose="020B0604020202020204" pitchFamily="34" charset="0"/>
              <a:buChar char="•"/>
            </a:pPr>
            <a:r>
              <a:rPr lang="en-US" dirty="0">
                <a:cs typeface="Courier New" panose="02070309020205020404" pitchFamily="49" charset="0"/>
              </a:rPr>
              <a:t>In our example here we have an object containing three elements: </a:t>
            </a:r>
            <a:r>
              <a:rPr lang="en-US" b="1" dirty="0" err="1">
                <a:latin typeface="Courier New" panose="02070309020205020404" pitchFamily="49" charset="0"/>
                <a:cs typeface="Courier New" panose="02070309020205020404" pitchFamily="49" charset="0"/>
              </a:rPr>
              <a:t>studentName</a:t>
            </a:r>
            <a:r>
              <a:rPr lang="en-US" dirty="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studentAge</a:t>
            </a:r>
            <a:r>
              <a:rPr lang="en-US" dirty="0">
                <a:cs typeface="Courier New" panose="02070309020205020404" pitchFamily="49" charset="0"/>
              </a:rPr>
              <a:t> and </a:t>
            </a:r>
            <a:r>
              <a:rPr lang="en-US" b="1" dirty="0" err="1">
                <a:latin typeface="Courier New" panose="02070309020205020404" pitchFamily="49" charset="0"/>
                <a:cs typeface="Courier New" panose="02070309020205020404" pitchFamily="49" charset="0"/>
              </a:rPr>
              <a:t>contactNumbers</a:t>
            </a:r>
            <a:r>
              <a:rPr lang="en-US" dirty="0">
                <a:cs typeface="Courier New" panose="02070309020205020404" pitchFamily="49" charset="0"/>
              </a:rPr>
              <a:t>.</a:t>
            </a:r>
          </a:p>
          <a:p>
            <a:pPr>
              <a:buFont typeface="Arial" panose="020B0604020202020204" pitchFamily="34" charset="0"/>
              <a:buChar char="•"/>
            </a:pPr>
            <a:r>
              <a:rPr lang="en-US" b="1" dirty="0" err="1">
                <a:latin typeface="Courier New" panose="02070309020205020404" pitchFamily="49" charset="0"/>
                <a:cs typeface="Courier New" panose="02070309020205020404" pitchFamily="49" charset="0"/>
              </a:rPr>
              <a:t>studentName</a:t>
            </a:r>
            <a:r>
              <a:rPr lang="en-US" dirty="0">
                <a:cs typeface="Courier New" panose="02070309020205020404" pitchFamily="49" charset="0"/>
              </a:rPr>
              <a:t> is a String.</a:t>
            </a:r>
          </a:p>
          <a:p>
            <a:pPr>
              <a:buFont typeface="Arial" panose="020B0604020202020204" pitchFamily="34" charset="0"/>
              <a:buChar char="•"/>
            </a:pPr>
            <a:r>
              <a:rPr lang="en-US" b="1" dirty="0" err="1">
                <a:latin typeface="Courier New" panose="02070309020205020404" pitchFamily="49" charset="0"/>
                <a:cs typeface="Courier New" panose="02070309020205020404" pitchFamily="49" charset="0"/>
              </a:rPr>
              <a:t>studentAge</a:t>
            </a:r>
            <a:r>
              <a:rPr lang="en-US" dirty="0">
                <a:cs typeface="Courier New" panose="02070309020205020404" pitchFamily="49" charset="0"/>
              </a:rPr>
              <a:t> is a Number.</a:t>
            </a:r>
          </a:p>
          <a:p>
            <a:pPr>
              <a:buFont typeface="Arial" panose="020B0604020202020204" pitchFamily="34" charset="0"/>
              <a:buChar char="•"/>
            </a:pPr>
            <a:r>
              <a:rPr lang="en-US" b="1" dirty="0" err="1">
                <a:latin typeface="Courier New" panose="02070309020205020404" pitchFamily="49" charset="0"/>
                <a:cs typeface="Courier New" panose="02070309020205020404" pitchFamily="49" charset="0"/>
              </a:rPr>
              <a:t>contactNumbers</a:t>
            </a:r>
            <a:r>
              <a:rPr lang="en-US" b="1" dirty="0">
                <a:cs typeface="Courier New" panose="02070309020205020404" pitchFamily="49" charset="0"/>
              </a:rPr>
              <a:t> </a:t>
            </a:r>
            <a:r>
              <a:rPr lang="en-US" dirty="0">
                <a:cs typeface="Courier New" panose="02070309020205020404" pitchFamily="49" charset="0"/>
              </a:rPr>
              <a:t>is an Array of objects.  Each object contains three elements.</a:t>
            </a:r>
          </a:p>
          <a:p>
            <a:pPr>
              <a:buFont typeface="Arial" panose="020B0604020202020204" pitchFamily="34" charset="0"/>
              <a:buChar char="•"/>
            </a:pPr>
            <a:r>
              <a:rPr lang="en-US" dirty="0">
                <a:cs typeface="Courier New" panose="02070309020205020404" pitchFamily="49" charset="0"/>
              </a:rPr>
              <a:t> The </a:t>
            </a:r>
            <a:r>
              <a:rPr lang="en-US" b="1" dirty="0">
                <a:latin typeface="Courier New" panose="02070309020205020404" pitchFamily="49" charset="0"/>
                <a:cs typeface="Courier New" panose="02070309020205020404" pitchFamily="49" charset="0"/>
              </a:rPr>
              <a:t>type</a:t>
            </a:r>
            <a:r>
              <a:rPr lang="en-US" dirty="0">
                <a:cs typeface="Courier New" panose="02070309020205020404" pitchFamily="49" charset="0"/>
              </a:rPr>
              <a:t> and </a:t>
            </a:r>
            <a:r>
              <a:rPr lang="en-US" b="1" dirty="0">
                <a:latin typeface="Courier New" panose="02070309020205020404" pitchFamily="49" charset="0"/>
                <a:cs typeface="Courier New" panose="02070309020205020404" pitchFamily="49" charset="0"/>
              </a:rPr>
              <a:t>number</a:t>
            </a:r>
            <a:r>
              <a:rPr lang="en-US" dirty="0">
                <a:cs typeface="Courier New" panose="02070309020205020404" pitchFamily="49" charset="0"/>
              </a:rPr>
              <a:t> elements are Strings and </a:t>
            </a:r>
            <a:r>
              <a:rPr lang="en-US" b="1" dirty="0">
                <a:latin typeface="Courier New" panose="02070309020205020404" pitchFamily="49" charset="0"/>
                <a:cs typeface="Courier New" panose="02070309020205020404" pitchFamily="49" charset="0"/>
              </a:rPr>
              <a:t>preferred</a:t>
            </a:r>
            <a:r>
              <a:rPr lang="en-US" dirty="0">
                <a:cs typeface="Courier New" panose="02070309020205020404" pitchFamily="49" charset="0"/>
              </a:rPr>
              <a:t> is a Boolean value.</a:t>
            </a:r>
          </a:p>
          <a:p>
            <a:pPr>
              <a:buFont typeface="Arial" panose="020B0604020202020204" pitchFamily="34" charset="0"/>
              <a:buChar char="•"/>
            </a:pPr>
            <a:endParaRPr lang="en-US" dirty="0">
              <a:cs typeface="Courier New" panose="02070309020205020404" pitchFamily="49" charset="0"/>
            </a:endParaRPr>
          </a:p>
          <a:p>
            <a:pPr lvl="1">
              <a:buFont typeface="Arial" panose="020B0604020202020204" pitchFamily="34" charset="0"/>
              <a:buChar char="•"/>
            </a:pPr>
            <a:endParaRPr lang="en-US" dirty="0">
              <a:cs typeface="Courier New" panose="02070309020205020404" pitchFamily="49" charset="0"/>
            </a:endParaRPr>
          </a:p>
        </p:txBody>
      </p:sp>
      <p:sp>
        <p:nvSpPr>
          <p:cNvPr id="4" name="Content Placeholder 3">
            <a:extLst>
              <a:ext uri="{FF2B5EF4-FFF2-40B4-BE49-F238E27FC236}">
                <a16:creationId xmlns:a16="http://schemas.microsoft.com/office/drawing/2014/main" id="{64DBA3BA-E78C-5C8F-6DD2-5837F72D6994}"/>
              </a:ext>
            </a:extLst>
          </p:cNvPr>
          <p:cNvSpPr txBox="1">
            <a:spLocks/>
          </p:cNvSpPr>
          <p:nvPr/>
        </p:nvSpPr>
        <p:spPr>
          <a:xfrm>
            <a:off x="6126480" y="2041001"/>
            <a:ext cx="5278660" cy="4022448"/>
          </a:xfrm>
          <a:prstGeom prst="rect">
            <a:avLst/>
          </a:prstGeom>
          <a:solidFill>
            <a:srgbClr val="FFF4CE"/>
          </a:solidFill>
          <a:effectLst>
            <a:softEdge rad="0"/>
          </a:effectLst>
        </p:spPr>
        <p:txBody>
          <a:bodyPr vert="horz" lIns="0" tIns="45720" rIns="0" bIns="45720" rtlCol="0" anchor="t" anchorCtr="0">
            <a:normAutofit fontScale="850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chemeClr val="tx1"/>
                </a:solidFill>
                <a:latin typeface="Courier New" panose="02070309020205020404" pitchFamily="49" charset="0"/>
                <a:cs typeface="Courier New" panose="02070309020205020404" pitchFamily="49" charset="0"/>
              </a:rPr>
              <a:t>{</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	"</a:t>
            </a:r>
            <a:r>
              <a:rPr lang="en-US" b="1" dirty="0" err="1">
                <a:solidFill>
                  <a:schemeClr val="tx1"/>
                </a:solidFill>
                <a:latin typeface="Courier New" panose="02070309020205020404" pitchFamily="49" charset="0"/>
                <a:cs typeface="Courier New" panose="02070309020205020404" pitchFamily="49" charset="0"/>
              </a:rPr>
              <a:t>studentName</a:t>
            </a:r>
            <a:r>
              <a:rPr lang="en-US" b="1" dirty="0">
                <a:solidFill>
                  <a:schemeClr val="tx1"/>
                </a:solidFill>
                <a:latin typeface="Courier New" panose="02070309020205020404" pitchFamily="49" charset="0"/>
                <a:cs typeface="Courier New" panose="02070309020205020404" pitchFamily="49" charset="0"/>
              </a:rPr>
              <a:t>":"Xiao Li",</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	"</a:t>
            </a:r>
            <a:r>
              <a:rPr lang="en-US" b="1" dirty="0" err="1">
                <a:solidFill>
                  <a:schemeClr val="tx1"/>
                </a:solidFill>
                <a:latin typeface="Courier New" panose="02070309020205020404" pitchFamily="49" charset="0"/>
                <a:cs typeface="Courier New" panose="02070309020205020404" pitchFamily="49" charset="0"/>
              </a:rPr>
              <a:t>studentAge</a:t>
            </a:r>
            <a:r>
              <a:rPr lang="en-US" b="1" dirty="0">
                <a:solidFill>
                  <a:schemeClr val="tx1"/>
                </a:solidFill>
                <a:latin typeface="Courier New" panose="02070309020205020404" pitchFamily="49" charset="0"/>
                <a:cs typeface="Courier New" panose="02070309020205020404" pitchFamily="49" charset="0"/>
              </a:rPr>
              <a:t>": 22,</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	"contactNumbers": [</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	{</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		"</a:t>
            </a:r>
            <a:r>
              <a:rPr lang="en-US" b="1" dirty="0" err="1">
                <a:solidFill>
                  <a:schemeClr val="tx1"/>
                </a:solidFill>
                <a:latin typeface="Courier New" panose="02070309020205020404" pitchFamily="49" charset="0"/>
                <a:cs typeface="Courier New" panose="02070309020205020404" pitchFamily="49" charset="0"/>
              </a:rPr>
              <a:t>type":"Cell</a:t>
            </a:r>
            <a:r>
              <a:rPr lang="en-US" b="1" dirty="0">
                <a:solidFill>
                  <a:schemeClr val="tx1"/>
                </a:solidFill>
                <a:latin typeface="Courier New" panose="02070309020205020404" pitchFamily="49" charset="0"/>
                <a:cs typeface="Courier New" panose="02070309020205020404" pitchFamily="49" charset="0"/>
              </a:rPr>
              <a:t>",</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		"number": "416-555-3333",</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		"</a:t>
            </a:r>
            <a:r>
              <a:rPr lang="en-US" b="1" dirty="0" err="1">
                <a:solidFill>
                  <a:schemeClr val="tx1"/>
                </a:solidFill>
                <a:latin typeface="Courier New" panose="02070309020205020404" pitchFamily="49" charset="0"/>
                <a:cs typeface="Courier New" panose="02070309020205020404" pitchFamily="49" charset="0"/>
              </a:rPr>
              <a:t>preferred":true</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	},</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	{</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		"</a:t>
            </a:r>
            <a:r>
              <a:rPr lang="en-US" b="1" dirty="0" err="1">
                <a:solidFill>
                  <a:schemeClr val="tx1"/>
                </a:solidFill>
                <a:latin typeface="Courier New" panose="02070309020205020404" pitchFamily="49" charset="0"/>
                <a:cs typeface="Courier New" panose="02070309020205020404" pitchFamily="49" charset="0"/>
              </a:rPr>
              <a:t>type":"Cell</a:t>
            </a:r>
            <a:r>
              <a:rPr lang="en-US" b="1" dirty="0">
                <a:solidFill>
                  <a:schemeClr val="tx1"/>
                </a:solidFill>
                <a:latin typeface="Courier New" panose="02070309020205020404" pitchFamily="49" charset="0"/>
                <a:cs typeface="Courier New" panose="02070309020205020404" pitchFamily="49" charset="0"/>
              </a:rPr>
              <a:t>",</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		"number": "416-555-3333",</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		"</a:t>
            </a:r>
            <a:r>
              <a:rPr lang="en-US" b="1" dirty="0" err="1">
                <a:solidFill>
                  <a:schemeClr val="tx1"/>
                </a:solidFill>
                <a:latin typeface="Courier New" panose="02070309020205020404" pitchFamily="49" charset="0"/>
                <a:cs typeface="Courier New" panose="02070309020205020404" pitchFamily="49" charset="0"/>
              </a:rPr>
              <a:t>preferred":false</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	}</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	]</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03233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73CF-7E5C-4C65-B0B1-690A8BAE595A}"/>
              </a:ext>
            </a:extLst>
          </p:cNvPr>
          <p:cNvSpPr>
            <a:spLocks noGrp="1"/>
          </p:cNvSpPr>
          <p:nvPr>
            <p:ph type="title"/>
          </p:nvPr>
        </p:nvSpPr>
        <p:spPr>
          <a:xfrm>
            <a:off x="1097280" y="286603"/>
            <a:ext cx="10058400" cy="1450757"/>
          </a:xfrm>
        </p:spPr>
        <p:txBody>
          <a:bodyPr anchor="b">
            <a:normAutofit/>
          </a:bodyPr>
          <a:lstStyle/>
          <a:p>
            <a:r>
              <a:rPr lang="en-US" dirty="0"/>
              <a:t>JSON – Client-Side</a:t>
            </a:r>
          </a:p>
        </p:txBody>
      </p:sp>
      <p:sp>
        <p:nvSpPr>
          <p:cNvPr id="3" name="Content Placeholder 2">
            <a:extLst>
              <a:ext uri="{FF2B5EF4-FFF2-40B4-BE49-F238E27FC236}">
                <a16:creationId xmlns:a16="http://schemas.microsoft.com/office/drawing/2014/main" id="{0292507E-00B1-480A-A8FD-EB00102D58B1}"/>
              </a:ext>
            </a:extLst>
          </p:cNvPr>
          <p:cNvSpPr>
            <a:spLocks noGrp="1"/>
          </p:cNvSpPr>
          <p:nvPr>
            <p:ph sz="half" idx="1"/>
          </p:nvPr>
        </p:nvSpPr>
        <p:spPr>
          <a:xfrm>
            <a:off x="1097280" y="2041001"/>
            <a:ext cx="3758805" cy="3942549"/>
          </a:xfrm>
        </p:spPr>
        <p:txBody>
          <a:bodyPr>
            <a:normAutofit fontScale="92500" lnSpcReduction="20000"/>
          </a:bodyPr>
          <a:lstStyle/>
          <a:p>
            <a:pPr>
              <a:buFont typeface="Arial" panose="020B0604020202020204" pitchFamily="34" charset="0"/>
              <a:buChar char="•"/>
            </a:pPr>
            <a:r>
              <a:rPr lang="en-US" dirty="0">
                <a:cs typeface="Courier New" panose="02070309020205020404" pitchFamily="49" charset="0"/>
              </a:rPr>
              <a:t>HTTP Requests/Responses do not understand anything about the JSON format.  The data is simply carried in the HTTP body as text.</a:t>
            </a:r>
          </a:p>
          <a:p>
            <a:pPr>
              <a:buFont typeface="Arial" panose="020B0604020202020204" pitchFamily="34" charset="0"/>
              <a:buChar char="•"/>
            </a:pPr>
            <a:r>
              <a:rPr lang="en-US" dirty="0">
                <a:cs typeface="Courier New" panose="02070309020205020404" pitchFamily="49" charset="0"/>
              </a:rPr>
              <a:t>Both </a:t>
            </a:r>
            <a:r>
              <a:rPr lang="en-US" dirty="0" err="1">
                <a:cs typeface="Courier New" panose="02070309020205020404" pitchFamily="49" charset="0"/>
              </a:rPr>
              <a:t>Javascript</a:t>
            </a:r>
            <a:r>
              <a:rPr lang="en-US" dirty="0">
                <a:cs typeface="Courier New" panose="02070309020205020404" pitchFamily="49" charset="0"/>
              </a:rPr>
              <a:t> and PHP must convert these text streams into variables to be used.</a:t>
            </a:r>
          </a:p>
          <a:p>
            <a:pPr>
              <a:buFont typeface="Arial" panose="020B0604020202020204" pitchFamily="34" charset="0"/>
              <a:buChar char="•"/>
            </a:pPr>
            <a:r>
              <a:rPr lang="en-US" dirty="0">
                <a:cs typeface="Courier New" panose="02070309020205020404" pitchFamily="49" charset="0"/>
              </a:rPr>
              <a:t>This is done with the use of built-in functions. In </a:t>
            </a:r>
            <a:r>
              <a:rPr lang="en-US" dirty="0" err="1">
                <a:cs typeface="Courier New" panose="02070309020205020404" pitchFamily="49" charset="0"/>
              </a:rPr>
              <a:t>Javascript</a:t>
            </a:r>
            <a:r>
              <a:rPr lang="en-US" dirty="0">
                <a:cs typeface="Courier New" panose="02070309020205020404" pitchFamily="49" charset="0"/>
              </a:rPr>
              <a:t> this is done with the </a:t>
            </a:r>
            <a:r>
              <a:rPr lang="en-US" b="1" dirty="0" err="1">
                <a:latin typeface="Courier New" panose="02070309020205020404" pitchFamily="49" charset="0"/>
                <a:cs typeface="Courier New" panose="02070309020205020404" pitchFamily="49" charset="0"/>
              </a:rPr>
              <a:t>JSON.stringify</a:t>
            </a:r>
            <a:r>
              <a:rPr lang="en-US" b="1" dirty="0">
                <a:latin typeface="Courier New" panose="02070309020205020404" pitchFamily="49" charset="0"/>
                <a:cs typeface="Courier New" panose="02070309020205020404" pitchFamily="49" charset="0"/>
              </a:rPr>
              <a:t>()</a:t>
            </a:r>
            <a:r>
              <a:rPr lang="en-US" dirty="0">
                <a:cs typeface="Courier New" panose="02070309020205020404" pitchFamily="49" charset="0"/>
              </a:rPr>
              <a:t> to change an object into JSON-compliant text and </a:t>
            </a:r>
            <a:r>
              <a:rPr lang="en-US" b="1" dirty="0" err="1">
                <a:latin typeface="Courier New" panose="02070309020205020404" pitchFamily="49" charset="0"/>
                <a:cs typeface="Courier New" panose="02070309020205020404" pitchFamily="49" charset="0"/>
              </a:rPr>
              <a:t>JSON.parse</a:t>
            </a:r>
            <a:r>
              <a:rPr lang="en-US" b="1" dirty="0">
                <a:latin typeface="Courier New" panose="02070309020205020404" pitchFamily="49" charset="0"/>
                <a:cs typeface="Courier New" panose="02070309020205020404" pitchFamily="49" charset="0"/>
              </a:rPr>
              <a:t>()</a:t>
            </a:r>
            <a:r>
              <a:rPr lang="en-US" b="1" dirty="0">
                <a:cs typeface="Courier New" panose="02070309020205020404" pitchFamily="49" charset="0"/>
              </a:rPr>
              <a:t> </a:t>
            </a:r>
            <a:r>
              <a:rPr lang="en-US" dirty="0">
                <a:cs typeface="Courier New" panose="02070309020205020404" pitchFamily="49" charset="0"/>
              </a:rPr>
              <a:t>to change it back into an object again.</a:t>
            </a:r>
          </a:p>
          <a:p>
            <a:pPr>
              <a:buFont typeface="Arial" panose="020B0604020202020204" pitchFamily="34" charset="0"/>
              <a:buChar char="•"/>
            </a:pPr>
            <a:endParaRPr lang="en-US" dirty="0">
              <a:cs typeface="Courier New" panose="02070309020205020404" pitchFamily="49" charset="0"/>
            </a:endParaRPr>
          </a:p>
          <a:p>
            <a:pPr>
              <a:buFont typeface="Arial" panose="020B0604020202020204" pitchFamily="34" charset="0"/>
              <a:buChar char="•"/>
            </a:pPr>
            <a:endParaRPr lang="en-US" dirty="0">
              <a:cs typeface="Courier New" panose="02070309020205020404" pitchFamily="49" charset="0"/>
            </a:endParaRPr>
          </a:p>
        </p:txBody>
      </p:sp>
      <p:sp>
        <p:nvSpPr>
          <p:cNvPr id="5" name="Content Placeholder 3">
            <a:extLst>
              <a:ext uri="{FF2B5EF4-FFF2-40B4-BE49-F238E27FC236}">
                <a16:creationId xmlns:a16="http://schemas.microsoft.com/office/drawing/2014/main" id="{AFD5E83D-B1FE-F9A1-6097-BF12072101EB}"/>
              </a:ext>
            </a:extLst>
          </p:cNvPr>
          <p:cNvSpPr txBox="1">
            <a:spLocks/>
          </p:cNvSpPr>
          <p:nvPr/>
        </p:nvSpPr>
        <p:spPr>
          <a:xfrm>
            <a:off x="4944862" y="2041001"/>
            <a:ext cx="6460278" cy="3942549"/>
          </a:xfrm>
          <a:prstGeom prst="rect">
            <a:avLst/>
          </a:prstGeom>
          <a:solidFill>
            <a:srgbClr val="FFF4CE"/>
          </a:solidFill>
          <a:effectLst>
            <a:softEdge rad="0"/>
          </a:effectLst>
        </p:spPr>
        <p:txBody>
          <a:bodyPr vert="horz" lIns="0" tIns="45720" rIns="0" bIns="45720" rtlCol="0" anchor="t" anchorCtr="0">
            <a:normAutofit fontScale="700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chemeClr val="tx1"/>
                </a:solidFill>
                <a:latin typeface="Courier New" panose="02070309020205020404" pitchFamily="49" charset="0"/>
                <a:cs typeface="Courier New" panose="02070309020205020404" pitchFamily="49" charset="0"/>
              </a:rPr>
              <a:t>&lt;html&gt;&lt;body&gt;&lt;h2&gt;JSON Demo&lt;/h2&gt;</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JSON String&lt;p id="string"&gt;&lt;/p&gt;</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JSON Data&lt;p id="data"&gt;&lt;/p&gt;</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&lt;script&gt;</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function </a:t>
            </a:r>
            <a:r>
              <a:rPr lang="en-US" b="1" dirty="0" err="1">
                <a:solidFill>
                  <a:schemeClr val="tx1"/>
                </a:solidFill>
                <a:latin typeface="Courier New" panose="02070309020205020404" pitchFamily="49" charset="0"/>
                <a:cs typeface="Courier New" panose="02070309020205020404" pitchFamily="49" charset="0"/>
              </a:rPr>
              <a:t>alertIt</a:t>
            </a:r>
            <a:r>
              <a:rPr lang="en-US" b="1" dirty="0">
                <a:solidFill>
                  <a:schemeClr val="tx1"/>
                </a:solidFill>
                <a:latin typeface="Courier New" panose="02070309020205020404" pitchFamily="49" charset="0"/>
                <a:cs typeface="Courier New" panose="02070309020205020404" pitchFamily="49" charset="0"/>
              </a:rPr>
              <a:t>(x) {</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alert("Type:"+</a:t>
            </a:r>
            <a:r>
              <a:rPr lang="en-US" b="1" dirty="0" err="1">
                <a:solidFill>
                  <a:schemeClr val="tx1"/>
                </a:solidFill>
                <a:latin typeface="Courier New" panose="02070309020205020404" pitchFamily="49" charset="0"/>
                <a:cs typeface="Courier New" panose="02070309020205020404" pitchFamily="49" charset="0"/>
              </a:rPr>
              <a:t>x.type</a:t>
            </a:r>
            <a:r>
              <a:rPr lang="en-US" b="1" dirty="0">
                <a:solidFill>
                  <a:schemeClr val="tx1"/>
                </a:solidFill>
                <a:latin typeface="Courier New" panose="02070309020205020404" pitchFamily="49" charset="0"/>
                <a:cs typeface="Courier New" panose="02070309020205020404" pitchFamily="49" charset="0"/>
              </a:rPr>
              <a:t>+" Number:"+</a:t>
            </a:r>
            <a:r>
              <a:rPr lang="en-US" b="1" dirty="0" err="1">
                <a:solidFill>
                  <a:schemeClr val="tx1"/>
                </a:solidFill>
                <a:latin typeface="Courier New" panose="02070309020205020404" pitchFamily="49" charset="0"/>
                <a:cs typeface="Courier New" panose="02070309020205020404" pitchFamily="49" charset="0"/>
              </a:rPr>
              <a:t>x.number</a:t>
            </a:r>
            <a:r>
              <a:rPr lang="en-US" b="1" dirty="0">
                <a:solidFill>
                  <a:schemeClr val="tx1"/>
                </a:solidFill>
                <a:latin typeface="Courier New" panose="02070309020205020404" pitchFamily="49" charset="0"/>
                <a:cs typeface="Courier New" panose="02070309020205020404" pitchFamily="49" charset="0"/>
              </a:rPr>
              <a:t>);</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const </a:t>
            </a:r>
            <a:r>
              <a:rPr lang="en-US" b="1" dirty="0" err="1">
                <a:solidFill>
                  <a:schemeClr val="tx1"/>
                </a:solidFill>
                <a:latin typeface="Courier New" panose="02070309020205020404" pitchFamily="49" charset="0"/>
                <a:cs typeface="Courier New" panose="02070309020205020404" pitchFamily="49" charset="0"/>
              </a:rPr>
              <a:t>myObj</a:t>
            </a:r>
            <a:r>
              <a:rPr lang="en-US" b="1" dirty="0">
                <a:solidFill>
                  <a:schemeClr val="tx1"/>
                </a:solidFill>
                <a:latin typeface="Courier New" panose="02070309020205020404" pitchFamily="49" charset="0"/>
                <a:cs typeface="Courier New" panose="02070309020205020404" pitchFamily="49" charset="0"/>
              </a:rPr>
              <a:t> = { </a:t>
            </a:r>
            <a:r>
              <a:rPr lang="en-US" b="1" dirty="0" err="1">
                <a:solidFill>
                  <a:schemeClr val="tx1"/>
                </a:solidFill>
                <a:latin typeface="Courier New" panose="02070309020205020404" pitchFamily="49" charset="0"/>
                <a:cs typeface="Courier New" panose="02070309020205020404" pitchFamily="49" charset="0"/>
              </a:rPr>
              <a:t>studentId</a:t>
            </a:r>
            <a:r>
              <a:rPr lang="en-US" b="1" dirty="0">
                <a:solidFill>
                  <a:schemeClr val="tx1"/>
                </a:solidFill>
                <a:latin typeface="Courier New" panose="02070309020205020404" pitchFamily="49" charset="0"/>
                <a:cs typeface="Courier New" panose="02070309020205020404" pitchFamily="49" charset="0"/>
              </a:rPr>
              <a:t> : "1234567890",</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contacts :[</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{type: "CELL", number: "555-123-4457" },</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{type: "HOME", number: "555-333-4457" }</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a:t>
            </a:r>
          </a:p>
          <a:p>
            <a:pPr marL="0" indent="0">
              <a:buNone/>
            </a:pPr>
            <a:r>
              <a:rPr lang="en-US" b="1" dirty="0">
                <a:solidFill>
                  <a:schemeClr val="tx1"/>
                </a:solidFill>
                <a:latin typeface="Courier New" panose="02070309020205020404" pitchFamily="49" charset="0"/>
                <a:cs typeface="Courier New" panose="02070309020205020404" pitchFamily="49" charset="0"/>
              </a:rPr>
              <a:t>var </a:t>
            </a:r>
            <a:r>
              <a:rPr lang="en-US" b="1" dirty="0" err="1">
                <a:solidFill>
                  <a:schemeClr val="tx1"/>
                </a:solidFill>
                <a:latin typeface="Courier New" panose="02070309020205020404" pitchFamily="49" charset="0"/>
                <a:cs typeface="Courier New" panose="02070309020205020404" pitchFamily="49" charset="0"/>
              </a:rPr>
              <a:t>tempString</a:t>
            </a:r>
            <a:r>
              <a:rPr lang="en-US" b="1" dirty="0">
                <a:solidFill>
                  <a:schemeClr val="tx1"/>
                </a:solidFill>
                <a:latin typeface="Courier New" panose="02070309020205020404" pitchFamily="49" charset="0"/>
                <a:cs typeface="Courier New" panose="02070309020205020404" pitchFamily="49" charset="0"/>
              </a:rPr>
              <a:t> = </a:t>
            </a:r>
            <a:r>
              <a:rPr lang="en-US" b="1" dirty="0" err="1">
                <a:solidFill>
                  <a:schemeClr val="tx1"/>
                </a:solidFill>
                <a:latin typeface="Courier New" panose="02070309020205020404" pitchFamily="49" charset="0"/>
                <a:cs typeface="Courier New" panose="02070309020205020404" pitchFamily="49" charset="0"/>
              </a:rPr>
              <a:t>JSON.stringify</a:t>
            </a:r>
            <a:r>
              <a:rPr lang="en-US" b="1" dirty="0">
                <a:solidFill>
                  <a:schemeClr val="tx1"/>
                </a:solidFill>
                <a:latin typeface="Courier New" panose="02070309020205020404" pitchFamily="49" charset="0"/>
                <a:cs typeface="Courier New" panose="02070309020205020404" pitchFamily="49" charset="0"/>
              </a:rPr>
              <a:t>(</a:t>
            </a:r>
            <a:r>
              <a:rPr lang="en-US" b="1" dirty="0" err="1">
                <a:solidFill>
                  <a:schemeClr val="tx1"/>
                </a:solidFill>
                <a:latin typeface="Courier New" panose="02070309020205020404" pitchFamily="49" charset="0"/>
                <a:cs typeface="Courier New" panose="02070309020205020404" pitchFamily="49" charset="0"/>
              </a:rPr>
              <a:t>myObj</a:t>
            </a:r>
            <a:r>
              <a:rPr lang="en-US" b="1" dirty="0">
                <a:solidFill>
                  <a:schemeClr val="tx1"/>
                </a:solidFill>
                <a:latin typeface="Courier New" panose="02070309020205020404" pitchFamily="49" charset="0"/>
                <a:cs typeface="Courier New" panose="02070309020205020404" pitchFamily="49" charset="0"/>
              </a:rPr>
              <a:t>);</a:t>
            </a:r>
            <a:br>
              <a:rPr lang="en-US" b="1" dirty="0">
                <a:solidFill>
                  <a:schemeClr val="tx1"/>
                </a:solidFill>
                <a:latin typeface="Courier New" panose="02070309020205020404" pitchFamily="49" charset="0"/>
                <a:cs typeface="Courier New" panose="02070309020205020404" pitchFamily="49" charset="0"/>
              </a:rPr>
            </a:br>
            <a:r>
              <a:rPr lang="en-US" b="1" dirty="0" err="1">
                <a:solidFill>
                  <a:schemeClr val="tx1"/>
                </a:solidFill>
                <a:latin typeface="Courier New" panose="02070309020205020404" pitchFamily="49" charset="0"/>
                <a:cs typeface="Courier New" panose="02070309020205020404" pitchFamily="49" charset="0"/>
              </a:rPr>
              <a:t>document.getElementById</a:t>
            </a:r>
            <a:r>
              <a:rPr lang="en-US" b="1" dirty="0">
                <a:solidFill>
                  <a:schemeClr val="tx1"/>
                </a:solidFill>
                <a:latin typeface="Courier New" panose="02070309020205020404" pitchFamily="49" charset="0"/>
                <a:cs typeface="Courier New" panose="02070309020205020404" pitchFamily="49" charset="0"/>
              </a:rPr>
              <a:t>("string").</a:t>
            </a:r>
            <a:r>
              <a:rPr lang="en-US" b="1" dirty="0" err="1">
                <a:solidFill>
                  <a:schemeClr val="tx1"/>
                </a:solidFill>
                <a:latin typeface="Courier New" panose="02070309020205020404" pitchFamily="49" charset="0"/>
                <a:cs typeface="Courier New" panose="02070309020205020404" pitchFamily="49" charset="0"/>
              </a:rPr>
              <a:t>innerHTML</a:t>
            </a:r>
            <a:r>
              <a:rPr lang="en-US" b="1" dirty="0">
                <a:solidFill>
                  <a:schemeClr val="tx1"/>
                </a:solidFill>
                <a:latin typeface="Courier New" panose="02070309020205020404" pitchFamily="49" charset="0"/>
                <a:cs typeface="Courier New" panose="02070309020205020404" pitchFamily="49" charset="0"/>
              </a:rPr>
              <a:t> = </a:t>
            </a:r>
            <a:r>
              <a:rPr lang="en-US" b="1" dirty="0" err="1">
                <a:solidFill>
                  <a:schemeClr val="tx1"/>
                </a:solidFill>
                <a:latin typeface="Courier New" panose="02070309020205020404" pitchFamily="49" charset="0"/>
                <a:cs typeface="Courier New" panose="02070309020205020404" pitchFamily="49" charset="0"/>
              </a:rPr>
              <a:t>tempString</a:t>
            </a:r>
            <a:r>
              <a:rPr lang="en-US" b="1" dirty="0">
                <a:solidFill>
                  <a:schemeClr val="tx1"/>
                </a:solidFill>
                <a:latin typeface="Courier New" panose="02070309020205020404" pitchFamily="49" charset="0"/>
                <a:cs typeface="Courier New" panose="02070309020205020404" pitchFamily="49" charset="0"/>
              </a:rPr>
              <a:t>;</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var </a:t>
            </a:r>
            <a:r>
              <a:rPr lang="en-US" b="1" dirty="0" err="1">
                <a:solidFill>
                  <a:schemeClr val="tx1"/>
                </a:solidFill>
                <a:latin typeface="Courier New" panose="02070309020205020404" pitchFamily="49" charset="0"/>
                <a:cs typeface="Courier New" panose="02070309020205020404" pitchFamily="49" charset="0"/>
              </a:rPr>
              <a:t>tempObject</a:t>
            </a:r>
            <a:r>
              <a:rPr lang="en-US" b="1" dirty="0">
                <a:solidFill>
                  <a:schemeClr val="tx1"/>
                </a:solidFill>
                <a:latin typeface="Courier New" panose="02070309020205020404" pitchFamily="49" charset="0"/>
                <a:cs typeface="Courier New" panose="02070309020205020404" pitchFamily="49" charset="0"/>
              </a:rPr>
              <a:t> = </a:t>
            </a:r>
            <a:r>
              <a:rPr lang="en-US" b="1" dirty="0" err="1">
                <a:solidFill>
                  <a:schemeClr val="tx1"/>
                </a:solidFill>
                <a:latin typeface="Courier New" panose="02070309020205020404" pitchFamily="49" charset="0"/>
                <a:cs typeface="Courier New" panose="02070309020205020404" pitchFamily="49" charset="0"/>
              </a:rPr>
              <a:t>JSON.parse</a:t>
            </a:r>
            <a:r>
              <a:rPr lang="en-US" b="1" dirty="0">
                <a:solidFill>
                  <a:schemeClr val="tx1"/>
                </a:solidFill>
                <a:latin typeface="Courier New" panose="02070309020205020404" pitchFamily="49" charset="0"/>
                <a:cs typeface="Courier New" panose="02070309020205020404" pitchFamily="49" charset="0"/>
              </a:rPr>
              <a:t>(</a:t>
            </a:r>
            <a:r>
              <a:rPr lang="en-US" b="1" dirty="0" err="1">
                <a:solidFill>
                  <a:schemeClr val="tx1"/>
                </a:solidFill>
                <a:latin typeface="Courier New" panose="02070309020205020404" pitchFamily="49" charset="0"/>
                <a:cs typeface="Courier New" panose="02070309020205020404" pitchFamily="49" charset="0"/>
              </a:rPr>
              <a:t>tempString</a:t>
            </a:r>
            <a:r>
              <a:rPr lang="en-US" b="1" dirty="0">
                <a:solidFill>
                  <a:schemeClr val="tx1"/>
                </a:solidFill>
                <a:latin typeface="Courier New" panose="02070309020205020404" pitchFamily="49" charset="0"/>
                <a:cs typeface="Courier New" panose="02070309020205020404" pitchFamily="49" charset="0"/>
              </a:rPr>
              <a:t>)</a:t>
            </a:r>
            <a:br>
              <a:rPr lang="en-US" b="1" dirty="0">
                <a:solidFill>
                  <a:schemeClr val="tx1"/>
                </a:solidFill>
                <a:latin typeface="Courier New" panose="02070309020205020404" pitchFamily="49" charset="0"/>
                <a:cs typeface="Courier New" panose="02070309020205020404" pitchFamily="49" charset="0"/>
              </a:rPr>
            </a:br>
            <a:r>
              <a:rPr lang="en-US" b="1" dirty="0" err="1">
                <a:solidFill>
                  <a:schemeClr val="tx1"/>
                </a:solidFill>
                <a:latin typeface="Courier New" panose="02070309020205020404" pitchFamily="49" charset="0"/>
                <a:cs typeface="Courier New" panose="02070309020205020404" pitchFamily="49" charset="0"/>
              </a:rPr>
              <a:t>document.getElementById</a:t>
            </a:r>
            <a:r>
              <a:rPr lang="en-US" b="1" dirty="0">
                <a:solidFill>
                  <a:schemeClr val="tx1"/>
                </a:solidFill>
                <a:latin typeface="Courier New" panose="02070309020205020404" pitchFamily="49" charset="0"/>
                <a:cs typeface="Courier New" panose="02070309020205020404" pitchFamily="49" charset="0"/>
              </a:rPr>
              <a:t>("data").</a:t>
            </a:r>
            <a:r>
              <a:rPr lang="en-US" b="1" dirty="0" err="1">
                <a:solidFill>
                  <a:schemeClr val="tx1"/>
                </a:solidFill>
                <a:latin typeface="Courier New" panose="02070309020205020404" pitchFamily="49" charset="0"/>
                <a:cs typeface="Courier New" panose="02070309020205020404" pitchFamily="49" charset="0"/>
              </a:rPr>
              <a:t>innerHTML</a:t>
            </a:r>
            <a:r>
              <a:rPr lang="en-US" b="1" dirty="0">
                <a:solidFill>
                  <a:schemeClr val="tx1"/>
                </a:solidFill>
                <a:latin typeface="Courier New" panose="02070309020205020404" pitchFamily="49" charset="0"/>
                <a:cs typeface="Courier New" panose="02070309020205020404" pitchFamily="49" charset="0"/>
              </a:rPr>
              <a:t> = </a:t>
            </a:r>
            <a:r>
              <a:rPr lang="en-US" b="1" dirty="0" err="1">
                <a:solidFill>
                  <a:schemeClr val="tx1"/>
                </a:solidFill>
                <a:latin typeface="Courier New" panose="02070309020205020404" pitchFamily="49" charset="0"/>
                <a:cs typeface="Courier New" panose="02070309020205020404" pitchFamily="49" charset="0"/>
              </a:rPr>
              <a:t>tempObject.studentId</a:t>
            </a:r>
            <a:r>
              <a:rPr lang="en-US" b="1" dirty="0">
                <a:solidFill>
                  <a:schemeClr val="tx1"/>
                </a:solidFill>
                <a:latin typeface="Courier New" panose="02070309020205020404" pitchFamily="49" charset="0"/>
                <a:cs typeface="Courier New" panose="02070309020205020404" pitchFamily="49" charset="0"/>
              </a:rPr>
              <a:t>;</a:t>
            </a:r>
            <a:br>
              <a:rPr lang="en-US" b="1" dirty="0">
                <a:solidFill>
                  <a:schemeClr val="tx1"/>
                </a:solidFill>
                <a:latin typeface="Courier New" panose="02070309020205020404" pitchFamily="49" charset="0"/>
                <a:cs typeface="Courier New" panose="02070309020205020404" pitchFamily="49" charset="0"/>
              </a:rPr>
            </a:br>
            <a:r>
              <a:rPr lang="en-US" b="1" dirty="0" err="1">
                <a:solidFill>
                  <a:schemeClr val="tx1"/>
                </a:solidFill>
                <a:latin typeface="Courier New" panose="02070309020205020404" pitchFamily="49" charset="0"/>
                <a:cs typeface="Courier New" panose="02070309020205020404" pitchFamily="49" charset="0"/>
              </a:rPr>
              <a:t>tempObject.contacts.forEach</a:t>
            </a:r>
            <a:r>
              <a:rPr lang="en-US" b="1" dirty="0">
                <a:solidFill>
                  <a:schemeClr val="tx1"/>
                </a:solidFill>
                <a:latin typeface="Courier New" panose="02070309020205020404" pitchFamily="49" charset="0"/>
                <a:cs typeface="Courier New" panose="02070309020205020404" pitchFamily="49" charset="0"/>
              </a:rPr>
              <a:t>(</a:t>
            </a:r>
            <a:r>
              <a:rPr lang="en-US" b="1" dirty="0" err="1">
                <a:solidFill>
                  <a:schemeClr val="tx1"/>
                </a:solidFill>
                <a:latin typeface="Courier New" panose="02070309020205020404" pitchFamily="49" charset="0"/>
                <a:cs typeface="Courier New" panose="02070309020205020404" pitchFamily="49" charset="0"/>
              </a:rPr>
              <a:t>alertIt</a:t>
            </a:r>
            <a:r>
              <a:rPr lang="en-US" b="1" dirty="0">
                <a:solidFill>
                  <a:schemeClr val="tx1"/>
                </a:solidFill>
                <a:latin typeface="Courier New" panose="02070309020205020404" pitchFamily="49" charset="0"/>
                <a:cs typeface="Courier New" panose="02070309020205020404" pitchFamily="49" charset="0"/>
              </a:rPr>
              <a:t>);</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&lt;/script&gt;&lt;/body&gt;&lt;/html&gt;</a:t>
            </a:r>
          </a:p>
        </p:txBody>
      </p:sp>
    </p:spTree>
    <p:extLst>
      <p:ext uri="{BB962C8B-B14F-4D97-AF65-F5344CB8AC3E}">
        <p14:creationId xmlns:p14="http://schemas.microsoft.com/office/powerpoint/2010/main" val="3781484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WEB ARCHITECTURE - AJAX</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2120900"/>
            <a:ext cx="4639736" cy="3748193"/>
          </a:xfrm>
        </p:spPr>
        <p:txBody>
          <a:bodyPr>
            <a:normAutofit lnSpcReduction="10000"/>
          </a:bodyPr>
          <a:lstStyle/>
          <a:p>
            <a:pPr>
              <a:buFont typeface="Arial" panose="020B0604020202020204" pitchFamily="34" charset="0"/>
              <a:buChar char="•"/>
            </a:pPr>
            <a:r>
              <a:rPr lang="en-US" dirty="0"/>
              <a:t>So far, with the exception of discussing the Web Storage API. Every interaction we have had with a web server required us to make an HTTP request.  Which involves either typing in a URL, clicking on a link or submitting a form.</a:t>
            </a:r>
          </a:p>
          <a:p>
            <a:pPr>
              <a:buFont typeface="Arial" panose="020B0604020202020204" pitchFamily="34" charset="0"/>
              <a:buChar char="•"/>
            </a:pPr>
            <a:r>
              <a:rPr lang="en-US" dirty="0"/>
              <a:t>However, if you’ve used Google mail.  You know that it doesn’t need you to click a button to get it to show you new messages.  You don’t need to reload the page either. </a:t>
            </a:r>
          </a:p>
          <a:p>
            <a:pPr>
              <a:buFont typeface="Arial" panose="020B0604020202020204" pitchFamily="34" charset="0"/>
              <a:buChar char="•"/>
            </a:pPr>
            <a:r>
              <a:rPr lang="en-US" dirty="0"/>
              <a:t>So, what’s going on here?</a:t>
            </a:r>
          </a:p>
        </p:txBody>
      </p:sp>
      <p:pic>
        <p:nvPicPr>
          <p:cNvPr id="5" name="Content Placeholder 4" descr="Diagram&#10;&#10;Description automatically generated">
            <a:extLst>
              <a:ext uri="{FF2B5EF4-FFF2-40B4-BE49-F238E27FC236}">
                <a16:creationId xmlns:a16="http://schemas.microsoft.com/office/drawing/2014/main" id="{ADADB17E-6EC9-4253-AA1B-8A48B3DFC677}"/>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515944" y="2674018"/>
            <a:ext cx="4639736" cy="2641958"/>
          </a:xfrm>
          <a:noFill/>
        </p:spPr>
      </p:pic>
      <p:sp>
        <p:nvSpPr>
          <p:cNvPr id="6" name="TextBox 5">
            <a:extLst>
              <a:ext uri="{FF2B5EF4-FFF2-40B4-BE49-F238E27FC236}">
                <a16:creationId xmlns:a16="http://schemas.microsoft.com/office/drawing/2014/main" id="{D33498DB-0C7D-49EC-B519-96935091D138}"/>
              </a:ext>
            </a:extLst>
          </p:cNvPr>
          <p:cNvSpPr txBox="1"/>
          <p:nvPr/>
        </p:nvSpPr>
        <p:spPr>
          <a:xfrm>
            <a:off x="8661087" y="5115921"/>
            <a:ext cx="2494593"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aprendiendoarduino.wordpress.com/tag/web-server/">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1545209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73CF-7E5C-4C65-B0B1-690A8BAE595A}"/>
              </a:ext>
            </a:extLst>
          </p:cNvPr>
          <p:cNvSpPr>
            <a:spLocks noGrp="1"/>
          </p:cNvSpPr>
          <p:nvPr>
            <p:ph type="title"/>
          </p:nvPr>
        </p:nvSpPr>
        <p:spPr>
          <a:xfrm>
            <a:off x="1097280" y="286603"/>
            <a:ext cx="10058400" cy="1450757"/>
          </a:xfrm>
        </p:spPr>
        <p:txBody>
          <a:bodyPr anchor="b">
            <a:normAutofit/>
          </a:bodyPr>
          <a:lstStyle/>
          <a:p>
            <a:r>
              <a:rPr lang="en-US" dirty="0"/>
              <a:t>JSON – Client-Side</a:t>
            </a:r>
          </a:p>
        </p:txBody>
      </p:sp>
      <p:sp>
        <p:nvSpPr>
          <p:cNvPr id="3" name="Content Placeholder 2">
            <a:extLst>
              <a:ext uri="{FF2B5EF4-FFF2-40B4-BE49-F238E27FC236}">
                <a16:creationId xmlns:a16="http://schemas.microsoft.com/office/drawing/2014/main" id="{0292507E-00B1-480A-A8FD-EB00102D58B1}"/>
              </a:ext>
            </a:extLst>
          </p:cNvPr>
          <p:cNvSpPr>
            <a:spLocks noGrp="1"/>
          </p:cNvSpPr>
          <p:nvPr>
            <p:ph sz="half" idx="1"/>
          </p:nvPr>
        </p:nvSpPr>
        <p:spPr>
          <a:xfrm>
            <a:off x="1097280" y="2041001"/>
            <a:ext cx="3749928" cy="3942549"/>
          </a:xfrm>
        </p:spPr>
        <p:txBody>
          <a:bodyPr>
            <a:normAutofit fontScale="92500" lnSpcReduction="20000"/>
          </a:bodyPr>
          <a:lstStyle/>
          <a:p>
            <a:pPr>
              <a:buFont typeface="Arial" panose="020B0604020202020204" pitchFamily="34" charset="0"/>
              <a:buChar char="•"/>
            </a:pPr>
            <a:r>
              <a:rPr lang="en-US" dirty="0">
                <a:cs typeface="Courier New" panose="02070309020205020404" pitchFamily="49" charset="0"/>
              </a:rPr>
              <a:t>In our sample code here, we create a </a:t>
            </a:r>
            <a:r>
              <a:rPr lang="en-US" dirty="0" err="1">
                <a:cs typeface="Courier New" panose="02070309020205020404" pitchFamily="49" charset="0"/>
              </a:rPr>
              <a:t>Javascript</a:t>
            </a:r>
            <a:r>
              <a:rPr lang="en-US" dirty="0">
                <a:cs typeface="Courier New" panose="02070309020205020404" pitchFamily="49" charset="0"/>
              </a:rPr>
              <a:t> object containing a </a:t>
            </a:r>
            <a:r>
              <a:rPr lang="en-US" dirty="0" err="1">
                <a:cs typeface="Courier New" panose="02070309020205020404" pitchFamily="49" charset="0"/>
              </a:rPr>
              <a:t>studentID</a:t>
            </a:r>
            <a:r>
              <a:rPr lang="en-US" dirty="0">
                <a:cs typeface="Courier New" panose="02070309020205020404" pitchFamily="49" charset="0"/>
              </a:rPr>
              <a:t> and an array of contact numbers.</a:t>
            </a:r>
          </a:p>
          <a:p>
            <a:pPr>
              <a:buFont typeface="Arial" panose="020B0604020202020204" pitchFamily="34" charset="0"/>
              <a:buChar char="•"/>
            </a:pPr>
            <a:r>
              <a:rPr lang="en-US" dirty="0">
                <a:cs typeface="Courier New" panose="02070309020205020404" pitchFamily="49" charset="0"/>
              </a:rPr>
              <a:t>We </a:t>
            </a:r>
            <a:r>
              <a:rPr lang="en-US" b="1" dirty="0" err="1">
                <a:latin typeface="Courier New" panose="02070309020205020404" pitchFamily="49" charset="0"/>
                <a:cs typeface="Courier New" panose="02070309020205020404" pitchFamily="49" charset="0"/>
              </a:rPr>
              <a:t>stringify</a:t>
            </a:r>
            <a:r>
              <a:rPr lang="en-US" b="1" dirty="0">
                <a:latin typeface="Courier New" panose="02070309020205020404" pitchFamily="49" charset="0"/>
                <a:cs typeface="Courier New" panose="02070309020205020404" pitchFamily="49" charset="0"/>
              </a:rPr>
              <a:t>()</a:t>
            </a:r>
            <a:r>
              <a:rPr lang="en-US" dirty="0">
                <a:cs typeface="Courier New" panose="02070309020205020404" pitchFamily="49" charset="0"/>
              </a:rPr>
              <a:t> the object into a text string and display that on the screen.</a:t>
            </a:r>
          </a:p>
          <a:p>
            <a:pPr>
              <a:buFont typeface="Arial" panose="020B0604020202020204" pitchFamily="34" charset="0"/>
              <a:buChar char="•"/>
            </a:pPr>
            <a:r>
              <a:rPr lang="en-US" dirty="0">
                <a:cs typeface="Courier New" panose="02070309020205020404" pitchFamily="49" charset="0"/>
              </a:rPr>
              <a:t>After which we </a:t>
            </a:r>
            <a:r>
              <a:rPr lang="en-US" b="1" dirty="0">
                <a:latin typeface="Courier New" panose="02070309020205020404" pitchFamily="49" charset="0"/>
                <a:cs typeface="Courier New" panose="02070309020205020404" pitchFamily="49" charset="0"/>
              </a:rPr>
              <a:t>parse()</a:t>
            </a:r>
            <a:r>
              <a:rPr lang="en-US" dirty="0">
                <a:cs typeface="Courier New" panose="02070309020205020404" pitchFamily="49" charset="0"/>
              </a:rPr>
              <a:t> the JSON string back into a </a:t>
            </a:r>
            <a:r>
              <a:rPr lang="en-US" dirty="0" err="1">
                <a:cs typeface="Courier New" panose="02070309020205020404" pitchFamily="49" charset="0"/>
              </a:rPr>
              <a:t>Javascript</a:t>
            </a:r>
            <a:r>
              <a:rPr lang="en-US" dirty="0">
                <a:cs typeface="Courier New" panose="02070309020205020404" pitchFamily="49" charset="0"/>
              </a:rPr>
              <a:t> object.</a:t>
            </a:r>
          </a:p>
          <a:p>
            <a:pPr>
              <a:buFont typeface="Arial" panose="020B0604020202020204" pitchFamily="34" charset="0"/>
              <a:buChar char="•"/>
            </a:pPr>
            <a:r>
              <a:rPr lang="en-US" dirty="0">
                <a:cs typeface="Courier New" panose="02070309020205020404" pitchFamily="49" charset="0"/>
              </a:rPr>
              <a:t>The object acts exactly like the original variable.  Including the ability to call the </a:t>
            </a:r>
            <a:r>
              <a:rPr lang="en-US" b="1" dirty="0" err="1">
                <a:latin typeface="Courier New" panose="02070309020205020404" pitchFamily="49" charset="0"/>
                <a:cs typeface="Courier New" panose="02070309020205020404" pitchFamily="49" charset="0"/>
              </a:rPr>
              <a:t>forEach</a:t>
            </a:r>
            <a:r>
              <a:rPr lang="en-US" b="1" dirty="0">
                <a:latin typeface="Courier New" panose="02070309020205020404" pitchFamily="49" charset="0"/>
                <a:cs typeface="Courier New" panose="02070309020205020404" pitchFamily="49" charset="0"/>
              </a:rPr>
              <a:t>() </a:t>
            </a:r>
            <a:r>
              <a:rPr lang="en-US" dirty="0">
                <a:cs typeface="Courier New" panose="02070309020205020404" pitchFamily="49" charset="0"/>
              </a:rPr>
              <a:t>method on the array of contacts!</a:t>
            </a:r>
          </a:p>
          <a:p>
            <a:pPr>
              <a:buFont typeface="Arial" panose="020B0604020202020204" pitchFamily="34" charset="0"/>
              <a:buChar char="•"/>
            </a:pPr>
            <a:endParaRPr lang="en-US" dirty="0">
              <a:cs typeface="Courier New" panose="02070309020205020404" pitchFamily="49" charset="0"/>
            </a:endParaRPr>
          </a:p>
          <a:p>
            <a:pPr>
              <a:buFont typeface="Arial" panose="020B0604020202020204" pitchFamily="34" charset="0"/>
              <a:buChar char="•"/>
            </a:pPr>
            <a:endParaRPr lang="en-US" dirty="0">
              <a:cs typeface="Courier New" panose="02070309020205020404" pitchFamily="49" charset="0"/>
            </a:endParaRPr>
          </a:p>
          <a:p>
            <a:pPr>
              <a:buFont typeface="Arial" panose="020B0604020202020204" pitchFamily="34" charset="0"/>
              <a:buChar char="•"/>
            </a:pPr>
            <a:endParaRPr lang="en-US" dirty="0">
              <a:cs typeface="Courier New" panose="02070309020205020404" pitchFamily="49" charset="0"/>
            </a:endParaRPr>
          </a:p>
        </p:txBody>
      </p:sp>
      <p:sp>
        <p:nvSpPr>
          <p:cNvPr id="4" name="Content Placeholder 3">
            <a:extLst>
              <a:ext uri="{FF2B5EF4-FFF2-40B4-BE49-F238E27FC236}">
                <a16:creationId xmlns:a16="http://schemas.microsoft.com/office/drawing/2014/main" id="{1DF68662-D2FD-FF06-891A-8B27A6309706}"/>
              </a:ext>
            </a:extLst>
          </p:cNvPr>
          <p:cNvSpPr txBox="1">
            <a:spLocks/>
          </p:cNvSpPr>
          <p:nvPr/>
        </p:nvSpPr>
        <p:spPr>
          <a:xfrm>
            <a:off x="4944862" y="2041001"/>
            <a:ext cx="6460278" cy="3942549"/>
          </a:xfrm>
          <a:prstGeom prst="rect">
            <a:avLst/>
          </a:prstGeom>
          <a:solidFill>
            <a:srgbClr val="FFF4CE"/>
          </a:solidFill>
          <a:effectLst>
            <a:softEdge rad="0"/>
          </a:effectLst>
        </p:spPr>
        <p:txBody>
          <a:bodyPr vert="horz" lIns="0" tIns="45720" rIns="0" bIns="45720" rtlCol="0" anchor="t" anchorCtr="0">
            <a:normAutofit fontScale="700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chemeClr val="tx1"/>
                </a:solidFill>
                <a:latin typeface="Courier New" panose="02070309020205020404" pitchFamily="49" charset="0"/>
                <a:cs typeface="Courier New" panose="02070309020205020404" pitchFamily="49" charset="0"/>
              </a:rPr>
              <a:t>&lt;html&gt;&lt;body&gt;&lt;h2&gt;JSON Demo&lt;/h2&gt;</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JSON String&lt;p id="string"&gt;&lt;/p&gt;</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JSON Data&lt;p id="data"&gt;&lt;/p&gt;</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&lt;script&gt;</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function </a:t>
            </a:r>
            <a:r>
              <a:rPr lang="en-US" b="1" dirty="0" err="1">
                <a:solidFill>
                  <a:schemeClr val="tx1"/>
                </a:solidFill>
                <a:latin typeface="Courier New" panose="02070309020205020404" pitchFamily="49" charset="0"/>
                <a:cs typeface="Courier New" panose="02070309020205020404" pitchFamily="49" charset="0"/>
              </a:rPr>
              <a:t>alertIt</a:t>
            </a:r>
            <a:r>
              <a:rPr lang="en-US" b="1" dirty="0">
                <a:solidFill>
                  <a:schemeClr val="tx1"/>
                </a:solidFill>
                <a:latin typeface="Courier New" panose="02070309020205020404" pitchFamily="49" charset="0"/>
                <a:cs typeface="Courier New" panose="02070309020205020404" pitchFamily="49" charset="0"/>
              </a:rPr>
              <a:t>(x) {</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alert("Type:"+</a:t>
            </a:r>
            <a:r>
              <a:rPr lang="en-US" b="1" dirty="0" err="1">
                <a:solidFill>
                  <a:schemeClr val="tx1"/>
                </a:solidFill>
                <a:latin typeface="Courier New" panose="02070309020205020404" pitchFamily="49" charset="0"/>
                <a:cs typeface="Courier New" panose="02070309020205020404" pitchFamily="49" charset="0"/>
              </a:rPr>
              <a:t>x.type</a:t>
            </a:r>
            <a:r>
              <a:rPr lang="en-US" b="1" dirty="0">
                <a:solidFill>
                  <a:schemeClr val="tx1"/>
                </a:solidFill>
                <a:latin typeface="Courier New" panose="02070309020205020404" pitchFamily="49" charset="0"/>
                <a:cs typeface="Courier New" panose="02070309020205020404" pitchFamily="49" charset="0"/>
              </a:rPr>
              <a:t>+" Number:"+</a:t>
            </a:r>
            <a:r>
              <a:rPr lang="en-US" b="1" dirty="0" err="1">
                <a:solidFill>
                  <a:schemeClr val="tx1"/>
                </a:solidFill>
                <a:latin typeface="Courier New" panose="02070309020205020404" pitchFamily="49" charset="0"/>
                <a:cs typeface="Courier New" panose="02070309020205020404" pitchFamily="49" charset="0"/>
              </a:rPr>
              <a:t>x.number</a:t>
            </a:r>
            <a:r>
              <a:rPr lang="en-US" b="1" dirty="0">
                <a:solidFill>
                  <a:schemeClr val="tx1"/>
                </a:solidFill>
                <a:latin typeface="Courier New" panose="02070309020205020404" pitchFamily="49" charset="0"/>
                <a:cs typeface="Courier New" panose="02070309020205020404" pitchFamily="49" charset="0"/>
              </a:rPr>
              <a:t>);</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const </a:t>
            </a:r>
            <a:r>
              <a:rPr lang="en-US" b="1" dirty="0" err="1">
                <a:solidFill>
                  <a:schemeClr val="tx1"/>
                </a:solidFill>
                <a:latin typeface="Courier New" panose="02070309020205020404" pitchFamily="49" charset="0"/>
                <a:cs typeface="Courier New" panose="02070309020205020404" pitchFamily="49" charset="0"/>
              </a:rPr>
              <a:t>myObj</a:t>
            </a:r>
            <a:r>
              <a:rPr lang="en-US" b="1" dirty="0">
                <a:solidFill>
                  <a:schemeClr val="tx1"/>
                </a:solidFill>
                <a:latin typeface="Courier New" panose="02070309020205020404" pitchFamily="49" charset="0"/>
                <a:cs typeface="Courier New" panose="02070309020205020404" pitchFamily="49" charset="0"/>
              </a:rPr>
              <a:t> = { </a:t>
            </a:r>
            <a:r>
              <a:rPr lang="en-US" b="1" dirty="0" err="1">
                <a:solidFill>
                  <a:schemeClr val="tx1"/>
                </a:solidFill>
                <a:latin typeface="Courier New" panose="02070309020205020404" pitchFamily="49" charset="0"/>
                <a:cs typeface="Courier New" panose="02070309020205020404" pitchFamily="49" charset="0"/>
              </a:rPr>
              <a:t>studentId</a:t>
            </a:r>
            <a:r>
              <a:rPr lang="en-US" b="1" dirty="0">
                <a:solidFill>
                  <a:schemeClr val="tx1"/>
                </a:solidFill>
                <a:latin typeface="Courier New" panose="02070309020205020404" pitchFamily="49" charset="0"/>
                <a:cs typeface="Courier New" panose="02070309020205020404" pitchFamily="49" charset="0"/>
              </a:rPr>
              <a:t> : "1234567890",</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contacts :[</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{type: "CELL", number: "555-123-4457" },</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{type: "HOME", number: "555-333-4457" }</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a:t>
            </a:r>
          </a:p>
          <a:p>
            <a:pPr marL="0" indent="0">
              <a:buNone/>
            </a:pPr>
            <a:r>
              <a:rPr lang="en-US" b="1" dirty="0">
                <a:solidFill>
                  <a:schemeClr val="tx1"/>
                </a:solidFill>
                <a:latin typeface="Courier New" panose="02070309020205020404" pitchFamily="49" charset="0"/>
                <a:cs typeface="Courier New" panose="02070309020205020404" pitchFamily="49" charset="0"/>
              </a:rPr>
              <a:t>var </a:t>
            </a:r>
            <a:r>
              <a:rPr lang="en-US" b="1" dirty="0" err="1">
                <a:solidFill>
                  <a:schemeClr val="tx1"/>
                </a:solidFill>
                <a:latin typeface="Courier New" panose="02070309020205020404" pitchFamily="49" charset="0"/>
                <a:cs typeface="Courier New" panose="02070309020205020404" pitchFamily="49" charset="0"/>
              </a:rPr>
              <a:t>tempString</a:t>
            </a:r>
            <a:r>
              <a:rPr lang="en-US" b="1" dirty="0">
                <a:solidFill>
                  <a:schemeClr val="tx1"/>
                </a:solidFill>
                <a:latin typeface="Courier New" panose="02070309020205020404" pitchFamily="49" charset="0"/>
                <a:cs typeface="Courier New" panose="02070309020205020404" pitchFamily="49" charset="0"/>
              </a:rPr>
              <a:t> = </a:t>
            </a:r>
            <a:r>
              <a:rPr lang="en-US" b="1" dirty="0" err="1">
                <a:solidFill>
                  <a:schemeClr val="tx1"/>
                </a:solidFill>
                <a:latin typeface="Courier New" panose="02070309020205020404" pitchFamily="49" charset="0"/>
                <a:cs typeface="Courier New" panose="02070309020205020404" pitchFamily="49" charset="0"/>
              </a:rPr>
              <a:t>JSON.stringify</a:t>
            </a:r>
            <a:r>
              <a:rPr lang="en-US" b="1" dirty="0">
                <a:solidFill>
                  <a:schemeClr val="tx1"/>
                </a:solidFill>
                <a:latin typeface="Courier New" panose="02070309020205020404" pitchFamily="49" charset="0"/>
                <a:cs typeface="Courier New" panose="02070309020205020404" pitchFamily="49" charset="0"/>
              </a:rPr>
              <a:t>(</a:t>
            </a:r>
            <a:r>
              <a:rPr lang="en-US" b="1" dirty="0" err="1">
                <a:solidFill>
                  <a:schemeClr val="tx1"/>
                </a:solidFill>
                <a:latin typeface="Courier New" panose="02070309020205020404" pitchFamily="49" charset="0"/>
                <a:cs typeface="Courier New" panose="02070309020205020404" pitchFamily="49" charset="0"/>
              </a:rPr>
              <a:t>myObj</a:t>
            </a:r>
            <a:r>
              <a:rPr lang="en-US" b="1" dirty="0">
                <a:solidFill>
                  <a:schemeClr val="tx1"/>
                </a:solidFill>
                <a:latin typeface="Courier New" panose="02070309020205020404" pitchFamily="49" charset="0"/>
                <a:cs typeface="Courier New" panose="02070309020205020404" pitchFamily="49" charset="0"/>
              </a:rPr>
              <a:t>);</a:t>
            </a:r>
            <a:br>
              <a:rPr lang="en-US" b="1" dirty="0">
                <a:solidFill>
                  <a:schemeClr val="tx1"/>
                </a:solidFill>
                <a:latin typeface="Courier New" panose="02070309020205020404" pitchFamily="49" charset="0"/>
                <a:cs typeface="Courier New" panose="02070309020205020404" pitchFamily="49" charset="0"/>
              </a:rPr>
            </a:br>
            <a:r>
              <a:rPr lang="en-US" b="1" dirty="0" err="1">
                <a:solidFill>
                  <a:schemeClr val="tx1"/>
                </a:solidFill>
                <a:latin typeface="Courier New" panose="02070309020205020404" pitchFamily="49" charset="0"/>
                <a:cs typeface="Courier New" panose="02070309020205020404" pitchFamily="49" charset="0"/>
              </a:rPr>
              <a:t>document.getElementById</a:t>
            </a:r>
            <a:r>
              <a:rPr lang="en-US" b="1" dirty="0">
                <a:solidFill>
                  <a:schemeClr val="tx1"/>
                </a:solidFill>
                <a:latin typeface="Courier New" panose="02070309020205020404" pitchFamily="49" charset="0"/>
                <a:cs typeface="Courier New" panose="02070309020205020404" pitchFamily="49" charset="0"/>
              </a:rPr>
              <a:t>("string").</a:t>
            </a:r>
            <a:r>
              <a:rPr lang="en-US" b="1" dirty="0" err="1">
                <a:solidFill>
                  <a:schemeClr val="tx1"/>
                </a:solidFill>
                <a:latin typeface="Courier New" panose="02070309020205020404" pitchFamily="49" charset="0"/>
                <a:cs typeface="Courier New" panose="02070309020205020404" pitchFamily="49" charset="0"/>
              </a:rPr>
              <a:t>innerHTML</a:t>
            </a:r>
            <a:r>
              <a:rPr lang="en-US" b="1" dirty="0">
                <a:solidFill>
                  <a:schemeClr val="tx1"/>
                </a:solidFill>
                <a:latin typeface="Courier New" panose="02070309020205020404" pitchFamily="49" charset="0"/>
                <a:cs typeface="Courier New" panose="02070309020205020404" pitchFamily="49" charset="0"/>
              </a:rPr>
              <a:t> = </a:t>
            </a:r>
            <a:r>
              <a:rPr lang="en-US" b="1" dirty="0" err="1">
                <a:solidFill>
                  <a:schemeClr val="tx1"/>
                </a:solidFill>
                <a:latin typeface="Courier New" panose="02070309020205020404" pitchFamily="49" charset="0"/>
                <a:cs typeface="Courier New" panose="02070309020205020404" pitchFamily="49" charset="0"/>
              </a:rPr>
              <a:t>tempString</a:t>
            </a:r>
            <a:r>
              <a:rPr lang="en-US" b="1" dirty="0">
                <a:solidFill>
                  <a:schemeClr val="tx1"/>
                </a:solidFill>
                <a:latin typeface="Courier New" panose="02070309020205020404" pitchFamily="49" charset="0"/>
                <a:cs typeface="Courier New" panose="02070309020205020404" pitchFamily="49" charset="0"/>
              </a:rPr>
              <a:t>;</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var </a:t>
            </a:r>
            <a:r>
              <a:rPr lang="en-US" b="1" dirty="0" err="1">
                <a:solidFill>
                  <a:schemeClr val="tx1"/>
                </a:solidFill>
                <a:latin typeface="Courier New" panose="02070309020205020404" pitchFamily="49" charset="0"/>
                <a:cs typeface="Courier New" panose="02070309020205020404" pitchFamily="49" charset="0"/>
              </a:rPr>
              <a:t>tempObject</a:t>
            </a:r>
            <a:r>
              <a:rPr lang="en-US" b="1" dirty="0">
                <a:solidFill>
                  <a:schemeClr val="tx1"/>
                </a:solidFill>
                <a:latin typeface="Courier New" panose="02070309020205020404" pitchFamily="49" charset="0"/>
                <a:cs typeface="Courier New" panose="02070309020205020404" pitchFamily="49" charset="0"/>
              </a:rPr>
              <a:t> = </a:t>
            </a:r>
            <a:r>
              <a:rPr lang="en-US" b="1" dirty="0" err="1">
                <a:solidFill>
                  <a:schemeClr val="tx1"/>
                </a:solidFill>
                <a:latin typeface="Courier New" panose="02070309020205020404" pitchFamily="49" charset="0"/>
                <a:cs typeface="Courier New" panose="02070309020205020404" pitchFamily="49" charset="0"/>
              </a:rPr>
              <a:t>JSON.parse</a:t>
            </a:r>
            <a:r>
              <a:rPr lang="en-US" b="1" dirty="0">
                <a:solidFill>
                  <a:schemeClr val="tx1"/>
                </a:solidFill>
                <a:latin typeface="Courier New" panose="02070309020205020404" pitchFamily="49" charset="0"/>
                <a:cs typeface="Courier New" panose="02070309020205020404" pitchFamily="49" charset="0"/>
              </a:rPr>
              <a:t>(</a:t>
            </a:r>
            <a:r>
              <a:rPr lang="en-US" b="1" dirty="0" err="1">
                <a:solidFill>
                  <a:schemeClr val="tx1"/>
                </a:solidFill>
                <a:latin typeface="Courier New" panose="02070309020205020404" pitchFamily="49" charset="0"/>
                <a:cs typeface="Courier New" panose="02070309020205020404" pitchFamily="49" charset="0"/>
              </a:rPr>
              <a:t>tempString</a:t>
            </a:r>
            <a:r>
              <a:rPr lang="en-US" b="1" dirty="0">
                <a:solidFill>
                  <a:schemeClr val="tx1"/>
                </a:solidFill>
                <a:latin typeface="Courier New" panose="02070309020205020404" pitchFamily="49" charset="0"/>
                <a:cs typeface="Courier New" panose="02070309020205020404" pitchFamily="49" charset="0"/>
              </a:rPr>
              <a:t>)</a:t>
            </a:r>
            <a:br>
              <a:rPr lang="en-US" b="1" dirty="0">
                <a:solidFill>
                  <a:schemeClr val="tx1"/>
                </a:solidFill>
                <a:latin typeface="Courier New" panose="02070309020205020404" pitchFamily="49" charset="0"/>
                <a:cs typeface="Courier New" panose="02070309020205020404" pitchFamily="49" charset="0"/>
              </a:rPr>
            </a:br>
            <a:r>
              <a:rPr lang="en-US" b="1" dirty="0" err="1">
                <a:solidFill>
                  <a:schemeClr val="tx1"/>
                </a:solidFill>
                <a:latin typeface="Courier New" panose="02070309020205020404" pitchFamily="49" charset="0"/>
                <a:cs typeface="Courier New" panose="02070309020205020404" pitchFamily="49" charset="0"/>
              </a:rPr>
              <a:t>document.getElementById</a:t>
            </a:r>
            <a:r>
              <a:rPr lang="en-US" b="1" dirty="0">
                <a:solidFill>
                  <a:schemeClr val="tx1"/>
                </a:solidFill>
                <a:latin typeface="Courier New" panose="02070309020205020404" pitchFamily="49" charset="0"/>
                <a:cs typeface="Courier New" panose="02070309020205020404" pitchFamily="49" charset="0"/>
              </a:rPr>
              <a:t>("data").</a:t>
            </a:r>
            <a:r>
              <a:rPr lang="en-US" b="1" dirty="0" err="1">
                <a:solidFill>
                  <a:schemeClr val="tx1"/>
                </a:solidFill>
                <a:latin typeface="Courier New" panose="02070309020205020404" pitchFamily="49" charset="0"/>
                <a:cs typeface="Courier New" panose="02070309020205020404" pitchFamily="49" charset="0"/>
              </a:rPr>
              <a:t>innerHTML</a:t>
            </a:r>
            <a:r>
              <a:rPr lang="en-US" b="1" dirty="0">
                <a:solidFill>
                  <a:schemeClr val="tx1"/>
                </a:solidFill>
                <a:latin typeface="Courier New" panose="02070309020205020404" pitchFamily="49" charset="0"/>
                <a:cs typeface="Courier New" panose="02070309020205020404" pitchFamily="49" charset="0"/>
              </a:rPr>
              <a:t> = </a:t>
            </a:r>
            <a:r>
              <a:rPr lang="en-US" b="1" dirty="0" err="1">
                <a:solidFill>
                  <a:schemeClr val="tx1"/>
                </a:solidFill>
                <a:latin typeface="Courier New" panose="02070309020205020404" pitchFamily="49" charset="0"/>
                <a:cs typeface="Courier New" panose="02070309020205020404" pitchFamily="49" charset="0"/>
              </a:rPr>
              <a:t>tempObject.studentId</a:t>
            </a:r>
            <a:r>
              <a:rPr lang="en-US" b="1" dirty="0">
                <a:solidFill>
                  <a:schemeClr val="tx1"/>
                </a:solidFill>
                <a:latin typeface="Courier New" panose="02070309020205020404" pitchFamily="49" charset="0"/>
                <a:cs typeface="Courier New" panose="02070309020205020404" pitchFamily="49" charset="0"/>
              </a:rPr>
              <a:t>;</a:t>
            </a:r>
            <a:br>
              <a:rPr lang="en-US" b="1" dirty="0">
                <a:solidFill>
                  <a:schemeClr val="tx1"/>
                </a:solidFill>
                <a:latin typeface="Courier New" panose="02070309020205020404" pitchFamily="49" charset="0"/>
                <a:cs typeface="Courier New" panose="02070309020205020404" pitchFamily="49" charset="0"/>
              </a:rPr>
            </a:br>
            <a:r>
              <a:rPr lang="en-US" b="1" dirty="0" err="1">
                <a:solidFill>
                  <a:schemeClr val="tx1"/>
                </a:solidFill>
                <a:latin typeface="Courier New" panose="02070309020205020404" pitchFamily="49" charset="0"/>
                <a:cs typeface="Courier New" panose="02070309020205020404" pitchFamily="49" charset="0"/>
              </a:rPr>
              <a:t>tempObject.contacts.forEach</a:t>
            </a:r>
            <a:r>
              <a:rPr lang="en-US" b="1" dirty="0">
                <a:solidFill>
                  <a:schemeClr val="tx1"/>
                </a:solidFill>
                <a:latin typeface="Courier New" panose="02070309020205020404" pitchFamily="49" charset="0"/>
                <a:cs typeface="Courier New" panose="02070309020205020404" pitchFamily="49" charset="0"/>
              </a:rPr>
              <a:t>(</a:t>
            </a:r>
            <a:r>
              <a:rPr lang="en-US" b="1" dirty="0" err="1">
                <a:solidFill>
                  <a:schemeClr val="tx1"/>
                </a:solidFill>
                <a:latin typeface="Courier New" panose="02070309020205020404" pitchFamily="49" charset="0"/>
                <a:cs typeface="Courier New" panose="02070309020205020404" pitchFamily="49" charset="0"/>
              </a:rPr>
              <a:t>alertIt</a:t>
            </a:r>
            <a:r>
              <a:rPr lang="en-US" b="1" dirty="0">
                <a:solidFill>
                  <a:schemeClr val="tx1"/>
                </a:solidFill>
                <a:latin typeface="Courier New" panose="02070309020205020404" pitchFamily="49" charset="0"/>
                <a:cs typeface="Courier New" panose="02070309020205020404" pitchFamily="49" charset="0"/>
              </a:rPr>
              <a:t>);</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&lt;/script&gt;&lt;/body&gt;&lt;/html&gt;</a:t>
            </a:r>
          </a:p>
        </p:txBody>
      </p:sp>
    </p:spTree>
    <p:extLst>
      <p:ext uri="{BB962C8B-B14F-4D97-AF65-F5344CB8AC3E}">
        <p14:creationId xmlns:p14="http://schemas.microsoft.com/office/powerpoint/2010/main" val="42365509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73CF-7E5C-4C65-B0B1-690A8BAE595A}"/>
              </a:ext>
            </a:extLst>
          </p:cNvPr>
          <p:cNvSpPr>
            <a:spLocks noGrp="1"/>
          </p:cNvSpPr>
          <p:nvPr>
            <p:ph type="title"/>
          </p:nvPr>
        </p:nvSpPr>
        <p:spPr>
          <a:xfrm>
            <a:off x="1097280" y="286603"/>
            <a:ext cx="10058400" cy="1450757"/>
          </a:xfrm>
        </p:spPr>
        <p:txBody>
          <a:bodyPr anchor="b">
            <a:normAutofit/>
          </a:bodyPr>
          <a:lstStyle/>
          <a:p>
            <a:r>
              <a:rPr lang="en-US" dirty="0"/>
              <a:t>JSON – Server-Side</a:t>
            </a:r>
          </a:p>
        </p:txBody>
      </p:sp>
      <p:sp>
        <p:nvSpPr>
          <p:cNvPr id="3" name="Content Placeholder 2">
            <a:extLst>
              <a:ext uri="{FF2B5EF4-FFF2-40B4-BE49-F238E27FC236}">
                <a16:creationId xmlns:a16="http://schemas.microsoft.com/office/drawing/2014/main" id="{0292507E-00B1-480A-A8FD-EB00102D58B1}"/>
              </a:ext>
            </a:extLst>
          </p:cNvPr>
          <p:cNvSpPr>
            <a:spLocks noGrp="1"/>
          </p:cNvSpPr>
          <p:nvPr>
            <p:ph sz="half" idx="1"/>
          </p:nvPr>
        </p:nvSpPr>
        <p:spPr>
          <a:xfrm>
            <a:off x="1097280" y="2041001"/>
            <a:ext cx="3749928" cy="3942549"/>
          </a:xfrm>
        </p:spPr>
        <p:txBody>
          <a:bodyPr>
            <a:normAutofit/>
          </a:bodyPr>
          <a:lstStyle/>
          <a:p>
            <a:pPr>
              <a:buFont typeface="Arial" panose="020B0604020202020204" pitchFamily="34" charset="0"/>
              <a:buChar char="•"/>
            </a:pPr>
            <a:r>
              <a:rPr lang="en-US" dirty="0">
                <a:cs typeface="Courier New" panose="02070309020205020404" pitchFamily="49" charset="0"/>
              </a:rPr>
              <a:t>Under PHP there are two similar functions</a:t>
            </a:r>
          </a:p>
          <a:p>
            <a:pPr>
              <a:buFont typeface="Arial" panose="020B0604020202020204" pitchFamily="34" charset="0"/>
              <a:buChar char="•"/>
            </a:pPr>
            <a:r>
              <a:rPr lang="en-US" dirty="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json_encode</a:t>
            </a:r>
            <a:r>
              <a:rPr lang="en-US" b="1" dirty="0">
                <a:latin typeface="Courier New" panose="02070309020205020404" pitchFamily="49" charset="0"/>
                <a:cs typeface="Courier New" panose="02070309020205020404" pitchFamily="49" charset="0"/>
              </a:rPr>
              <a:t>()</a:t>
            </a:r>
            <a:r>
              <a:rPr lang="en-US" dirty="0">
                <a:cs typeface="Courier New" panose="02070309020205020404" pitchFamily="49" charset="0"/>
              </a:rPr>
              <a:t> which converts an object into a JSON compliant string</a:t>
            </a:r>
          </a:p>
          <a:p>
            <a:pPr>
              <a:buFont typeface="Arial" panose="020B0604020202020204" pitchFamily="34" charset="0"/>
              <a:buChar char="•"/>
            </a:pPr>
            <a:r>
              <a:rPr lang="en-US" dirty="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json_decode</a:t>
            </a:r>
            <a:r>
              <a:rPr lang="en-US" b="1" dirty="0">
                <a:latin typeface="Courier New" panose="02070309020205020404" pitchFamily="49" charset="0"/>
                <a:cs typeface="Courier New" panose="02070309020205020404" pitchFamily="49" charset="0"/>
              </a:rPr>
              <a:t>()</a:t>
            </a:r>
            <a:r>
              <a:rPr lang="en-US" b="1" dirty="0">
                <a:cs typeface="Courier New" panose="02070309020205020404" pitchFamily="49" charset="0"/>
              </a:rPr>
              <a:t> </a:t>
            </a:r>
            <a:r>
              <a:rPr lang="en-US" dirty="0">
                <a:cs typeface="Courier New" panose="02070309020205020404" pitchFamily="49" charset="0"/>
              </a:rPr>
              <a:t>which reverses the process.</a:t>
            </a:r>
          </a:p>
          <a:p>
            <a:pPr>
              <a:buFont typeface="Arial" panose="020B0604020202020204" pitchFamily="34" charset="0"/>
              <a:buChar char="•"/>
            </a:pPr>
            <a:endParaRPr lang="en-US" dirty="0">
              <a:cs typeface="Courier New" panose="02070309020205020404" pitchFamily="49" charset="0"/>
            </a:endParaRPr>
          </a:p>
          <a:p>
            <a:pPr>
              <a:buFont typeface="Arial" panose="020B0604020202020204" pitchFamily="34" charset="0"/>
              <a:buChar char="•"/>
            </a:pPr>
            <a:endParaRPr lang="en-US" dirty="0">
              <a:cs typeface="Courier New" panose="02070309020205020404" pitchFamily="49" charset="0"/>
            </a:endParaRPr>
          </a:p>
        </p:txBody>
      </p:sp>
      <p:sp>
        <p:nvSpPr>
          <p:cNvPr id="4" name="Content Placeholder 3">
            <a:extLst>
              <a:ext uri="{FF2B5EF4-FFF2-40B4-BE49-F238E27FC236}">
                <a16:creationId xmlns:a16="http://schemas.microsoft.com/office/drawing/2014/main" id="{1DF68662-D2FD-FF06-891A-8B27A6309706}"/>
              </a:ext>
            </a:extLst>
          </p:cNvPr>
          <p:cNvSpPr txBox="1">
            <a:spLocks/>
          </p:cNvSpPr>
          <p:nvPr/>
        </p:nvSpPr>
        <p:spPr>
          <a:xfrm>
            <a:off x="4944862" y="2041001"/>
            <a:ext cx="6460278" cy="3942549"/>
          </a:xfrm>
          <a:prstGeom prst="rect">
            <a:avLst/>
          </a:prstGeom>
          <a:solidFill>
            <a:srgbClr val="FFF4CE"/>
          </a:solidFill>
          <a:effectLst>
            <a:softEdge rad="0"/>
          </a:effectLst>
        </p:spPr>
        <p:txBody>
          <a:bodyPr vert="horz" lIns="0" tIns="45720" rIns="0" bIns="45720" rtlCol="0" anchor="t" anchorCtr="0">
            <a:normAutofit fontScale="850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chemeClr val="tx1"/>
                </a:solidFill>
                <a:latin typeface="Courier New" panose="02070309020205020404" pitchFamily="49" charset="0"/>
                <a:cs typeface="Courier New" panose="02070309020205020404" pitchFamily="49" charset="0"/>
              </a:rPr>
              <a:t>&lt;?PHP</a:t>
            </a:r>
          </a:p>
          <a:p>
            <a:pPr marL="0" indent="0">
              <a:buNone/>
            </a:pPr>
            <a:r>
              <a:rPr lang="en-US" b="1" dirty="0">
                <a:solidFill>
                  <a:schemeClr val="tx1"/>
                </a:solidFill>
                <a:latin typeface="Courier New" panose="02070309020205020404" pitchFamily="49" charset="0"/>
                <a:cs typeface="Courier New" panose="02070309020205020404" pitchFamily="49" charset="0"/>
              </a:rPr>
              <a:t>$</a:t>
            </a:r>
            <a:r>
              <a:rPr lang="en-US" b="1" dirty="0" err="1">
                <a:solidFill>
                  <a:schemeClr val="tx1"/>
                </a:solidFill>
                <a:latin typeface="Courier New" panose="02070309020205020404" pitchFamily="49" charset="0"/>
                <a:cs typeface="Courier New" panose="02070309020205020404" pitchFamily="49" charset="0"/>
              </a:rPr>
              <a:t>myObj</a:t>
            </a:r>
            <a:r>
              <a:rPr lang="en-US" b="1" dirty="0">
                <a:solidFill>
                  <a:schemeClr val="tx1"/>
                </a:solidFill>
                <a:latin typeface="Courier New" panose="02070309020205020404" pitchFamily="49" charset="0"/>
                <a:cs typeface="Courier New" panose="02070309020205020404" pitchFamily="49" charset="0"/>
              </a:rPr>
              <a:t> = array("</a:t>
            </a:r>
            <a:r>
              <a:rPr lang="en-US" b="1" dirty="0" err="1">
                <a:solidFill>
                  <a:schemeClr val="tx1"/>
                </a:solidFill>
                <a:latin typeface="Courier New" panose="02070309020205020404" pitchFamily="49" charset="0"/>
                <a:cs typeface="Courier New" panose="02070309020205020404" pitchFamily="49" charset="0"/>
              </a:rPr>
              <a:t>studentId</a:t>
            </a:r>
            <a:r>
              <a:rPr lang="en-US" b="1" dirty="0">
                <a:solidFill>
                  <a:schemeClr val="tx1"/>
                </a:solidFill>
                <a:latin typeface="Courier New" panose="02070309020205020404" pitchFamily="49" charset="0"/>
                <a:cs typeface="Courier New" panose="02070309020205020404" pitchFamily="49" charset="0"/>
              </a:rPr>
              <a:t>"=&gt;"Xiao </a:t>
            </a:r>
            <a:r>
              <a:rPr lang="en-US" b="1" dirty="0" err="1">
                <a:solidFill>
                  <a:schemeClr val="tx1"/>
                </a:solidFill>
                <a:latin typeface="Courier New" panose="02070309020205020404" pitchFamily="49" charset="0"/>
                <a:cs typeface="Courier New" panose="02070309020205020404" pitchFamily="49" charset="0"/>
              </a:rPr>
              <a:t>Li","contacts</a:t>
            </a:r>
            <a:r>
              <a:rPr lang="en-US" b="1" dirty="0">
                <a:solidFill>
                  <a:schemeClr val="tx1"/>
                </a:solidFill>
                <a:latin typeface="Courier New" panose="02070309020205020404" pitchFamily="49" charset="0"/>
                <a:cs typeface="Courier New" panose="02070309020205020404" pitchFamily="49" charset="0"/>
              </a:rPr>
              <a:t>"=&gt;array(</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array("type" =&gt; "</a:t>
            </a:r>
            <a:r>
              <a:rPr lang="en-US" b="1" dirty="0" err="1">
                <a:solidFill>
                  <a:schemeClr val="tx1"/>
                </a:solidFill>
                <a:latin typeface="Courier New" panose="02070309020205020404" pitchFamily="49" charset="0"/>
                <a:cs typeface="Courier New" panose="02070309020205020404" pitchFamily="49" charset="0"/>
              </a:rPr>
              <a:t>CELL","number</a:t>
            </a:r>
            <a:r>
              <a:rPr lang="en-US" b="1" dirty="0">
                <a:solidFill>
                  <a:schemeClr val="tx1"/>
                </a:solidFill>
                <a:latin typeface="Courier New" panose="02070309020205020404" pitchFamily="49" charset="0"/>
                <a:cs typeface="Courier New" panose="02070309020205020404" pitchFamily="49" charset="0"/>
              </a:rPr>
              <a:t>"=&gt;"555-123-4567"),</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array("type"=&gt;"</a:t>
            </a:r>
            <a:r>
              <a:rPr lang="en-US" b="1" dirty="0" err="1">
                <a:solidFill>
                  <a:schemeClr val="tx1"/>
                </a:solidFill>
                <a:latin typeface="Courier New" panose="02070309020205020404" pitchFamily="49" charset="0"/>
                <a:cs typeface="Courier New" panose="02070309020205020404" pitchFamily="49" charset="0"/>
              </a:rPr>
              <a:t>HOME","number</a:t>
            </a:r>
            <a:r>
              <a:rPr lang="en-US" b="1" dirty="0">
                <a:solidFill>
                  <a:schemeClr val="tx1"/>
                </a:solidFill>
                <a:latin typeface="Courier New" panose="02070309020205020404" pitchFamily="49" charset="0"/>
                <a:cs typeface="Courier New" panose="02070309020205020404" pitchFamily="49" charset="0"/>
              </a:rPr>
              <a:t>"=&gt;"555-123-5444")));</a:t>
            </a:r>
          </a:p>
          <a:p>
            <a:pPr marL="0" indent="0">
              <a:buNone/>
            </a:pPr>
            <a:r>
              <a:rPr lang="en-US" b="1" dirty="0">
                <a:solidFill>
                  <a:schemeClr val="tx1"/>
                </a:solidFill>
                <a:latin typeface="Courier New" panose="02070309020205020404" pitchFamily="49" charset="0"/>
                <a:cs typeface="Courier New" panose="02070309020205020404" pitchFamily="49" charset="0"/>
              </a:rPr>
              <a:t>$</a:t>
            </a:r>
            <a:r>
              <a:rPr lang="en-US" b="1" dirty="0" err="1">
                <a:solidFill>
                  <a:schemeClr val="tx1"/>
                </a:solidFill>
                <a:latin typeface="Courier New" panose="02070309020205020404" pitchFamily="49" charset="0"/>
                <a:cs typeface="Courier New" panose="02070309020205020404" pitchFamily="49" charset="0"/>
              </a:rPr>
              <a:t>tempString</a:t>
            </a:r>
            <a:r>
              <a:rPr lang="en-US" b="1" dirty="0">
                <a:solidFill>
                  <a:schemeClr val="tx1"/>
                </a:solidFill>
                <a:latin typeface="Courier New" panose="02070309020205020404" pitchFamily="49" charset="0"/>
                <a:cs typeface="Courier New" panose="02070309020205020404" pitchFamily="49" charset="0"/>
              </a:rPr>
              <a:t> = </a:t>
            </a:r>
            <a:r>
              <a:rPr lang="en-US" b="1" dirty="0" err="1">
                <a:solidFill>
                  <a:schemeClr val="tx1"/>
                </a:solidFill>
                <a:latin typeface="Courier New" panose="02070309020205020404" pitchFamily="49" charset="0"/>
                <a:cs typeface="Courier New" panose="02070309020205020404" pitchFamily="49" charset="0"/>
              </a:rPr>
              <a:t>json_encode</a:t>
            </a:r>
            <a:r>
              <a:rPr lang="en-US" b="1" dirty="0">
                <a:solidFill>
                  <a:schemeClr val="tx1"/>
                </a:solidFill>
                <a:latin typeface="Courier New" panose="02070309020205020404" pitchFamily="49" charset="0"/>
                <a:cs typeface="Courier New" panose="02070309020205020404" pitchFamily="49" charset="0"/>
              </a:rPr>
              <a:t>($</a:t>
            </a:r>
            <a:r>
              <a:rPr lang="en-US" b="1" dirty="0" err="1">
                <a:solidFill>
                  <a:schemeClr val="tx1"/>
                </a:solidFill>
                <a:latin typeface="Courier New" panose="02070309020205020404" pitchFamily="49" charset="0"/>
                <a:cs typeface="Courier New" panose="02070309020205020404" pitchFamily="49" charset="0"/>
              </a:rPr>
              <a:t>myObj</a:t>
            </a:r>
            <a:r>
              <a:rPr lang="en-US" b="1" dirty="0">
                <a:solidFill>
                  <a:schemeClr val="tx1"/>
                </a:solidFill>
                <a:latin typeface="Courier New" panose="02070309020205020404" pitchFamily="49" charset="0"/>
                <a:cs typeface="Courier New" panose="02070309020205020404" pitchFamily="49" charset="0"/>
              </a:rPr>
              <a:t>);</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a:t>
            </a:r>
            <a:r>
              <a:rPr lang="en-US" b="1" dirty="0" err="1">
                <a:solidFill>
                  <a:schemeClr val="tx1"/>
                </a:solidFill>
                <a:latin typeface="Courier New" panose="02070309020205020404" pitchFamily="49" charset="0"/>
                <a:cs typeface="Courier New" panose="02070309020205020404" pitchFamily="49" charset="0"/>
              </a:rPr>
              <a:t>tempObject</a:t>
            </a:r>
            <a:r>
              <a:rPr lang="en-US" b="1" dirty="0">
                <a:solidFill>
                  <a:schemeClr val="tx1"/>
                </a:solidFill>
                <a:latin typeface="Courier New" panose="02070309020205020404" pitchFamily="49" charset="0"/>
                <a:cs typeface="Courier New" panose="02070309020205020404" pitchFamily="49" charset="0"/>
              </a:rPr>
              <a:t> = </a:t>
            </a:r>
            <a:r>
              <a:rPr lang="en-US" b="1" dirty="0" err="1">
                <a:solidFill>
                  <a:schemeClr val="tx1"/>
                </a:solidFill>
                <a:latin typeface="Courier New" panose="02070309020205020404" pitchFamily="49" charset="0"/>
                <a:cs typeface="Courier New" panose="02070309020205020404" pitchFamily="49" charset="0"/>
              </a:rPr>
              <a:t>json_decode</a:t>
            </a:r>
            <a:r>
              <a:rPr lang="en-US" b="1" dirty="0">
                <a:solidFill>
                  <a:schemeClr val="tx1"/>
                </a:solidFill>
                <a:latin typeface="Courier New" panose="02070309020205020404" pitchFamily="49" charset="0"/>
                <a:cs typeface="Courier New" panose="02070309020205020404" pitchFamily="49" charset="0"/>
              </a:rPr>
              <a:t>($</a:t>
            </a:r>
            <a:r>
              <a:rPr lang="en-US" b="1" dirty="0" err="1">
                <a:solidFill>
                  <a:schemeClr val="tx1"/>
                </a:solidFill>
                <a:latin typeface="Courier New" panose="02070309020205020404" pitchFamily="49" charset="0"/>
                <a:cs typeface="Courier New" panose="02070309020205020404" pitchFamily="49" charset="0"/>
              </a:rPr>
              <a:t>tempString</a:t>
            </a:r>
            <a:r>
              <a:rPr lang="en-US" b="1" dirty="0">
                <a:solidFill>
                  <a:schemeClr val="tx1"/>
                </a:solidFill>
                <a:latin typeface="Courier New" panose="02070309020205020404" pitchFamily="49" charset="0"/>
                <a:cs typeface="Courier New" panose="02070309020205020404" pitchFamily="49" charset="0"/>
              </a:rPr>
              <a:t>);</a:t>
            </a:r>
          </a:p>
          <a:p>
            <a:pPr marL="0" indent="0">
              <a:buNone/>
            </a:pPr>
            <a:r>
              <a:rPr lang="en-US" b="1" dirty="0">
                <a:solidFill>
                  <a:schemeClr val="tx1"/>
                </a:solidFill>
                <a:latin typeface="Courier New" panose="02070309020205020404" pitchFamily="49" charset="0"/>
                <a:cs typeface="Courier New" panose="02070309020205020404" pitchFamily="49" charset="0"/>
              </a:rPr>
              <a:t>print ($</a:t>
            </a:r>
            <a:r>
              <a:rPr lang="en-US" b="1" dirty="0" err="1">
                <a:solidFill>
                  <a:schemeClr val="tx1"/>
                </a:solidFill>
                <a:latin typeface="Courier New" panose="02070309020205020404" pitchFamily="49" charset="0"/>
                <a:cs typeface="Courier New" panose="02070309020205020404" pitchFamily="49" charset="0"/>
              </a:rPr>
              <a:t>tempString</a:t>
            </a:r>
            <a:r>
              <a:rPr lang="en-US" b="1" dirty="0">
                <a:solidFill>
                  <a:schemeClr val="tx1"/>
                </a:solidFill>
                <a:latin typeface="Courier New" panose="02070309020205020404" pitchFamily="49" charset="0"/>
                <a:cs typeface="Courier New" panose="02070309020205020404" pitchFamily="49" charset="0"/>
              </a:rPr>
              <a:t>."&lt;</a:t>
            </a:r>
            <a:r>
              <a:rPr lang="en-US" b="1" dirty="0" err="1">
                <a:solidFill>
                  <a:schemeClr val="tx1"/>
                </a:solidFill>
                <a:latin typeface="Courier New" panose="02070309020205020404" pitchFamily="49" charset="0"/>
                <a:cs typeface="Courier New" panose="02070309020205020404" pitchFamily="49" charset="0"/>
              </a:rPr>
              <a:t>br</a:t>
            </a:r>
            <a:r>
              <a:rPr lang="en-US" b="1" dirty="0">
                <a:solidFill>
                  <a:schemeClr val="tx1"/>
                </a:solidFill>
                <a:latin typeface="Courier New" panose="02070309020205020404" pitchFamily="49" charset="0"/>
                <a:cs typeface="Courier New" panose="02070309020205020404" pitchFamily="49" charset="0"/>
              </a:rPr>
              <a:t>&gt;");</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print($</a:t>
            </a:r>
            <a:r>
              <a:rPr lang="en-US" b="1" dirty="0" err="1">
                <a:solidFill>
                  <a:schemeClr val="tx1"/>
                </a:solidFill>
                <a:latin typeface="Courier New" panose="02070309020205020404" pitchFamily="49" charset="0"/>
                <a:cs typeface="Courier New" panose="02070309020205020404" pitchFamily="49" charset="0"/>
              </a:rPr>
              <a:t>tempObject</a:t>
            </a:r>
            <a:r>
              <a:rPr lang="en-US" b="1" dirty="0">
                <a:solidFill>
                  <a:schemeClr val="tx1"/>
                </a:solidFill>
                <a:latin typeface="Courier New" panose="02070309020205020404" pitchFamily="49" charset="0"/>
                <a:cs typeface="Courier New" panose="02070309020205020404" pitchFamily="49" charset="0"/>
              </a:rPr>
              <a:t>-&gt;</a:t>
            </a:r>
            <a:r>
              <a:rPr lang="en-US" b="1" dirty="0" err="1">
                <a:solidFill>
                  <a:schemeClr val="tx1"/>
                </a:solidFill>
                <a:latin typeface="Courier New" panose="02070309020205020404" pitchFamily="49" charset="0"/>
                <a:cs typeface="Courier New" panose="02070309020205020404" pitchFamily="49" charset="0"/>
              </a:rPr>
              <a:t>studentId</a:t>
            </a:r>
            <a:r>
              <a:rPr lang="en-US" b="1" dirty="0">
                <a:solidFill>
                  <a:schemeClr val="tx1"/>
                </a:solidFill>
                <a:latin typeface="Courier New" panose="02070309020205020404" pitchFamily="49" charset="0"/>
                <a:cs typeface="Courier New" panose="02070309020205020404" pitchFamily="49" charset="0"/>
              </a:rPr>
              <a:t>."&lt;</a:t>
            </a:r>
            <a:r>
              <a:rPr lang="en-US" b="1" dirty="0" err="1">
                <a:solidFill>
                  <a:schemeClr val="tx1"/>
                </a:solidFill>
                <a:latin typeface="Courier New" panose="02070309020205020404" pitchFamily="49" charset="0"/>
                <a:cs typeface="Courier New" panose="02070309020205020404" pitchFamily="49" charset="0"/>
              </a:rPr>
              <a:t>br</a:t>
            </a:r>
            <a:r>
              <a:rPr lang="en-US" b="1" dirty="0">
                <a:solidFill>
                  <a:schemeClr val="tx1"/>
                </a:solidFill>
                <a:latin typeface="Courier New" panose="02070309020205020404" pitchFamily="49" charset="0"/>
                <a:cs typeface="Courier New" panose="02070309020205020404" pitchFamily="49" charset="0"/>
              </a:rPr>
              <a:t>&gt;");</a:t>
            </a:r>
          </a:p>
          <a:p>
            <a:pPr marL="0" indent="0">
              <a:buNone/>
            </a:pPr>
            <a:r>
              <a:rPr lang="en-US" b="1" dirty="0">
                <a:solidFill>
                  <a:schemeClr val="tx1"/>
                </a:solidFill>
                <a:latin typeface="Courier New" panose="02070309020205020404" pitchFamily="49" charset="0"/>
                <a:cs typeface="Courier New" panose="02070309020205020404" pitchFamily="49" charset="0"/>
              </a:rPr>
              <a:t>foreach ( $</a:t>
            </a:r>
            <a:r>
              <a:rPr lang="en-US" b="1" dirty="0" err="1">
                <a:solidFill>
                  <a:schemeClr val="tx1"/>
                </a:solidFill>
                <a:latin typeface="Courier New" panose="02070309020205020404" pitchFamily="49" charset="0"/>
                <a:cs typeface="Courier New" panose="02070309020205020404" pitchFamily="49" charset="0"/>
              </a:rPr>
              <a:t>tempObject</a:t>
            </a:r>
            <a:r>
              <a:rPr lang="en-US" b="1" dirty="0">
                <a:solidFill>
                  <a:schemeClr val="tx1"/>
                </a:solidFill>
                <a:latin typeface="Courier New" panose="02070309020205020404" pitchFamily="49" charset="0"/>
                <a:cs typeface="Courier New" panose="02070309020205020404" pitchFamily="49" charset="0"/>
              </a:rPr>
              <a:t>-&gt;contacts as $item)</a:t>
            </a:r>
            <a:br>
              <a:rPr lang="en-US" b="1" dirty="0">
                <a:solidFill>
                  <a:schemeClr val="tx1"/>
                </a:solidFill>
                <a:latin typeface="Courier New" panose="02070309020205020404" pitchFamily="49" charset="0"/>
                <a:cs typeface="Courier New" panose="02070309020205020404" pitchFamily="49" charset="0"/>
              </a:rPr>
            </a:br>
            <a:r>
              <a:rPr lang="en-US" b="1" dirty="0">
                <a:solidFill>
                  <a:schemeClr val="tx1"/>
                </a:solidFill>
                <a:latin typeface="Courier New" panose="02070309020205020404" pitchFamily="49" charset="0"/>
                <a:cs typeface="Courier New" panose="02070309020205020404" pitchFamily="49" charset="0"/>
              </a:rPr>
              <a:t>{ print($item-&gt;type." ".$item-&gt;number."&lt;</a:t>
            </a:r>
            <a:r>
              <a:rPr lang="en-US" b="1" dirty="0" err="1">
                <a:solidFill>
                  <a:schemeClr val="tx1"/>
                </a:solidFill>
                <a:latin typeface="Courier New" panose="02070309020205020404" pitchFamily="49" charset="0"/>
                <a:cs typeface="Courier New" panose="02070309020205020404" pitchFamily="49" charset="0"/>
              </a:rPr>
              <a:t>br</a:t>
            </a:r>
            <a:r>
              <a:rPr lang="en-US" b="1" dirty="0">
                <a:solidFill>
                  <a:schemeClr val="tx1"/>
                </a:solidFill>
                <a:latin typeface="Courier New" panose="02070309020205020404" pitchFamily="49" charset="0"/>
                <a:cs typeface="Courier New" panose="02070309020205020404" pitchFamily="49" charset="0"/>
              </a:rPr>
              <a:t>&gt;");}</a:t>
            </a:r>
          </a:p>
          <a:p>
            <a:pPr marL="0" indent="0">
              <a:buNone/>
            </a:pPr>
            <a:r>
              <a:rPr lang="en-US" b="1" dirty="0">
                <a:solidFill>
                  <a:schemeClr val="tx1"/>
                </a:solidFill>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4269758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47D64-D46A-F299-C5F5-448C8DEB5B58}"/>
              </a:ext>
            </a:extLst>
          </p:cNvPr>
          <p:cNvSpPr>
            <a:spLocks noGrp="1"/>
          </p:cNvSpPr>
          <p:nvPr>
            <p:ph type="title"/>
          </p:nvPr>
        </p:nvSpPr>
        <p:spPr/>
        <p:txBody>
          <a:bodyPr/>
          <a:lstStyle/>
          <a:p>
            <a:r>
              <a:rPr lang="en-US" dirty="0"/>
              <a:t>Web Services and REST</a:t>
            </a:r>
            <a:endParaRPr lang="en-CA" dirty="0"/>
          </a:p>
        </p:txBody>
      </p:sp>
      <p:sp>
        <p:nvSpPr>
          <p:cNvPr id="3" name="Text Placeholder 2">
            <a:extLst>
              <a:ext uri="{FF2B5EF4-FFF2-40B4-BE49-F238E27FC236}">
                <a16:creationId xmlns:a16="http://schemas.microsoft.com/office/drawing/2014/main" id="{C21152E5-7605-FFCD-422B-3DCC6FF1ED4C}"/>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37714453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73CF-7E5C-4C65-B0B1-690A8BAE595A}"/>
              </a:ext>
            </a:extLst>
          </p:cNvPr>
          <p:cNvSpPr>
            <a:spLocks noGrp="1"/>
          </p:cNvSpPr>
          <p:nvPr>
            <p:ph type="title"/>
          </p:nvPr>
        </p:nvSpPr>
        <p:spPr>
          <a:xfrm>
            <a:off x="1097280" y="286603"/>
            <a:ext cx="10058400" cy="1450757"/>
          </a:xfrm>
        </p:spPr>
        <p:txBody>
          <a:bodyPr anchor="b">
            <a:normAutofit/>
          </a:bodyPr>
          <a:lstStyle/>
          <a:p>
            <a:r>
              <a:rPr lang="en-US" dirty="0"/>
              <a:t>Web Services - Introduction</a:t>
            </a:r>
          </a:p>
        </p:txBody>
      </p:sp>
      <p:sp>
        <p:nvSpPr>
          <p:cNvPr id="3" name="Content Placeholder 2">
            <a:extLst>
              <a:ext uri="{FF2B5EF4-FFF2-40B4-BE49-F238E27FC236}">
                <a16:creationId xmlns:a16="http://schemas.microsoft.com/office/drawing/2014/main" id="{0292507E-00B1-480A-A8FD-EB00102D58B1}"/>
              </a:ext>
            </a:extLst>
          </p:cNvPr>
          <p:cNvSpPr>
            <a:spLocks noGrp="1"/>
          </p:cNvSpPr>
          <p:nvPr>
            <p:ph sz="half" idx="1"/>
          </p:nvPr>
        </p:nvSpPr>
        <p:spPr>
          <a:xfrm>
            <a:off x="1097280" y="2120900"/>
            <a:ext cx="10058400" cy="3942549"/>
          </a:xfrm>
        </p:spPr>
        <p:txBody>
          <a:bodyPr>
            <a:normAutofit/>
          </a:bodyPr>
          <a:lstStyle/>
          <a:p>
            <a:pPr>
              <a:buFont typeface="Arial" panose="020B0604020202020204" pitchFamily="34" charset="0"/>
              <a:buChar char="•"/>
            </a:pPr>
            <a:r>
              <a:rPr lang="en-US" dirty="0">
                <a:cs typeface="Courier New" panose="02070309020205020404" pitchFamily="49" charset="0"/>
              </a:rPr>
              <a:t>As our server-side application becomes more and more streamlined we can start to think of it as less of a script that generates an entire web application (although the initial GUI code will still be delivered in the first HTTP Request) and more like a toolbox that provides access to whatever data or calculations our application GUI needs.</a:t>
            </a:r>
          </a:p>
          <a:p>
            <a:pPr>
              <a:buFont typeface="Arial" panose="020B0604020202020204" pitchFamily="34" charset="0"/>
              <a:buChar char="•"/>
            </a:pPr>
            <a:r>
              <a:rPr lang="en-US" dirty="0">
                <a:cs typeface="Courier New" panose="02070309020205020404" pitchFamily="49" charset="0"/>
              </a:rPr>
              <a:t>It starts to make sense to entirely decouple the HTML/JavaScript responsible for the GUI from the data-heavy work of our server-side script.  Perhaps making the GUI just an application which loads once and after that does all it’s work by making  </a:t>
            </a:r>
            <a:r>
              <a:rPr lang="en-US" b="1" dirty="0" err="1">
                <a:latin typeface="Courier New" panose="02070309020205020404" pitchFamily="49" charset="0"/>
                <a:cs typeface="Courier New" panose="02070309020205020404" pitchFamily="49" charset="0"/>
              </a:rPr>
              <a:t>XMLHttpRequest</a:t>
            </a:r>
            <a:r>
              <a:rPr lang="en-US" b="1" dirty="0">
                <a:latin typeface="Courier New" panose="02070309020205020404" pitchFamily="49" charset="0"/>
                <a:cs typeface="Courier New" panose="02070309020205020404" pitchFamily="49" charset="0"/>
              </a:rPr>
              <a:t>()</a:t>
            </a:r>
            <a:r>
              <a:rPr lang="en-US" dirty="0">
                <a:cs typeface="Courier New" panose="02070309020205020404" pitchFamily="49" charset="0"/>
              </a:rPr>
              <a:t> calls to our script.</a:t>
            </a:r>
          </a:p>
          <a:p>
            <a:pPr>
              <a:buFont typeface="Arial" panose="020B0604020202020204" pitchFamily="34" charset="0"/>
              <a:buChar char="•"/>
            </a:pPr>
            <a:r>
              <a:rPr lang="en-US" dirty="0">
                <a:cs typeface="Courier New" panose="02070309020205020404" pitchFamily="49" charset="0"/>
              </a:rPr>
              <a:t>When an application separates all of its functionality in this way, to the point that someone could, in theory write an entirely different GUI and just point it at our server-side script. We refer to this kind of web architecture as a: </a:t>
            </a:r>
            <a:r>
              <a:rPr lang="en-US" b="1" u="sng" dirty="0">
                <a:cs typeface="Courier New" panose="02070309020205020404" pitchFamily="49" charset="0"/>
              </a:rPr>
              <a:t>web service</a:t>
            </a:r>
            <a:r>
              <a:rPr lang="en-US" dirty="0">
                <a:cs typeface="Courier New" panose="02070309020205020404" pitchFamily="49" charset="0"/>
              </a:rPr>
              <a:t>.</a:t>
            </a:r>
          </a:p>
        </p:txBody>
      </p:sp>
    </p:spTree>
    <p:extLst>
      <p:ext uri="{BB962C8B-B14F-4D97-AF65-F5344CB8AC3E}">
        <p14:creationId xmlns:p14="http://schemas.microsoft.com/office/powerpoint/2010/main" val="37214395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73CF-7E5C-4C65-B0B1-690A8BAE595A}"/>
              </a:ext>
            </a:extLst>
          </p:cNvPr>
          <p:cNvSpPr>
            <a:spLocks noGrp="1"/>
          </p:cNvSpPr>
          <p:nvPr>
            <p:ph type="title"/>
          </p:nvPr>
        </p:nvSpPr>
        <p:spPr>
          <a:xfrm>
            <a:off x="1097280" y="286603"/>
            <a:ext cx="10058400" cy="1450757"/>
          </a:xfrm>
        </p:spPr>
        <p:txBody>
          <a:bodyPr anchor="b">
            <a:normAutofit/>
          </a:bodyPr>
          <a:lstStyle/>
          <a:p>
            <a:r>
              <a:rPr lang="en-US" dirty="0"/>
              <a:t>Web Services - Introduction</a:t>
            </a:r>
          </a:p>
        </p:txBody>
      </p:sp>
      <p:sp>
        <p:nvSpPr>
          <p:cNvPr id="3" name="Content Placeholder 2">
            <a:extLst>
              <a:ext uri="{FF2B5EF4-FFF2-40B4-BE49-F238E27FC236}">
                <a16:creationId xmlns:a16="http://schemas.microsoft.com/office/drawing/2014/main" id="{0292507E-00B1-480A-A8FD-EB00102D58B1}"/>
              </a:ext>
            </a:extLst>
          </p:cNvPr>
          <p:cNvSpPr>
            <a:spLocks noGrp="1"/>
          </p:cNvSpPr>
          <p:nvPr>
            <p:ph sz="half" idx="1"/>
          </p:nvPr>
        </p:nvSpPr>
        <p:spPr>
          <a:xfrm>
            <a:off x="1097280" y="2120900"/>
            <a:ext cx="10058400" cy="3942549"/>
          </a:xfrm>
        </p:spPr>
        <p:txBody>
          <a:bodyPr>
            <a:normAutofit lnSpcReduction="10000"/>
          </a:bodyPr>
          <a:lstStyle/>
          <a:p>
            <a:pPr>
              <a:buFont typeface="Arial" panose="020B0604020202020204" pitchFamily="34" charset="0"/>
              <a:buChar char="•"/>
            </a:pPr>
            <a:r>
              <a:rPr lang="en-US" dirty="0">
                <a:cs typeface="Courier New" panose="02070309020205020404" pitchFamily="49" charset="0"/>
              </a:rPr>
              <a:t>Early on in the history of The Internet there were many different protocols for performing different operations on computers over a network: FTP (File Transfer Protocol) was used to transfer files between systems.  SMTP (Simple Mail Transport Protocol) was used to transfer mail.  IRC (Internet Relay Chat) was used for real-time communication between people. There was also a protocol for running a program that resided on another machine: RPC (remote procedure call)</a:t>
            </a:r>
          </a:p>
          <a:p>
            <a:pPr>
              <a:buFont typeface="Arial" panose="020B0604020202020204" pitchFamily="34" charset="0"/>
              <a:buChar char="•"/>
            </a:pPr>
            <a:r>
              <a:rPr lang="en-US" dirty="0">
                <a:cs typeface="Courier New" panose="02070309020205020404" pitchFamily="49" charset="0"/>
              </a:rPr>
              <a:t>As the web became the main way people used The Internet, the networks that supported it became increasingly “HTTP friendly”.  Activities like creating an HTTP based service for downloading files became easier to deploy than setting up an FTP server.</a:t>
            </a:r>
          </a:p>
          <a:p>
            <a:pPr>
              <a:buFont typeface="Arial" panose="020B0604020202020204" pitchFamily="34" charset="0"/>
              <a:buChar char="•"/>
            </a:pPr>
            <a:r>
              <a:rPr lang="en-US" dirty="0">
                <a:cs typeface="Courier New" panose="02070309020205020404" pitchFamily="49" charset="0"/>
              </a:rPr>
              <a:t> Many applications that ran on an office network like Microsoft Outlook were not so easy to run from a remote location on The Internet since they relied on RPC.  To fix this, Microsoft encapsulated their RPC protocol to run over HTTP (known as RPC-over-HTTP).  Many point to Microsoft Outlook an example of a web service.</a:t>
            </a:r>
          </a:p>
        </p:txBody>
      </p:sp>
    </p:spTree>
    <p:extLst>
      <p:ext uri="{BB962C8B-B14F-4D97-AF65-F5344CB8AC3E}">
        <p14:creationId xmlns:p14="http://schemas.microsoft.com/office/powerpoint/2010/main" val="10440853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73CF-7E5C-4C65-B0B1-690A8BAE595A}"/>
              </a:ext>
            </a:extLst>
          </p:cNvPr>
          <p:cNvSpPr>
            <a:spLocks noGrp="1"/>
          </p:cNvSpPr>
          <p:nvPr>
            <p:ph type="title"/>
          </p:nvPr>
        </p:nvSpPr>
        <p:spPr>
          <a:xfrm>
            <a:off x="1097280" y="286603"/>
            <a:ext cx="10058400" cy="1450757"/>
          </a:xfrm>
        </p:spPr>
        <p:txBody>
          <a:bodyPr anchor="b">
            <a:normAutofit/>
          </a:bodyPr>
          <a:lstStyle/>
          <a:p>
            <a:r>
              <a:rPr lang="en-US" dirty="0"/>
              <a:t>Web Services - Example</a:t>
            </a:r>
          </a:p>
        </p:txBody>
      </p:sp>
      <p:sp>
        <p:nvSpPr>
          <p:cNvPr id="3" name="Content Placeholder 2">
            <a:extLst>
              <a:ext uri="{FF2B5EF4-FFF2-40B4-BE49-F238E27FC236}">
                <a16:creationId xmlns:a16="http://schemas.microsoft.com/office/drawing/2014/main" id="{0292507E-00B1-480A-A8FD-EB00102D58B1}"/>
              </a:ext>
            </a:extLst>
          </p:cNvPr>
          <p:cNvSpPr>
            <a:spLocks noGrp="1"/>
          </p:cNvSpPr>
          <p:nvPr>
            <p:ph sz="half" idx="1"/>
          </p:nvPr>
        </p:nvSpPr>
        <p:spPr>
          <a:xfrm>
            <a:off x="1097280" y="2120900"/>
            <a:ext cx="10058400" cy="3942549"/>
          </a:xfrm>
        </p:spPr>
        <p:txBody>
          <a:bodyPr>
            <a:normAutofit lnSpcReduction="10000"/>
          </a:bodyPr>
          <a:lstStyle/>
          <a:p>
            <a:pPr>
              <a:buFont typeface="Arial" panose="020B0604020202020204" pitchFamily="34" charset="0"/>
              <a:buChar char="•"/>
            </a:pPr>
            <a:r>
              <a:rPr lang="en-US" dirty="0">
                <a:cs typeface="Courier New" panose="02070309020205020404" pitchFamily="49" charset="0"/>
              </a:rPr>
              <a:t>Google has a simple web service for using it’s search engine.  It allows anyone to leverage Google’s search technology though a simple HTTP GET Request.  Consider the following URL:</a:t>
            </a:r>
          </a:p>
          <a:p>
            <a:pPr marL="0" indent="0">
              <a:buNone/>
            </a:pPr>
            <a:r>
              <a:rPr lang="en-US" b="1" dirty="0">
                <a:latin typeface="Courier New" panose="02070309020205020404" pitchFamily="49" charset="0"/>
                <a:cs typeface="Courier New" panose="02070309020205020404" pitchFamily="49" charset="0"/>
              </a:rPr>
              <a:t>https://www.googleapis.com/customsearch/v1?[parameters]</a:t>
            </a:r>
          </a:p>
          <a:p>
            <a:pPr>
              <a:buFont typeface="Arial" panose="020B0604020202020204" pitchFamily="34" charset="0"/>
              <a:buChar char="•"/>
            </a:pPr>
            <a:r>
              <a:rPr lang="en-US" dirty="0">
                <a:cs typeface="Courier New" panose="02070309020205020404" pitchFamily="49" charset="0"/>
              </a:rPr>
              <a:t>To function we need to supply this URL with a few parameters:</a:t>
            </a:r>
          </a:p>
          <a:p>
            <a:pPr>
              <a:buFont typeface="Arial" panose="020B0604020202020204" pitchFamily="34" charset="0"/>
              <a:buChar char="•"/>
            </a:pPr>
            <a:r>
              <a:rPr lang="en-US" b="1" dirty="0">
                <a:cs typeface="Courier New" panose="02070309020205020404" pitchFamily="49" charset="0"/>
              </a:rPr>
              <a:t>key: </a:t>
            </a:r>
            <a:r>
              <a:rPr lang="en-US" dirty="0">
                <a:cs typeface="Courier New" panose="02070309020205020404" pitchFamily="49" charset="0"/>
              </a:rPr>
              <a:t>This is an API key. Many public web services require some form of registration.  Many for client management.  If a particular client starts to misbehave (e.g., Generate thousands of search requests) the team at Google can simply revoke that API key.</a:t>
            </a:r>
          </a:p>
          <a:p>
            <a:pPr>
              <a:buFont typeface="Arial" panose="020B0604020202020204" pitchFamily="34" charset="0"/>
              <a:buChar char="•"/>
            </a:pPr>
            <a:r>
              <a:rPr lang="en-US" b="1" dirty="0">
                <a:cs typeface="Courier New" panose="02070309020205020404" pitchFamily="49" charset="0"/>
              </a:rPr>
              <a:t>cx:</a:t>
            </a:r>
            <a:r>
              <a:rPr lang="en-US" dirty="0">
                <a:cs typeface="Courier New" panose="02070309020205020404" pitchFamily="49" charset="0"/>
              </a:rPr>
              <a:t> This is the search engine ID.  Google allows you to customize it’s search engine so that it can be used to search just a few sites or they entire internet.</a:t>
            </a:r>
          </a:p>
          <a:p>
            <a:pPr>
              <a:buFont typeface="Arial" panose="020B0604020202020204" pitchFamily="34" charset="0"/>
              <a:buChar char="•"/>
            </a:pPr>
            <a:r>
              <a:rPr lang="en-US" b="1" dirty="0">
                <a:cs typeface="Courier New" panose="02070309020205020404" pitchFamily="49" charset="0"/>
              </a:rPr>
              <a:t>q:</a:t>
            </a:r>
            <a:r>
              <a:rPr lang="en-US" dirty="0">
                <a:cs typeface="Courier New" panose="02070309020205020404" pitchFamily="49" charset="0"/>
              </a:rPr>
              <a:t> This is the search criteria that you are passing to the search engine.</a:t>
            </a:r>
          </a:p>
        </p:txBody>
      </p:sp>
    </p:spTree>
    <p:extLst>
      <p:ext uri="{BB962C8B-B14F-4D97-AF65-F5344CB8AC3E}">
        <p14:creationId xmlns:p14="http://schemas.microsoft.com/office/powerpoint/2010/main" val="1679909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73CF-7E5C-4C65-B0B1-690A8BAE595A}"/>
              </a:ext>
            </a:extLst>
          </p:cNvPr>
          <p:cNvSpPr>
            <a:spLocks noGrp="1"/>
          </p:cNvSpPr>
          <p:nvPr>
            <p:ph type="title"/>
          </p:nvPr>
        </p:nvSpPr>
        <p:spPr>
          <a:xfrm>
            <a:off x="1097280" y="286603"/>
            <a:ext cx="10058400" cy="1450757"/>
          </a:xfrm>
        </p:spPr>
        <p:txBody>
          <a:bodyPr anchor="b">
            <a:normAutofit/>
          </a:bodyPr>
          <a:lstStyle/>
          <a:p>
            <a:r>
              <a:rPr lang="en-US" dirty="0"/>
              <a:t>Web Services - Example</a:t>
            </a:r>
          </a:p>
        </p:txBody>
      </p:sp>
      <p:sp>
        <p:nvSpPr>
          <p:cNvPr id="3" name="Content Placeholder 2">
            <a:extLst>
              <a:ext uri="{FF2B5EF4-FFF2-40B4-BE49-F238E27FC236}">
                <a16:creationId xmlns:a16="http://schemas.microsoft.com/office/drawing/2014/main" id="{0292507E-00B1-480A-A8FD-EB00102D58B1}"/>
              </a:ext>
            </a:extLst>
          </p:cNvPr>
          <p:cNvSpPr>
            <a:spLocks noGrp="1"/>
          </p:cNvSpPr>
          <p:nvPr>
            <p:ph sz="half" idx="1"/>
          </p:nvPr>
        </p:nvSpPr>
        <p:spPr>
          <a:xfrm>
            <a:off x="1097280" y="2120900"/>
            <a:ext cx="10058400" cy="3942549"/>
          </a:xfrm>
        </p:spPr>
        <p:txBody>
          <a:bodyPr>
            <a:normAutofit/>
          </a:bodyPr>
          <a:lstStyle/>
          <a:p>
            <a:pPr>
              <a:buFont typeface="Arial" panose="020B0604020202020204" pitchFamily="34" charset="0"/>
              <a:buChar char="•"/>
            </a:pPr>
            <a:r>
              <a:rPr lang="en-US" dirty="0">
                <a:cs typeface="Courier New" panose="02070309020205020404" pitchFamily="49" charset="0"/>
              </a:rPr>
              <a:t>We can use this application right now to search for mentions of the “Loch Ness Monster”</a:t>
            </a:r>
          </a:p>
          <a:p>
            <a:pPr>
              <a:buFont typeface="Arial" panose="020B0604020202020204" pitchFamily="34" charset="0"/>
              <a:buChar char="•"/>
            </a:pPr>
            <a:r>
              <a:rPr lang="en-US" dirty="0">
                <a:cs typeface="Courier New" panose="02070309020205020404" pitchFamily="49" charset="0"/>
                <a:hlinkClick r:id="rId2"/>
              </a:rPr>
              <a:t>https://www.googleapis.com/customsearch/v1?key=AIzaSyA_tRUEnf-GDg2ckBf6iw4IPuIkzvtL2bU&amp;cx=c5088db92f54a41a8&amp;q=loch%20ness%20monster</a:t>
            </a:r>
            <a:endParaRPr lang="en-US" dirty="0">
              <a:cs typeface="Courier New" panose="02070309020205020404" pitchFamily="49" charset="0"/>
            </a:endParaRPr>
          </a:p>
          <a:p>
            <a:pPr>
              <a:buFont typeface="Arial" panose="020B0604020202020204" pitchFamily="34" charset="0"/>
              <a:buChar char="•"/>
            </a:pPr>
            <a:r>
              <a:rPr lang="en-US" dirty="0">
                <a:cs typeface="Courier New" panose="02070309020205020404" pitchFamily="49" charset="0"/>
              </a:rPr>
              <a:t>Here we have used…</a:t>
            </a:r>
          </a:p>
          <a:p>
            <a:pPr lvl="1">
              <a:buFont typeface="Arial" panose="020B0604020202020204" pitchFamily="34" charset="0"/>
              <a:buChar char="•"/>
            </a:pPr>
            <a:r>
              <a:rPr lang="en-US" dirty="0">
                <a:cs typeface="Courier New" panose="02070309020205020404" pitchFamily="49" charset="0"/>
              </a:rPr>
              <a:t>Our own API key: AIzaSyA_tRUEnf-GDg2ckBf6iw4IPuIkzvtL2bU</a:t>
            </a:r>
          </a:p>
          <a:p>
            <a:pPr lvl="1">
              <a:buFont typeface="Arial" panose="020B0604020202020204" pitchFamily="34" charset="0"/>
              <a:buChar char="•"/>
            </a:pPr>
            <a:r>
              <a:rPr lang="en-US" dirty="0">
                <a:cs typeface="Courier New" panose="02070309020205020404" pitchFamily="49" charset="0"/>
              </a:rPr>
              <a:t>Our own search engine (which searches the entire web with safe-search on): c5088db92f54a41a8</a:t>
            </a:r>
          </a:p>
          <a:p>
            <a:pPr lvl="1">
              <a:buFont typeface="Arial" panose="020B0604020202020204" pitchFamily="34" charset="0"/>
              <a:buChar char="•"/>
            </a:pPr>
            <a:r>
              <a:rPr lang="en-US" dirty="0">
                <a:cs typeface="Courier New" panose="02070309020205020404" pitchFamily="49" charset="0"/>
              </a:rPr>
              <a:t>Our own query: loch%20ness%20monster</a:t>
            </a:r>
          </a:p>
          <a:p>
            <a:pPr>
              <a:buFont typeface="Arial" panose="020B0604020202020204" pitchFamily="34" charset="0"/>
              <a:buChar char="•"/>
            </a:pPr>
            <a:endParaRPr lang="en-US" dirty="0">
              <a:cs typeface="Courier New" panose="02070309020205020404" pitchFamily="49" charset="0"/>
            </a:endParaRPr>
          </a:p>
        </p:txBody>
      </p:sp>
    </p:spTree>
    <p:extLst>
      <p:ext uri="{BB962C8B-B14F-4D97-AF65-F5344CB8AC3E}">
        <p14:creationId xmlns:p14="http://schemas.microsoft.com/office/powerpoint/2010/main" val="16184975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73CF-7E5C-4C65-B0B1-690A8BAE595A}"/>
              </a:ext>
            </a:extLst>
          </p:cNvPr>
          <p:cNvSpPr>
            <a:spLocks noGrp="1"/>
          </p:cNvSpPr>
          <p:nvPr>
            <p:ph type="title"/>
          </p:nvPr>
        </p:nvSpPr>
        <p:spPr>
          <a:xfrm>
            <a:off x="1097280" y="286603"/>
            <a:ext cx="10058400" cy="1450757"/>
          </a:xfrm>
        </p:spPr>
        <p:txBody>
          <a:bodyPr anchor="b">
            <a:normAutofit/>
          </a:bodyPr>
          <a:lstStyle/>
          <a:p>
            <a:r>
              <a:rPr lang="en-US" dirty="0"/>
              <a:t>Web Services - Example</a:t>
            </a:r>
          </a:p>
        </p:txBody>
      </p:sp>
      <p:sp>
        <p:nvSpPr>
          <p:cNvPr id="3" name="Content Placeholder 2">
            <a:extLst>
              <a:ext uri="{FF2B5EF4-FFF2-40B4-BE49-F238E27FC236}">
                <a16:creationId xmlns:a16="http://schemas.microsoft.com/office/drawing/2014/main" id="{0292507E-00B1-480A-A8FD-EB00102D58B1}"/>
              </a:ext>
            </a:extLst>
          </p:cNvPr>
          <p:cNvSpPr>
            <a:spLocks noGrp="1"/>
          </p:cNvSpPr>
          <p:nvPr>
            <p:ph sz="half" idx="1"/>
          </p:nvPr>
        </p:nvSpPr>
        <p:spPr>
          <a:xfrm>
            <a:off x="1097280" y="2120900"/>
            <a:ext cx="10058400" cy="3942549"/>
          </a:xfrm>
        </p:spPr>
        <p:txBody>
          <a:bodyPr>
            <a:normAutofit/>
          </a:bodyPr>
          <a:lstStyle/>
          <a:p>
            <a:pPr>
              <a:buFont typeface="Arial" panose="020B0604020202020204" pitchFamily="34" charset="0"/>
              <a:buChar char="•"/>
            </a:pPr>
            <a:r>
              <a:rPr lang="en-US" dirty="0">
                <a:cs typeface="Courier New" panose="02070309020205020404" pitchFamily="49" charset="0"/>
              </a:rPr>
              <a:t>The result is a JSON dump containing all the different web sites…</a:t>
            </a:r>
          </a:p>
          <a:p>
            <a:pPr>
              <a:buFont typeface="Arial" panose="020B0604020202020204" pitchFamily="34" charset="0"/>
              <a:buChar char="•"/>
            </a:pPr>
            <a:endParaRPr lang="en-US" dirty="0">
              <a:cs typeface="Courier New" panose="02070309020205020404" pitchFamily="49" charset="0"/>
            </a:endParaRPr>
          </a:p>
        </p:txBody>
      </p:sp>
      <p:pic>
        <p:nvPicPr>
          <p:cNvPr id="7" name="Picture 6">
            <a:extLst>
              <a:ext uri="{FF2B5EF4-FFF2-40B4-BE49-F238E27FC236}">
                <a16:creationId xmlns:a16="http://schemas.microsoft.com/office/drawing/2014/main" id="{E4D5933E-D9A6-0961-4B8D-383152346F7D}"/>
              </a:ext>
            </a:extLst>
          </p:cNvPr>
          <p:cNvPicPr>
            <a:picLocks noChangeAspect="1"/>
          </p:cNvPicPr>
          <p:nvPr/>
        </p:nvPicPr>
        <p:blipFill>
          <a:blip r:embed="rId2"/>
          <a:stretch>
            <a:fillRect/>
          </a:stretch>
        </p:blipFill>
        <p:spPr>
          <a:xfrm>
            <a:off x="1097280" y="2485327"/>
            <a:ext cx="9124950" cy="3675037"/>
          </a:xfrm>
          <a:prstGeom prst="rect">
            <a:avLst/>
          </a:prstGeom>
        </p:spPr>
      </p:pic>
    </p:spTree>
    <p:extLst>
      <p:ext uri="{BB962C8B-B14F-4D97-AF65-F5344CB8AC3E}">
        <p14:creationId xmlns:p14="http://schemas.microsoft.com/office/powerpoint/2010/main" val="5485132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9C9BE-641F-C997-6698-297A3B92CBB4}"/>
              </a:ext>
            </a:extLst>
          </p:cNvPr>
          <p:cNvSpPr>
            <a:spLocks noGrp="1"/>
          </p:cNvSpPr>
          <p:nvPr>
            <p:ph type="title"/>
          </p:nvPr>
        </p:nvSpPr>
        <p:spPr/>
        <p:txBody>
          <a:bodyPr/>
          <a:lstStyle/>
          <a:p>
            <a:r>
              <a:rPr lang="en-CA" dirty="0"/>
              <a:t>Web Service Architectures</a:t>
            </a:r>
          </a:p>
        </p:txBody>
      </p:sp>
      <p:sp>
        <p:nvSpPr>
          <p:cNvPr id="3" name="Text Placeholder 2">
            <a:extLst>
              <a:ext uri="{FF2B5EF4-FFF2-40B4-BE49-F238E27FC236}">
                <a16:creationId xmlns:a16="http://schemas.microsoft.com/office/drawing/2014/main" id="{4EA2D878-8F4B-71C0-0160-C3544113410F}"/>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38840317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73CF-7E5C-4C65-B0B1-690A8BAE595A}"/>
              </a:ext>
            </a:extLst>
          </p:cNvPr>
          <p:cNvSpPr>
            <a:spLocks noGrp="1"/>
          </p:cNvSpPr>
          <p:nvPr>
            <p:ph type="title"/>
          </p:nvPr>
        </p:nvSpPr>
        <p:spPr>
          <a:xfrm>
            <a:off x="1097280" y="286603"/>
            <a:ext cx="10058400" cy="1450757"/>
          </a:xfrm>
        </p:spPr>
        <p:txBody>
          <a:bodyPr anchor="b">
            <a:normAutofit/>
          </a:bodyPr>
          <a:lstStyle/>
          <a:p>
            <a:r>
              <a:rPr lang="en-CA" dirty="0"/>
              <a:t>Web Service Architectures</a:t>
            </a:r>
            <a:endParaRPr lang="en-US" dirty="0"/>
          </a:p>
        </p:txBody>
      </p:sp>
      <p:sp>
        <p:nvSpPr>
          <p:cNvPr id="3" name="Content Placeholder 2">
            <a:extLst>
              <a:ext uri="{FF2B5EF4-FFF2-40B4-BE49-F238E27FC236}">
                <a16:creationId xmlns:a16="http://schemas.microsoft.com/office/drawing/2014/main" id="{0292507E-00B1-480A-A8FD-EB00102D58B1}"/>
              </a:ext>
            </a:extLst>
          </p:cNvPr>
          <p:cNvSpPr>
            <a:spLocks noGrp="1"/>
          </p:cNvSpPr>
          <p:nvPr>
            <p:ph sz="half" idx="1"/>
          </p:nvPr>
        </p:nvSpPr>
        <p:spPr>
          <a:xfrm>
            <a:off x="1097280" y="2120900"/>
            <a:ext cx="10058400" cy="3942549"/>
          </a:xfrm>
        </p:spPr>
        <p:txBody>
          <a:bodyPr>
            <a:normAutofit/>
          </a:bodyPr>
          <a:lstStyle/>
          <a:p>
            <a:pPr>
              <a:buFont typeface="Arial" panose="020B0604020202020204" pitchFamily="34" charset="0"/>
              <a:buChar char="•"/>
            </a:pPr>
            <a:r>
              <a:rPr lang="en-US" dirty="0">
                <a:cs typeface="Courier New" panose="02070309020205020404" pitchFamily="49" charset="0"/>
              </a:rPr>
              <a:t>There have been several different protocols introduced for running services over the web:</a:t>
            </a:r>
          </a:p>
          <a:p>
            <a:pPr>
              <a:buFont typeface="Arial" panose="020B0604020202020204" pitchFamily="34" charset="0"/>
              <a:buChar char="•"/>
            </a:pPr>
            <a:r>
              <a:rPr lang="en-US" b="1" u="sng" dirty="0">
                <a:cs typeface="Courier New" panose="02070309020205020404" pitchFamily="49" charset="0"/>
              </a:rPr>
              <a:t>XML-RPC (XML Remote Procedure Call):</a:t>
            </a:r>
            <a:r>
              <a:rPr lang="en-US" dirty="0">
                <a:cs typeface="Courier New" panose="02070309020205020404" pitchFamily="49" charset="0"/>
              </a:rPr>
              <a:t> A protocol designed by Microsoft which defines a set of XML tags for invoking a program running on another machine and passing it parameters.</a:t>
            </a:r>
          </a:p>
          <a:p>
            <a:pPr>
              <a:buFont typeface="Arial" panose="020B0604020202020204" pitchFamily="34" charset="0"/>
              <a:buChar char="•"/>
            </a:pPr>
            <a:r>
              <a:rPr lang="en-US" b="1" u="sng" dirty="0">
                <a:cs typeface="Courier New" panose="02070309020205020404" pitchFamily="49" charset="0"/>
              </a:rPr>
              <a:t>SOAP (Simple Object Access Protocol):</a:t>
            </a:r>
            <a:r>
              <a:rPr lang="en-US" dirty="0">
                <a:cs typeface="Courier New" panose="02070309020205020404" pitchFamily="49" charset="0"/>
              </a:rPr>
              <a:t> Also designed by Microsoft, SOAP attempt to extend the XML-RPC system to create a standard way to deliver many different features.  If you wanted to allow people to ask your service about what kind of data and functions, it can perform.  You could do this through WSDL (Web Service Description Language) .  If you wanted to add encryption, you would use the WS (Web Security) extension.  While very robust it is frequently considered overly complex for most peoples needs.</a:t>
            </a:r>
          </a:p>
        </p:txBody>
      </p:sp>
    </p:spTree>
    <p:extLst>
      <p:ext uri="{BB962C8B-B14F-4D97-AF65-F5344CB8AC3E}">
        <p14:creationId xmlns:p14="http://schemas.microsoft.com/office/powerpoint/2010/main" val="1481209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WEB ARCHITECTURE - AJAX</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2120900"/>
            <a:ext cx="4639736" cy="3748193"/>
          </a:xfrm>
        </p:spPr>
        <p:txBody>
          <a:bodyPr>
            <a:normAutofit/>
          </a:bodyPr>
          <a:lstStyle/>
          <a:p>
            <a:pPr>
              <a:buFont typeface="Arial" panose="020B0604020202020204" pitchFamily="34" charset="0"/>
              <a:buChar char="•"/>
            </a:pPr>
            <a:r>
              <a:rPr lang="en-US" dirty="0"/>
              <a:t>Remember JavaScript?  The programming language that lives in your browser?</a:t>
            </a:r>
          </a:p>
          <a:p>
            <a:pPr>
              <a:buFont typeface="Arial" panose="020B0604020202020204" pitchFamily="34" charset="0"/>
              <a:buChar char="•"/>
            </a:pPr>
            <a:r>
              <a:rPr lang="en-US" dirty="0"/>
              <a:t>Well among its functions is one called </a:t>
            </a:r>
            <a:r>
              <a:rPr lang="en-US" b="1" dirty="0">
                <a:latin typeface="Courier New" panose="02070309020205020404" pitchFamily="49" charset="0"/>
                <a:cs typeface="Courier New" panose="02070309020205020404" pitchFamily="49" charset="0"/>
              </a:rPr>
              <a:t>fetch() </a:t>
            </a:r>
            <a:r>
              <a:rPr lang="en-US" dirty="0">
                <a:cs typeface="Courier New" panose="02070309020205020404" pitchFamily="49" charset="0"/>
              </a:rPr>
              <a:t>and it does exactly what you expect. It generates an HTTP request for you!</a:t>
            </a:r>
          </a:p>
          <a:p>
            <a:pPr>
              <a:buFont typeface="Arial" panose="020B0604020202020204" pitchFamily="34" charset="0"/>
              <a:buChar char="•"/>
            </a:pPr>
            <a:r>
              <a:rPr lang="en-US" dirty="0">
                <a:cs typeface="Courier New" panose="02070309020205020404" pitchFamily="49" charset="0"/>
              </a:rPr>
              <a:t>  </a:t>
            </a:r>
          </a:p>
        </p:txBody>
      </p:sp>
      <p:pic>
        <p:nvPicPr>
          <p:cNvPr id="5" name="Content Placeholder 4" descr="Diagram&#10;&#10;Description automatically generated">
            <a:extLst>
              <a:ext uri="{FF2B5EF4-FFF2-40B4-BE49-F238E27FC236}">
                <a16:creationId xmlns:a16="http://schemas.microsoft.com/office/drawing/2014/main" id="{ADADB17E-6EC9-4253-AA1B-8A48B3DFC677}"/>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515944" y="2674018"/>
            <a:ext cx="4639736" cy="2641958"/>
          </a:xfrm>
          <a:noFill/>
        </p:spPr>
      </p:pic>
      <p:sp>
        <p:nvSpPr>
          <p:cNvPr id="6" name="TextBox 5">
            <a:extLst>
              <a:ext uri="{FF2B5EF4-FFF2-40B4-BE49-F238E27FC236}">
                <a16:creationId xmlns:a16="http://schemas.microsoft.com/office/drawing/2014/main" id="{D33498DB-0C7D-49EC-B519-96935091D138}"/>
              </a:ext>
            </a:extLst>
          </p:cNvPr>
          <p:cNvSpPr txBox="1"/>
          <p:nvPr/>
        </p:nvSpPr>
        <p:spPr>
          <a:xfrm>
            <a:off x="8661087" y="5115921"/>
            <a:ext cx="2494593"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aprendiendoarduino.wordpress.com/tag/web-server/">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34796622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73CF-7E5C-4C65-B0B1-690A8BAE595A}"/>
              </a:ext>
            </a:extLst>
          </p:cNvPr>
          <p:cNvSpPr>
            <a:spLocks noGrp="1"/>
          </p:cNvSpPr>
          <p:nvPr>
            <p:ph type="title"/>
          </p:nvPr>
        </p:nvSpPr>
        <p:spPr>
          <a:xfrm>
            <a:off x="1097280" y="286603"/>
            <a:ext cx="10058400" cy="1450757"/>
          </a:xfrm>
        </p:spPr>
        <p:txBody>
          <a:bodyPr anchor="b">
            <a:normAutofit/>
          </a:bodyPr>
          <a:lstStyle/>
          <a:p>
            <a:r>
              <a:rPr lang="en-CA" dirty="0"/>
              <a:t>Web Service Architectures</a:t>
            </a:r>
            <a:endParaRPr lang="en-US" dirty="0"/>
          </a:p>
        </p:txBody>
      </p:sp>
      <p:sp>
        <p:nvSpPr>
          <p:cNvPr id="3" name="Content Placeholder 2">
            <a:extLst>
              <a:ext uri="{FF2B5EF4-FFF2-40B4-BE49-F238E27FC236}">
                <a16:creationId xmlns:a16="http://schemas.microsoft.com/office/drawing/2014/main" id="{0292507E-00B1-480A-A8FD-EB00102D58B1}"/>
              </a:ext>
            </a:extLst>
          </p:cNvPr>
          <p:cNvSpPr>
            <a:spLocks noGrp="1"/>
          </p:cNvSpPr>
          <p:nvPr>
            <p:ph sz="half" idx="1"/>
          </p:nvPr>
        </p:nvSpPr>
        <p:spPr>
          <a:xfrm>
            <a:off x="1097280" y="2120900"/>
            <a:ext cx="10058400" cy="3942549"/>
          </a:xfrm>
        </p:spPr>
        <p:txBody>
          <a:bodyPr>
            <a:normAutofit/>
          </a:bodyPr>
          <a:lstStyle/>
          <a:p>
            <a:pPr>
              <a:buFont typeface="Arial" panose="020B0604020202020204" pitchFamily="34" charset="0"/>
              <a:buChar char="•"/>
            </a:pPr>
            <a:r>
              <a:rPr lang="en-US" b="1" u="sng" dirty="0">
                <a:cs typeface="Courier New" panose="02070309020205020404" pitchFamily="49" charset="0"/>
              </a:rPr>
              <a:t>JSON-RPC (JSON Remote Procedure Call</a:t>
            </a:r>
            <a:r>
              <a:rPr lang="en-US" dirty="0">
                <a:cs typeface="Courier New" panose="02070309020205020404" pitchFamily="49" charset="0"/>
              </a:rPr>
              <a:t>): An attempt to rewrite the XML-RPC protocol using JSON as its data format.</a:t>
            </a:r>
          </a:p>
          <a:p>
            <a:pPr>
              <a:buFont typeface="Arial" panose="020B0604020202020204" pitchFamily="34" charset="0"/>
              <a:buChar char="•"/>
            </a:pPr>
            <a:r>
              <a:rPr lang="en-US" b="1" u="sng" dirty="0">
                <a:cs typeface="Courier New" panose="02070309020205020404" pitchFamily="49" charset="0"/>
              </a:rPr>
              <a:t>REST (</a:t>
            </a:r>
            <a:r>
              <a:rPr lang="en-US" b="1" u="sng" dirty="0" err="1">
                <a:cs typeface="Courier New" panose="02070309020205020404" pitchFamily="49" charset="0"/>
              </a:rPr>
              <a:t>REpresentational</a:t>
            </a:r>
            <a:r>
              <a:rPr lang="en-US" b="1" u="sng" dirty="0">
                <a:cs typeface="Courier New" panose="02070309020205020404" pitchFamily="49" charset="0"/>
              </a:rPr>
              <a:t> State Transfer): </a:t>
            </a:r>
            <a:r>
              <a:rPr lang="en-US" dirty="0">
                <a:cs typeface="Courier New" panose="02070309020205020404" pitchFamily="49" charset="0"/>
              </a:rPr>
              <a:t>While considered to be an evolutionary step from many informal systems that existed.  </a:t>
            </a:r>
            <a:r>
              <a:rPr lang="en-CA" dirty="0">
                <a:cs typeface="Courier New" panose="02070309020205020404" pitchFamily="49" charset="0"/>
              </a:rPr>
              <a:t>Roy Fielding in his 2000 dissertation defined the idea that web services could be looked at as consisting of five elements:</a:t>
            </a:r>
          </a:p>
          <a:p>
            <a:pPr marL="201168" lvl="1" indent="0">
              <a:buNone/>
            </a:pPr>
            <a:endParaRPr lang="en-US" dirty="0">
              <a:cs typeface="Courier New" panose="02070309020205020404" pitchFamily="49" charset="0"/>
            </a:endParaRPr>
          </a:p>
        </p:txBody>
      </p:sp>
      <p:graphicFrame>
        <p:nvGraphicFramePr>
          <p:cNvPr id="4" name="Table 4">
            <a:extLst>
              <a:ext uri="{FF2B5EF4-FFF2-40B4-BE49-F238E27FC236}">
                <a16:creationId xmlns:a16="http://schemas.microsoft.com/office/drawing/2014/main" id="{7F39BAA6-119F-4101-E3B7-CAFCCFB33E1F}"/>
              </a:ext>
            </a:extLst>
          </p:cNvPr>
          <p:cNvGraphicFramePr>
            <a:graphicFrameLocks/>
          </p:cNvGraphicFramePr>
          <p:nvPr>
            <p:extLst>
              <p:ext uri="{D42A27DB-BD31-4B8C-83A1-F6EECF244321}">
                <p14:modId xmlns:p14="http://schemas.microsoft.com/office/powerpoint/2010/main" val="3080372211"/>
              </p:ext>
            </p:extLst>
          </p:nvPr>
        </p:nvGraphicFramePr>
        <p:xfrm>
          <a:off x="969954" y="4125833"/>
          <a:ext cx="10252092" cy="2145069"/>
        </p:xfrm>
        <a:graphic>
          <a:graphicData uri="http://schemas.openxmlformats.org/drawingml/2006/table">
            <a:tbl>
              <a:tblPr firstRow="1" bandRow="1">
                <a:tableStyleId>{5C22544A-7EE6-4342-B048-85BDC9FD1C3A}</a:tableStyleId>
              </a:tblPr>
              <a:tblGrid>
                <a:gridCol w="1780210">
                  <a:extLst>
                    <a:ext uri="{9D8B030D-6E8A-4147-A177-3AD203B41FA5}">
                      <a16:colId xmlns:a16="http://schemas.microsoft.com/office/drawing/2014/main" val="551967581"/>
                    </a:ext>
                  </a:extLst>
                </a:gridCol>
                <a:gridCol w="3928030">
                  <a:extLst>
                    <a:ext uri="{9D8B030D-6E8A-4147-A177-3AD203B41FA5}">
                      <a16:colId xmlns:a16="http://schemas.microsoft.com/office/drawing/2014/main" val="936038674"/>
                    </a:ext>
                  </a:extLst>
                </a:gridCol>
                <a:gridCol w="4543852">
                  <a:extLst>
                    <a:ext uri="{9D8B030D-6E8A-4147-A177-3AD203B41FA5}">
                      <a16:colId xmlns:a16="http://schemas.microsoft.com/office/drawing/2014/main" val="1692656489"/>
                    </a:ext>
                  </a:extLst>
                </a:gridCol>
              </a:tblGrid>
              <a:tr h="184692">
                <a:tc>
                  <a:txBody>
                    <a:bodyPr/>
                    <a:lstStyle/>
                    <a:p>
                      <a:r>
                        <a:rPr lang="en-US" sz="1200" dirty="0"/>
                        <a:t>Element</a:t>
                      </a:r>
                    </a:p>
                  </a:txBody>
                  <a:tcPr/>
                </a:tc>
                <a:tc>
                  <a:txBody>
                    <a:bodyPr/>
                    <a:lstStyle/>
                    <a:p>
                      <a:r>
                        <a:rPr lang="en-US" sz="1200" dirty="0"/>
                        <a:t>Description</a:t>
                      </a:r>
                    </a:p>
                  </a:txBody>
                  <a:tcPr/>
                </a:tc>
                <a:tc>
                  <a:txBody>
                    <a:bodyPr/>
                    <a:lstStyle/>
                    <a:p>
                      <a:r>
                        <a:rPr lang="en-US" sz="1200" dirty="0"/>
                        <a:t>Example</a:t>
                      </a:r>
                    </a:p>
                  </a:txBody>
                  <a:tcPr/>
                </a:tc>
                <a:extLst>
                  <a:ext uri="{0D108BD9-81ED-4DB2-BD59-A6C34878D82A}">
                    <a16:rowId xmlns:a16="http://schemas.microsoft.com/office/drawing/2014/main" val="184437925"/>
                  </a:ext>
                </a:extLst>
              </a:tr>
              <a:tr h="318783">
                <a:tc>
                  <a:txBody>
                    <a:bodyPr/>
                    <a:lstStyle/>
                    <a:p>
                      <a:r>
                        <a:rPr lang="en-US" sz="1200" dirty="0"/>
                        <a:t>Client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application attempted to use information or a service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Web Browser</a:t>
                      </a:r>
                    </a:p>
                  </a:txBody>
                  <a:tcPr/>
                </a:tc>
                <a:extLst>
                  <a:ext uri="{0D108BD9-81ED-4DB2-BD59-A6C34878D82A}">
                    <a16:rowId xmlns:a16="http://schemas.microsoft.com/office/drawing/2014/main" val="4156132120"/>
                  </a:ext>
                </a:extLst>
              </a:tr>
              <a:tr h="318783">
                <a:tc>
                  <a:txBody>
                    <a:bodyPr/>
                    <a:lstStyle/>
                    <a:p>
                      <a:r>
                        <a:rPr lang="en-US" sz="1200" dirty="0"/>
                        <a:t>Server</a:t>
                      </a:r>
                    </a:p>
                  </a:txBody>
                  <a:tcPr/>
                </a:tc>
                <a:tc>
                  <a:txBody>
                    <a:bodyPr/>
                    <a:lstStyle/>
                    <a:p>
                      <a:r>
                        <a:rPr lang="en-US" sz="1200" dirty="0"/>
                        <a:t>The physical systems hosting the information or service</a:t>
                      </a:r>
                    </a:p>
                  </a:txBody>
                  <a:tcPr/>
                </a:tc>
                <a:tc>
                  <a:txBody>
                    <a:bodyPr/>
                    <a:lstStyle/>
                    <a:p>
                      <a:r>
                        <a:rPr lang="en-US" sz="1200" dirty="0"/>
                        <a:t>Apache/PHP</a:t>
                      </a:r>
                    </a:p>
                  </a:txBody>
                  <a:tcPr/>
                </a:tc>
                <a:extLst>
                  <a:ext uri="{0D108BD9-81ED-4DB2-BD59-A6C34878D82A}">
                    <a16:rowId xmlns:a16="http://schemas.microsoft.com/office/drawing/2014/main" val="2430937425"/>
                  </a:ext>
                </a:extLst>
              </a:tr>
              <a:tr h="318783">
                <a:tc>
                  <a:txBody>
                    <a:bodyPr/>
                    <a:lstStyle/>
                    <a:p>
                      <a:r>
                        <a:rPr lang="en-US" sz="1200" dirty="0"/>
                        <a:t>Resource</a:t>
                      </a:r>
                    </a:p>
                  </a:txBody>
                  <a:tcPr/>
                </a:tc>
                <a:tc>
                  <a:txBody>
                    <a:bodyPr/>
                    <a:lstStyle/>
                    <a:p>
                      <a:r>
                        <a:rPr lang="en-US" sz="1200" dirty="0"/>
                        <a:t>How the location of the information or service is presented to the client..</a:t>
                      </a:r>
                    </a:p>
                  </a:txBody>
                  <a:tcPr/>
                </a:tc>
                <a:tc>
                  <a:txBody>
                    <a:bodyPr/>
                    <a:lstStyle/>
                    <a:p>
                      <a:r>
                        <a:rPr lang="en-US" sz="1200" dirty="0"/>
                        <a:t>http://weather.net/todays_forecast</a:t>
                      </a:r>
                    </a:p>
                  </a:txBody>
                  <a:tcPr/>
                </a:tc>
                <a:extLst>
                  <a:ext uri="{0D108BD9-81ED-4DB2-BD59-A6C34878D82A}">
                    <a16:rowId xmlns:a16="http://schemas.microsoft.com/office/drawing/2014/main" val="1362756713"/>
                  </a:ext>
                </a:extLst>
              </a:tr>
              <a:tr h="318783">
                <a:tc>
                  <a:txBody>
                    <a:bodyPr/>
                    <a:lstStyle/>
                    <a:p>
                      <a:r>
                        <a:rPr lang="en-US" sz="1200" dirty="0"/>
                        <a:t>Entity</a:t>
                      </a:r>
                    </a:p>
                  </a:txBody>
                  <a:tcPr/>
                </a:tc>
                <a:tc>
                  <a:txBody>
                    <a:bodyPr/>
                    <a:lstStyle/>
                    <a:p>
                      <a:r>
                        <a:rPr lang="en-US" sz="1200" dirty="0"/>
                        <a:t>The actual manner the information is stored.</a:t>
                      </a:r>
                    </a:p>
                  </a:txBody>
                  <a:tcPr/>
                </a:tc>
                <a:tc>
                  <a:txBody>
                    <a:bodyPr/>
                    <a:lstStyle/>
                    <a:p>
                      <a:r>
                        <a:rPr lang="en-US" sz="1200" dirty="0"/>
                        <a:t>Database containing forecasts indexed by date.</a:t>
                      </a:r>
                    </a:p>
                  </a:txBody>
                  <a:tcPr/>
                </a:tc>
                <a:extLst>
                  <a:ext uri="{0D108BD9-81ED-4DB2-BD59-A6C34878D82A}">
                    <a16:rowId xmlns:a16="http://schemas.microsoft.com/office/drawing/2014/main" val="3319167184"/>
                  </a:ext>
                </a:extLst>
              </a:tr>
              <a:tr h="455404">
                <a:tc>
                  <a:txBody>
                    <a:bodyPr/>
                    <a:lstStyle/>
                    <a:p>
                      <a:r>
                        <a:rPr lang="en-US" sz="1200" dirty="0"/>
                        <a:t>Representation</a:t>
                      </a:r>
                    </a:p>
                  </a:txBody>
                  <a:tcPr/>
                </a:tc>
                <a:tc>
                  <a:txBody>
                    <a:bodyPr/>
                    <a:lstStyle/>
                    <a:p>
                      <a:r>
                        <a:rPr lang="en-US" sz="1200" dirty="0"/>
                        <a:t>The way data is packaged and sent to the user.</a:t>
                      </a:r>
                    </a:p>
                  </a:txBody>
                  <a:tcPr/>
                </a:tc>
                <a:tc>
                  <a:txBody>
                    <a:bodyPr/>
                    <a:lstStyle/>
                    <a:p>
                      <a:r>
                        <a:rPr lang="en-US" sz="1200" dirty="0"/>
                        <a:t>A graphic containing a “cloud” if it is expected to rain and a “sun” if it is expected to be sunny.</a:t>
                      </a:r>
                    </a:p>
                  </a:txBody>
                  <a:tcPr/>
                </a:tc>
                <a:extLst>
                  <a:ext uri="{0D108BD9-81ED-4DB2-BD59-A6C34878D82A}">
                    <a16:rowId xmlns:a16="http://schemas.microsoft.com/office/drawing/2014/main" val="373518413"/>
                  </a:ext>
                </a:extLst>
              </a:tr>
            </a:tbl>
          </a:graphicData>
        </a:graphic>
      </p:graphicFrame>
    </p:spTree>
    <p:extLst>
      <p:ext uri="{BB962C8B-B14F-4D97-AF65-F5344CB8AC3E}">
        <p14:creationId xmlns:p14="http://schemas.microsoft.com/office/powerpoint/2010/main" val="2853030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73CF-7E5C-4C65-B0B1-690A8BAE595A}"/>
              </a:ext>
            </a:extLst>
          </p:cNvPr>
          <p:cNvSpPr>
            <a:spLocks noGrp="1"/>
          </p:cNvSpPr>
          <p:nvPr>
            <p:ph type="title"/>
          </p:nvPr>
        </p:nvSpPr>
        <p:spPr>
          <a:xfrm>
            <a:off x="1097280" y="286603"/>
            <a:ext cx="10058400" cy="1450757"/>
          </a:xfrm>
        </p:spPr>
        <p:txBody>
          <a:bodyPr anchor="b">
            <a:normAutofit/>
          </a:bodyPr>
          <a:lstStyle/>
          <a:p>
            <a:r>
              <a:rPr lang="en-CA" dirty="0"/>
              <a:t>Web Service Architectures</a:t>
            </a:r>
            <a:endParaRPr lang="en-US" dirty="0"/>
          </a:p>
        </p:txBody>
      </p:sp>
      <p:sp>
        <p:nvSpPr>
          <p:cNvPr id="3" name="Content Placeholder 2">
            <a:extLst>
              <a:ext uri="{FF2B5EF4-FFF2-40B4-BE49-F238E27FC236}">
                <a16:creationId xmlns:a16="http://schemas.microsoft.com/office/drawing/2014/main" id="{0292507E-00B1-480A-A8FD-EB00102D58B1}"/>
              </a:ext>
            </a:extLst>
          </p:cNvPr>
          <p:cNvSpPr>
            <a:spLocks noGrp="1"/>
          </p:cNvSpPr>
          <p:nvPr>
            <p:ph sz="half" idx="1"/>
          </p:nvPr>
        </p:nvSpPr>
        <p:spPr>
          <a:xfrm>
            <a:off x="1097280" y="2120900"/>
            <a:ext cx="10058400" cy="3942549"/>
          </a:xfrm>
        </p:spPr>
        <p:txBody>
          <a:bodyPr>
            <a:normAutofit/>
          </a:bodyPr>
          <a:lstStyle/>
          <a:p>
            <a:pPr>
              <a:buFont typeface="Arial" panose="020B0604020202020204" pitchFamily="34" charset="0"/>
              <a:buChar char="•"/>
            </a:pPr>
            <a:r>
              <a:rPr lang="en-US" dirty="0">
                <a:cs typeface="Courier New" panose="02070309020205020404" pitchFamily="49" charset="0"/>
              </a:rPr>
              <a:t>While REST doesn’t have a formalized definition there are some principles which are broadly followed:</a:t>
            </a:r>
          </a:p>
          <a:p>
            <a:pPr lvl="1">
              <a:buFont typeface="Arial" panose="020B0604020202020204" pitchFamily="34" charset="0"/>
              <a:buChar char="•"/>
            </a:pPr>
            <a:r>
              <a:rPr lang="en-US" dirty="0">
                <a:cs typeface="Courier New" panose="02070309020205020404" pitchFamily="49" charset="0"/>
              </a:rPr>
              <a:t>Resources should be accessible and addressable through a URL</a:t>
            </a:r>
          </a:p>
          <a:p>
            <a:pPr lvl="2">
              <a:buFont typeface="Arial" panose="020B0604020202020204" pitchFamily="34" charset="0"/>
              <a:buChar char="•"/>
            </a:pPr>
            <a:r>
              <a:rPr lang="en-US" dirty="0">
                <a:cs typeface="Courier New" panose="02070309020205020404" pitchFamily="49" charset="0"/>
              </a:rPr>
              <a:t>E.g., </a:t>
            </a:r>
            <a:r>
              <a:rPr lang="en-US" dirty="0">
                <a:cs typeface="Courier New" panose="02070309020205020404" pitchFamily="49" charset="0"/>
                <a:hlinkClick r:id="rId2"/>
              </a:rPr>
              <a:t>http://mycompany.com/employees/by_employee_number/0003331115</a:t>
            </a:r>
            <a:endParaRPr lang="en-US" dirty="0">
              <a:cs typeface="Courier New" panose="02070309020205020404" pitchFamily="49" charset="0"/>
            </a:endParaRPr>
          </a:p>
          <a:p>
            <a:pPr lvl="1">
              <a:buFont typeface="Arial" panose="020B0604020202020204" pitchFamily="34" charset="0"/>
              <a:buChar char="•"/>
            </a:pPr>
            <a:r>
              <a:rPr lang="en-US" dirty="0">
                <a:cs typeface="Courier New" panose="02070309020205020404" pitchFamily="49" charset="0"/>
              </a:rPr>
              <a:t>Resources should be cacheable where reasonable.</a:t>
            </a:r>
          </a:p>
          <a:p>
            <a:pPr lvl="1">
              <a:buFont typeface="Arial" panose="020B0604020202020204" pitchFamily="34" charset="0"/>
              <a:buChar char="•"/>
            </a:pPr>
            <a:r>
              <a:rPr lang="en-US" dirty="0">
                <a:cs typeface="Courier New" panose="02070309020205020404" pitchFamily="49" charset="0"/>
              </a:rPr>
              <a:t>HTTP features should be leveraged where possible.</a:t>
            </a:r>
          </a:p>
          <a:p>
            <a:pPr lvl="2">
              <a:buFont typeface="Arial" panose="020B0604020202020204" pitchFamily="34" charset="0"/>
              <a:buChar char="•"/>
            </a:pPr>
            <a:r>
              <a:rPr lang="en-US" dirty="0">
                <a:cs typeface="Courier New" panose="02070309020205020404" pitchFamily="49" charset="0"/>
              </a:rPr>
              <a:t>Actions should be implemented via HTTP Verbs: GET, POST, PUT and DELETE</a:t>
            </a:r>
          </a:p>
          <a:p>
            <a:pPr lvl="2">
              <a:buFont typeface="Arial" panose="020B0604020202020204" pitchFamily="34" charset="0"/>
              <a:buChar char="•"/>
            </a:pPr>
            <a:r>
              <a:rPr lang="en-US" dirty="0">
                <a:cs typeface="Courier New" panose="02070309020205020404" pitchFamily="49" charset="0"/>
              </a:rPr>
              <a:t>Transport encryption should be handled by HTTPS</a:t>
            </a:r>
          </a:p>
          <a:p>
            <a:pPr lvl="2">
              <a:buFont typeface="Arial" panose="020B0604020202020204" pitchFamily="34" charset="0"/>
              <a:buChar char="•"/>
            </a:pPr>
            <a:r>
              <a:rPr lang="en-US" dirty="0">
                <a:cs typeface="Courier New" panose="02070309020205020404" pitchFamily="49" charset="0"/>
              </a:rPr>
              <a:t>Authentication should be handled by HTTP</a:t>
            </a:r>
          </a:p>
          <a:p>
            <a:pPr lvl="2">
              <a:buFont typeface="Arial" panose="020B0604020202020204" pitchFamily="34" charset="0"/>
              <a:buChar char="•"/>
            </a:pPr>
            <a:r>
              <a:rPr lang="en-US" dirty="0">
                <a:cs typeface="Courier New" panose="02070309020205020404" pitchFamily="49" charset="0"/>
              </a:rPr>
              <a:t>Errors should be reported through HTTP Response Codes.  E.g., issue a 404 when a record isn’t found.</a:t>
            </a:r>
          </a:p>
          <a:p>
            <a:pPr lvl="1">
              <a:buFont typeface="Arial" panose="020B0604020202020204" pitchFamily="34" charset="0"/>
              <a:buChar char="•"/>
            </a:pPr>
            <a:r>
              <a:rPr lang="en-US" dirty="0">
                <a:cs typeface="Courier New" panose="02070309020205020404" pitchFamily="49" charset="0"/>
              </a:rPr>
              <a:t>Representations should always be in HTML format (although this rule is broken frequently)</a:t>
            </a:r>
          </a:p>
          <a:p>
            <a:pPr lvl="1">
              <a:buFont typeface="Arial" panose="020B0604020202020204" pitchFamily="34" charset="0"/>
              <a:buChar char="•"/>
            </a:pPr>
            <a:r>
              <a:rPr lang="en-US" dirty="0">
                <a:cs typeface="Courier New" panose="02070309020205020404" pitchFamily="49" charset="0"/>
              </a:rPr>
              <a:t>Client and Server communications should be stateless.</a:t>
            </a:r>
          </a:p>
          <a:p>
            <a:pPr lvl="1">
              <a:buFont typeface="Arial" panose="020B0604020202020204" pitchFamily="34" charset="0"/>
              <a:buChar char="•"/>
            </a:pPr>
            <a:endParaRPr lang="en-US" dirty="0">
              <a:cs typeface="Courier New" panose="02070309020205020404" pitchFamily="49" charset="0"/>
            </a:endParaRPr>
          </a:p>
          <a:p>
            <a:pPr>
              <a:buFont typeface="Arial" panose="020B0604020202020204" pitchFamily="34" charset="0"/>
              <a:buChar char="•"/>
            </a:pPr>
            <a:endParaRPr lang="en-US" dirty="0">
              <a:cs typeface="Courier New" panose="02070309020205020404" pitchFamily="49" charset="0"/>
            </a:endParaRPr>
          </a:p>
        </p:txBody>
      </p:sp>
    </p:spTree>
    <p:extLst>
      <p:ext uri="{BB962C8B-B14F-4D97-AF65-F5344CB8AC3E}">
        <p14:creationId xmlns:p14="http://schemas.microsoft.com/office/powerpoint/2010/main" val="10327200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2873CF-7E5C-4C65-B0B1-690A8BAE595A}"/>
              </a:ext>
            </a:extLst>
          </p:cNvPr>
          <p:cNvSpPr>
            <a:spLocks noGrp="1"/>
          </p:cNvSpPr>
          <p:nvPr>
            <p:ph type="title"/>
          </p:nvPr>
        </p:nvSpPr>
        <p:spPr>
          <a:xfrm>
            <a:off x="492370" y="516836"/>
            <a:ext cx="3084844" cy="1961086"/>
          </a:xfrm>
        </p:spPr>
        <p:txBody>
          <a:bodyPr vert="horz" lIns="91440" tIns="45720" rIns="91440" bIns="45720" rtlCol="0" anchor="b">
            <a:normAutofit/>
          </a:bodyPr>
          <a:lstStyle/>
          <a:p>
            <a:r>
              <a:rPr lang="en-US" sz="3100">
                <a:solidFill>
                  <a:srgbClr val="FFFFFF"/>
                </a:solidFill>
              </a:rPr>
              <a:t>REST – Resources, Entities and Representation</a:t>
            </a:r>
          </a:p>
        </p:txBody>
      </p:sp>
      <p:cxnSp>
        <p:nvCxnSpPr>
          <p:cNvPr id="18" name="Straight Connector 17">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292507E-00B1-480A-A8FD-EB00102D58B1}"/>
              </a:ext>
            </a:extLst>
          </p:cNvPr>
          <p:cNvSpPr>
            <a:spLocks noGrp="1"/>
          </p:cNvSpPr>
          <p:nvPr>
            <p:ph sz="half" idx="1"/>
          </p:nvPr>
        </p:nvSpPr>
        <p:spPr>
          <a:xfrm>
            <a:off x="571752" y="2799654"/>
            <a:ext cx="3005462" cy="3189665"/>
          </a:xfrm>
        </p:spPr>
        <p:txBody>
          <a:bodyPr vert="horz" lIns="0" tIns="45720" rIns="0" bIns="45720" rtlCol="0">
            <a:normAutofit/>
          </a:bodyPr>
          <a:lstStyle/>
          <a:p>
            <a:pPr>
              <a:lnSpc>
                <a:spcPct val="100000"/>
              </a:lnSpc>
              <a:buFont typeface="Calibri" panose="020F0502020204030204" pitchFamily="34" charset="0"/>
              <a:buChar char="•"/>
            </a:pPr>
            <a:r>
              <a:rPr lang="en-US" sz="1800" dirty="0">
                <a:solidFill>
                  <a:srgbClr val="FFFFFF"/>
                </a:solidFill>
              </a:rPr>
              <a:t>Take the following ERD, it describes three tables in a database: Students, Courses and Course Load.</a:t>
            </a:r>
          </a:p>
          <a:p>
            <a:pPr>
              <a:lnSpc>
                <a:spcPct val="100000"/>
              </a:lnSpc>
              <a:buFont typeface="Calibri" panose="020F0502020204030204" pitchFamily="34" charset="0"/>
              <a:buChar char="•"/>
            </a:pPr>
            <a:r>
              <a:rPr lang="en-US" sz="1800" dirty="0">
                <a:solidFill>
                  <a:srgbClr val="FFFFFF"/>
                </a:solidFill>
              </a:rPr>
              <a:t>Each of these tables is, in REST terminology an “Entity”.</a:t>
            </a:r>
          </a:p>
          <a:p>
            <a:pPr>
              <a:lnSpc>
                <a:spcPct val="100000"/>
              </a:lnSpc>
              <a:buFont typeface="Calibri" panose="020F0502020204030204" pitchFamily="34" charset="0"/>
              <a:buChar char="•"/>
            </a:pPr>
            <a:r>
              <a:rPr lang="en-US" sz="1800" dirty="0">
                <a:solidFill>
                  <a:srgbClr val="FFFFFF"/>
                </a:solidFill>
              </a:rPr>
              <a:t>SQL allows us to do queries to find specific data in these tables.</a:t>
            </a:r>
          </a:p>
          <a:p>
            <a:pPr>
              <a:lnSpc>
                <a:spcPct val="100000"/>
              </a:lnSpc>
              <a:buFont typeface="Calibri" panose="020F0502020204030204" pitchFamily="34" charset="0"/>
              <a:buChar char="•"/>
            </a:pPr>
            <a:endParaRPr lang="en-US" sz="1800" dirty="0">
              <a:solidFill>
                <a:srgbClr val="FFFFFF"/>
              </a:solidFill>
            </a:endParaRPr>
          </a:p>
        </p:txBody>
      </p:sp>
      <p:pic>
        <p:nvPicPr>
          <p:cNvPr id="5" name="Picture 4">
            <a:extLst>
              <a:ext uri="{FF2B5EF4-FFF2-40B4-BE49-F238E27FC236}">
                <a16:creationId xmlns:a16="http://schemas.microsoft.com/office/drawing/2014/main" id="{6E16633A-9CF1-937D-6ACE-09B1A8CA9FE8}"/>
              </a:ext>
            </a:extLst>
          </p:cNvPr>
          <p:cNvPicPr>
            <a:picLocks noChangeAspect="1"/>
          </p:cNvPicPr>
          <p:nvPr/>
        </p:nvPicPr>
        <p:blipFill>
          <a:blip r:embed="rId2"/>
          <a:stretch>
            <a:fillRect/>
          </a:stretch>
        </p:blipFill>
        <p:spPr>
          <a:xfrm>
            <a:off x="5227791" y="640080"/>
            <a:ext cx="5826533" cy="5577840"/>
          </a:xfrm>
          <a:prstGeom prst="rect">
            <a:avLst/>
          </a:prstGeom>
        </p:spPr>
      </p:pic>
    </p:spTree>
    <p:extLst>
      <p:ext uri="{BB962C8B-B14F-4D97-AF65-F5344CB8AC3E}">
        <p14:creationId xmlns:p14="http://schemas.microsoft.com/office/powerpoint/2010/main" val="20946261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2873CF-7E5C-4C65-B0B1-690A8BAE595A}"/>
              </a:ext>
            </a:extLst>
          </p:cNvPr>
          <p:cNvSpPr>
            <a:spLocks noGrp="1"/>
          </p:cNvSpPr>
          <p:nvPr>
            <p:ph type="title"/>
          </p:nvPr>
        </p:nvSpPr>
        <p:spPr>
          <a:xfrm>
            <a:off x="492370" y="516836"/>
            <a:ext cx="3084844" cy="1961086"/>
          </a:xfrm>
        </p:spPr>
        <p:txBody>
          <a:bodyPr vert="horz" lIns="91440" tIns="45720" rIns="91440" bIns="45720" rtlCol="0" anchor="b">
            <a:normAutofit/>
          </a:bodyPr>
          <a:lstStyle/>
          <a:p>
            <a:r>
              <a:rPr lang="en-US" sz="3100">
                <a:solidFill>
                  <a:srgbClr val="FFFFFF"/>
                </a:solidFill>
              </a:rPr>
              <a:t>REST – Resources, Entities and Representation</a:t>
            </a:r>
          </a:p>
        </p:txBody>
      </p:sp>
      <p:cxnSp>
        <p:nvCxnSpPr>
          <p:cNvPr id="18" name="Straight Connector 17">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292507E-00B1-480A-A8FD-EB00102D58B1}"/>
              </a:ext>
            </a:extLst>
          </p:cNvPr>
          <p:cNvSpPr>
            <a:spLocks noGrp="1"/>
          </p:cNvSpPr>
          <p:nvPr>
            <p:ph sz="half" idx="1"/>
          </p:nvPr>
        </p:nvSpPr>
        <p:spPr>
          <a:xfrm>
            <a:off x="571752" y="2799654"/>
            <a:ext cx="3005462" cy="3189665"/>
          </a:xfrm>
        </p:spPr>
        <p:txBody>
          <a:bodyPr vert="horz" lIns="0" tIns="45720" rIns="0" bIns="45720" rtlCol="0">
            <a:normAutofit fontScale="92500" lnSpcReduction="20000"/>
          </a:bodyPr>
          <a:lstStyle/>
          <a:p>
            <a:pPr>
              <a:lnSpc>
                <a:spcPct val="100000"/>
              </a:lnSpc>
              <a:buFont typeface="Calibri" panose="020F0502020204030204" pitchFamily="34" charset="0"/>
              <a:buChar char="•"/>
            </a:pPr>
            <a:r>
              <a:rPr lang="en-US" sz="1800" dirty="0">
                <a:solidFill>
                  <a:srgbClr val="FFFFFF"/>
                </a:solidFill>
              </a:rPr>
              <a:t>In contrast a web service is attempting to provide users with data in a format they want (representation).</a:t>
            </a:r>
          </a:p>
          <a:p>
            <a:pPr>
              <a:lnSpc>
                <a:spcPct val="100000"/>
              </a:lnSpc>
              <a:buFont typeface="Calibri" panose="020F0502020204030204" pitchFamily="34" charset="0"/>
              <a:buChar char="•"/>
            </a:pPr>
            <a:r>
              <a:rPr lang="en-US" sz="1800" dirty="0">
                <a:solidFill>
                  <a:srgbClr val="FFFFFF"/>
                </a:solidFill>
              </a:rPr>
              <a:t>Some of this may simply be exposing data in the tables for example…</a:t>
            </a:r>
          </a:p>
          <a:p>
            <a:pPr>
              <a:lnSpc>
                <a:spcPct val="100000"/>
              </a:lnSpc>
              <a:buFont typeface="Calibri" panose="020F0502020204030204" pitchFamily="34" charset="0"/>
              <a:buChar char="•"/>
            </a:pPr>
            <a:r>
              <a:rPr lang="en-US" sz="1800" dirty="0">
                <a:solidFill>
                  <a:srgbClr val="FFFFFF"/>
                </a:solidFill>
              </a:rPr>
              <a:t>Professors may want to use our web service to see student data.</a:t>
            </a:r>
          </a:p>
          <a:p>
            <a:pPr>
              <a:lnSpc>
                <a:spcPct val="100000"/>
              </a:lnSpc>
              <a:buFont typeface="Calibri" panose="020F0502020204030204" pitchFamily="34" charset="0"/>
              <a:buChar char="•"/>
            </a:pPr>
            <a:r>
              <a:rPr lang="en-US" sz="1800" dirty="0">
                <a:solidFill>
                  <a:srgbClr val="FFFFFF"/>
                </a:solidFill>
              </a:rPr>
              <a:t>Students may want to use it to see course information.</a:t>
            </a:r>
          </a:p>
          <a:p>
            <a:pPr>
              <a:lnSpc>
                <a:spcPct val="100000"/>
              </a:lnSpc>
              <a:buFont typeface="Calibri" panose="020F0502020204030204" pitchFamily="34" charset="0"/>
              <a:buChar char="•"/>
            </a:pPr>
            <a:endParaRPr lang="en-US" sz="1800" dirty="0">
              <a:solidFill>
                <a:srgbClr val="FFFFFF"/>
              </a:solidFill>
            </a:endParaRPr>
          </a:p>
          <a:p>
            <a:pPr>
              <a:lnSpc>
                <a:spcPct val="100000"/>
              </a:lnSpc>
              <a:buFont typeface="Calibri" panose="020F0502020204030204" pitchFamily="34" charset="0"/>
              <a:buChar char="•"/>
            </a:pPr>
            <a:endParaRPr lang="en-US" sz="1800" dirty="0">
              <a:solidFill>
                <a:srgbClr val="FFFFFF"/>
              </a:solidFill>
            </a:endParaRPr>
          </a:p>
          <a:p>
            <a:pPr>
              <a:lnSpc>
                <a:spcPct val="100000"/>
              </a:lnSpc>
              <a:buFont typeface="Calibri" panose="020F0502020204030204" pitchFamily="34" charset="0"/>
              <a:buChar char="•"/>
            </a:pPr>
            <a:endParaRPr lang="en-US" sz="1800" dirty="0">
              <a:solidFill>
                <a:srgbClr val="FFFFFF"/>
              </a:solidFill>
            </a:endParaRPr>
          </a:p>
        </p:txBody>
      </p:sp>
      <p:pic>
        <p:nvPicPr>
          <p:cNvPr id="5" name="Picture 4">
            <a:extLst>
              <a:ext uri="{FF2B5EF4-FFF2-40B4-BE49-F238E27FC236}">
                <a16:creationId xmlns:a16="http://schemas.microsoft.com/office/drawing/2014/main" id="{6E16633A-9CF1-937D-6ACE-09B1A8CA9FE8}"/>
              </a:ext>
            </a:extLst>
          </p:cNvPr>
          <p:cNvPicPr>
            <a:picLocks noChangeAspect="1"/>
          </p:cNvPicPr>
          <p:nvPr/>
        </p:nvPicPr>
        <p:blipFill>
          <a:blip r:embed="rId2"/>
          <a:stretch>
            <a:fillRect/>
          </a:stretch>
        </p:blipFill>
        <p:spPr>
          <a:xfrm>
            <a:off x="5227791" y="640080"/>
            <a:ext cx="5826533" cy="5577840"/>
          </a:xfrm>
          <a:prstGeom prst="rect">
            <a:avLst/>
          </a:prstGeom>
        </p:spPr>
      </p:pic>
    </p:spTree>
    <p:extLst>
      <p:ext uri="{BB962C8B-B14F-4D97-AF65-F5344CB8AC3E}">
        <p14:creationId xmlns:p14="http://schemas.microsoft.com/office/powerpoint/2010/main" val="3329725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2873CF-7E5C-4C65-B0B1-690A8BAE595A}"/>
              </a:ext>
            </a:extLst>
          </p:cNvPr>
          <p:cNvSpPr>
            <a:spLocks noGrp="1"/>
          </p:cNvSpPr>
          <p:nvPr>
            <p:ph type="title"/>
          </p:nvPr>
        </p:nvSpPr>
        <p:spPr>
          <a:xfrm>
            <a:off x="492370" y="516836"/>
            <a:ext cx="3084844" cy="1961086"/>
          </a:xfrm>
        </p:spPr>
        <p:txBody>
          <a:bodyPr vert="horz" lIns="91440" tIns="45720" rIns="91440" bIns="45720" rtlCol="0" anchor="b">
            <a:normAutofit/>
          </a:bodyPr>
          <a:lstStyle/>
          <a:p>
            <a:r>
              <a:rPr lang="en-US" sz="3100">
                <a:solidFill>
                  <a:srgbClr val="FFFFFF"/>
                </a:solidFill>
              </a:rPr>
              <a:t>REST – Resources, Entities and Representation</a:t>
            </a:r>
          </a:p>
        </p:txBody>
      </p:sp>
      <p:cxnSp>
        <p:nvCxnSpPr>
          <p:cNvPr id="18" name="Straight Connector 17">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292507E-00B1-480A-A8FD-EB00102D58B1}"/>
              </a:ext>
            </a:extLst>
          </p:cNvPr>
          <p:cNvSpPr>
            <a:spLocks noGrp="1"/>
          </p:cNvSpPr>
          <p:nvPr>
            <p:ph sz="half" idx="1"/>
          </p:nvPr>
        </p:nvSpPr>
        <p:spPr>
          <a:xfrm>
            <a:off x="571752" y="2799654"/>
            <a:ext cx="3005462" cy="3189665"/>
          </a:xfrm>
        </p:spPr>
        <p:txBody>
          <a:bodyPr vert="horz" lIns="0" tIns="45720" rIns="0" bIns="45720" rtlCol="0">
            <a:normAutofit fontScale="92500" lnSpcReduction="10000"/>
          </a:bodyPr>
          <a:lstStyle/>
          <a:p>
            <a:pPr>
              <a:lnSpc>
                <a:spcPct val="100000"/>
              </a:lnSpc>
              <a:buFont typeface="Calibri" panose="020F0502020204030204" pitchFamily="34" charset="0"/>
              <a:buChar char="•"/>
            </a:pPr>
            <a:r>
              <a:rPr lang="en-US" sz="1800" dirty="0">
                <a:solidFill>
                  <a:srgbClr val="FFFFFF"/>
                </a:solidFill>
              </a:rPr>
              <a:t>However, there are also data that represent a combination of the information stored in our tables.</a:t>
            </a:r>
          </a:p>
          <a:p>
            <a:pPr>
              <a:lnSpc>
                <a:spcPct val="100000"/>
              </a:lnSpc>
              <a:buFont typeface="Calibri" panose="020F0502020204030204" pitchFamily="34" charset="0"/>
              <a:buChar char="•"/>
            </a:pPr>
            <a:r>
              <a:rPr lang="en-US" sz="1800" dirty="0">
                <a:solidFill>
                  <a:srgbClr val="FFFFFF"/>
                </a:solidFill>
              </a:rPr>
              <a:t>Students may want to see their timetable – combining data from Students, Courses and Course Load</a:t>
            </a:r>
          </a:p>
          <a:p>
            <a:pPr>
              <a:lnSpc>
                <a:spcPct val="100000"/>
              </a:lnSpc>
              <a:buFont typeface="Calibri" panose="020F0502020204030204" pitchFamily="34" charset="0"/>
              <a:buChar char="•"/>
            </a:pPr>
            <a:r>
              <a:rPr lang="en-US" sz="1800" dirty="0">
                <a:solidFill>
                  <a:srgbClr val="FFFFFF"/>
                </a:solidFill>
              </a:rPr>
              <a:t>Professors may want to see a class list – combining data from Courses and Course load.</a:t>
            </a:r>
          </a:p>
          <a:p>
            <a:pPr>
              <a:lnSpc>
                <a:spcPct val="100000"/>
              </a:lnSpc>
              <a:buFont typeface="Calibri" panose="020F0502020204030204" pitchFamily="34" charset="0"/>
              <a:buChar char="•"/>
            </a:pPr>
            <a:endParaRPr lang="en-US" sz="1800" dirty="0">
              <a:solidFill>
                <a:srgbClr val="FFFFFF"/>
              </a:solidFill>
            </a:endParaRPr>
          </a:p>
        </p:txBody>
      </p:sp>
      <p:pic>
        <p:nvPicPr>
          <p:cNvPr id="5" name="Picture 4">
            <a:extLst>
              <a:ext uri="{FF2B5EF4-FFF2-40B4-BE49-F238E27FC236}">
                <a16:creationId xmlns:a16="http://schemas.microsoft.com/office/drawing/2014/main" id="{6E16633A-9CF1-937D-6ACE-09B1A8CA9FE8}"/>
              </a:ext>
            </a:extLst>
          </p:cNvPr>
          <p:cNvPicPr>
            <a:picLocks noChangeAspect="1"/>
          </p:cNvPicPr>
          <p:nvPr/>
        </p:nvPicPr>
        <p:blipFill>
          <a:blip r:embed="rId2"/>
          <a:stretch>
            <a:fillRect/>
          </a:stretch>
        </p:blipFill>
        <p:spPr>
          <a:xfrm>
            <a:off x="5227791" y="640080"/>
            <a:ext cx="5826533" cy="5577840"/>
          </a:xfrm>
          <a:prstGeom prst="rect">
            <a:avLst/>
          </a:prstGeom>
        </p:spPr>
      </p:pic>
    </p:spTree>
    <p:extLst>
      <p:ext uri="{BB962C8B-B14F-4D97-AF65-F5344CB8AC3E}">
        <p14:creationId xmlns:p14="http://schemas.microsoft.com/office/powerpoint/2010/main" val="41299404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73CF-7E5C-4C65-B0B1-690A8BAE595A}"/>
              </a:ext>
            </a:extLst>
          </p:cNvPr>
          <p:cNvSpPr>
            <a:spLocks noGrp="1"/>
          </p:cNvSpPr>
          <p:nvPr>
            <p:ph type="title"/>
          </p:nvPr>
        </p:nvSpPr>
        <p:spPr>
          <a:xfrm>
            <a:off x="1097280" y="286603"/>
            <a:ext cx="10058400" cy="1450757"/>
          </a:xfrm>
        </p:spPr>
        <p:txBody>
          <a:bodyPr anchor="b">
            <a:normAutofit/>
          </a:bodyPr>
          <a:lstStyle/>
          <a:p>
            <a:r>
              <a:rPr lang="en-CA" dirty="0"/>
              <a:t>Web Service Architectures</a:t>
            </a:r>
            <a:endParaRPr lang="en-US" dirty="0"/>
          </a:p>
        </p:txBody>
      </p:sp>
      <p:sp>
        <p:nvSpPr>
          <p:cNvPr id="3" name="Content Placeholder 2">
            <a:extLst>
              <a:ext uri="{FF2B5EF4-FFF2-40B4-BE49-F238E27FC236}">
                <a16:creationId xmlns:a16="http://schemas.microsoft.com/office/drawing/2014/main" id="{0292507E-00B1-480A-A8FD-EB00102D58B1}"/>
              </a:ext>
            </a:extLst>
          </p:cNvPr>
          <p:cNvSpPr>
            <a:spLocks noGrp="1"/>
          </p:cNvSpPr>
          <p:nvPr>
            <p:ph sz="half" idx="1"/>
          </p:nvPr>
        </p:nvSpPr>
        <p:spPr>
          <a:xfrm>
            <a:off x="1097280" y="2120900"/>
            <a:ext cx="10058400" cy="3942549"/>
          </a:xfrm>
        </p:spPr>
        <p:txBody>
          <a:bodyPr>
            <a:normAutofit/>
          </a:bodyPr>
          <a:lstStyle/>
          <a:p>
            <a:pPr>
              <a:buFont typeface="Arial" panose="020B0604020202020204" pitchFamily="34" charset="0"/>
              <a:buChar char="•"/>
            </a:pPr>
            <a:r>
              <a:rPr lang="en-US" dirty="0">
                <a:cs typeface="Courier New" panose="02070309020205020404" pitchFamily="49" charset="0"/>
              </a:rPr>
              <a:t>One possible way to expose those concepts would be with the following URLs:</a:t>
            </a:r>
          </a:p>
          <a:p>
            <a:pPr>
              <a:buFont typeface="Arial" panose="020B0604020202020204" pitchFamily="34" charset="0"/>
              <a:buChar char="•"/>
            </a:pPr>
            <a:r>
              <a:rPr lang="en-US" dirty="0">
                <a:cs typeface="Courier New" panose="02070309020205020404" pitchFamily="49" charset="0"/>
                <a:hlinkClick r:id="rId2"/>
              </a:rPr>
              <a:t>https://ourwebservice/Students/info/&lt;student_id&gt;</a:t>
            </a:r>
            <a:r>
              <a:rPr lang="en-US" dirty="0">
                <a:cs typeface="Courier New" panose="02070309020205020404" pitchFamily="49" charset="0"/>
              </a:rPr>
              <a:t> - Allows a student to see their general information by supplying their </a:t>
            </a:r>
            <a:r>
              <a:rPr lang="en-US" b="1" dirty="0" err="1">
                <a:latin typeface="Courier New" panose="02070309020205020404" pitchFamily="49" charset="0"/>
                <a:cs typeface="Courier New" panose="02070309020205020404" pitchFamily="49" charset="0"/>
              </a:rPr>
              <a:t>student_id</a:t>
            </a:r>
            <a:r>
              <a:rPr lang="en-US" dirty="0">
                <a:cs typeface="Courier New" panose="02070309020205020404" pitchFamily="49" charset="0"/>
              </a:rPr>
              <a:t> in the URL</a:t>
            </a:r>
          </a:p>
          <a:p>
            <a:pPr>
              <a:buFont typeface="Arial" panose="020B0604020202020204" pitchFamily="34" charset="0"/>
              <a:buChar char="•"/>
            </a:pPr>
            <a:r>
              <a:rPr lang="en-US" dirty="0">
                <a:cs typeface="Courier New" panose="02070309020205020404" pitchFamily="49" charset="0"/>
                <a:hlinkClick r:id="rId2"/>
              </a:rPr>
              <a:t>https://ourwebservice/Students/info/&lt;student_id&gt;/timetable</a:t>
            </a:r>
            <a:r>
              <a:rPr lang="en-US" dirty="0">
                <a:cs typeface="Courier New" panose="02070309020205020404" pitchFamily="49" charset="0"/>
              </a:rPr>
              <a:t> - Allows a student to see their timetable by supplying their </a:t>
            </a:r>
            <a:r>
              <a:rPr lang="en-US" b="1" dirty="0" err="1">
                <a:latin typeface="Courier New" panose="02070309020205020404" pitchFamily="49" charset="0"/>
                <a:cs typeface="Courier New" panose="02070309020205020404" pitchFamily="49" charset="0"/>
              </a:rPr>
              <a:t>student_id</a:t>
            </a:r>
            <a:r>
              <a:rPr lang="en-US" dirty="0">
                <a:cs typeface="Courier New" panose="02070309020205020404" pitchFamily="49" charset="0"/>
              </a:rPr>
              <a:t> in the URL</a:t>
            </a:r>
          </a:p>
          <a:p>
            <a:pPr>
              <a:buFont typeface="Arial" panose="020B0604020202020204" pitchFamily="34" charset="0"/>
              <a:buChar char="•"/>
            </a:pPr>
            <a:r>
              <a:rPr lang="en-US" dirty="0">
                <a:cs typeface="Courier New" panose="02070309020205020404" pitchFamily="49" charset="0"/>
                <a:hlinkClick r:id="rId2"/>
              </a:rPr>
              <a:t>https://ourwebservice/Courses/info/&lt;course_id&gt;</a:t>
            </a:r>
            <a:r>
              <a:rPr lang="en-US" dirty="0">
                <a:cs typeface="Courier New" panose="02070309020205020404" pitchFamily="49" charset="0"/>
              </a:rPr>
              <a:t> - Allows anyone to see general course information</a:t>
            </a:r>
          </a:p>
          <a:p>
            <a:pPr>
              <a:buFont typeface="Arial" panose="020B0604020202020204" pitchFamily="34" charset="0"/>
              <a:buChar char="•"/>
            </a:pPr>
            <a:r>
              <a:rPr lang="en-US" dirty="0">
                <a:cs typeface="Courier New" panose="02070309020205020404" pitchFamily="49" charset="0"/>
                <a:hlinkClick r:id="rId2"/>
              </a:rPr>
              <a:t>https://ourwebservice/Courses/class_list/&lt;course_id&gt;</a:t>
            </a:r>
            <a:r>
              <a:rPr lang="en-US" dirty="0">
                <a:cs typeface="Courier New" panose="02070309020205020404" pitchFamily="49" charset="0"/>
              </a:rPr>
              <a:t> - Allows authorized users to see the class list for a course.</a:t>
            </a:r>
          </a:p>
          <a:p>
            <a:pPr>
              <a:buFont typeface="Arial" panose="020B0604020202020204" pitchFamily="34" charset="0"/>
              <a:buChar char="•"/>
            </a:pPr>
            <a:endParaRPr lang="en-US" dirty="0">
              <a:cs typeface="Courier New" panose="02070309020205020404" pitchFamily="49" charset="0"/>
            </a:endParaRPr>
          </a:p>
        </p:txBody>
      </p:sp>
    </p:spTree>
    <p:extLst>
      <p:ext uri="{BB962C8B-B14F-4D97-AF65-F5344CB8AC3E}">
        <p14:creationId xmlns:p14="http://schemas.microsoft.com/office/powerpoint/2010/main" val="24996652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2873CF-7E5C-4C65-B0B1-690A8BAE595A}"/>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en-US" sz="4800"/>
              <a:t>Web Service Architectures</a:t>
            </a:r>
          </a:p>
        </p:txBody>
      </p:sp>
      <p:pic>
        <p:nvPicPr>
          <p:cNvPr id="5" name="Picture 4" descr="Diagram&#10;&#10;Description automatically generated">
            <a:extLst>
              <a:ext uri="{FF2B5EF4-FFF2-40B4-BE49-F238E27FC236}">
                <a16:creationId xmlns:a16="http://schemas.microsoft.com/office/drawing/2014/main" id="{ABFC0C6E-B4BA-A252-4D42-35C3EE59B016}"/>
              </a:ext>
            </a:extLst>
          </p:cNvPr>
          <p:cNvPicPr>
            <a:picLocks noChangeAspect="1"/>
          </p:cNvPicPr>
          <p:nvPr/>
        </p:nvPicPr>
        <p:blipFill>
          <a:blip r:embed="rId2"/>
          <a:srcRect/>
          <a:stretch/>
        </p:blipFill>
        <p:spPr>
          <a:xfrm>
            <a:off x="643192" y="830602"/>
            <a:ext cx="5115347" cy="4858998"/>
          </a:xfrm>
          <a:prstGeom prst="rect">
            <a:avLst/>
          </a:prstGeom>
        </p:spPr>
      </p:pic>
      <p:cxnSp>
        <p:nvCxnSpPr>
          <p:cNvPr id="16" name="Straight Connector 15">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292507E-00B1-480A-A8FD-EB00102D58B1}"/>
              </a:ext>
            </a:extLst>
          </p:cNvPr>
          <p:cNvSpPr>
            <a:spLocks noGrp="1"/>
          </p:cNvSpPr>
          <p:nvPr>
            <p:ph sz="half" idx="1"/>
          </p:nvPr>
        </p:nvSpPr>
        <p:spPr>
          <a:xfrm>
            <a:off x="6411684" y="2407436"/>
            <a:ext cx="5127172" cy="3461658"/>
          </a:xfrm>
        </p:spPr>
        <p:txBody>
          <a:bodyPr vert="horz" lIns="0" tIns="45720" rIns="0" bIns="45720" rtlCol="0">
            <a:normAutofit/>
          </a:bodyPr>
          <a:lstStyle/>
          <a:p>
            <a:pPr>
              <a:lnSpc>
                <a:spcPct val="90000"/>
              </a:lnSpc>
              <a:buFont typeface="Calibri" panose="020F0502020204030204" pitchFamily="34" charset="0"/>
              <a:buChar char="•"/>
            </a:pPr>
            <a:r>
              <a:rPr lang="en-US" sz="1600" dirty="0"/>
              <a:t>It’s important to understand that these web service URLs do not necessarily represent actual files or folders sitting on our webserver.</a:t>
            </a:r>
          </a:p>
          <a:p>
            <a:pPr>
              <a:lnSpc>
                <a:spcPct val="90000"/>
              </a:lnSpc>
              <a:buFont typeface="Calibri" panose="020F0502020204030204" pitchFamily="34" charset="0"/>
              <a:buChar char="•"/>
            </a:pPr>
            <a:r>
              <a:rPr lang="en-US" sz="1600" dirty="0"/>
              <a:t>A web service can be a single server-side script that intercepts all calls to a particular directory, URL or port.</a:t>
            </a:r>
          </a:p>
          <a:p>
            <a:pPr>
              <a:lnSpc>
                <a:spcPct val="90000"/>
              </a:lnSpc>
              <a:buFont typeface="Calibri" panose="020F0502020204030204" pitchFamily="34" charset="0"/>
              <a:buChar char="•"/>
            </a:pPr>
            <a:r>
              <a:rPr lang="en-US" sz="1600" dirty="0"/>
              <a:t>How this is accomplished varies depends on your hardware platform, in this course we will be using a simplified method which allows us to create a directory on our web server which will direct any URL traffic to a specific .</a:t>
            </a:r>
            <a:r>
              <a:rPr lang="en-US" sz="1600" dirty="0" err="1"/>
              <a:t>php</a:t>
            </a:r>
            <a:r>
              <a:rPr lang="en-US" sz="1600" dirty="0"/>
              <a:t> file.</a:t>
            </a:r>
          </a:p>
          <a:p>
            <a:pPr>
              <a:lnSpc>
                <a:spcPct val="90000"/>
              </a:lnSpc>
              <a:buFont typeface="Calibri" panose="020F0502020204030204" pitchFamily="34" charset="0"/>
              <a:buChar char="•"/>
            </a:pPr>
            <a:r>
              <a:rPr lang="en-US" sz="1600" dirty="0"/>
              <a:t>The PHP script will be required to do all the work parsing the URL and providing a proper response.</a:t>
            </a:r>
          </a:p>
          <a:p>
            <a:pPr>
              <a:lnSpc>
                <a:spcPct val="90000"/>
              </a:lnSpc>
              <a:buFont typeface="Calibri" panose="020F0502020204030204" pitchFamily="34" charset="0"/>
              <a:buChar char="•"/>
            </a:pPr>
            <a:endParaRPr lang="en-US" sz="1600" dirty="0"/>
          </a:p>
        </p:txBody>
      </p:sp>
      <p:sp>
        <p:nvSpPr>
          <p:cNvPr id="18" name="Rectangle 17">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848080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BE47B-98E9-4AEF-B873-98AABAAE7944}"/>
              </a:ext>
            </a:extLst>
          </p:cNvPr>
          <p:cNvSpPr>
            <a:spLocks noGrp="1"/>
          </p:cNvSpPr>
          <p:nvPr>
            <p:ph type="title"/>
          </p:nvPr>
        </p:nvSpPr>
        <p:spPr/>
        <p:txBody>
          <a:bodyPr/>
          <a:lstStyle/>
          <a:p>
            <a:r>
              <a:rPr lang="en-US" dirty="0"/>
              <a:t>Media References</a:t>
            </a:r>
          </a:p>
        </p:txBody>
      </p:sp>
      <p:sp>
        <p:nvSpPr>
          <p:cNvPr id="3" name="Content Placeholder 2">
            <a:extLst>
              <a:ext uri="{FF2B5EF4-FFF2-40B4-BE49-F238E27FC236}">
                <a16:creationId xmlns:a16="http://schemas.microsoft.com/office/drawing/2014/main" id="{006DC369-681D-42B9-9806-3396CAD42FD9}"/>
              </a:ext>
            </a:extLst>
          </p:cNvPr>
          <p:cNvSpPr>
            <a:spLocks noGrp="1"/>
          </p:cNvSpPr>
          <p:nvPr>
            <p:ph idx="1"/>
          </p:nvPr>
        </p:nvSpPr>
        <p:spPr/>
        <p:txBody>
          <a:bodyPr>
            <a:normAutofit/>
          </a:bodyPr>
          <a:lstStyle/>
          <a:p>
            <a:r>
              <a:rPr lang="en-US" dirty="0"/>
              <a:t>Read the following documents. There are important details in them which could show up in quizzes.</a:t>
            </a:r>
          </a:p>
          <a:p>
            <a:r>
              <a:rPr lang="en-US" dirty="0"/>
              <a:t>AJAX</a:t>
            </a:r>
            <a:br>
              <a:rPr lang="en-US" dirty="0"/>
            </a:br>
            <a:r>
              <a:rPr lang="en-US" dirty="0">
                <a:hlinkClick r:id="rId2"/>
              </a:rPr>
              <a:t>https://web.archive.org/web/20150910072359/http://adaptivepath.org/ideas/ajax-new-approach-web-applications/</a:t>
            </a:r>
            <a:endParaRPr lang="en-US" dirty="0"/>
          </a:p>
          <a:p>
            <a:r>
              <a:rPr lang="en-US" dirty="0"/>
              <a:t>REST (original paper)</a:t>
            </a:r>
            <a:br>
              <a:rPr lang="en-US" dirty="0"/>
            </a:br>
            <a:r>
              <a:rPr lang="en-US" dirty="0">
                <a:hlinkClick r:id="rId3"/>
              </a:rPr>
              <a:t>https://www.ics.uci.edu/~fielding/pubs/dissertation/rest_arch_style.htm</a:t>
            </a:r>
            <a:br>
              <a:rPr lang="en-US" dirty="0"/>
            </a:br>
            <a:br>
              <a:rPr lang="en-US" dirty="0"/>
            </a:br>
            <a:endParaRPr lang="en-US" dirty="0"/>
          </a:p>
          <a:p>
            <a:endParaRPr lang="en-US" dirty="0"/>
          </a:p>
          <a:p>
            <a:endParaRPr lang="en-US" dirty="0"/>
          </a:p>
        </p:txBody>
      </p:sp>
    </p:spTree>
    <p:extLst>
      <p:ext uri="{BB962C8B-B14F-4D97-AF65-F5344CB8AC3E}">
        <p14:creationId xmlns:p14="http://schemas.microsoft.com/office/powerpoint/2010/main" val="4109097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73CF-7E5C-4C65-B0B1-690A8BAE595A}"/>
              </a:ext>
            </a:extLst>
          </p:cNvPr>
          <p:cNvSpPr>
            <a:spLocks noGrp="1"/>
          </p:cNvSpPr>
          <p:nvPr>
            <p:ph type="title"/>
          </p:nvPr>
        </p:nvSpPr>
        <p:spPr>
          <a:xfrm>
            <a:off x="1097280" y="286603"/>
            <a:ext cx="10058400" cy="1450757"/>
          </a:xfrm>
        </p:spPr>
        <p:txBody>
          <a:bodyPr anchor="b">
            <a:normAutofit/>
          </a:bodyPr>
          <a:lstStyle/>
          <a:p>
            <a:r>
              <a:rPr lang="en-US" dirty="0"/>
              <a:t>AJAX - Introduction</a:t>
            </a:r>
          </a:p>
        </p:txBody>
      </p:sp>
      <p:sp>
        <p:nvSpPr>
          <p:cNvPr id="3" name="Content Placeholder 2">
            <a:extLst>
              <a:ext uri="{FF2B5EF4-FFF2-40B4-BE49-F238E27FC236}">
                <a16:creationId xmlns:a16="http://schemas.microsoft.com/office/drawing/2014/main" id="{0292507E-00B1-480A-A8FD-EB00102D58B1}"/>
              </a:ext>
            </a:extLst>
          </p:cNvPr>
          <p:cNvSpPr>
            <a:spLocks noGrp="1"/>
          </p:cNvSpPr>
          <p:nvPr>
            <p:ph sz="half" idx="1"/>
          </p:nvPr>
        </p:nvSpPr>
        <p:spPr>
          <a:xfrm>
            <a:off x="1097280" y="2120900"/>
            <a:ext cx="10058400" cy="3942549"/>
          </a:xfrm>
        </p:spPr>
        <p:txBody>
          <a:bodyPr>
            <a:normAutofit fontScale="92500" lnSpcReduction="10000"/>
          </a:bodyPr>
          <a:lstStyle/>
          <a:p>
            <a:pPr>
              <a:buFont typeface="Arial" panose="020B0604020202020204" pitchFamily="34" charset="0"/>
              <a:buChar char="•"/>
            </a:pPr>
            <a:r>
              <a:rPr lang="en-US" dirty="0">
                <a:cs typeface="Courier New" panose="02070309020205020404" pitchFamily="49" charset="0"/>
              </a:rPr>
              <a:t>These kinds of web architectures are known as AJAX or “Web 2.0” (if you go far enough back in time).</a:t>
            </a:r>
          </a:p>
          <a:p>
            <a:pPr>
              <a:buFont typeface="Arial" panose="020B0604020202020204" pitchFamily="34" charset="0"/>
              <a:buChar char="•"/>
            </a:pPr>
            <a:r>
              <a:rPr lang="en-US" dirty="0">
                <a:cs typeface="Courier New" panose="02070309020205020404" pitchFamily="49" charset="0"/>
              </a:rPr>
              <a:t>AJAX is an acronym stands for </a:t>
            </a:r>
            <a:r>
              <a:rPr lang="en-US" b="1" u="sng" dirty="0">
                <a:cs typeface="Courier New" panose="02070309020205020404" pitchFamily="49" charset="0"/>
              </a:rPr>
              <a:t>A</a:t>
            </a:r>
            <a:r>
              <a:rPr lang="en-US" dirty="0">
                <a:cs typeface="Courier New" panose="02070309020205020404" pitchFamily="49" charset="0"/>
              </a:rPr>
              <a:t>synchronous </a:t>
            </a:r>
            <a:r>
              <a:rPr lang="en-US" b="1" u="sng" dirty="0" err="1">
                <a:cs typeface="Courier New" panose="02070309020205020404" pitchFamily="49" charset="0"/>
              </a:rPr>
              <a:t>J</a:t>
            </a:r>
            <a:r>
              <a:rPr lang="en-US" dirty="0" err="1">
                <a:cs typeface="Courier New" panose="02070309020205020404" pitchFamily="49" charset="0"/>
              </a:rPr>
              <a:t>avascript</a:t>
            </a:r>
            <a:r>
              <a:rPr lang="en-US" dirty="0">
                <a:cs typeface="Courier New" panose="02070309020205020404" pitchFamily="49" charset="0"/>
              </a:rPr>
              <a:t> </a:t>
            </a:r>
            <a:r>
              <a:rPr lang="en-US" b="1" u="sng" dirty="0">
                <a:cs typeface="Courier New" panose="02070309020205020404" pitchFamily="49" charset="0"/>
              </a:rPr>
              <a:t>a</a:t>
            </a:r>
            <a:r>
              <a:rPr lang="en-US" dirty="0">
                <a:cs typeface="Courier New" panose="02070309020205020404" pitchFamily="49" charset="0"/>
              </a:rPr>
              <a:t>nd </a:t>
            </a:r>
            <a:r>
              <a:rPr lang="en-US" b="1" u="sng" dirty="0">
                <a:cs typeface="Courier New" panose="02070309020205020404" pitchFamily="49" charset="0"/>
              </a:rPr>
              <a:t>X</a:t>
            </a:r>
            <a:r>
              <a:rPr lang="en-US" dirty="0">
                <a:cs typeface="Courier New" panose="02070309020205020404" pitchFamily="49" charset="0"/>
              </a:rPr>
              <a:t>ML</a:t>
            </a:r>
          </a:p>
          <a:p>
            <a:pPr>
              <a:buFont typeface="Arial" panose="020B0604020202020204" pitchFamily="34" charset="0"/>
              <a:buChar char="•"/>
            </a:pPr>
            <a:r>
              <a:rPr lang="en-US" dirty="0">
                <a:cs typeface="Courier New" panose="02070309020205020404" pitchFamily="49" charset="0"/>
              </a:rPr>
              <a:t>Originally the idea was that developers would use a </a:t>
            </a:r>
            <a:r>
              <a:rPr lang="en-US" dirty="0" err="1">
                <a:cs typeface="Courier New" panose="02070309020205020404" pitchFamily="49" charset="0"/>
              </a:rPr>
              <a:t>Javascript</a:t>
            </a:r>
            <a:r>
              <a:rPr lang="en-US" dirty="0">
                <a:cs typeface="Courier New" panose="02070309020205020404" pitchFamily="49" charset="0"/>
              </a:rPr>
              <a:t> call known as </a:t>
            </a:r>
            <a:r>
              <a:rPr lang="en-US" b="1" dirty="0" err="1">
                <a:latin typeface="Courier New" panose="02070309020205020404" pitchFamily="49" charset="0"/>
                <a:cs typeface="Courier New" panose="02070309020205020404" pitchFamily="49" charset="0"/>
              </a:rPr>
              <a:t>XMLHttpRequest</a:t>
            </a:r>
            <a:r>
              <a:rPr lang="en-US" b="1" dirty="0">
                <a:latin typeface="Courier New" panose="02070309020205020404" pitchFamily="49" charset="0"/>
                <a:cs typeface="Courier New" panose="02070309020205020404" pitchFamily="49" charset="0"/>
              </a:rPr>
              <a:t>()</a:t>
            </a:r>
            <a:r>
              <a:rPr lang="en-US" dirty="0">
                <a:cs typeface="Courier New" panose="02070309020205020404" pitchFamily="49" charset="0"/>
              </a:rPr>
              <a:t> to send very simple HTTP Requests to a server-side script which could do all the calculations or database lookups that an application needs.  Then send back just the data you wanted.  Relying on the client-side JavaScript to make any changes to the UI.</a:t>
            </a:r>
          </a:p>
          <a:p>
            <a:pPr>
              <a:buFont typeface="Arial" panose="020B0604020202020204" pitchFamily="34" charset="0"/>
              <a:buChar char="•"/>
            </a:pPr>
            <a:r>
              <a:rPr lang="en-US" dirty="0">
                <a:cs typeface="Courier New" panose="02070309020205020404" pitchFamily="49" charset="0"/>
              </a:rPr>
              <a:t>As per the name, originally it was thought that XML would be the format that was used to send data back and forth between the web-browser and the server-side script.</a:t>
            </a:r>
          </a:p>
          <a:p>
            <a:pPr>
              <a:buFont typeface="Arial" panose="020B0604020202020204" pitchFamily="34" charset="0"/>
              <a:buChar char="•"/>
            </a:pPr>
            <a:r>
              <a:rPr lang="en-US" dirty="0">
                <a:cs typeface="Courier New" panose="02070309020205020404" pitchFamily="49" charset="0"/>
              </a:rPr>
              <a:t>Today however most modern AJAX systems actually send data using the </a:t>
            </a:r>
            <a:r>
              <a:rPr lang="en-US" b="1" u="sng" dirty="0">
                <a:cs typeface="Courier New" panose="02070309020205020404" pitchFamily="49" charset="0"/>
              </a:rPr>
              <a:t>J</a:t>
            </a:r>
            <a:r>
              <a:rPr lang="en-US" dirty="0">
                <a:cs typeface="Courier New" panose="02070309020205020404" pitchFamily="49" charset="0"/>
              </a:rPr>
              <a:t>ava</a:t>
            </a:r>
            <a:r>
              <a:rPr lang="en-US" b="1" u="sng" dirty="0">
                <a:cs typeface="Courier New" panose="02070309020205020404" pitchFamily="49" charset="0"/>
              </a:rPr>
              <a:t>S</a:t>
            </a:r>
            <a:r>
              <a:rPr lang="en-US" dirty="0">
                <a:cs typeface="Courier New" panose="02070309020205020404" pitchFamily="49" charset="0"/>
              </a:rPr>
              <a:t>cript </a:t>
            </a:r>
            <a:r>
              <a:rPr lang="en-US" b="1" u="sng" dirty="0">
                <a:cs typeface="Courier New" panose="02070309020205020404" pitchFamily="49" charset="0"/>
              </a:rPr>
              <a:t>O</a:t>
            </a:r>
            <a:r>
              <a:rPr lang="en-US" dirty="0">
                <a:cs typeface="Courier New" panose="02070309020205020404" pitchFamily="49" charset="0"/>
              </a:rPr>
              <a:t>bject </a:t>
            </a:r>
            <a:r>
              <a:rPr lang="en-US" b="1" u="sng" dirty="0">
                <a:cs typeface="Courier New" panose="02070309020205020404" pitchFamily="49" charset="0"/>
              </a:rPr>
              <a:t>N</a:t>
            </a:r>
            <a:r>
              <a:rPr lang="en-US" dirty="0">
                <a:cs typeface="Courier New" panose="02070309020205020404" pitchFamily="49" charset="0"/>
              </a:rPr>
              <a:t>otation format JSON and use the </a:t>
            </a:r>
            <a:r>
              <a:rPr lang="en-US" b="1" dirty="0">
                <a:latin typeface="Courier New" panose="02070309020205020404" pitchFamily="49" charset="0"/>
                <a:cs typeface="Courier New" panose="02070309020205020404" pitchFamily="49" charset="0"/>
              </a:rPr>
              <a:t>fetch()</a:t>
            </a:r>
            <a:r>
              <a:rPr lang="en-US" dirty="0">
                <a:cs typeface="Courier New" panose="02070309020205020404" pitchFamily="49" charset="0"/>
              </a:rPr>
              <a:t> API instead of </a:t>
            </a:r>
            <a:r>
              <a:rPr lang="en-US" b="1" dirty="0" err="1">
                <a:latin typeface="Courier New" panose="02070309020205020404" pitchFamily="49" charset="0"/>
                <a:cs typeface="Courier New" panose="02070309020205020404" pitchFamily="49" charset="0"/>
              </a:rPr>
              <a:t>XMLHttpRequest</a:t>
            </a:r>
            <a:r>
              <a:rPr lang="en-US" b="1" dirty="0">
                <a:latin typeface="Courier New" panose="02070309020205020404" pitchFamily="49" charset="0"/>
                <a:cs typeface="Courier New" panose="02070309020205020404" pitchFamily="49" charset="0"/>
              </a:rPr>
              <a:t>()</a:t>
            </a:r>
            <a:r>
              <a:rPr lang="en-US" dirty="0">
                <a:cs typeface="Courier New" panose="02070309020205020404" pitchFamily="49" charset="0"/>
              </a:rPr>
              <a:t>.  This course will focus almost exclusively on using </a:t>
            </a:r>
            <a:r>
              <a:rPr lang="en-US" b="1" dirty="0">
                <a:latin typeface="Courier New" panose="02070309020205020404" pitchFamily="49" charset="0"/>
                <a:cs typeface="Courier New" panose="02070309020205020404" pitchFamily="49" charset="0"/>
              </a:rPr>
              <a:t>fetch()</a:t>
            </a:r>
            <a:r>
              <a:rPr lang="en-US" dirty="0">
                <a:cs typeface="Courier New" panose="02070309020205020404" pitchFamily="49" charset="0"/>
              </a:rPr>
              <a:t> and JSON for AJAX applications.</a:t>
            </a:r>
          </a:p>
        </p:txBody>
      </p:sp>
    </p:spTree>
    <p:extLst>
      <p:ext uri="{BB962C8B-B14F-4D97-AF65-F5344CB8AC3E}">
        <p14:creationId xmlns:p14="http://schemas.microsoft.com/office/powerpoint/2010/main" val="966628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73CF-7E5C-4C65-B0B1-690A8BAE595A}"/>
              </a:ext>
            </a:extLst>
          </p:cNvPr>
          <p:cNvSpPr>
            <a:spLocks noGrp="1"/>
          </p:cNvSpPr>
          <p:nvPr>
            <p:ph type="title"/>
          </p:nvPr>
        </p:nvSpPr>
        <p:spPr>
          <a:xfrm>
            <a:off x="1097280" y="286603"/>
            <a:ext cx="10058400" cy="1450757"/>
          </a:xfrm>
        </p:spPr>
        <p:txBody>
          <a:bodyPr anchor="b">
            <a:normAutofit/>
          </a:bodyPr>
          <a:lstStyle/>
          <a:p>
            <a:r>
              <a:rPr lang="en-US" dirty="0"/>
              <a:t>AJAX - Introduction</a:t>
            </a:r>
          </a:p>
        </p:txBody>
      </p:sp>
      <p:sp>
        <p:nvSpPr>
          <p:cNvPr id="3" name="Content Placeholder 2">
            <a:extLst>
              <a:ext uri="{FF2B5EF4-FFF2-40B4-BE49-F238E27FC236}">
                <a16:creationId xmlns:a16="http://schemas.microsoft.com/office/drawing/2014/main" id="{0292507E-00B1-480A-A8FD-EB00102D58B1}"/>
              </a:ext>
            </a:extLst>
          </p:cNvPr>
          <p:cNvSpPr>
            <a:spLocks noGrp="1"/>
          </p:cNvSpPr>
          <p:nvPr>
            <p:ph sz="half" idx="1"/>
          </p:nvPr>
        </p:nvSpPr>
        <p:spPr>
          <a:xfrm>
            <a:off x="1097280" y="2120900"/>
            <a:ext cx="10058400" cy="3942549"/>
          </a:xfrm>
        </p:spPr>
        <p:txBody>
          <a:bodyPr>
            <a:normAutofit/>
          </a:bodyPr>
          <a:lstStyle/>
          <a:p>
            <a:pPr>
              <a:buFont typeface="Arial" panose="020B0604020202020204" pitchFamily="34" charset="0"/>
              <a:buChar char="•"/>
            </a:pPr>
            <a:r>
              <a:rPr lang="en-US" dirty="0">
                <a:cs typeface="Courier New" panose="02070309020205020404" pitchFamily="49" charset="0"/>
              </a:rPr>
              <a:t>One of the defining characteristics of using </a:t>
            </a:r>
            <a:r>
              <a:rPr lang="en-US" b="1" dirty="0">
                <a:latin typeface="Courier New" panose="02070309020205020404" pitchFamily="49" charset="0"/>
                <a:cs typeface="Courier New" panose="02070309020205020404" pitchFamily="49" charset="0"/>
              </a:rPr>
              <a:t>fetch()</a:t>
            </a:r>
            <a:r>
              <a:rPr lang="en-US" dirty="0">
                <a:cs typeface="Courier New" panose="02070309020205020404" pitchFamily="49" charset="0"/>
              </a:rPr>
              <a:t> is that everything is done asynchronously – that is, when a request is sent the JavaScript code doesn’t wait around for the HTTP Response.  The browser simply goes back to whatever it was doing and when the HTTP Response arrives it executes a function to handle it. The older, </a:t>
            </a:r>
            <a:r>
              <a:rPr lang="en-US" b="1" dirty="0" err="1">
                <a:latin typeface="Courier New" panose="02070309020205020404" pitchFamily="49" charset="0"/>
                <a:cs typeface="Courier New" panose="02070309020205020404" pitchFamily="49" charset="0"/>
              </a:rPr>
              <a:t>XMLHttpRequest</a:t>
            </a:r>
            <a:r>
              <a:rPr lang="en-US" b="1" dirty="0">
                <a:latin typeface="Courier New" panose="02070309020205020404" pitchFamily="49" charset="0"/>
                <a:cs typeface="Courier New" panose="02070309020205020404" pitchFamily="49" charset="0"/>
              </a:rPr>
              <a:t>()</a:t>
            </a:r>
            <a:r>
              <a:rPr lang="en-US" dirty="0">
                <a:cs typeface="Courier New" panose="02070309020205020404" pitchFamily="49" charset="0"/>
              </a:rPr>
              <a:t>function could be used synchronously. </a:t>
            </a:r>
          </a:p>
          <a:p>
            <a:pPr>
              <a:buFont typeface="Arial" panose="020B0604020202020204" pitchFamily="34" charset="0"/>
              <a:buChar char="•"/>
            </a:pPr>
            <a:r>
              <a:rPr lang="en-US" dirty="0">
                <a:cs typeface="Courier New" panose="02070309020205020404" pitchFamily="49" charset="0"/>
              </a:rPr>
              <a:t>In a similar way to how the Web Storage API is used. The point of AJAX is to make web applications more responsive and efficient.  This is done by:</a:t>
            </a:r>
          </a:p>
          <a:p>
            <a:pPr lvl="1">
              <a:buFont typeface="Arial" panose="020B0604020202020204" pitchFamily="34" charset="0"/>
              <a:buChar char="•"/>
            </a:pPr>
            <a:r>
              <a:rPr lang="en-US" dirty="0">
                <a:cs typeface="Courier New" panose="02070309020205020404" pitchFamily="49" charset="0"/>
              </a:rPr>
              <a:t>Avoiding the cost of reloading the entire page.</a:t>
            </a:r>
          </a:p>
          <a:p>
            <a:pPr lvl="1">
              <a:buFont typeface="Arial" panose="020B0604020202020204" pitchFamily="34" charset="0"/>
              <a:buChar char="•"/>
            </a:pPr>
            <a:r>
              <a:rPr lang="en-US" dirty="0">
                <a:cs typeface="Courier New" panose="02070309020205020404" pitchFamily="49" charset="0"/>
              </a:rPr>
              <a:t>Sending the minimal amount of data to the server-side script.</a:t>
            </a:r>
          </a:p>
          <a:p>
            <a:pPr lvl="1">
              <a:buFont typeface="Arial" panose="020B0604020202020204" pitchFamily="34" charset="0"/>
              <a:buChar char="•"/>
            </a:pPr>
            <a:r>
              <a:rPr lang="en-US" dirty="0">
                <a:cs typeface="Courier New" panose="02070309020205020404" pitchFamily="49" charset="0"/>
              </a:rPr>
              <a:t>Allowing the client to do other tasks while waiting for server responses (asynchronous requests)</a:t>
            </a:r>
          </a:p>
          <a:p>
            <a:pPr>
              <a:buFont typeface="Arial" panose="020B0604020202020204" pitchFamily="34" charset="0"/>
              <a:buChar char="•"/>
            </a:pPr>
            <a:endParaRPr lang="en-US" dirty="0">
              <a:cs typeface="Courier New" panose="02070309020205020404" pitchFamily="49" charset="0"/>
            </a:endParaRPr>
          </a:p>
        </p:txBody>
      </p:sp>
    </p:spTree>
    <p:extLst>
      <p:ext uri="{BB962C8B-B14F-4D97-AF65-F5344CB8AC3E}">
        <p14:creationId xmlns:p14="http://schemas.microsoft.com/office/powerpoint/2010/main" val="1490302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73CF-7E5C-4C65-B0B1-690A8BAE595A}"/>
              </a:ext>
            </a:extLst>
          </p:cNvPr>
          <p:cNvSpPr>
            <a:spLocks noGrp="1"/>
          </p:cNvSpPr>
          <p:nvPr>
            <p:ph type="title"/>
          </p:nvPr>
        </p:nvSpPr>
        <p:spPr>
          <a:xfrm>
            <a:off x="1097280" y="286603"/>
            <a:ext cx="10058400" cy="1450757"/>
          </a:xfrm>
        </p:spPr>
        <p:txBody>
          <a:bodyPr anchor="b">
            <a:normAutofit/>
          </a:bodyPr>
          <a:lstStyle/>
          <a:p>
            <a:r>
              <a:rPr lang="en-US" dirty="0"/>
              <a:t>AJAX - Introduction</a:t>
            </a:r>
          </a:p>
        </p:txBody>
      </p:sp>
      <p:sp>
        <p:nvSpPr>
          <p:cNvPr id="3" name="Content Placeholder 2">
            <a:extLst>
              <a:ext uri="{FF2B5EF4-FFF2-40B4-BE49-F238E27FC236}">
                <a16:creationId xmlns:a16="http://schemas.microsoft.com/office/drawing/2014/main" id="{0292507E-00B1-480A-A8FD-EB00102D58B1}"/>
              </a:ext>
            </a:extLst>
          </p:cNvPr>
          <p:cNvSpPr>
            <a:spLocks noGrp="1"/>
          </p:cNvSpPr>
          <p:nvPr>
            <p:ph sz="half" idx="1"/>
          </p:nvPr>
        </p:nvSpPr>
        <p:spPr>
          <a:xfrm>
            <a:off x="1097280" y="2120900"/>
            <a:ext cx="10058400" cy="3942549"/>
          </a:xfrm>
        </p:spPr>
        <p:txBody>
          <a:bodyPr>
            <a:normAutofit/>
          </a:bodyPr>
          <a:lstStyle/>
          <a:p>
            <a:pPr>
              <a:buFont typeface="Arial" panose="020B0604020202020204" pitchFamily="34" charset="0"/>
              <a:buChar char="•"/>
            </a:pPr>
            <a:r>
              <a:rPr lang="en-US" dirty="0">
                <a:cs typeface="Courier New" panose="02070309020205020404" pitchFamily="49" charset="0"/>
              </a:rPr>
              <a:t>For the following examples we will be testing our </a:t>
            </a:r>
            <a:r>
              <a:rPr lang="en-US" dirty="0" err="1">
                <a:cs typeface="Courier New" panose="02070309020205020404" pitchFamily="49" charset="0"/>
              </a:rPr>
              <a:t>Javascript</a:t>
            </a:r>
            <a:r>
              <a:rPr lang="en-US" dirty="0">
                <a:cs typeface="Courier New" panose="02070309020205020404" pitchFamily="49" charset="0"/>
              </a:rPr>
              <a:t> against the </a:t>
            </a:r>
            <a:r>
              <a:rPr lang="en-US" b="1" dirty="0" err="1">
                <a:latin typeface="Courier New" panose="02070309020205020404" pitchFamily="49" charset="0"/>
                <a:cs typeface="Courier New" panose="02070309020205020404" pitchFamily="49" charset="0"/>
              </a:rPr>
              <a:t>async.php</a:t>
            </a:r>
            <a:r>
              <a:rPr lang="en-US" dirty="0">
                <a:cs typeface="Courier New" panose="02070309020205020404" pitchFamily="49" charset="0"/>
              </a:rPr>
              <a:t> script.  Available in Canvas.</a:t>
            </a:r>
          </a:p>
          <a:p>
            <a:pPr>
              <a:buFont typeface="Arial" panose="020B0604020202020204" pitchFamily="34" charset="0"/>
              <a:buChar char="•"/>
            </a:pPr>
            <a:r>
              <a:rPr lang="en-US" b="1" dirty="0" err="1">
                <a:latin typeface="Courier New" panose="02070309020205020404" pitchFamily="49" charset="0"/>
                <a:cs typeface="Courier New" panose="02070309020205020404" pitchFamily="49" charset="0"/>
              </a:rPr>
              <a:t>async.php</a:t>
            </a:r>
            <a:endParaRPr lang="en-US" b="1" dirty="0">
              <a:latin typeface="Courier New" panose="02070309020205020404" pitchFamily="49" charset="0"/>
              <a:cs typeface="Courier New" panose="02070309020205020404" pitchFamily="49" charset="0"/>
            </a:endParaRPr>
          </a:p>
        </p:txBody>
      </p:sp>
      <p:sp>
        <p:nvSpPr>
          <p:cNvPr id="4" name="Content Placeholder 3">
            <a:extLst>
              <a:ext uri="{FF2B5EF4-FFF2-40B4-BE49-F238E27FC236}">
                <a16:creationId xmlns:a16="http://schemas.microsoft.com/office/drawing/2014/main" id="{5771F3E0-2F4B-26D3-8A79-B2BA6A06CEAA}"/>
              </a:ext>
            </a:extLst>
          </p:cNvPr>
          <p:cNvSpPr txBox="1">
            <a:spLocks/>
          </p:cNvSpPr>
          <p:nvPr/>
        </p:nvSpPr>
        <p:spPr>
          <a:xfrm>
            <a:off x="1097280" y="3352801"/>
            <a:ext cx="10368820" cy="2962274"/>
          </a:xfrm>
          <a:prstGeom prst="rect">
            <a:avLst/>
          </a:prstGeom>
          <a:solidFill>
            <a:schemeClr val="accent5">
              <a:lumMod val="20000"/>
              <a:lumOff val="80000"/>
            </a:schemeClr>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ts val="400"/>
              </a:lnSpc>
              <a:spcBef>
                <a:spcPts val="1800"/>
              </a:spcBef>
              <a:buNone/>
            </a:pPr>
            <a:endParaRPr lang="en-US" b="1" dirty="0">
              <a:latin typeface="Courier New" panose="02070309020205020404" pitchFamily="49" charset="0"/>
              <a:cs typeface="Courier New" panose="02070309020205020404" pitchFamily="49" charset="0"/>
            </a:endParaRPr>
          </a:p>
          <a:p>
            <a:pPr marL="0" indent="0">
              <a:lnSpc>
                <a:spcPts val="400"/>
              </a:lnSpc>
              <a:spcBef>
                <a:spcPts val="1800"/>
              </a:spcBef>
              <a:buNone/>
            </a:pPr>
            <a:r>
              <a:rPr lang="en-US" b="1" dirty="0">
                <a:latin typeface="Courier New" panose="02070309020205020404" pitchFamily="49" charset="0"/>
                <a:cs typeface="Courier New" panose="02070309020205020404" pitchFamily="49" charset="0"/>
              </a:rPr>
              <a:t>&lt;?PHP</a:t>
            </a:r>
          </a:p>
          <a:p>
            <a:pPr marL="0" indent="0">
              <a:lnSpc>
                <a:spcPts val="400"/>
              </a:lnSpc>
              <a:spcBef>
                <a:spcPts val="1800"/>
              </a:spcBef>
              <a:buNone/>
            </a:pPr>
            <a:r>
              <a:rPr lang="en-US" b="1" dirty="0">
                <a:latin typeface="Courier New" panose="02070309020205020404" pitchFamily="49" charset="0"/>
                <a:cs typeface="Courier New" panose="02070309020205020404" pitchFamily="49" charset="0"/>
              </a:rPr>
              <a:t>	if (</a:t>
            </a:r>
            <a:r>
              <a:rPr lang="en-US" b="1" dirty="0" err="1">
                <a:latin typeface="Courier New" panose="02070309020205020404" pitchFamily="49" charset="0"/>
                <a:cs typeface="Courier New" panose="02070309020205020404" pitchFamily="49" charset="0"/>
              </a:rPr>
              <a:t>isset</a:t>
            </a:r>
            <a:r>
              <a:rPr lang="en-US" b="1" dirty="0">
                <a:latin typeface="Courier New" panose="02070309020205020404" pitchFamily="49" charset="0"/>
                <a:cs typeface="Courier New" panose="02070309020205020404" pitchFamily="49" charset="0"/>
              </a:rPr>
              <a:t>($_POST['name']) ){</a:t>
            </a:r>
          </a:p>
          <a:p>
            <a:pPr marL="0" indent="0">
              <a:lnSpc>
                <a:spcPts val="400"/>
              </a:lnSpc>
              <a:spcBef>
                <a:spcPts val="1800"/>
              </a:spcBef>
              <a:buNone/>
            </a:pPr>
            <a:r>
              <a:rPr lang="en-US" b="1" dirty="0">
                <a:latin typeface="Courier New" panose="02070309020205020404" pitchFamily="49" charset="0"/>
                <a:cs typeface="Courier New" panose="02070309020205020404" pitchFamily="49" charset="0"/>
              </a:rPr>
              <a:t>		sleep(rand(1,3);</a:t>
            </a:r>
          </a:p>
          <a:p>
            <a:pPr marL="0" indent="0">
              <a:lnSpc>
                <a:spcPts val="400"/>
              </a:lnSpc>
              <a:spcBef>
                <a:spcPts val="1800"/>
              </a:spcBef>
              <a:buNone/>
            </a:pPr>
            <a:r>
              <a:rPr lang="en-US" b="1" dirty="0">
                <a:latin typeface="Courier New" panose="02070309020205020404" pitchFamily="49" charset="0"/>
                <a:cs typeface="Courier New" panose="02070309020205020404" pitchFamily="49" charset="0"/>
              </a:rPr>
              <a:t>		$id = </a:t>
            </a:r>
            <a:r>
              <a:rPr lang="en-US" b="1" dirty="0" err="1">
                <a:latin typeface="Courier New" panose="02070309020205020404" pitchFamily="49" charset="0"/>
                <a:cs typeface="Courier New" panose="02070309020205020404" pitchFamily="49" charset="0"/>
              </a:rPr>
              <a:t>session_create_id</a:t>
            </a:r>
            <a:r>
              <a:rPr lang="en-US" b="1" dirty="0">
                <a:latin typeface="Courier New" panose="02070309020205020404" pitchFamily="49" charset="0"/>
                <a:cs typeface="Courier New" panose="02070309020205020404" pitchFamily="49" charset="0"/>
              </a:rPr>
              <a:t>();</a:t>
            </a:r>
          </a:p>
          <a:p>
            <a:pPr marL="0" indent="0">
              <a:lnSpc>
                <a:spcPts val="400"/>
              </a:lnSpc>
              <a:spcBef>
                <a:spcPts val="1800"/>
              </a:spcBef>
              <a:buNone/>
            </a:pPr>
            <a:r>
              <a:rPr lang="en-US" b="1" dirty="0">
                <a:latin typeface="Courier New" panose="02070309020205020404" pitchFamily="49" charset="0"/>
                <a:cs typeface="Courier New" panose="02070309020205020404" pitchFamily="49" charset="0"/>
              </a:rPr>
              <a:t>		print $id; }</a:t>
            </a:r>
          </a:p>
          <a:p>
            <a:pPr marL="0" indent="0">
              <a:lnSpc>
                <a:spcPts val="400"/>
              </a:lnSpc>
              <a:spcBef>
                <a:spcPts val="1800"/>
              </a:spcBef>
              <a:buNone/>
            </a:pPr>
            <a:r>
              <a:rPr lang="en-US" b="1" dirty="0">
                <a:latin typeface="Courier New" panose="02070309020205020404" pitchFamily="49" charset="0"/>
                <a:cs typeface="Courier New" panose="02070309020205020404" pitchFamily="49" charset="0"/>
              </a:rPr>
              <a:t>	else { </a:t>
            </a:r>
          </a:p>
          <a:p>
            <a:pPr marL="0" indent="0">
              <a:lnSpc>
                <a:spcPts val="400"/>
              </a:lnSpc>
              <a:spcBef>
                <a:spcPts val="1800"/>
              </a:spcBef>
              <a:buNone/>
            </a:pPr>
            <a:r>
              <a:rPr lang="en-US" b="1" dirty="0">
                <a:latin typeface="Courier New" panose="02070309020205020404" pitchFamily="49" charset="0"/>
                <a:cs typeface="Courier New" panose="02070309020205020404" pitchFamily="49" charset="0"/>
              </a:rPr>
              <a:t>		print "GET request. No body data sent.";</a:t>
            </a:r>
          </a:p>
          <a:p>
            <a:pPr marL="0" indent="0">
              <a:lnSpc>
                <a:spcPts val="400"/>
              </a:lnSpc>
              <a:spcBef>
                <a:spcPts val="1800"/>
              </a:spcBef>
              <a:buNone/>
            </a:pPr>
            <a:r>
              <a:rPr lang="en-US" b="1" dirty="0">
                <a:latin typeface="Courier New" panose="02070309020205020404" pitchFamily="49" charset="0"/>
                <a:cs typeface="Courier New" panose="02070309020205020404" pitchFamily="49" charset="0"/>
              </a:rPr>
              <a:t>		}</a:t>
            </a:r>
          </a:p>
          <a:p>
            <a:pPr marL="0" indent="0">
              <a:lnSpc>
                <a:spcPts val="400"/>
              </a:lnSpc>
              <a:spcBef>
                <a:spcPts val="1800"/>
              </a:spcBef>
              <a:buNone/>
            </a:pPr>
            <a:r>
              <a:rPr lang="en-US" b="1"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1395343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A1D6-3E2E-90F0-369A-EF9E3CD6AD43}"/>
              </a:ext>
            </a:extLst>
          </p:cNvPr>
          <p:cNvSpPr>
            <a:spLocks noGrp="1"/>
          </p:cNvSpPr>
          <p:nvPr>
            <p:ph type="title"/>
          </p:nvPr>
        </p:nvSpPr>
        <p:spPr/>
        <p:txBody>
          <a:bodyPr/>
          <a:lstStyle/>
          <a:p>
            <a:r>
              <a:rPr lang="en-CA" dirty="0"/>
              <a:t>Anatomy of the fetch() API</a:t>
            </a:r>
          </a:p>
        </p:txBody>
      </p:sp>
      <p:sp>
        <p:nvSpPr>
          <p:cNvPr id="23" name="Freeform: Shape 22">
            <a:extLst>
              <a:ext uri="{FF2B5EF4-FFF2-40B4-BE49-F238E27FC236}">
                <a16:creationId xmlns:a16="http://schemas.microsoft.com/office/drawing/2014/main" id="{673530D0-0123-92E3-7C7A-82877566064F}"/>
              </a:ext>
            </a:extLst>
          </p:cNvPr>
          <p:cNvSpPr/>
          <p:nvPr/>
        </p:nvSpPr>
        <p:spPr>
          <a:xfrm>
            <a:off x="1820120" y="2111139"/>
            <a:ext cx="9335559" cy="3907921"/>
          </a:xfrm>
          <a:custGeom>
            <a:avLst/>
            <a:gdLst>
              <a:gd name="connsiteX0" fmla="*/ 0 w 9335559"/>
              <a:gd name="connsiteY0" fmla="*/ 0 h 625835"/>
              <a:gd name="connsiteX1" fmla="*/ 9335559 w 9335559"/>
              <a:gd name="connsiteY1" fmla="*/ 0 h 625835"/>
              <a:gd name="connsiteX2" fmla="*/ 9335559 w 9335559"/>
              <a:gd name="connsiteY2" fmla="*/ 625835 h 625835"/>
              <a:gd name="connsiteX3" fmla="*/ 0 w 9335559"/>
              <a:gd name="connsiteY3" fmla="*/ 625835 h 625835"/>
              <a:gd name="connsiteX4" fmla="*/ 0 w 9335559"/>
              <a:gd name="connsiteY4" fmla="*/ 0 h 625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5559" h="625835">
                <a:moveTo>
                  <a:pt x="0" y="0"/>
                </a:moveTo>
                <a:lnTo>
                  <a:pt x="9335559" y="0"/>
                </a:lnTo>
                <a:lnTo>
                  <a:pt x="9335559" y="625835"/>
                </a:lnTo>
                <a:lnTo>
                  <a:pt x="0" y="62583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6234" tIns="66234" rIns="66234" bIns="66234" numCol="1" spcCol="1270" anchor="ctr" anchorCtr="0">
            <a:noAutofit/>
          </a:bodyPr>
          <a:lstStyle/>
          <a:p>
            <a:pPr marL="0" lvl="0" indent="0" algn="l" defTabSz="622300">
              <a:lnSpc>
                <a:spcPct val="100000"/>
              </a:lnSpc>
              <a:spcBef>
                <a:spcPct val="0"/>
              </a:spcBef>
              <a:spcAft>
                <a:spcPct val="35000"/>
              </a:spcAft>
              <a:buNone/>
            </a:pPr>
            <a:endParaRPr lang="en-US" sz="1400" kern="1200" dirty="0"/>
          </a:p>
        </p:txBody>
      </p:sp>
      <p:sp>
        <p:nvSpPr>
          <p:cNvPr id="3" name="TextBox 2">
            <a:extLst>
              <a:ext uri="{FF2B5EF4-FFF2-40B4-BE49-F238E27FC236}">
                <a16:creationId xmlns:a16="http://schemas.microsoft.com/office/drawing/2014/main" id="{C66CE734-B2C5-8E90-D166-B94E447C7047}"/>
              </a:ext>
            </a:extLst>
          </p:cNvPr>
          <p:cNvSpPr txBox="1"/>
          <p:nvPr/>
        </p:nvSpPr>
        <p:spPr>
          <a:xfrm>
            <a:off x="1189608" y="2290439"/>
            <a:ext cx="9966071" cy="3970318"/>
          </a:xfrm>
          <a:prstGeom prst="rect">
            <a:avLst/>
          </a:prstGeom>
          <a:noFill/>
        </p:spPr>
        <p:txBody>
          <a:bodyPr wrap="square" rtlCol="0">
            <a:spAutoFit/>
          </a:bodyPr>
          <a:lstStyle/>
          <a:p>
            <a:r>
              <a:rPr lang="en-CA" dirty="0"/>
              <a:t>The fetch() API has a very simple implementation</a:t>
            </a:r>
          </a:p>
          <a:p>
            <a:endParaRPr lang="en-CA" dirty="0"/>
          </a:p>
          <a:p>
            <a:endParaRPr lang="en-CA" dirty="0"/>
          </a:p>
          <a:p>
            <a:br>
              <a:rPr lang="en-CA" dirty="0"/>
            </a:br>
            <a:r>
              <a:rPr lang="en-CA" dirty="0"/>
              <a:t>This causes </a:t>
            </a:r>
            <a:r>
              <a:rPr lang="en-CA" dirty="0" err="1"/>
              <a:t>Javascript</a:t>
            </a:r>
            <a:r>
              <a:rPr lang="en-CA" dirty="0"/>
              <a:t> to make a GET request to the server side script “</a:t>
            </a:r>
            <a:r>
              <a:rPr lang="en-CA" dirty="0" err="1"/>
              <a:t>async.php</a:t>
            </a:r>
            <a:r>
              <a:rPr lang="en-CA" dirty="0"/>
              <a:t>”.  However what we are </a:t>
            </a:r>
            <a:r>
              <a:rPr lang="en-CA" u="sng" dirty="0"/>
              <a:t>really</a:t>
            </a:r>
            <a:r>
              <a:rPr lang="en-CA" dirty="0"/>
              <a:t> interested in is the data our script sends back.  How do we get that?</a:t>
            </a:r>
          </a:p>
          <a:p>
            <a:endParaRPr lang="en-CA" dirty="0"/>
          </a:p>
          <a:p>
            <a:r>
              <a:rPr lang="en-CA" dirty="0"/>
              <a:t>It’s important to keep in mind that </a:t>
            </a:r>
            <a:r>
              <a:rPr lang="en-CA" u="sng" dirty="0"/>
              <a:t>all</a:t>
            </a:r>
            <a:r>
              <a:rPr lang="en-CA" dirty="0"/>
              <a:t> </a:t>
            </a:r>
            <a:r>
              <a:rPr lang="en-CA" b="1" dirty="0">
                <a:latin typeface="Courier New" panose="02070309020205020404" pitchFamily="49" charset="0"/>
                <a:cs typeface="Courier New" panose="02070309020205020404" pitchFamily="49" charset="0"/>
              </a:rPr>
              <a:t>fetch()</a:t>
            </a:r>
            <a:r>
              <a:rPr lang="en-CA" dirty="0"/>
              <a:t> requests are asynchronous.  A fetch request to a remote server may take seconds or even minutes to response. If it was to return a value like a regular function.  It would have to wait until that data is available.  To avoid this problem it returns a construct known as a “Promise”. </a:t>
            </a:r>
          </a:p>
          <a:p>
            <a:endParaRPr lang="en-CA" dirty="0"/>
          </a:p>
          <a:p>
            <a:r>
              <a:rPr lang="en-CA" dirty="0"/>
              <a:t>In a promise we can tell the system to execute a particular function and pass it data whenever the HTTP response from the server arrives. </a:t>
            </a:r>
          </a:p>
        </p:txBody>
      </p:sp>
      <p:sp>
        <p:nvSpPr>
          <p:cNvPr id="4" name="Content Placeholder 3">
            <a:extLst>
              <a:ext uri="{FF2B5EF4-FFF2-40B4-BE49-F238E27FC236}">
                <a16:creationId xmlns:a16="http://schemas.microsoft.com/office/drawing/2014/main" id="{0E29B180-3430-4823-F8D7-F71E63B65A25}"/>
              </a:ext>
            </a:extLst>
          </p:cNvPr>
          <p:cNvSpPr txBox="1">
            <a:spLocks/>
          </p:cNvSpPr>
          <p:nvPr/>
        </p:nvSpPr>
        <p:spPr>
          <a:xfrm>
            <a:off x="1189608" y="2762251"/>
            <a:ext cx="10368820" cy="476250"/>
          </a:xfrm>
          <a:prstGeom prst="rect">
            <a:avLst/>
          </a:prstGeom>
          <a:solidFill>
            <a:schemeClr val="accent5">
              <a:lumMod val="20000"/>
              <a:lumOff val="80000"/>
            </a:schemeClr>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latin typeface="Courier New" panose="02070309020205020404" pitchFamily="49" charset="0"/>
                <a:cs typeface="Courier New" panose="02070309020205020404" pitchFamily="49" charset="0"/>
              </a:rPr>
              <a:t> </a:t>
            </a:r>
            <a:r>
              <a:rPr lang="en-CA" b="1" dirty="0">
                <a:latin typeface="Courier New" panose="02070309020205020404" pitchFamily="49" charset="0"/>
                <a:cs typeface="Courier New" panose="02070309020205020404" pitchFamily="49" charset="0"/>
              </a:rPr>
              <a:t>fetch(“</a:t>
            </a:r>
            <a:r>
              <a:rPr lang="en-CA" b="1" dirty="0" err="1">
                <a:latin typeface="Courier New" panose="02070309020205020404" pitchFamily="49" charset="0"/>
                <a:cs typeface="Courier New" panose="02070309020205020404" pitchFamily="49" charset="0"/>
              </a:rPr>
              <a:t>async.php</a:t>
            </a:r>
            <a:r>
              <a:rPr lang="en-CA"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9913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A1D6-3E2E-90F0-369A-EF9E3CD6AD43}"/>
              </a:ext>
            </a:extLst>
          </p:cNvPr>
          <p:cNvSpPr>
            <a:spLocks noGrp="1"/>
          </p:cNvSpPr>
          <p:nvPr>
            <p:ph type="title"/>
          </p:nvPr>
        </p:nvSpPr>
        <p:spPr/>
        <p:txBody>
          <a:bodyPr/>
          <a:lstStyle/>
          <a:p>
            <a:r>
              <a:rPr lang="en-CA" dirty="0"/>
              <a:t>Anatomy of the fetch() API</a:t>
            </a:r>
          </a:p>
        </p:txBody>
      </p:sp>
      <p:sp>
        <p:nvSpPr>
          <p:cNvPr id="23" name="Freeform: Shape 22">
            <a:extLst>
              <a:ext uri="{FF2B5EF4-FFF2-40B4-BE49-F238E27FC236}">
                <a16:creationId xmlns:a16="http://schemas.microsoft.com/office/drawing/2014/main" id="{673530D0-0123-92E3-7C7A-82877566064F}"/>
              </a:ext>
            </a:extLst>
          </p:cNvPr>
          <p:cNvSpPr/>
          <p:nvPr/>
        </p:nvSpPr>
        <p:spPr>
          <a:xfrm>
            <a:off x="1820120" y="2111139"/>
            <a:ext cx="9335559" cy="3907921"/>
          </a:xfrm>
          <a:custGeom>
            <a:avLst/>
            <a:gdLst>
              <a:gd name="connsiteX0" fmla="*/ 0 w 9335559"/>
              <a:gd name="connsiteY0" fmla="*/ 0 h 625835"/>
              <a:gd name="connsiteX1" fmla="*/ 9335559 w 9335559"/>
              <a:gd name="connsiteY1" fmla="*/ 0 h 625835"/>
              <a:gd name="connsiteX2" fmla="*/ 9335559 w 9335559"/>
              <a:gd name="connsiteY2" fmla="*/ 625835 h 625835"/>
              <a:gd name="connsiteX3" fmla="*/ 0 w 9335559"/>
              <a:gd name="connsiteY3" fmla="*/ 625835 h 625835"/>
              <a:gd name="connsiteX4" fmla="*/ 0 w 9335559"/>
              <a:gd name="connsiteY4" fmla="*/ 0 h 625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5559" h="625835">
                <a:moveTo>
                  <a:pt x="0" y="0"/>
                </a:moveTo>
                <a:lnTo>
                  <a:pt x="9335559" y="0"/>
                </a:lnTo>
                <a:lnTo>
                  <a:pt x="9335559" y="625835"/>
                </a:lnTo>
                <a:lnTo>
                  <a:pt x="0" y="62583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6234" tIns="66234" rIns="66234" bIns="66234" numCol="1" spcCol="1270" anchor="ctr" anchorCtr="0">
            <a:noAutofit/>
          </a:bodyPr>
          <a:lstStyle/>
          <a:p>
            <a:pPr marL="0" lvl="0" indent="0" algn="l" defTabSz="622300">
              <a:lnSpc>
                <a:spcPct val="100000"/>
              </a:lnSpc>
              <a:spcBef>
                <a:spcPct val="0"/>
              </a:spcBef>
              <a:spcAft>
                <a:spcPct val="35000"/>
              </a:spcAft>
              <a:buNone/>
            </a:pPr>
            <a:endParaRPr lang="en-US" sz="1400" kern="1200" dirty="0"/>
          </a:p>
        </p:txBody>
      </p:sp>
      <p:sp>
        <p:nvSpPr>
          <p:cNvPr id="3" name="TextBox 2">
            <a:extLst>
              <a:ext uri="{FF2B5EF4-FFF2-40B4-BE49-F238E27FC236}">
                <a16:creationId xmlns:a16="http://schemas.microsoft.com/office/drawing/2014/main" id="{C66CE734-B2C5-8E90-D166-B94E447C7047}"/>
              </a:ext>
            </a:extLst>
          </p:cNvPr>
          <p:cNvSpPr txBox="1"/>
          <p:nvPr/>
        </p:nvSpPr>
        <p:spPr>
          <a:xfrm>
            <a:off x="1189608" y="2290439"/>
            <a:ext cx="9966071" cy="3970318"/>
          </a:xfrm>
          <a:prstGeom prst="rect">
            <a:avLst/>
          </a:prstGeom>
          <a:noFill/>
        </p:spPr>
        <p:txBody>
          <a:bodyPr wrap="square" rtlCol="0">
            <a:spAutoFit/>
          </a:bodyPr>
          <a:lstStyle/>
          <a:p>
            <a:r>
              <a:rPr lang="en-CA" dirty="0"/>
              <a:t>We instruct our system which function to run by use of the </a:t>
            </a:r>
            <a:r>
              <a:rPr lang="en-CA" b="1" dirty="0">
                <a:latin typeface="Courier New" panose="02070309020205020404" pitchFamily="49" charset="0"/>
                <a:cs typeface="Courier New" panose="02070309020205020404" pitchFamily="49" charset="0"/>
              </a:rPr>
              <a:t>.then()</a:t>
            </a:r>
            <a:r>
              <a:rPr lang="en-CA" dirty="0"/>
              <a:t> keyword.  If we had a </a:t>
            </a:r>
            <a:r>
              <a:rPr lang="en-CA" dirty="0" err="1"/>
              <a:t>Javascript</a:t>
            </a:r>
            <a:r>
              <a:rPr lang="en-CA" dirty="0"/>
              <a:t> function called </a:t>
            </a:r>
            <a:r>
              <a:rPr lang="en-CA" b="1" dirty="0" err="1">
                <a:latin typeface="Courier New" panose="02070309020205020404" pitchFamily="49" charset="0"/>
                <a:cs typeface="Courier New" panose="02070309020205020404" pitchFamily="49" charset="0"/>
              </a:rPr>
              <a:t>runthisafter</a:t>
            </a:r>
            <a:r>
              <a:rPr lang="en-CA" b="1" dirty="0">
                <a:latin typeface="Courier New" panose="02070309020205020404" pitchFamily="49" charset="0"/>
                <a:cs typeface="Courier New" panose="02070309020205020404" pitchFamily="49" charset="0"/>
              </a:rPr>
              <a:t>() </a:t>
            </a:r>
            <a:r>
              <a:rPr lang="en-CA" dirty="0"/>
              <a:t>we could use the fetch API to make a HTTP request and send the results (when they arrive) to that function like so…</a:t>
            </a:r>
          </a:p>
          <a:p>
            <a:endParaRPr lang="en-CA" dirty="0"/>
          </a:p>
          <a:p>
            <a:endParaRPr lang="en-CA" dirty="0"/>
          </a:p>
          <a:p>
            <a:endParaRPr lang="en-CA" dirty="0"/>
          </a:p>
          <a:p>
            <a:endParaRPr lang="en-CA" dirty="0"/>
          </a:p>
          <a:p>
            <a:endParaRPr lang="en-CA" dirty="0"/>
          </a:p>
          <a:p>
            <a:br>
              <a:rPr lang="en-CA" dirty="0"/>
            </a:br>
            <a:endParaRPr lang="en-CA" dirty="0"/>
          </a:p>
          <a:p>
            <a:endParaRPr lang="en-CA" dirty="0"/>
          </a:p>
          <a:p>
            <a:endParaRPr lang="en-CA" dirty="0"/>
          </a:p>
          <a:p>
            <a:r>
              <a:rPr lang="en-CA" dirty="0"/>
              <a:t>Notice that we only need to mention the function’s name.,</a:t>
            </a:r>
          </a:p>
          <a:p>
            <a:r>
              <a:rPr lang="en-CA" dirty="0"/>
              <a:t> </a:t>
            </a:r>
          </a:p>
        </p:txBody>
      </p:sp>
      <p:sp>
        <p:nvSpPr>
          <p:cNvPr id="4" name="Content Placeholder 3">
            <a:extLst>
              <a:ext uri="{FF2B5EF4-FFF2-40B4-BE49-F238E27FC236}">
                <a16:creationId xmlns:a16="http://schemas.microsoft.com/office/drawing/2014/main" id="{53D753ED-C597-1F16-4FC7-1D7D818E7023}"/>
              </a:ext>
            </a:extLst>
          </p:cNvPr>
          <p:cNvSpPr txBox="1">
            <a:spLocks/>
          </p:cNvSpPr>
          <p:nvPr/>
        </p:nvSpPr>
        <p:spPr>
          <a:xfrm>
            <a:off x="1303489" y="3306101"/>
            <a:ext cx="10368820" cy="2133599"/>
          </a:xfrm>
          <a:prstGeom prst="rect">
            <a:avLst/>
          </a:prstGeom>
          <a:solidFill>
            <a:schemeClr val="accent5">
              <a:lumMod val="20000"/>
              <a:lumOff val="80000"/>
            </a:schemeClr>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ts val="400"/>
              </a:lnSpc>
              <a:spcBef>
                <a:spcPts val="1800"/>
              </a:spcBef>
              <a:buNone/>
            </a:pPr>
            <a:endParaRPr lang="en-US" b="1" dirty="0">
              <a:latin typeface="Courier New" panose="02070309020205020404" pitchFamily="49" charset="0"/>
              <a:cs typeface="Courier New" panose="02070309020205020404" pitchFamily="49" charset="0"/>
            </a:endParaRPr>
          </a:p>
          <a:p>
            <a:pPr marL="0" indent="0">
              <a:lnSpc>
                <a:spcPts val="400"/>
              </a:lnSpc>
              <a:spcBef>
                <a:spcPts val="1800"/>
              </a:spcBef>
              <a:buNone/>
            </a:pPr>
            <a:r>
              <a:rPr lang="en-US" b="1" dirty="0">
                <a:latin typeface="Courier New" panose="02070309020205020404" pitchFamily="49" charset="0"/>
                <a:cs typeface="Courier New" panose="02070309020205020404" pitchFamily="49" charset="0"/>
              </a:rPr>
              <a:t>function </a:t>
            </a:r>
            <a:r>
              <a:rPr lang="en-US" b="1" dirty="0" err="1">
                <a:latin typeface="Courier New" panose="02070309020205020404" pitchFamily="49" charset="0"/>
                <a:cs typeface="Courier New" panose="02070309020205020404" pitchFamily="49" charset="0"/>
              </a:rPr>
              <a:t>runthisafter</a:t>
            </a:r>
            <a:r>
              <a:rPr lang="en-US" b="1" dirty="0">
                <a:latin typeface="Courier New" panose="02070309020205020404" pitchFamily="49" charset="0"/>
                <a:cs typeface="Courier New" panose="02070309020205020404" pitchFamily="49" charset="0"/>
              </a:rPr>
              <a:t>(response) {</a:t>
            </a:r>
          </a:p>
          <a:p>
            <a:pPr marL="0" indent="0">
              <a:lnSpc>
                <a:spcPts val="400"/>
              </a:lnSpc>
              <a:spcBef>
                <a:spcPts val="1800"/>
              </a:spcBef>
              <a:buNone/>
            </a:pPr>
            <a:r>
              <a:rPr lang="en-US" b="1" dirty="0">
                <a:latin typeface="Courier New" panose="02070309020205020404" pitchFamily="49" charset="0"/>
                <a:cs typeface="Courier New" panose="02070309020205020404" pitchFamily="49" charset="0"/>
              </a:rPr>
              <a:t>	console.log("Function Run");</a:t>
            </a:r>
          </a:p>
          <a:p>
            <a:pPr marL="0" indent="0">
              <a:lnSpc>
                <a:spcPts val="400"/>
              </a:lnSpc>
              <a:spcBef>
                <a:spcPts val="1800"/>
              </a:spcBef>
              <a:buNone/>
            </a:pPr>
            <a:r>
              <a:rPr lang="en-US" b="1" dirty="0">
                <a:latin typeface="Courier New" panose="02070309020205020404" pitchFamily="49" charset="0"/>
                <a:cs typeface="Courier New" panose="02070309020205020404" pitchFamily="49" charset="0"/>
              </a:rPr>
              <a:t>}</a:t>
            </a:r>
          </a:p>
          <a:p>
            <a:pPr marL="0" indent="0">
              <a:lnSpc>
                <a:spcPts val="400"/>
              </a:lnSpc>
              <a:spcBef>
                <a:spcPts val="1800"/>
              </a:spcBef>
              <a:buNone/>
            </a:pPr>
            <a:endParaRPr lang="en-US" b="1" dirty="0">
              <a:latin typeface="Courier New" panose="02070309020205020404" pitchFamily="49" charset="0"/>
              <a:cs typeface="Courier New" panose="02070309020205020404" pitchFamily="49" charset="0"/>
            </a:endParaRPr>
          </a:p>
          <a:p>
            <a:pPr marL="0" indent="0">
              <a:lnSpc>
                <a:spcPts val="400"/>
              </a:lnSpc>
              <a:spcBef>
                <a:spcPts val="1800"/>
              </a:spcBef>
              <a:buNone/>
            </a:pPr>
            <a:r>
              <a:rPr lang="en-US" b="1" dirty="0">
                <a:latin typeface="Courier New" panose="02070309020205020404" pitchFamily="49" charset="0"/>
                <a:cs typeface="Courier New" panose="02070309020205020404" pitchFamily="49" charset="0"/>
              </a:rPr>
              <a:t>fetch('</a:t>
            </a:r>
            <a:r>
              <a:rPr lang="en-US" b="1" dirty="0" err="1">
                <a:latin typeface="Courier New" panose="02070309020205020404" pitchFamily="49" charset="0"/>
                <a:cs typeface="Courier New" panose="02070309020205020404" pitchFamily="49" charset="0"/>
              </a:rPr>
              <a:t>async.php</a:t>
            </a:r>
            <a:r>
              <a:rPr lang="en-US" b="1" dirty="0">
                <a:latin typeface="Courier New" panose="02070309020205020404" pitchFamily="49" charset="0"/>
                <a:cs typeface="Courier New" panose="02070309020205020404" pitchFamily="49" charset="0"/>
              </a:rPr>
              <a:t>’)</a:t>
            </a:r>
          </a:p>
          <a:p>
            <a:pPr marL="0" indent="0">
              <a:lnSpc>
                <a:spcPts val="400"/>
              </a:lnSpc>
              <a:spcBef>
                <a:spcPts val="1800"/>
              </a:spcBef>
              <a:buNone/>
            </a:pPr>
            <a:r>
              <a:rPr lang="en-US" b="1" dirty="0">
                <a:latin typeface="Courier New" panose="02070309020205020404" pitchFamily="49" charset="0"/>
                <a:cs typeface="Courier New" panose="02070309020205020404" pitchFamily="49" charset="0"/>
              </a:rPr>
              <a:t>.then(</a:t>
            </a:r>
            <a:r>
              <a:rPr lang="en-US" b="1" dirty="0" err="1">
                <a:latin typeface="Courier New" panose="02070309020205020404" pitchFamily="49" charset="0"/>
                <a:cs typeface="Courier New" panose="02070309020205020404" pitchFamily="49" charset="0"/>
              </a:rPr>
              <a:t>runthisafter</a:t>
            </a:r>
            <a:r>
              <a:rPr lang="en-US" b="1" dirty="0">
                <a:latin typeface="Courier New" panose="02070309020205020404" pitchFamily="49" charset="0"/>
                <a:cs typeface="Courier New" panose="02070309020205020404" pitchFamily="49" charset="0"/>
              </a:rPr>
              <a:t>);</a:t>
            </a:r>
          </a:p>
          <a:p>
            <a:pPr marL="0" indent="0">
              <a:lnSpc>
                <a:spcPts val="400"/>
              </a:lnSpc>
              <a:spcBef>
                <a:spcPts val="1800"/>
              </a:spcBef>
              <a:buNone/>
            </a:pP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0495328"/>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{0304F9BE-F86B-4397-A5DD-B8898FF836C9}tf22712842_win32</Template>
  <TotalTime>6648</TotalTime>
  <Words>5079</Words>
  <Application>Microsoft Office PowerPoint</Application>
  <PresentationFormat>Widescreen</PresentationFormat>
  <Paragraphs>349</Paragraphs>
  <Slides>47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Bookman Old Style</vt:lpstr>
      <vt:lpstr>Calibri</vt:lpstr>
      <vt:lpstr>Courier New</vt:lpstr>
      <vt:lpstr>Franklin Gothic Book</vt:lpstr>
      <vt:lpstr>1_RetrospectVTI</vt:lpstr>
      <vt:lpstr>Server-Side Web Programming (COMP10260)</vt:lpstr>
      <vt:lpstr>AJAX and REST</vt:lpstr>
      <vt:lpstr>WEB ARCHITECTURE - AJAX</vt:lpstr>
      <vt:lpstr>WEB ARCHITECTURE - AJAX</vt:lpstr>
      <vt:lpstr>AJAX - Introduction</vt:lpstr>
      <vt:lpstr>AJAX - Introduction</vt:lpstr>
      <vt:lpstr>AJAX - Introduction</vt:lpstr>
      <vt:lpstr>Anatomy of the fetch() API</vt:lpstr>
      <vt:lpstr>Anatomy of the fetch() API</vt:lpstr>
      <vt:lpstr>Getting data from fetch()</vt:lpstr>
      <vt:lpstr>Getting data from fetch()</vt:lpstr>
      <vt:lpstr>Getting data from fetch()</vt:lpstr>
      <vt:lpstr>Getting data from fetch()</vt:lpstr>
      <vt:lpstr>Getting data from fetch()</vt:lpstr>
      <vt:lpstr>Sending data from fetch()</vt:lpstr>
      <vt:lpstr>Sending data from fetch()</vt:lpstr>
      <vt:lpstr>Shortcuts</vt:lpstr>
      <vt:lpstr>Shortcuts</vt:lpstr>
      <vt:lpstr>Shortcuts</vt:lpstr>
      <vt:lpstr>AJAX – Server-Side Architecture</vt:lpstr>
      <vt:lpstr>AJAX – Server-Side Architecture</vt:lpstr>
      <vt:lpstr>AJAX – Server-Side Architecture</vt:lpstr>
      <vt:lpstr>AJAX – Client-side Example</vt:lpstr>
      <vt:lpstr>AJAX – Server-Side Example</vt:lpstr>
      <vt:lpstr>Using JSON</vt:lpstr>
      <vt:lpstr>JSON – Introduction</vt:lpstr>
      <vt:lpstr>JSON - Example</vt:lpstr>
      <vt:lpstr>JSON - Example</vt:lpstr>
      <vt:lpstr>JSON – Client-Side</vt:lpstr>
      <vt:lpstr>JSON – Client-Side</vt:lpstr>
      <vt:lpstr>JSON – Server-Side</vt:lpstr>
      <vt:lpstr>Web Services and REST</vt:lpstr>
      <vt:lpstr>Web Services - Introduction</vt:lpstr>
      <vt:lpstr>Web Services - Introduction</vt:lpstr>
      <vt:lpstr>Web Services - Example</vt:lpstr>
      <vt:lpstr>Web Services - Example</vt:lpstr>
      <vt:lpstr>Web Services - Example</vt:lpstr>
      <vt:lpstr>Web Service Architectures</vt:lpstr>
      <vt:lpstr>Web Service Architectures</vt:lpstr>
      <vt:lpstr>Web Service Architectures</vt:lpstr>
      <vt:lpstr>Web Service Architectures</vt:lpstr>
      <vt:lpstr>REST – Resources, Entities and Representation</vt:lpstr>
      <vt:lpstr>REST – Resources, Entities and Representation</vt:lpstr>
      <vt:lpstr>REST – Resources, Entities and Representation</vt:lpstr>
      <vt:lpstr>Web Service Architectures</vt:lpstr>
      <vt:lpstr>Web Service Architectures</vt:lpstr>
      <vt:lpstr>Media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Server-Side Web Programming (COMP10260)</dc:title>
  <dc:creator>Graham, Jonathan</dc:creator>
  <cp:lastModifiedBy>Graham, Jonathan</cp:lastModifiedBy>
  <cp:revision>171</cp:revision>
  <dcterms:created xsi:type="dcterms:W3CDTF">2022-07-07T18:27:30Z</dcterms:created>
  <dcterms:modified xsi:type="dcterms:W3CDTF">2022-11-02T14:33:30Z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