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1" r:id="rId6"/>
    <p:sldId id="323" r:id="rId7"/>
    <p:sldId id="324" r:id="rId8"/>
    <p:sldId id="325" r:id="rId9"/>
    <p:sldId id="328" r:id="rId10"/>
    <p:sldId id="259" r:id="rId11"/>
    <p:sldId id="327" r:id="rId12"/>
    <p:sldId id="326" r:id="rId13"/>
    <p:sldId id="329" r:id="rId14"/>
    <p:sldId id="330" r:id="rId15"/>
    <p:sldId id="333" r:id="rId16"/>
    <p:sldId id="334" r:id="rId17"/>
    <p:sldId id="336" r:id="rId18"/>
    <p:sldId id="337" r:id="rId19"/>
    <p:sldId id="338" r:id="rId20"/>
    <p:sldId id="265" r:id="rId21"/>
    <p:sldId id="332" r:id="rId22"/>
    <p:sldId id="335" r:id="rId23"/>
    <p:sldId id="339" r:id="rId24"/>
    <p:sldId id="340" r:id="rId25"/>
    <p:sldId id="341" r:id="rId26"/>
    <p:sldId id="342" r:id="rId27"/>
    <p:sldId id="343" r:id="rId28"/>
    <p:sldId id="345" r:id="rId29"/>
    <p:sldId id="344" r:id="rId30"/>
    <p:sldId id="346" r:id="rId31"/>
    <p:sldId id="347" r:id="rId32"/>
    <p:sldId id="350" r:id="rId33"/>
    <p:sldId id="351" r:id="rId34"/>
    <p:sldId id="352" r:id="rId35"/>
    <p:sldId id="353" r:id="rId36"/>
    <p:sldId id="348" r:id="rId37"/>
    <p:sldId id="349" r:id="rId38"/>
    <p:sldId id="355" r:id="rId39"/>
    <p:sldId id="356" r:id="rId40"/>
    <p:sldId id="357" r:id="rId41"/>
    <p:sldId id="358" r:id="rId42"/>
    <p:sldId id="3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19" autoAdjust="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ourwebservice/Students/inf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jsoneditoronline.org/" TargetMode="External"/><Relationship Id="rId2" Type="http://schemas.openxmlformats.org/officeDocument/2006/relationships/hyperlink" Target="https://www.postman.com/downloads/postman-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ywebapplication.com/Students/info/0004441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ywebapplication.com/Students/info/0004441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WEB architecture – Part IV</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REST Delete Operation</a:t>
            </a:r>
            <a:br>
              <a:rPr lang="en-US" dirty="0"/>
            </a:br>
            <a:r>
              <a:rPr kumimoji="0" lang="en-US" sz="20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Deleting </a:t>
            </a:r>
            <a:r>
              <a:rPr lang="en-US" sz="2000" dirty="0">
                <a:solidFill>
                  <a:prstClr val="black">
                    <a:lumMod val="75000"/>
                    <a:lumOff val="25000"/>
                  </a:prstClr>
                </a:solidFill>
                <a:latin typeface="Bookman Old Style" panose="020F0302020204030204"/>
              </a:rPr>
              <a:t>the student </a:t>
            </a:r>
            <a:r>
              <a:rPr kumimoji="0" lang="en-US" sz="20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record for student number 0004445552</a:t>
            </a:r>
            <a:endParaRPr lang="en-US" sz="2000" dirty="0"/>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DELETE</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/Student/info/0004445552</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a:t>
            </a:r>
            <a:r>
              <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rPr>
              <a:t>mywebapplication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374592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Update Operation – JSON</a:t>
            </a:r>
            <a:br>
              <a:rPr lang="en-US" dirty="0"/>
            </a:br>
            <a:r>
              <a:rPr lang="en-US" sz="2200" dirty="0"/>
              <a:t>Changing the major for student number 0004445551</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PUT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/Student/info/0004445551</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latin typeface="Courier New" panose="02070309020205020404" pitchFamily="49" charset="0"/>
                <a:ea typeface="DengXian" panose="02010600030101010101" pitchFamily="2" charset="-122"/>
                <a:cs typeface="Times New Roman" panose="02020603050405020304" pitchFamily="18" charset="0"/>
              </a:rPr>
              <a:t>Major":"INTERPRETIVE</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DANCE"}</a:t>
            </a:r>
          </a:p>
        </p:txBody>
      </p:sp>
    </p:spTree>
    <p:extLst>
      <p:ext uri="{BB962C8B-B14F-4D97-AF65-F5344CB8AC3E}">
        <p14:creationId xmlns:p14="http://schemas.microsoft.com/office/powerpoint/2010/main" val="160262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Verb-based REST – HEAD and OPTIONS</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There are two other HTTP verbs which frequently show up in REST-</a:t>
            </a:r>
            <a:r>
              <a:rPr lang="en-US" dirty="0" err="1"/>
              <a:t>ful</a:t>
            </a:r>
            <a:r>
              <a:rPr lang="en-US" dirty="0"/>
              <a:t> applications.  </a:t>
            </a:r>
          </a:p>
          <a:p>
            <a:pPr>
              <a:buFont typeface="Arial" panose="020B0604020202020204" pitchFamily="34" charset="0"/>
              <a:buChar char="•"/>
            </a:pPr>
            <a:r>
              <a:rPr lang="en-US" b="1" u="sng" dirty="0"/>
              <a:t>HEAD</a:t>
            </a:r>
            <a:r>
              <a:rPr lang="en-US" dirty="0"/>
              <a:t>: This is generally used to determine if an object exists and to retrieve its metadata (if any).</a:t>
            </a:r>
          </a:p>
          <a:p>
            <a:pPr lvl="1">
              <a:buFont typeface="Arial" panose="020B0604020202020204" pitchFamily="34" charset="0"/>
              <a:buChar char="•"/>
            </a:pPr>
            <a:r>
              <a:rPr lang="en-US" dirty="0"/>
              <a:t> Take for example a web mail application.  When scrolling through the list of messages in your inbox it would be reasonable to report which messages have attachments and how large they are.  </a:t>
            </a:r>
          </a:p>
          <a:p>
            <a:pPr lvl="1">
              <a:buFont typeface="Arial" panose="020B0604020202020204" pitchFamily="34" charset="0"/>
              <a:buChar char="•"/>
            </a:pPr>
            <a:r>
              <a:rPr lang="en-US" dirty="0"/>
              <a:t>A REST-</a:t>
            </a:r>
            <a:r>
              <a:rPr lang="en-US" dirty="0" err="1"/>
              <a:t>ful</a:t>
            </a:r>
            <a:r>
              <a:rPr lang="en-US" dirty="0"/>
              <a:t> interface to this data could allow for each message and each attachment to have its own URL.</a:t>
            </a:r>
          </a:p>
          <a:p>
            <a:pPr lvl="1">
              <a:buFont typeface="Arial" panose="020B0604020202020204" pitchFamily="34" charset="0"/>
              <a:buChar char="•"/>
            </a:pPr>
            <a:r>
              <a:rPr lang="en-US" dirty="0"/>
              <a:t>Implementing the HEAD verb to report on the size of an attachment. Would allow the user to make an informed decision about whether they should open it on a device with limited bandwidth like their phone.</a:t>
            </a:r>
          </a:p>
          <a:p>
            <a:pPr lvl="1">
              <a:buFont typeface="Arial" panose="020B0604020202020204" pitchFamily="34" charset="0"/>
              <a:buChar char="•"/>
            </a:pPr>
            <a:r>
              <a:rPr lang="en-US" dirty="0"/>
              <a:t>It’s standard practice to send metadata like modification times and size using HTTP headers like </a:t>
            </a:r>
            <a:r>
              <a:rPr lang="en-US" b="1" dirty="0">
                <a:latin typeface="Courier New" panose="02070309020205020404" pitchFamily="49" charset="0"/>
                <a:cs typeface="Courier New" panose="02070309020205020404" pitchFamily="49" charset="0"/>
              </a:rPr>
              <a:t>Last-Modified</a:t>
            </a:r>
            <a:r>
              <a:rPr lang="en-US" dirty="0"/>
              <a:t> and </a:t>
            </a:r>
            <a:r>
              <a:rPr lang="en-US" b="1" dirty="0">
                <a:latin typeface="Courier New" panose="02070309020205020404" pitchFamily="49" charset="0"/>
                <a:cs typeface="Courier New" panose="02070309020205020404" pitchFamily="49" charset="0"/>
              </a:rPr>
              <a:t>Content-Length</a:t>
            </a:r>
          </a:p>
          <a:p>
            <a:pPr>
              <a:buFont typeface="Arial" panose="020B0604020202020204" pitchFamily="34" charset="0"/>
              <a:buChar char="•"/>
            </a:pPr>
            <a:r>
              <a:rPr lang="en-US" b="1" u="sng" dirty="0"/>
              <a:t>OPTIONS:</a:t>
            </a:r>
            <a:r>
              <a:rPr lang="en-US" dirty="0"/>
              <a:t> – Used to tell web application which VERBs a particular resource will support.  For example, a webmail application will allow users to READ a message from another user but not UPDATE it. This is frequently sent using the </a:t>
            </a:r>
            <a:r>
              <a:rPr lang="en-US" b="1" dirty="0">
                <a:latin typeface="Courier New" panose="02070309020205020404" pitchFamily="49" charset="0"/>
                <a:cs typeface="Courier New" panose="02070309020205020404" pitchFamily="49" charset="0"/>
              </a:rPr>
              <a:t>allow</a:t>
            </a:r>
            <a:r>
              <a:rPr lang="en-US" dirty="0"/>
              <a:t> header.</a:t>
            </a:r>
          </a:p>
        </p:txBody>
      </p:sp>
    </p:spTree>
    <p:extLst>
      <p:ext uri="{BB962C8B-B14F-4D97-AF65-F5344CB8AC3E}">
        <p14:creationId xmlns:p14="http://schemas.microsoft.com/office/powerpoint/2010/main" val="350040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HEAD Request</a:t>
            </a:r>
            <a:br>
              <a:rPr lang="en-US" dirty="0"/>
            </a:br>
            <a:r>
              <a:rPr lang="en-US" sz="2200" dirty="0"/>
              <a:t>Get the metadata for a student photo</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HEAD</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/Student/photos/0004445551</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286227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HEAD Response</a:t>
            </a:r>
            <a:br>
              <a:rPr lang="en-US" dirty="0"/>
            </a:br>
            <a:r>
              <a:rPr lang="en-US" sz="2200" dirty="0"/>
              <a:t>Get the metadata for a student photo</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HTTP/1.1 200 OK</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/Student/photos/0004445551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a:t>
            </a:r>
            <a:r>
              <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rPr>
              <a:t>c</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lose</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Content-Length: 127</a:t>
            </a:r>
            <a:endPar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Last-Modified: Wed, 21 Oct 2015 07:28:00 GMT</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356880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OPTIONS Request</a:t>
            </a:r>
            <a:br>
              <a:rPr lang="en-US" dirty="0"/>
            </a:br>
            <a:r>
              <a:rPr lang="en-US" sz="2200" dirty="0"/>
              <a:t>Checking the operations allowed on a student photo</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highlight>
                  <a:srgbClr val="00FF00"/>
                </a:highlight>
                <a:latin typeface="Courier New" panose="02070309020205020404" pitchFamily="49" charset="0"/>
                <a:ea typeface="DengXian" panose="02010600030101010101" pitchFamily="2" charset="-122"/>
                <a:cs typeface="Times New Roman" panose="02020603050405020304" pitchFamily="18" charset="0"/>
              </a:rPr>
              <a:t>OPTIONS</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/Student/photo/0004445551</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84181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OPTIONS Response</a:t>
            </a:r>
            <a:br>
              <a:rPr lang="en-US" dirty="0"/>
            </a:br>
            <a:r>
              <a:rPr lang="en-US" sz="2200" dirty="0"/>
              <a:t>Checking the operations allowed on a student photo</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HTTP/1.1 200 OK</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/Student/photos/0004445551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a:t>
            </a:r>
            <a:r>
              <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rPr>
              <a:t>c</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lose</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Allow: </a:t>
            </a:r>
            <a:r>
              <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rPr>
              <a:t>GET, PUT, POST</a:t>
            </a:r>
            <a:endPar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337936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REST Standard VERBS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1990293408"/>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770524">
                  <a:extLst>
                    <a:ext uri="{9D8B030D-6E8A-4147-A177-3AD203B41FA5}">
                      <a16:colId xmlns:a16="http://schemas.microsoft.com/office/drawing/2014/main" val="551967581"/>
                    </a:ext>
                  </a:extLst>
                </a:gridCol>
                <a:gridCol w="8287876">
                  <a:extLst>
                    <a:ext uri="{9D8B030D-6E8A-4147-A177-3AD203B41FA5}">
                      <a16:colId xmlns:a16="http://schemas.microsoft.com/office/drawing/2014/main" val="936038674"/>
                    </a:ext>
                  </a:extLst>
                </a:gridCol>
              </a:tblGrid>
              <a:tr h="370840">
                <a:tc>
                  <a:txBody>
                    <a:bodyPr/>
                    <a:lstStyle/>
                    <a:p>
                      <a:r>
                        <a:rPr lang="en-US" dirty="0"/>
                        <a:t>Method/Verb</a:t>
                      </a:r>
                    </a:p>
                  </a:txBody>
                  <a:tcPr/>
                </a:tc>
                <a:tc>
                  <a:txBody>
                    <a:bodyPr/>
                    <a:lstStyle/>
                    <a:p>
                      <a:r>
                        <a:rPr lang="en-US" dirty="0"/>
                        <a:t>Standard Interpretation</a:t>
                      </a:r>
                    </a:p>
                  </a:txBody>
                  <a:tcPr/>
                </a:tc>
                <a:extLst>
                  <a:ext uri="{0D108BD9-81ED-4DB2-BD59-A6C34878D82A}">
                    <a16:rowId xmlns:a16="http://schemas.microsoft.com/office/drawing/2014/main" val="184437925"/>
                  </a:ext>
                </a:extLst>
              </a:tr>
              <a:tr h="370840">
                <a:tc>
                  <a:txBody>
                    <a:bodyPr/>
                    <a:lstStyle/>
                    <a:p>
                      <a:r>
                        <a:rPr lang="en-US" dirty="0"/>
                        <a:t>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data from the specified resource and return the required representation.</a:t>
                      </a:r>
                    </a:p>
                  </a:txBody>
                  <a:tcPr/>
                </a:tc>
                <a:extLst>
                  <a:ext uri="{0D108BD9-81ED-4DB2-BD59-A6C34878D82A}">
                    <a16:rowId xmlns:a16="http://schemas.microsoft.com/office/drawing/2014/main" val="4156132120"/>
                  </a:ext>
                </a:extLst>
              </a:tr>
              <a:tr h="370840">
                <a:tc>
                  <a:txBody>
                    <a:bodyPr/>
                    <a:lstStyle/>
                    <a:p>
                      <a:r>
                        <a:rPr lang="en-US" dirty="0"/>
                        <a:t>POST</a:t>
                      </a:r>
                    </a:p>
                  </a:txBody>
                  <a:tcPr/>
                </a:tc>
                <a:tc>
                  <a:txBody>
                    <a:bodyPr/>
                    <a:lstStyle/>
                    <a:p>
                      <a:r>
                        <a:rPr lang="en-US" dirty="0"/>
                        <a:t>Create a new record for the specified resource. </a:t>
                      </a:r>
                    </a:p>
                  </a:txBody>
                  <a:tcPr/>
                </a:tc>
                <a:extLst>
                  <a:ext uri="{0D108BD9-81ED-4DB2-BD59-A6C34878D82A}">
                    <a16:rowId xmlns:a16="http://schemas.microsoft.com/office/drawing/2014/main" val="2430937425"/>
                  </a:ext>
                </a:extLst>
              </a:tr>
              <a:tr h="370840">
                <a:tc>
                  <a:txBody>
                    <a:bodyPr/>
                    <a:lstStyle/>
                    <a:p>
                      <a:r>
                        <a:rPr lang="en-US" dirty="0"/>
                        <a:t>PUT</a:t>
                      </a:r>
                    </a:p>
                  </a:txBody>
                  <a:tcPr/>
                </a:tc>
                <a:tc>
                  <a:txBody>
                    <a:bodyPr/>
                    <a:lstStyle/>
                    <a:p>
                      <a:r>
                        <a:rPr lang="en-US" dirty="0"/>
                        <a:t>Update a specific resource or set of resources.</a:t>
                      </a:r>
                    </a:p>
                  </a:txBody>
                  <a:tcPr/>
                </a:tc>
                <a:extLst>
                  <a:ext uri="{0D108BD9-81ED-4DB2-BD59-A6C34878D82A}">
                    <a16:rowId xmlns:a16="http://schemas.microsoft.com/office/drawing/2014/main" val="1362756713"/>
                  </a:ext>
                </a:extLst>
              </a:tr>
              <a:tr h="370840">
                <a:tc>
                  <a:txBody>
                    <a:bodyPr/>
                    <a:lstStyle/>
                    <a:p>
                      <a:r>
                        <a:rPr lang="en-US" dirty="0"/>
                        <a:t>DELETE</a:t>
                      </a:r>
                    </a:p>
                  </a:txBody>
                  <a:tcPr/>
                </a:tc>
                <a:tc>
                  <a:txBody>
                    <a:bodyPr/>
                    <a:lstStyle/>
                    <a:p>
                      <a:r>
                        <a:rPr lang="en-US" dirty="0"/>
                        <a:t>Delete a resource from the entity store.</a:t>
                      </a:r>
                    </a:p>
                  </a:txBody>
                  <a:tcPr/>
                </a:tc>
                <a:extLst>
                  <a:ext uri="{0D108BD9-81ED-4DB2-BD59-A6C34878D82A}">
                    <a16:rowId xmlns:a16="http://schemas.microsoft.com/office/drawing/2014/main" val="3319167184"/>
                  </a:ext>
                </a:extLst>
              </a:tr>
              <a:tr h="370840">
                <a:tc>
                  <a:txBody>
                    <a:bodyPr/>
                    <a:lstStyle/>
                    <a:p>
                      <a:r>
                        <a:rPr lang="en-US" dirty="0"/>
                        <a:t>HEAD</a:t>
                      </a:r>
                    </a:p>
                  </a:txBody>
                  <a:tcPr/>
                </a:tc>
                <a:tc>
                  <a:txBody>
                    <a:bodyPr/>
                    <a:lstStyle/>
                    <a:p>
                      <a:r>
                        <a:rPr lang="en-US" dirty="0"/>
                        <a:t>Retrieve the metadata for a resource.</a:t>
                      </a:r>
                    </a:p>
                  </a:txBody>
                  <a:tcPr/>
                </a:tc>
                <a:extLst>
                  <a:ext uri="{0D108BD9-81ED-4DB2-BD59-A6C34878D82A}">
                    <a16:rowId xmlns:a16="http://schemas.microsoft.com/office/drawing/2014/main" val="1018284772"/>
                  </a:ext>
                </a:extLst>
              </a:tr>
              <a:tr h="370840">
                <a:tc>
                  <a:txBody>
                    <a:bodyPr/>
                    <a:lstStyle/>
                    <a:p>
                      <a:r>
                        <a:rPr lang="en-US" dirty="0"/>
                        <a:t>OPTIONS</a:t>
                      </a:r>
                    </a:p>
                  </a:txBody>
                  <a:tcPr/>
                </a:tc>
                <a:tc>
                  <a:txBody>
                    <a:bodyPr/>
                    <a:lstStyle/>
                    <a:p>
                      <a:r>
                        <a:rPr lang="en-US" dirty="0"/>
                        <a:t>Retrieve which verbs are allowed for a specific resource.</a:t>
                      </a:r>
                    </a:p>
                  </a:txBody>
                  <a:tcPr/>
                </a:tc>
                <a:extLst>
                  <a:ext uri="{0D108BD9-81ED-4DB2-BD59-A6C34878D82A}">
                    <a16:rowId xmlns:a16="http://schemas.microsoft.com/office/drawing/2014/main" val="1399835668"/>
                  </a:ext>
                </a:extLst>
              </a:tr>
            </a:tbl>
          </a:graphicData>
        </a:graphic>
      </p:graphicFrame>
      <p:sp>
        <p:nvSpPr>
          <p:cNvPr id="3" name="TextBox 2">
            <a:extLst>
              <a:ext uri="{FF2B5EF4-FFF2-40B4-BE49-F238E27FC236}">
                <a16:creationId xmlns:a16="http://schemas.microsoft.com/office/drawing/2014/main" id="{E43950C2-5FFF-142C-07B6-5BE1B631269F}"/>
              </a:ext>
            </a:extLst>
          </p:cNvPr>
          <p:cNvSpPr txBox="1"/>
          <p:nvPr/>
        </p:nvSpPr>
        <p:spPr>
          <a:xfrm>
            <a:off x="1096963" y="4745361"/>
            <a:ext cx="9945399" cy="1477328"/>
          </a:xfrm>
          <a:prstGeom prst="rect">
            <a:avLst/>
          </a:prstGeom>
          <a:noFill/>
        </p:spPr>
        <p:txBody>
          <a:bodyPr wrap="square" rtlCol="0">
            <a:spAutoFit/>
          </a:bodyPr>
          <a:lstStyle/>
          <a:p>
            <a:r>
              <a:rPr lang="en-CA" b="1" i="1" u="sng" dirty="0"/>
              <a:t>NOTE: </a:t>
            </a:r>
            <a:r>
              <a:rPr lang="en-CA" dirty="0"/>
              <a:t>Since REST is not a rigorously defined standard there are plenty of applications which deviate from these norms.  In some early books/applications you can see PUT being used to CREATE </a:t>
            </a:r>
            <a:r>
              <a:rPr lang="en-CA" dirty="0" err="1"/>
              <a:t>a“sub</a:t>
            </a:r>
            <a:r>
              <a:rPr lang="en-CA" dirty="0"/>
              <a:t>-object” – e.g., adding a student to a course but POST being used for creating “root objects” – e.g., adding new students.   Other systems may use other verbs like PATCH to UPDATE a resource and PUT to REPLACE it.</a:t>
            </a:r>
          </a:p>
        </p:txBody>
      </p:sp>
    </p:spTree>
    <p:extLst>
      <p:ext uri="{BB962C8B-B14F-4D97-AF65-F5344CB8AC3E}">
        <p14:creationId xmlns:p14="http://schemas.microsoft.com/office/powerpoint/2010/main" val="74789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Verb-based REST – Safety and Idempotence</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Arial" panose="020B0604020202020204" pitchFamily="34" charset="0"/>
              <a:buChar char="•"/>
            </a:pPr>
            <a:r>
              <a:rPr lang="en-US" b="1" u="sng" dirty="0"/>
              <a:t>Safe:</a:t>
            </a:r>
            <a:r>
              <a:rPr lang="en-US" dirty="0"/>
              <a:t> In REST development an operation (HTTP Request) is said to be </a:t>
            </a:r>
            <a:r>
              <a:rPr lang="en-US" b="1" dirty="0"/>
              <a:t>SAFE</a:t>
            </a:r>
            <a:r>
              <a:rPr lang="en-US" dirty="0"/>
              <a:t> if it can be done without altering any of the data in the system.  GET, HEAD and OPTIONS should always be implemented as </a:t>
            </a:r>
            <a:r>
              <a:rPr lang="en-US" b="1" dirty="0"/>
              <a:t>SAFE</a:t>
            </a:r>
            <a:r>
              <a:rPr lang="en-US" dirty="0"/>
              <a:t> operations. i.e., Reading a student record should never change its contents.</a:t>
            </a:r>
          </a:p>
          <a:p>
            <a:pPr>
              <a:buFont typeface="Arial" panose="020B0604020202020204" pitchFamily="34" charset="0"/>
              <a:buChar char="•"/>
            </a:pPr>
            <a:r>
              <a:rPr lang="en-US" b="1" u="sng" dirty="0" err="1"/>
              <a:t>Idempotance</a:t>
            </a:r>
            <a:r>
              <a:rPr lang="en-US" b="1" u="sng" dirty="0"/>
              <a:t>: </a:t>
            </a:r>
            <a:r>
              <a:rPr lang="en-US" dirty="0"/>
              <a:t> An operation is </a:t>
            </a:r>
            <a:r>
              <a:rPr lang="en-US" b="1" dirty="0"/>
              <a:t>IDEMPOTENT </a:t>
            </a:r>
            <a:r>
              <a:rPr lang="en-US" dirty="0"/>
              <a:t>if and only if it the request can be sent multiple times without any </a:t>
            </a:r>
            <a:r>
              <a:rPr lang="en-US" b="1" dirty="0"/>
              <a:t>FURTHER</a:t>
            </a:r>
            <a:r>
              <a:rPr lang="en-US" dirty="0"/>
              <a:t> changes to the system.  PUT and DELETE operations are not SAFE but are expected to be implemented </a:t>
            </a:r>
            <a:r>
              <a:rPr lang="en-US" b="1" dirty="0"/>
              <a:t>IDEMPOTENTLY</a:t>
            </a:r>
            <a:r>
              <a:rPr lang="en-US" dirty="0"/>
              <a:t>. i.e., If you change a student’s major to “INTERPRETIVE DANCE” multiple times – it is still interpretive dance.  If you delete a course from a student's course load multiple times.  The result is still the student with ONE less course. In contrast, you should never use a PUT request to ADD an item to a shopping cart.  Since adding an item twice should end up with TWO items in your cart!</a:t>
            </a:r>
            <a:endParaRPr lang="en-US" b="1" dirty="0"/>
          </a:p>
        </p:txBody>
      </p:sp>
    </p:spTree>
    <p:extLst>
      <p:ext uri="{BB962C8B-B14F-4D97-AF65-F5344CB8AC3E}">
        <p14:creationId xmlns:p14="http://schemas.microsoft.com/office/powerpoint/2010/main" val="9968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Extending REST with Headers</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Arial" panose="020B0604020202020204" pitchFamily="34" charset="0"/>
              <a:buChar char="•"/>
            </a:pPr>
            <a:r>
              <a:rPr lang="en-US" dirty="0"/>
              <a:t>As mentioned, frequently Web Services are designed with efficiency in mind.  Attempting to reduce the amount of data needed to be transmitted to the server as well as how much data gets transmitted back.</a:t>
            </a:r>
          </a:p>
          <a:p>
            <a:pPr>
              <a:buFont typeface="Arial" panose="020B0604020202020204" pitchFamily="34" charset="0"/>
              <a:buChar char="•"/>
            </a:pPr>
            <a:r>
              <a:rPr lang="en-US" dirty="0"/>
              <a:t>While AJAX applications can operate asynchronously, they are still required to initiate every action the server is going to perform.  There is no way, for example to use </a:t>
            </a:r>
            <a:r>
              <a:rPr lang="en-US" b="1" dirty="0">
                <a:latin typeface="Courier New" panose="02070309020205020404" pitchFamily="49" charset="0"/>
                <a:cs typeface="Courier New" panose="02070309020205020404" pitchFamily="49" charset="0"/>
              </a:rPr>
              <a:t>fetch()</a:t>
            </a:r>
            <a:r>
              <a:rPr lang="en-US" dirty="0"/>
              <a:t> to simply tell the server to let us know when some new mail comes in.</a:t>
            </a:r>
          </a:p>
          <a:p>
            <a:pPr>
              <a:buFont typeface="Arial" panose="020B0604020202020204" pitchFamily="34" charset="0"/>
              <a:buChar char="•"/>
            </a:pPr>
            <a:r>
              <a:rPr lang="en-US" dirty="0"/>
              <a:t>Many AJAX applications are constantly sending requests to the server-side script just to see if anything has changed.  This kind of operation is known as “polling”.</a:t>
            </a:r>
          </a:p>
        </p:txBody>
      </p:sp>
    </p:spTree>
    <p:extLst>
      <p:ext uri="{BB962C8B-B14F-4D97-AF65-F5344CB8AC3E}">
        <p14:creationId xmlns:p14="http://schemas.microsoft.com/office/powerpoint/2010/main" val="266041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297-1520-B788-C751-6A6A36505EF5}"/>
              </a:ext>
            </a:extLst>
          </p:cNvPr>
          <p:cNvSpPr>
            <a:spLocks noGrp="1"/>
          </p:cNvSpPr>
          <p:nvPr>
            <p:ph type="title"/>
          </p:nvPr>
        </p:nvSpPr>
        <p:spPr/>
        <p:txBody>
          <a:bodyPr/>
          <a:lstStyle/>
          <a:p>
            <a:r>
              <a:rPr lang="en-CA" dirty="0"/>
              <a:t>REST Implementation</a:t>
            </a:r>
          </a:p>
        </p:txBody>
      </p:sp>
      <p:sp>
        <p:nvSpPr>
          <p:cNvPr id="3" name="Text Placeholder 2">
            <a:extLst>
              <a:ext uri="{FF2B5EF4-FFF2-40B4-BE49-F238E27FC236}">
                <a16:creationId xmlns:a16="http://schemas.microsoft.com/office/drawing/2014/main" id="{DEF3CF32-4E43-6F33-90B6-61668AF723F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8310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Extending REST with Headers</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Arial" panose="020B0604020202020204" pitchFamily="34" charset="0"/>
              <a:buChar char="•"/>
            </a:pPr>
            <a:r>
              <a:rPr lang="en-US" dirty="0"/>
              <a:t>Earlier we talked about reducing the size of the body of a HTTP Request to a single character to make exactly this kind of operation more efficient.  However, in a sophisticated application this is rarely practical.</a:t>
            </a:r>
          </a:p>
          <a:p>
            <a:pPr>
              <a:buFont typeface="Arial" panose="020B0604020202020204" pitchFamily="34" charset="0"/>
              <a:buChar char="•"/>
            </a:pPr>
            <a:r>
              <a:rPr lang="en-US" dirty="0"/>
              <a:t>For example, we may leave it up to the user to decide exactly how often we check for new mail.  This would, once again allow them to use their bandwidth more wisely when it is constrained.</a:t>
            </a:r>
          </a:p>
          <a:p>
            <a:pPr>
              <a:buFont typeface="Arial" panose="020B0604020202020204" pitchFamily="34" charset="0"/>
              <a:buChar char="•"/>
            </a:pPr>
            <a:r>
              <a:rPr lang="en-US" dirty="0"/>
              <a:t>On top of that having a HTTP Request which effectively asks the server “Is there any new mail?” </a:t>
            </a:r>
            <a:r>
              <a:rPr lang="en-US" b="1" u="sng" dirty="0"/>
              <a:t>Violates the “stateless” requirement for REST-</a:t>
            </a:r>
            <a:r>
              <a:rPr lang="en-US" b="1" u="sng" dirty="0" err="1"/>
              <a:t>ful</a:t>
            </a:r>
            <a:r>
              <a:rPr lang="en-US" b="1" u="sng" dirty="0"/>
              <a:t> applications (and HTTP in general).</a:t>
            </a:r>
            <a:r>
              <a:rPr lang="en-US" dirty="0"/>
              <a:t> </a:t>
            </a:r>
          </a:p>
        </p:txBody>
      </p:sp>
    </p:spTree>
    <p:extLst>
      <p:ext uri="{BB962C8B-B14F-4D97-AF65-F5344CB8AC3E}">
        <p14:creationId xmlns:p14="http://schemas.microsoft.com/office/powerpoint/2010/main" val="4489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Extending REST with Headers</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This can be easily seen when we realize that it would require the </a:t>
            </a:r>
            <a:r>
              <a:rPr lang="en-US" b="1" u="sng" dirty="0"/>
              <a:t>server</a:t>
            </a:r>
            <a:r>
              <a:rPr lang="en-US" dirty="0"/>
              <a:t> to track the last time we checked for new mail.  It would need to in order to compare that to the timestamps of all current messages.  Any messages with timestamps more recent than our last check-in time would be considered “new”.  Ideally, we would only transmit these “new” messages to the client.</a:t>
            </a:r>
          </a:p>
          <a:p>
            <a:pPr>
              <a:buFont typeface="Arial" panose="020B0604020202020204" pitchFamily="34" charset="0"/>
              <a:buChar char="•"/>
            </a:pPr>
            <a:r>
              <a:rPr lang="en-US" dirty="0"/>
              <a:t>A problem occurs when the user has two different browsers operating at the same time -- one on their phone (A) and one on their laptop (B).  If browser B checks in at 5:30 pm and gathers all the new mail.  That would be our most recent check-in time.  If browser A, hasn’t connected since yesterday because its battery had run out.  The server would only consider messages that had arrived after 5:30 pm as new.  Effectively skipping an entire days’ worth of mail.</a:t>
            </a:r>
          </a:p>
          <a:p>
            <a:pPr>
              <a:buFont typeface="Arial" panose="020B0604020202020204" pitchFamily="34" charset="0"/>
              <a:buChar char="•"/>
            </a:pPr>
            <a:r>
              <a:rPr lang="en-US" b="1" u="sng" dirty="0"/>
              <a:t>What would be useful is if we had a method for doing a READ operation but have the CLIENT specify from what time forward mail should be considered “new”.  </a:t>
            </a:r>
          </a:p>
        </p:txBody>
      </p:sp>
    </p:spTree>
    <p:extLst>
      <p:ext uri="{BB962C8B-B14F-4D97-AF65-F5344CB8AC3E}">
        <p14:creationId xmlns:p14="http://schemas.microsoft.com/office/powerpoint/2010/main" val="189741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Conditional GET</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Arial" panose="020B0604020202020204" pitchFamily="34" charset="0"/>
              <a:buChar char="•"/>
            </a:pPr>
            <a:r>
              <a:rPr lang="en-US" dirty="0"/>
              <a:t>There are several ways to implement this but frequently this is done with a “Conditional GET”.</a:t>
            </a:r>
          </a:p>
          <a:p>
            <a:pPr>
              <a:buFont typeface="Arial" panose="020B0604020202020204" pitchFamily="34" charset="0"/>
              <a:buChar char="•"/>
            </a:pPr>
            <a:r>
              <a:rPr lang="en-US" dirty="0"/>
              <a:t>Here we send an HTTP Get request to a resource BUT we add a header to it called </a:t>
            </a:r>
            <a:r>
              <a:rPr lang="en-US" b="1" dirty="0">
                <a:latin typeface="Courier New" panose="02070309020205020404" pitchFamily="49" charset="0"/>
                <a:cs typeface="Courier New" panose="02070309020205020404" pitchFamily="49" charset="0"/>
              </a:rPr>
              <a:t>If-Modified-Since</a:t>
            </a:r>
            <a:r>
              <a:rPr lang="en-US" dirty="0"/>
              <a:t> and supply it with a time.</a:t>
            </a:r>
          </a:p>
          <a:p>
            <a:pPr>
              <a:buFont typeface="Arial" panose="020B0604020202020204" pitchFamily="34" charset="0"/>
              <a:buChar char="•"/>
            </a:pPr>
            <a:r>
              <a:rPr lang="en-US" dirty="0"/>
              <a:t>The server can perform a simple SQL query to return all the email with an arrival time which is greater than this.  Pack the results into JSON and send it in it’s HTTP Response.</a:t>
            </a:r>
          </a:p>
          <a:p>
            <a:pPr>
              <a:buFont typeface="Arial" panose="020B0604020202020204" pitchFamily="34" charset="0"/>
              <a:buChar char="•"/>
            </a:pPr>
            <a:r>
              <a:rPr lang="en-US" dirty="0"/>
              <a:t>If there is no new data, the common way to handle this is to set the HTTP Response code to 304 “Not Modified”.</a:t>
            </a:r>
          </a:p>
          <a:p>
            <a:pPr marL="0" indent="0">
              <a:buNone/>
            </a:pPr>
            <a:endParaRPr lang="en-US" dirty="0"/>
          </a:p>
        </p:txBody>
      </p:sp>
    </p:spTree>
    <p:extLst>
      <p:ext uri="{BB962C8B-B14F-4D97-AF65-F5344CB8AC3E}">
        <p14:creationId xmlns:p14="http://schemas.microsoft.com/office/powerpoint/2010/main" val="140933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Conditional GET Request</a:t>
            </a:r>
            <a:br>
              <a:rPr lang="en-US" dirty="0"/>
            </a:br>
            <a:r>
              <a:rPr lang="en-US" sz="2200" dirty="0"/>
              <a:t>Is there any new mail since Oct 2015 for user 0004445551?</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/mail/0004445551</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If-Modified-Since: Wed, 21 Oct 2015 07:28:00 GMT</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1299459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Conditional GET Response</a:t>
            </a:r>
            <a:br>
              <a:rPr lang="en-US" dirty="0"/>
            </a:br>
            <a:r>
              <a:rPr lang="en-US" sz="2200" dirty="0"/>
              <a:t>No mail for this user</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HTTP/1.1 304 NOT MODIFIED</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/mail/0004445551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a:t>
            </a:r>
            <a:r>
              <a:rPr lang="en-US" sz="1800" dirty="0">
                <a:highlight>
                  <a:srgbClr val="C0C0C0"/>
                </a:highlight>
                <a:latin typeface="Courier New" panose="02070309020205020404" pitchFamily="49" charset="0"/>
                <a:ea typeface="DengXian" panose="02010600030101010101" pitchFamily="2" charset="-122"/>
                <a:cs typeface="Times New Roman" panose="02020603050405020304" pitchFamily="18" charset="0"/>
              </a:rPr>
              <a:t>c</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lose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140352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7FC1-E5AA-FE98-39CC-B949D8329E95}"/>
              </a:ext>
            </a:extLst>
          </p:cNvPr>
          <p:cNvSpPr>
            <a:spLocks noGrp="1"/>
          </p:cNvSpPr>
          <p:nvPr>
            <p:ph type="title"/>
          </p:nvPr>
        </p:nvSpPr>
        <p:spPr/>
        <p:txBody>
          <a:bodyPr/>
          <a:lstStyle/>
          <a:p>
            <a:r>
              <a:rPr lang="en-CA" dirty="0"/>
              <a:t>Overloading POST and GET</a:t>
            </a:r>
          </a:p>
        </p:txBody>
      </p:sp>
      <p:sp>
        <p:nvSpPr>
          <p:cNvPr id="3" name="Text Placeholder 2">
            <a:extLst>
              <a:ext uri="{FF2B5EF4-FFF2-40B4-BE49-F238E27FC236}">
                <a16:creationId xmlns:a16="http://schemas.microsoft.com/office/drawing/2014/main" id="{663733FE-39A7-44F3-660E-7A91D860C1FB}"/>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24366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Overloading POST/GET - Introduction</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a:bodyPr>
          <a:lstStyle/>
          <a:p>
            <a:pPr>
              <a:buFont typeface="Arial" panose="020B0604020202020204" pitchFamily="34" charset="0"/>
              <a:buChar char="•"/>
            </a:pPr>
            <a:r>
              <a:rPr lang="en-CA" dirty="0"/>
              <a:t>While using HTTP Verbs is a common way to implement a REST-</a:t>
            </a:r>
            <a:r>
              <a:rPr lang="en-CA" dirty="0" err="1"/>
              <a:t>ful</a:t>
            </a:r>
            <a:r>
              <a:rPr lang="en-CA" dirty="0"/>
              <a:t> application.  It is not the only way.  During the early days of REST applications many programming languages, web-servers or CGI systems were not well suited for handling more than GET and POST.</a:t>
            </a:r>
          </a:p>
          <a:p>
            <a:pPr>
              <a:buFont typeface="Arial" panose="020B0604020202020204" pitchFamily="34" charset="0"/>
              <a:buChar char="•"/>
            </a:pPr>
            <a:r>
              <a:rPr lang="en-CA" dirty="0"/>
              <a:t>One of the common workarounds was to implement UPDATE and DELETE methods just using some combination of those two verbs.</a:t>
            </a:r>
          </a:p>
          <a:p>
            <a:pPr>
              <a:buFont typeface="Arial" panose="020B0604020202020204" pitchFamily="34" charset="0"/>
              <a:buChar char="•"/>
            </a:pPr>
            <a:r>
              <a:rPr lang="en-CA" dirty="0"/>
              <a:t>In Object-Oriented programming, when the same function is used for more than one purpose it is said to be “overloaded”.  So when we use a HTTP POST or GET for more than one purpose we refer to that as “overloading POST” or “overloading GET”.</a:t>
            </a:r>
          </a:p>
          <a:p>
            <a:pPr>
              <a:buFont typeface="Arial" panose="020B0604020202020204" pitchFamily="34" charset="0"/>
              <a:buChar char="•"/>
            </a:pPr>
            <a:endParaRPr lang="en-CA" dirty="0"/>
          </a:p>
        </p:txBody>
      </p:sp>
    </p:spTree>
    <p:extLst>
      <p:ext uri="{BB962C8B-B14F-4D97-AF65-F5344CB8AC3E}">
        <p14:creationId xmlns:p14="http://schemas.microsoft.com/office/powerpoint/2010/main" val="114361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Overloading POST/GET - Introduction</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CA" dirty="0"/>
              <a:t>There is no absolute standard on how to do this but if you recall in our discussion of the Uniform Interface: GET and DELETE are similar since, they don’t require a list of data fields.  Similarly PUT and POST are similar because they do.</a:t>
            </a:r>
          </a:p>
          <a:p>
            <a:pPr>
              <a:buFont typeface="Arial" panose="020B0604020202020204" pitchFamily="34" charset="0"/>
              <a:buChar char="•"/>
            </a:pPr>
            <a:r>
              <a:rPr lang="en-CA" dirty="0"/>
              <a:t>One approach is to simply add a field which tells our server-side script which GETs are actually DELETEs.  This could be called anything but some books use </a:t>
            </a:r>
            <a:r>
              <a:rPr lang="en-CA" b="1" dirty="0">
                <a:latin typeface="Courier New" panose="02070309020205020404" pitchFamily="49" charset="0"/>
                <a:cs typeface="Courier New" panose="02070309020205020404" pitchFamily="49" charset="0"/>
              </a:rPr>
              <a:t>_method</a:t>
            </a:r>
          </a:p>
          <a:p>
            <a:pPr>
              <a:buFont typeface="Arial" panose="020B0604020202020204" pitchFamily="34" charset="0"/>
              <a:buChar char="•"/>
            </a:pPr>
            <a:r>
              <a:rPr lang="en-CA" dirty="0">
                <a:cs typeface="Courier New" panose="02070309020205020404" pitchFamily="49" charset="0"/>
              </a:rPr>
              <a:t>So, we could GET a student record with the URL:</a:t>
            </a:r>
            <a:r>
              <a:rPr lang="en-US" dirty="0">
                <a:cs typeface="Courier New" panose="02070309020205020404" pitchFamily="49" charset="0"/>
                <a:hlinkClick r:id="rId2"/>
              </a:rPr>
              <a:t> https://ourwebservice/Students/info/&lt;student_id&gt;?_method=GET</a:t>
            </a:r>
            <a:endParaRPr lang="en-CA" dirty="0">
              <a:cs typeface="Courier New" panose="02070309020205020404" pitchFamily="49" charset="0"/>
            </a:endParaRPr>
          </a:p>
          <a:p>
            <a:pPr>
              <a:buFont typeface="Arial" panose="020B0604020202020204" pitchFamily="34" charset="0"/>
              <a:buChar char="•"/>
            </a:pPr>
            <a:r>
              <a:rPr lang="en-CA" dirty="0">
                <a:cs typeface="Courier New" panose="02070309020205020404" pitchFamily="49" charset="0"/>
              </a:rPr>
              <a:t>And DELETE it with the URL:</a:t>
            </a:r>
            <a:r>
              <a:rPr lang="en-US" dirty="0">
                <a:cs typeface="Courier New" panose="02070309020205020404" pitchFamily="49" charset="0"/>
                <a:hlinkClick r:id="rId2"/>
              </a:rPr>
              <a:t> https://ourwebservice/Students/info/&lt;student_id&gt;?_method=DELETE</a:t>
            </a:r>
            <a:endParaRPr lang="en-CA" dirty="0">
              <a:cs typeface="Courier New" panose="02070309020205020404" pitchFamily="49" charset="0"/>
            </a:endParaRPr>
          </a:p>
          <a:p>
            <a:pPr>
              <a:buFont typeface="Arial" panose="020B0604020202020204" pitchFamily="34" charset="0"/>
              <a:buChar char="•"/>
            </a:pPr>
            <a:r>
              <a:rPr lang="en-CA" dirty="0"/>
              <a:t>Similarly, a POST request could have a field </a:t>
            </a:r>
            <a:r>
              <a:rPr lang="en-CA" b="1" dirty="0">
                <a:latin typeface="Courier New" panose="02070309020205020404" pitchFamily="49" charset="0"/>
                <a:cs typeface="Courier New" panose="02070309020205020404" pitchFamily="49" charset="0"/>
              </a:rPr>
              <a:t>_method=PUT</a:t>
            </a:r>
            <a:r>
              <a:rPr lang="en-CA" dirty="0"/>
              <a:t> when it’s doing an UPDATE operation and </a:t>
            </a:r>
            <a:r>
              <a:rPr lang="en-CA" b="1" dirty="0">
                <a:latin typeface="Courier New" panose="02070309020205020404" pitchFamily="49" charset="0"/>
                <a:cs typeface="Courier New" panose="02070309020205020404" pitchFamily="49" charset="0"/>
              </a:rPr>
              <a:t>_method=POST</a:t>
            </a:r>
            <a:r>
              <a:rPr lang="en-CA" b="1" dirty="0">
                <a:cs typeface="Courier New" panose="02070309020205020404" pitchFamily="49" charset="0"/>
              </a:rPr>
              <a:t> </a:t>
            </a:r>
            <a:r>
              <a:rPr lang="en-CA" dirty="0">
                <a:cs typeface="Courier New" panose="02070309020205020404" pitchFamily="49" charset="0"/>
              </a:rPr>
              <a:t>when it’s doing a CREATE</a:t>
            </a: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p:txBody>
      </p:sp>
    </p:spTree>
    <p:extLst>
      <p:ext uri="{BB962C8B-B14F-4D97-AF65-F5344CB8AC3E}">
        <p14:creationId xmlns:p14="http://schemas.microsoft.com/office/powerpoint/2010/main" val="160265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Overloading POST/GET - Introduction</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a:bodyPr>
          <a:lstStyle/>
          <a:p>
            <a:pPr>
              <a:buFont typeface="Arial" panose="020B0604020202020204" pitchFamily="34" charset="0"/>
              <a:buChar char="•"/>
            </a:pPr>
            <a:r>
              <a:rPr lang="en-CA" dirty="0"/>
              <a:t>Another common solution is to use HTTP headers.  Some textbooks prefer to use </a:t>
            </a:r>
            <a:r>
              <a:rPr lang="en-CA" b="1" dirty="0">
                <a:latin typeface="Courier New" panose="02070309020205020404" pitchFamily="49" charset="0"/>
                <a:cs typeface="Courier New" panose="02070309020205020404" pitchFamily="49" charset="0"/>
              </a:rPr>
              <a:t>X-HTTP-Method-Override.</a:t>
            </a:r>
          </a:p>
          <a:p>
            <a:pPr>
              <a:buFont typeface="Arial" panose="020B0604020202020204" pitchFamily="34" charset="0"/>
              <a:buChar char="•"/>
            </a:pPr>
            <a:r>
              <a:rPr lang="en-CA" dirty="0">
                <a:cs typeface="Courier New" panose="02070309020205020404" pitchFamily="49" charset="0"/>
              </a:rPr>
              <a:t>Here, just like our </a:t>
            </a:r>
            <a:r>
              <a:rPr lang="en-CA" b="1" dirty="0">
                <a:latin typeface="Courier New" panose="02070309020205020404" pitchFamily="49" charset="0"/>
                <a:cs typeface="Courier New" panose="02070309020205020404" pitchFamily="49" charset="0"/>
              </a:rPr>
              <a:t>_method</a:t>
            </a:r>
            <a:r>
              <a:rPr lang="en-CA" dirty="0">
                <a:cs typeface="Courier New" panose="02070309020205020404" pitchFamily="49" charset="0"/>
              </a:rPr>
              <a:t> field, we set the header to the actual method we wish to invoke.</a:t>
            </a:r>
          </a:p>
          <a:p>
            <a:pPr>
              <a:buFont typeface="Arial" panose="020B0604020202020204" pitchFamily="34" charset="0"/>
              <a:buChar char="•"/>
            </a:pPr>
            <a:r>
              <a:rPr lang="en-CA" dirty="0">
                <a:cs typeface="Courier New" panose="02070309020205020404" pitchFamily="49" charset="0"/>
              </a:rPr>
              <a:t>Again, none of this is automatic – whichever approach you take you will have to build out the support for it on your own.</a:t>
            </a:r>
            <a:r>
              <a:rPr lang="en-CA" dirty="0"/>
              <a:t> </a:t>
            </a:r>
          </a:p>
        </p:txBody>
      </p:sp>
    </p:spTree>
    <p:extLst>
      <p:ext uri="{BB962C8B-B14F-4D97-AF65-F5344CB8AC3E}">
        <p14:creationId xmlns:p14="http://schemas.microsoft.com/office/powerpoint/2010/main" val="405203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4BF-5C3B-94A5-26C0-4F65306FF726}"/>
              </a:ext>
            </a:extLst>
          </p:cNvPr>
          <p:cNvSpPr>
            <a:spLocks noGrp="1"/>
          </p:cNvSpPr>
          <p:nvPr>
            <p:ph type="title"/>
          </p:nvPr>
        </p:nvSpPr>
        <p:spPr/>
        <p:txBody>
          <a:bodyPr/>
          <a:lstStyle/>
          <a:p>
            <a:r>
              <a:rPr lang="en-CA" dirty="0"/>
              <a:t>Using HTTP Response Codes</a:t>
            </a:r>
          </a:p>
        </p:txBody>
      </p:sp>
      <p:sp>
        <p:nvSpPr>
          <p:cNvPr id="3" name="Text Placeholder 2">
            <a:extLst>
              <a:ext uri="{FF2B5EF4-FFF2-40B4-BE49-F238E27FC236}">
                <a16:creationId xmlns:a16="http://schemas.microsoft.com/office/drawing/2014/main" id="{B708322A-C363-5BCB-005A-7A447119362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77499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REST Implementation</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We have discussed how a REST-</a:t>
            </a:r>
            <a:r>
              <a:rPr lang="en-US" dirty="0" err="1"/>
              <a:t>ful</a:t>
            </a:r>
            <a:r>
              <a:rPr lang="en-US" dirty="0"/>
              <a:t> interface would turn a data model into a series of URLs for retrieving data.</a:t>
            </a:r>
          </a:p>
          <a:p>
            <a:pPr>
              <a:buFont typeface="Wingdings" panose="05000000000000000000" pitchFamily="2" charset="2"/>
              <a:buChar char="§"/>
            </a:pPr>
            <a:r>
              <a:rPr lang="en-US" dirty="0"/>
              <a:t>However, web applications are not necessarily read-only.   Gmail, for example uses its API to retrieve mail, send new mail, as well as delete messages in your inbox.</a:t>
            </a:r>
          </a:p>
          <a:p>
            <a:pPr>
              <a:buFont typeface="Wingdings" panose="05000000000000000000" pitchFamily="2" charset="2"/>
              <a:buChar char="§"/>
            </a:pPr>
            <a:r>
              <a:rPr lang="en-US" dirty="0"/>
              <a:t>So, frequently full-featured REST applications will need to implement the entire CRUD (Create, Read, Update, Delete) model.</a:t>
            </a:r>
          </a:p>
          <a:p>
            <a:pPr>
              <a:buFont typeface="Wingdings" panose="05000000000000000000" pitchFamily="2" charset="2"/>
              <a:buChar char="§"/>
            </a:pPr>
            <a:r>
              <a:rPr lang="en-US" dirty="0"/>
              <a:t>There are several common methods for implementing CRUD using REST.</a:t>
            </a:r>
          </a:p>
          <a:p>
            <a:pPr lvl="1">
              <a:buFont typeface="Wingdings" panose="05000000000000000000" pitchFamily="2" charset="2"/>
              <a:buChar char="§"/>
            </a:pPr>
            <a:r>
              <a:rPr lang="en-US" dirty="0"/>
              <a:t>Uniform Interface -- a.k.a. Verb-Based systems</a:t>
            </a:r>
          </a:p>
          <a:p>
            <a:pPr lvl="1">
              <a:buFont typeface="Wingdings" panose="05000000000000000000" pitchFamily="2" charset="2"/>
              <a:buChar char="§"/>
            </a:pPr>
            <a:r>
              <a:rPr lang="en-US" dirty="0"/>
              <a:t>Overloaded POST systems</a:t>
            </a:r>
          </a:p>
          <a:p>
            <a:pPr lvl="1">
              <a:buFont typeface="Wingdings" panose="05000000000000000000" pitchFamily="2" charset="2"/>
              <a:buChar char="§"/>
            </a:pPr>
            <a:r>
              <a:rPr lang="en-US" dirty="0"/>
              <a:t>Overloaded GET systems</a:t>
            </a:r>
          </a:p>
        </p:txBody>
      </p:sp>
    </p:spTree>
    <p:extLst>
      <p:ext uri="{BB962C8B-B14F-4D97-AF65-F5344CB8AC3E}">
        <p14:creationId xmlns:p14="http://schemas.microsoft.com/office/powerpoint/2010/main" val="4156139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Using HTTP Response Codes</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a:bodyPr>
          <a:lstStyle/>
          <a:p>
            <a:pPr>
              <a:buFont typeface="Arial" panose="020B0604020202020204" pitchFamily="34" charset="0"/>
              <a:buChar char="•"/>
            </a:pPr>
            <a:r>
              <a:rPr lang="en-CA" dirty="0"/>
              <a:t>As we saw with the implementation of Conditional GET and in keeping with the REST principle of leveraging existing HTTP features.  The standard HTTP Response codes are repurposed by REST applications as an efficient way of signaling the client about an event.</a:t>
            </a:r>
          </a:p>
          <a:p>
            <a:pPr>
              <a:buFont typeface="Arial" panose="020B0604020202020204" pitchFamily="34" charset="0"/>
              <a:buChar char="•"/>
            </a:pPr>
            <a:r>
              <a:rPr lang="en-CA" dirty="0"/>
              <a:t>How many codes should we implement?  Ruby and Richardson in their book “Restful Web Services” consider 42 codes with varying degrees of urgency.  However they agree that 200, 400 and 500 are the most crucial.  In this course we will consider eight response codes.</a:t>
            </a:r>
          </a:p>
          <a:p>
            <a:pPr>
              <a:buFont typeface="Arial" panose="020B0604020202020204" pitchFamily="34" charset="0"/>
              <a:buChar char="•"/>
            </a:pPr>
            <a:endParaRPr lang="en-CA" dirty="0"/>
          </a:p>
        </p:txBody>
      </p:sp>
      <p:graphicFrame>
        <p:nvGraphicFramePr>
          <p:cNvPr id="4" name="Table 4">
            <a:extLst>
              <a:ext uri="{FF2B5EF4-FFF2-40B4-BE49-F238E27FC236}">
                <a16:creationId xmlns:a16="http://schemas.microsoft.com/office/drawing/2014/main" id="{7FBB1246-45C6-83DA-898D-0502D3215AB8}"/>
              </a:ext>
            </a:extLst>
          </p:cNvPr>
          <p:cNvGraphicFramePr>
            <a:graphicFrameLocks/>
          </p:cNvGraphicFramePr>
          <p:nvPr>
            <p:extLst>
              <p:ext uri="{D42A27DB-BD31-4B8C-83A1-F6EECF244321}">
                <p14:modId xmlns:p14="http://schemas.microsoft.com/office/powerpoint/2010/main" val="3139841788"/>
              </p:ext>
            </p:extLst>
          </p:nvPr>
        </p:nvGraphicFramePr>
        <p:xfrm>
          <a:off x="1097281" y="4443028"/>
          <a:ext cx="10058399" cy="1483360"/>
        </p:xfrm>
        <a:graphic>
          <a:graphicData uri="http://schemas.openxmlformats.org/drawingml/2006/table">
            <a:tbl>
              <a:tblPr firstRow="1" bandRow="1">
                <a:tableStyleId>{5C22544A-7EE6-4342-B048-85BDC9FD1C3A}</a:tableStyleId>
              </a:tblPr>
              <a:tblGrid>
                <a:gridCol w="785103">
                  <a:extLst>
                    <a:ext uri="{9D8B030D-6E8A-4147-A177-3AD203B41FA5}">
                      <a16:colId xmlns:a16="http://schemas.microsoft.com/office/drawing/2014/main" val="551967581"/>
                    </a:ext>
                  </a:extLst>
                </a:gridCol>
                <a:gridCol w="3000652">
                  <a:extLst>
                    <a:ext uri="{9D8B030D-6E8A-4147-A177-3AD203B41FA5}">
                      <a16:colId xmlns:a16="http://schemas.microsoft.com/office/drawing/2014/main" val="2123764844"/>
                    </a:ext>
                  </a:extLst>
                </a:gridCol>
                <a:gridCol w="6272644">
                  <a:extLst>
                    <a:ext uri="{9D8B030D-6E8A-4147-A177-3AD203B41FA5}">
                      <a16:colId xmlns:a16="http://schemas.microsoft.com/office/drawing/2014/main" val="936038674"/>
                    </a:ext>
                  </a:extLst>
                </a:gridCol>
              </a:tblGrid>
              <a:tr h="370840">
                <a:tc>
                  <a:txBody>
                    <a:bodyPr/>
                    <a:lstStyle/>
                    <a:p>
                      <a:r>
                        <a:rPr lang="en-US" dirty="0"/>
                        <a:t>CODE</a:t>
                      </a:r>
                    </a:p>
                  </a:txBody>
                  <a:tcPr/>
                </a:tc>
                <a:tc>
                  <a:txBody>
                    <a:bodyPr/>
                    <a:lstStyle/>
                    <a:p>
                      <a:r>
                        <a:rPr lang="en-US" dirty="0"/>
                        <a:t>NAME</a:t>
                      </a:r>
                    </a:p>
                  </a:txBody>
                  <a:tcPr/>
                </a:tc>
                <a:tc>
                  <a:txBody>
                    <a:bodyPr/>
                    <a:lstStyle/>
                    <a:p>
                      <a:r>
                        <a:rPr lang="en-US" dirty="0"/>
                        <a:t>Standard Interpretation</a:t>
                      </a:r>
                    </a:p>
                  </a:txBody>
                  <a:tcPr/>
                </a:tc>
                <a:extLst>
                  <a:ext uri="{0D108BD9-81ED-4DB2-BD59-A6C34878D82A}">
                    <a16:rowId xmlns:a16="http://schemas.microsoft.com/office/drawing/2014/main" val="184437925"/>
                  </a:ext>
                </a:extLst>
              </a:tr>
              <a:tr h="370840">
                <a:tc>
                  <a:txBody>
                    <a:bodyPr/>
                    <a:lstStyle/>
                    <a:p>
                      <a:r>
                        <a:rPr lang="en-US" dirty="0"/>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provided is a representation of what you asked for.</a:t>
                      </a:r>
                    </a:p>
                  </a:txBody>
                  <a:tcPr/>
                </a:tc>
                <a:extLst>
                  <a:ext uri="{0D108BD9-81ED-4DB2-BD59-A6C34878D82A}">
                    <a16:rowId xmlns:a16="http://schemas.microsoft.com/office/drawing/2014/main" val="4156132120"/>
                  </a:ext>
                </a:extLst>
              </a:tr>
              <a:tr h="370840">
                <a:tc>
                  <a:txBody>
                    <a:bodyPr/>
                    <a:lstStyle/>
                    <a:p>
                      <a:r>
                        <a:rPr lang="en-US" dirty="0"/>
                        <a:t>201</a:t>
                      </a:r>
                    </a:p>
                  </a:txBody>
                  <a:tcPr/>
                </a:tc>
                <a:tc>
                  <a:txBody>
                    <a:bodyPr/>
                    <a:lstStyle/>
                    <a:p>
                      <a:r>
                        <a:rPr lang="en-US" dirty="0"/>
                        <a:t>CREATED</a:t>
                      </a:r>
                    </a:p>
                  </a:txBody>
                  <a:tcPr/>
                </a:tc>
                <a:tc>
                  <a:txBody>
                    <a:bodyPr/>
                    <a:lstStyle/>
                    <a:p>
                      <a:r>
                        <a:rPr lang="en-US" dirty="0"/>
                        <a:t>The resource you requested has successfully been created.</a:t>
                      </a:r>
                    </a:p>
                  </a:txBody>
                  <a:tcPr/>
                </a:tc>
                <a:extLst>
                  <a:ext uri="{0D108BD9-81ED-4DB2-BD59-A6C34878D82A}">
                    <a16:rowId xmlns:a16="http://schemas.microsoft.com/office/drawing/2014/main" val="2430937425"/>
                  </a:ext>
                </a:extLst>
              </a:tr>
              <a:tr h="370840">
                <a:tc>
                  <a:txBody>
                    <a:bodyPr/>
                    <a:lstStyle/>
                    <a:p>
                      <a:r>
                        <a:rPr lang="en-US" dirty="0"/>
                        <a:t>204</a:t>
                      </a:r>
                    </a:p>
                  </a:txBody>
                  <a:tcPr/>
                </a:tc>
                <a:tc>
                  <a:txBody>
                    <a:bodyPr/>
                    <a:lstStyle/>
                    <a:p>
                      <a:r>
                        <a:rPr lang="en-US" dirty="0"/>
                        <a:t>NO CONTENT</a:t>
                      </a:r>
                    </a:p>
                  </a:txBody>
                  <a:tcPr/>
                </a:tc>
                <a:tc>
                  <a:txBody>
                    <a:bodyPr/>
                    <a:lstStyle/>
                    <a:p>
                      <a:r>
                        <a:rPr lang="en-US" dirty="0"/>
                        <a:t>Can be used to signal that the body of the request is empty</a:t>
                      </a:r>
                    </a:p>
                  </a:txBody>
                  <a:tcPr/>
                </a:tc>
                <a:extLst>
                  <a:ext uri="{0D108BD9-81ED-4DB2-BD59-A6C34878D82A}">
                    <a16:rowId xmlns:a16="http://schemas.microsoft.com/office/drawing/2014/main" val="1362756713"/>
                  </a:ext>
                </a:extLst>
              </a:tr>
            </a:tbl>
          </a:graphicData>
        </a:graphic>
      </p:graphicFrame>
    </p:spTree>
    <p:extLst>
      <p:ext uri="{BB962C8B-B14F-4D97-AF65-F5344CB8AC3E}">
        <p14:creationId xmlns:p14="http://schemas.microsoft.com/office/powerpoint/2010/main" val="43499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REST Standard Response Codes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3601877945"/>
              </p:ext>
            </p:extLst>
          </p:nvPr>
        </p:nvGraphicFramePr>
        <p:xfrm>
          <a:off x="1096963" y="2108200"/>
          <a:ext cx="10058399" cy="4028440"/>
        </p:xfrm>
        <a:graphic>
          <a:graphicData uri="http://schemas.openxmlformats.org/drawingml/2006/table">
            <a:tbl>
              <a:tblPr firstRow="1" bandRow="1">
                <a:tableStyleId>{5C22544A-7EE6-4342-B048-85BDC9FD1C3A}</a:tableStyleId>
              </a:tblPr>
              <a:tblGrid>
                <a:gridCol w="785103">
                  <a:extLst>
                    <a:ext uri="{9D8B030D-6E8A-4147-A177-3AD203B41FA5}">
                      <a16:colId xmlns:a16="http://schemas.microsoft.com/office/drawing/2014/main" val="551967581"/>
                    </a:ext>
                  </a:extLst>
                </a:gridCol>
                <a:gridCol w="3000652">
                  <a:extLst>
                    <a:ext uri="{9D8B030D-6E8A-4147-A177-3AD203B41FA5}">
                      <a16:colId xmlns:a16="http://schemas.microsoft.com/office/drawing/2014/main" val="2123764844"/>
                    </a:ext>
                  </a:extLst>
                </a:gridCol>
                <a:gridCol w="6272644">
                  <a:extLst>
                    <a:ext uri="{9D8B030D-6E8A-4147-A177-3AD203B41FA5}">
                      <a16:colId xmlns:a16="http://schemas.microsoft.com/office/drawing/2014/main" val="936038674"/>
                    </a:ext>
                  </a:extLst>
                </a:gridCol>
              </a:tblGrid>
              <a:tr h="370840">
                <a:tc>
                  <a:txBody>
                    <a:bodyPr/>
                    <a:lstStyle/>
                    <a:p>
                      <a:r>
                        <a:rPr lang="en-US" dirty="0"/>
                        <a:t>CODE</a:t>
                      </a:r>
                    </a:p>
                  </a:txBody>
                  <a:tcPr/>
                </a:tc>
                <a:tc>
                  <a:txBody>
                    <a:bodyPr/>
                    <a:lstStyle/>
                    <a:p>
                      <a:r>
                        <a:rPr lang="en-US" dirty="0"/>
                        <a:t>NAME</a:t>
                      </a:r>
                    </a:p>
                  </a:txBody>
                  <a:tcPr/>
                </a:tc>
                <a:tc>
                  <a:txBody>
                    <a:bodyPr/>
                    <a:lstStyle/>
                    <a:p>
                      <a:r>
                        <a:rPr lang="en-US" dirty="0"/>
                        <a:t>Standard Interpretation</a:t>
                      </a:r>
                    </a:p>
                  </a:txBody>
                  <a:tcPr/>
                </a:tc>
                <a:extLst>
                  <a:ext uri="{0D108BD9-81ED-4DB2-BD59-A6C34878D82A}">
                    <a16:rowId xmlns:a16="http://schemas.microsoft.com/office/drawing/2014/main" val="184437925"/>
                  </a:ext>
                </a:extLst>
              </a:tr>
              <a:tr h="370840">
                <a:tc>
                  <a:txBody>
                    <a:bodyPr/>
                    <a:lstStyle/>
                    <a:p>
                      <a:r>
                        <a:rPr lang="en-US" dirty="0"/>
                        <a:t>304</a:t>
                      </a:r>
                    </a:p>
                  </a:txBody>
                  <a:tcPr/>
                </a:tc>
                <a:tc>
                  <a:txBody>
                    <a:bodyPr/>
                    <a:lstStyle/>
                    <a:p>
                      <a:r>
                        <a:rPr lang="en-US" dirty="0"/>
                        <a:t>NOT MODIFIED</a:t>
                      </a:r>
                    </a:p>
                  </a:txBody>
                  <a:tcPr/>
                </a:tc>
                <a:tc>
                  <a:txBody>
                    <a:bodyPr/>
                    <a:lstStyle/>
                    <a:p>
                      <a:r>
                        <a:rPr lang="en-US" dirty="0"/>
                        <a:t>Used in Conditional GET in response to the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Modifed</a:t>
                      </a:r>
                      <a:r>
                        <a:rPr lang="en-US" b="1" dirty="0">
                          <a:latin typeface="Courier New" panose="02070309020205020404" pitchFamily="49" charset="0"/>
                          <a:cs typeface="Courier New" panose="02070309020205020404" pitchFamily="49" charset="0"/>
                        </a:rPr>
                        <a:t>-Since</a:t>
                      </a:r>
                      <a:r>
                        <a:rPr lang="en-US" dirty="0"/>
                        <a:t> header</a:t>
                      </a:r>
                    </a:p>
                  </a:txBody>
                  <a:tcPr/>
                </a:tc>
                <a:extLst>
                  <a:ext uri="{0D108BD9-81ED-4DB2-BD59-A6C34878D82A}">
                    <a16:rowId xmlns:a16="http://schemas.microsoft.com/office/drawing/2014/main" val="3319167184"/>
                  </a:ext>
                </a:extLst>
              </a:tr>
              <a:tr h="370840">
                <a:tc>
                  <a:txBody>
                    <a:bodyPr/>
                    <a:lstStyle/>
                    <a:p>
                      <a:r>
                        <a:rPr lang="en-US" dirty="0"/>
                        <a:t>400</a:t>
                      </a:r>
                    </a:p>
                  </a:txBody>
                  <a:tcPr/>
                </a:tc>
                <a:tc>
                  <a:txBody>
                    <a:bodyPr/>
                    <a:lstStyle/>
                    <a:p>
                      <a:r>
                        <a:rPr lang="en-US" dirty="0"/>
                        <a:t>BAD REQUEST</a:t>
                      </a:r>
                    </a:p>
                  </a:txBody>
                  <a:tcPr/>
                </a:tc>
                <a:tc>
                  <a:txBody>
                    <a:bodyPr/>
                    <a:lstStyle/>
                    <a:p>
                      <a:r>
                        <a:rPr lang="en-US" dirty="0"/>
                        <a:t>Used to tell the client that there was something wrong with the request.  Such as attempting to use PUT on a read-only resource.</a:t>
                      </a:r>
                    </a:p>
                  </a:txBody>
                  <a:tcPr/>
                </a:tc>
                <a:extLst>
                  <a:ext uri="{0D108BD9-81ED-4DB2-BD59-A6C34878D82A}">
                    <a16:rowId xmlns:a16="http://schemas.microsoft.com/office/drawing/2014/main" val="1399835668"/>
                  </a:ext>
                </a:extLst>
              </a:tr>
              <a:tr h="370840">
                <a:tc>
                  <a:txBody>
                    <a:bodyPr/>
                    <a:lstStyle/>
                    <a:p>
                      <a:r>
                        <a:rPr lang="en-US" dirty="0"/>
                        <a:t>401</a:t>
                      </a:r>
                    </a:p>
                  </a:txBody>
                  <a:tcPr/>
                </a:tc>
                <a:tc>
                  <a:txBody>
                    <a:bodyPr/>
                    <a:lstStyle/>
                    <a:p>
                      <a:r>
                        <a:rPr lang="en-US" dirty="0"/>
                        <a:t>UNAUTHORIZED</a:t>
                      </a:r>
                    </a:p>
                  </a:txBody>
                  <a:tcPr/>
                </a:tc>
                <a:tc>
                  <a:txBody>
                    <a:bodyPr/>
                    <a:lstStyle/>
                    <a:p>
                      <a:r>
                        <a:rPr lang="en-US" dirty="0"/>
                        <a:t>This can be used to inform the client that the operation can’t be completed because they lack the credentials.  This can also be used when a user provides the wrong credentials</a:t>
                      </a:r>
                    </a:p>
                  </a:txBody>
                  <a:tcPr/>
                </a:tc>
                <a:extLst>
                  <a:ext uri="{0D108BD9-81ED-4DB2-BD59-A6C34878D82A}">
                    <a16:rowId xmlns:a16="http://schemas.microsoft.com/office/drawing/2014/main" val="3257427655"/>
                  </a:ext>
                </a:extLst>
              </a:tr>
              <a:tr h="370840">
                <a:tc>
                  <a:txBody>
                    <a:bodyPr/>
                    <a:lstStyle/>
                    <a:p>
                      <a:r>
                        <a:rPr lang="en-US" dirty="0"/>
                        <a:t>404</a:t>
                      </a:r>
                    </a:p>
                  </a:txBody>
                  <a:tcPr/>
                </a:tc>
                <a:tc>
                  <a:txBody>
                    <a:bodyPr/>
                    <a:lstStyle/>
                    <a:p>
                      <a:r>
                        <a:rPr lang="en-US" dirty="0"/>
                        <a:t>NOT FOUND</a:t>
                      </a:r>
                    </a:p>
                  </a:txBody>
                  <a:tcPr/>
                </a:tc>
                <a:tc>
                  <a:txBody>
                    <a:bodyPr/>
                    <a:lstStyle/>
                    <a:p>
                      <a:r>
                        <a:rPr lang="en-US" dirty="0"/>
                        <a:t>Used to inform that the resource (student, course, etc..) simply doesn’t exists.  It can also be used to communicate that a resource is available. I.e., You can choose this username because nobody else has it.</a:t>
                      </a:r>
                    </a:p>
                  </a:txBody>
                  <a:tcPr/>
                </a:tc>
                <a:extLst>
                  <a:ext uri="{0D108BD9-81ED-4DB2-BD59-A6C34878D82A}">
                    <a16:rowId xmlns:a16="http://schemas.microsoft.com/office/drawing/2014/main" val="1120519920"/>
                  </a:ext>
                </a:extLst>
              </a:tr>
            </a:tbl>
          </a:graphicData>
        </a:graphic>
      </p:graphicFrame>
    </p:spTree>
    <p:extLst>
      <p:ext uri="{BB962C8B-B14F-4D97-AF65-F5344CB8AC3E}">
        <p14:creationId xmlns:p14="http://schemas.microsoft.com/office/powerpoint/2010/main" val="2095093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REST Standard Response Codes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72822529"/>
              </p:ext>
            </p:extLst>
          </p:nvPr>
        </p:nvGraphicFramePr>
        <p:xfrm>
          <a:off x="1096963" y="2108200"/>
          <a:ext cx="10058399" cy="1285240"/>
        </p:xfrm>
        <a:graphic>
          <a:graphicData uri="http://schemas.openxmlformats.org/drawingml/2006/table">
            <a:tbl>
              <a:tblPr firstRow="1" bandRow="1">
                <a:tableStyleId>{5C22544A-7EE6-4342-B048-85BDC9FD1C3A}</a:tableStyleId>
              </a:tblPr>
              <a:tblGrid>
                <a:gridCol w="785103">
                  <a:extLst>
                    <a:ext uri="{9D8B030D-6E8A-4147-A177-3AD203B41FA5}">
                      <a16:colId xmlns:a16="http://schemas.microsoft.com/office/drawing/2014/main" val="551967581"/>
                    </a:ext>
                  </a:extLst>
                </a:gridCol>
                <a:gridCol w="3000652">
                  <a:extLst>
                    <a:ext uri="{9D8B030D-6E8A-4147-A177-3AD203B41FA5}">
                      <a16:colId xmlns:a16="http://schemas.microsoft.com/office/drawing/2014/main" val="2123764844"/>
                    </a:ext>
                  </a:extLst>
                </a:gridCol>
                <a:gridCol w="6272644">
                  <a:extLst>
                    <a:ext uri="{9D8B030D-6E8A-4147-A177-3AD203B41FA5}">
                      <a16:colId xmlns:a16="http://schemas.microsoft.com/office/drawing/2014/main" val="936038674"/>
                    </a:ext>
                  </a:extLst>
                </a:gridCol>
              </a:tblGrid>
              <a:tr h="370840">
                <a:tc>
                  <a:txBody>
                    <a:bodyPr/>
                    <a:lstStyle/>
                    <a:p>
                      <a:r>
                        <a:rPr lang="en-US" dirty="0"/>
                        <a:t>CODE</a:t>
                      </a:r>
                    </a:p>
                  </a:txBody>
                  <a:tcPr/>
                </a:tc>
                <a:tc>
                  <a:txBody>
                    <a:bodyPr/>
                    <a:lstStyle/>
                    <a:p>
                      <a:r>
                        <a:rPr lang="en-US" dirty="0"/>
                        <a:t>NAME</a:t>
                      </a:r>
                    </a:p>
                  </a:txBody>
                  <a:tcPr/>
                </a:tc>
                <a:tc>
                  <a:txBody>
                    <a:bodyPr/>
                    <a:lstStyle/>
                    <a:p>
                      <a:r>
                        <a:rPr lang="en-US" dirty="0"/>
                        <a:t>Standard Interpretation</a:t>
                      </a:r>
                    </a:p>
                  </a:txBody>
                  <a:tcPr/>
                </a:tc>
                <a:extLst>
                  <a:ext uri="{0D108BD9-81ED-4DB2-BD59-A6C34878D82A}">
                    <a16:rowId xmlns:a16="http://schemas.microsoft.com/office/drawing/2014/main" val="184437925"/>
                  </a:ext>
                </a:extLst>
              </a:tr>
              <a:tr h="370840">
                <a:tc>
                  <a:txBody>
                    <a:bodyPr/>
                    <a:lstStyle/>
                    <a:p>
                      <a:r>
                        <a:rPr lang="en-US" dirty="0"/>
                        <a:t>500</a:t>
                      </a:r>
                    </a:p>
                  </a:txBody>
                  <a:tcPr/>
                </a:tc>
                <a:tc>
                  <a:txBody>
                    <a:bodyPr/>
                    <a:lstStyle/>
                    <a:p>
                      <a:r>
                        <a:rPr lang="en-US" dirty="0"/>
                        <a:t>INTERNAL SERVER ERRROR</a:t>
                      </a:r>
                    </a:p>
                  </a:txBody>
                  <a:tcPr/>
                </a:tc>
                <a:tc>
                  <a:txBody>
                    <a:bodyPr/>
                    <a:lstStyle/>
                    <a:p>
                      <a:r>
                        <a:rPr lang="en-US" dirty="0"/>
                        <a:t>Signifies that there is a problem on the server.  This could be the result things like PHP catching an exception or a database timeout.</a:t>
                      </a:r>
                    </a:p>
                  </a:txBody>
                  <a:tcPr/>
                </a:tc>
                <a:extLst>
                  <a:ext uri="{0D108BD9-81ED-4DB2-BD59-A6C34878D82A}">
                    <a16:rowId xmlns:a16="http://schemas.microsoft.com/office/drawing/2014/main" val="2824643263"/>
                  </a:ext>
                </a:extLst>
              </a:tr>
            </a:tbl>
          </a:graphicData>
        </a:graphic>
      </p:graphicFrame>
    </p:spTree>
    <p:extLst>
      <p:ext uri="{BB962C8B-B14F-4D97-AF65-F5344CB8AC3E}">
        <p14:creationId xmlns:p14="http://schemas.microsoft.com/office/powerpoint/2010/main" val="3257961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BC84-FE99-54B8-CEE5-7811CA95DCAA}"/>
              </a:ext>
            </a:extLst>
          </p:cNvPr>
          <p:cNvSpPr>
            <a:spLocks noGrp="1"/>
          </p:cNvSpPr>
          <p:nvPr>
            <p:ph type="title"/>
          </p:nvPr>
        </p:nvSpPr>
        <p:spPr/>
        <p:txBody>
          <a:bodyPr/>
          <a:lstStyle/>
          <a:p>
            <a:r>
              <a:rPr lang="en-CA" dirty="0"/>
              <a:t>Building a Uniform Interface in PHP</a:t>
            </a:r>
          </a:p>
        </p:txBody>
      </p:sp>
      <p:sp>
        <p:nvSpPr>
          <p:cNvPr id="3" name="Text Placeholder 2">
            <a:extLst>
              <a:ext uri="{FF2B5EF4-FFF2-40B4-BE49-F238E27FC236}">
                <a16:creationId xmlns:a16="http://schemas.microsoft.com/office/drawing/2014/main" id="{C5A9DCFD-7C74-8D0B-ED87-A4C428F0C08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62766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Setting up our system</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a:bodyPr>
          <a:lstStyle/>
          <a:p>
            <a:pPr>
              <a:buFont typeface="Arial" panose="020B0604020202020204" pitchFamily="34" charset="0"/>
              <a:buChar char="•"/>
            </a:pPr>
            <a:r>
              <a:rPr lang="en-CA" dirty="0"/>
              <a:t>Our server-side script is going to be written in PHP but the URLs that it’s going to be processing are going to represent resources not actual files on our webserver.</a:t>
            </a:r>
          </a:p>
          <a:p>
            <a:pPr>
              <a:buFont typeface="Arial" panose="020B0604020202020204" pitchFamily="34" charset="0"/>
              <a:buChar char="•"/>
            </a:pPr>
            <a:r>
              <a:rPr lang="en-CA" dirty="0"/>
              <a:t>To pull this trick off we are going to alter the configuration of our webserver (Apache2).</a:t>
            </a:r>
          </a:p>
          <a:p>
            <a:pPr>
              <a:buFont typeface="Arial" panose="020B0604020202020204" pitchFamily="34" charset="0"/>
              <a:buChar char="•"/>
            </a:pPr>
            <a:r>
              <a:rPr lang="en-CA" dirty="0"/>
              <a:t>Firstly, since we need the URLs in the HTTP Requests that arrive at our webserver to be redirected somewhere else.  We’re going to need to tell Apache that it’s allowed to “override” the incoming URLs.</a:t>
            </a:r>
          </a:p>
          <a:p>
            <a:pPr>
              <a:buFont typeface="Arial" panose="020B0604020202020204" pitchFamily="34" charset="0"/>
              <a:buChar char="•"/>
            </a:pP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5722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a:xfrm>
            <a:off x="1097280" y="286603"/>
            <a:ext cx="9073415" cy="1450757"/>
          </a:xfrm>
        </p:spPr>
        <p:txBody>
          <a:bodyPr>
            <a:normAutofit/>
          </a:bodyPr>
          <a:lstStyle/>
          <a:p>
            <a:r>
              <a:rPr lang="en-CA" dirty="0"/>
              <a:t>Setting up our system</a:t>
            </a:r>
          </a:p>
        </p:txBody>
      </p:sp>
      <p:cxnSp>
        <p:nvCxnSpPr>
          <p:cNvPr id="30" name="Straight Connector 29">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a:xfrm>
            <a:off x="1088403" y="2099323"/>
            <a:ext cx="9723976" cy="3760891"/>
          </a:xfrm>
        </p:spPr>
        <p:txBody>
          <a:bodyPr>
            <a:normAutofit/>
          </a:bodyPr>
          <a:lstStyle/>
          <a:p>
            <a:pPr>
              <a:buFont typeface="Arial" panose="020B0604020202020204" pitchFamily="34" charset="0"/>
              <a:buChar char="•"/>
            </a:pPr>
            <a:r>
              <a:rPr lang="en-CA" dirty="0"/>
              <a:t>Create a new directory called “</a:t>
            </a:r>
            <a:r>
              <a:rPr lang="en-CA" dirty="0" err="1"/>
              <a:t>restapp</a:t>
            </a:r>
            <a:r>
              <a:rPr lang="en-CA" dirty="0"/>
              <a:t>” or whatever you want to call your webservice. In </a:t>
            </a:r>
            <a:r>
              <a:rPr lang="en-CA" dirty="0" err="1"/>
              <a:t>xampp</a:t>
            </a:r>
            <a:r>
              <a:rPr lang="en-CA" dirty="0"/>
              <a:t>, this would go under the “</a:t>
            </a:r>
            <a:r>
              <a:rPr lang="en-CA" dirty="0" err="1"/>
              <a:t>htdocs</a:t>
            </a:r>
            <a:r>
              <a:rPr lang="en-CA" dirty="0"/>
              <a:t>” folder. On CSUNIX, it should be in </a:t>
            </a:r>
            <a:r>
              <a:rPr lang="en-CA" dirty="0" err="1"/>
              <a:t>public_html</a:t>
            </a:r>
            <a:r>
              <a:rPr lang="en-CA" dirty="0"/>
              <a:t>.</a:t>
            </a:r>
          </a:p>
          <a:p>
            <a:pPr>
              <a:buFont typeface="Arial" panose="020B0604020202020204" pitchFamily="34" charset="0"/>
              <a:buChar char="•"/>
            </a:pPr>
            <a:r>
              <a:rPr lang="en-CA" dirty="0">
                <a:cs typeface="Courier New" panose="02070309020205020404" pitchFamily="49" charset="0"/>
              </a:rPr>
              <a:t>Create a file in that directory called</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htaccess</a:t>
            </a:r>
            <a:r>
              <a:rPr lang="en-CA" b="1" dirty="0">
                <a:latin typeface="Courier New" panose="02070309020205020404" pitchFamily="49" charset="0"/>
                <a:cs typeface="Courier New" panose="02070309020205020404" pitchFamily="49" charset="0"/>
              </a:rPr>
              <a:t> </a:t>
            </a:r>
            <a:r>
              <a:rPr lang="en-CA" dirty="0">
                <a:cs typeface="Courier New" panose="02070309020205020404" pitchFamily="49" charset="0"/>
              </a:rPr>
              <a:t>with the following contents:</a:t>
            </a:r>
          </a:p>
          <a:p>
            <a:pPr marL="0" indent="0">
              <a:buNone/>
            </a:pPr>
            <a:r>
              <a:rPr lang="en-CA" dirty="0">
                <a:cs typeface="Courier New" panose="02070309020205020404" pitchFamily="49" charset="0"/>
              </a:rPr>
              <a:t>     </a:t>
            </a:r>
            <a:r>
              <a:rPr lang="en-CA" b="1" dirty="0" err="1">
                <a:cs typeface="Courier New" panose="02070309020205020404" pitchFamily="49" charset="0"/>
              </a:rPr>
              <a:t>RewriteEngine</a:t>
            </a:r>
            <a:r>
              <a:rPr lang="en-CA" b="1" dirty="0">
                <a:cs typeface="Courier New" panose="02070309020205020404" pitchFamily="49" charset="0"/>
              </a:rPr>
              <a:t> On</a:t>
            </a:r>
            <a:br>
              <a:rPr lang="en-CA" b="1" dirty="0">
                <a:cs typeface="Courier New" panose="02070309020205020404" pitchFamily="49" charset="0"/>
              </a:rPr>
            </a:br>
            <a:r>
              <a:rPr lang="en-CA" b="1" dirty="0">
                <a:cs typeface="Courier New" panose="02070309020205020404" pitchFamily="49" charset="0"/>
              </a:rPr>
              <a:t>     </a:t>
            </a:r>
            <a:r>
              <a:rPr lang="en-CA" b="1" dirty="0" err="1">
                <a:cs typeface="Courier New" panose="02070309020205020404" pitchFamily="49" charset="0"/>
              </a:rPr>
              <a:t>RewriteRule</a:t>
            </a:r>
            <a:r>
              <a:rPr lang="en-CA" b="1" dirty="0">
                <a:cs typeface="Courier New" panose="02070309020205020404" pitchFamily="49" charset="0"/>
              </a:rPr>
              <a:t> ^((?!index\.php).+)$ </a:t>
            </a:r>
            <a:r>
              <a:rPr lang="en-CA" b="1" dirty="0" err="1">
                <a:cs typeface="Courier New" panose="02070309020205020404" pitchFamily="49" charset="0"/>
              </a:rPr>
              <a:t>index.php</a:t>
            </a:r>
            <a:r>
              <a:rPr lang="en-CA" b="1" dirty="0">
                <a:cs typeface="Courier New" panose="02070309020205020404" pitchFamily="49" charset="0"/>
              </a:rPr>
              <a:t> [L]</a:t>
            </a:r>
          </a:p>
          <a:p>
            <a:pPr>
              <a:buFont typeface="Arial" panose="020B0604020202020204" pitchFamily="34" charset="0"/>
              <a:buChar char="•"/>
            </a:pPr>
            <a:r>
              <a:rPr lang="en-CA" dirty="0">
                <a:cs typeface="Courier New" panose="02070309020205020404" pitchFamily="49" charset="0"/>
              </a:rPr>
              <a:t>These lines cause any URL accessing this folder will redirect to </a:t>
            </a:r>
            <a:r>
              <a:rPr lang="en-CA" dirty="0" err="1">
                <a:cs typeface="Courier New" panose="02070309020205020404" pitchFamily="49" charset="0"/>
              </a:rPr>
              <a:t>index.php</a:t>
            </a:r>
            <a:endParaRPr lang="en-CA" dirty="0">
              <a:cs typeface="Courier New" panose="02070309020205020404" pitchFamily="49" charset="0"/>
            </a:endParaRPr>
          </a:p>
          <a:p>
            <a:pPr marL="0" indent="0">
              <a:buNone/>
            </a:pPr>
            <a:endParaRPr lang="en-CA" b="1" dirty="0">
              <a:latin typeface="Courier New" panose="02070309020205020404" pitchFamily="49" charset="0"/>
              <a:cs typeface="Courier New" panose="02070309020205020404" pitchFamily="49" charset="0"/>
            </a:endParaRPr>
          </a:p>
          <a:p>
            <a:pPr marL="0" indent="0">
              <a:buNone/>
            </a:pPr>
            <a:endParaRPr lang="en-CA" dirty="0">
              <a:cs typeface="Courier New" panose="02070309020205020404" pitchFamily="49" charset="0"/>
            </a:endParaRPr>
          </a:p>
        </p:txBody>
      </p:sp>
      <p:sp>
        <p:nvSpPr>
          <p:cNvPr id="32" name="Rectangle 31">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602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a:xfrm>
            <a:off x="1097280" y="286603"/>
            <a:ext cx="8945078" cy="1450757"/>
          </a:xfrm>
        </p:spPr>
        <p:txBody>
          <a:bodyPr>
            <a:normAutofit/>
          </a:bodyPr>
          <a:lstStyle/>
          <a:p>
            <a:r>
              <a:rPr lang="en-CA" dirty="0"/>
              <a:t>Setting up our system</a:t>
            </a:r>
          </a:p>
        </p:txBody>
      </p:sp>
      <p:cxnSp>
        <p:nvCxnSpPr>
          <p:cNvPr id="30" name="Straight Connector 29">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a:xfrm>
            <a:off x="1088403" y="2099323"/>
            <a:ext cx="5365663" cy="3760891"/>
          </a:xfrm>
        </p:spPr>
        <p:txBody>
          <a:bodyPr>
            <a:normAutofit/>
          </a:bodyPr>
          <a:lstStyle/>
          <a:p>
            <a:pPr>
              <a:buFont typeface="Arial" panose="020B0604020202020204" pitchFamily="34" charset="0"/>
              <a:buChar char="•"/>
            </a:pPr>
            <a:r>
              <a:rPr lang="en-CA" dirty="0">
                <a:cs typeface="Courier New" panose="02070309020205020404" pitchFamily="49" charset="0"/>
              </a:rPr>
              <a:t>Create a new file called</a:t>
            </a:r>
            <a:r>
              <a:rPr lang="en-CA" b="1" dirty="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index.php</a:t>
            </a:r>
            <a:r>
              <a:rPr lang="en-CA" dirty="0">
                <a:cs typeface="Courier New" panose="02070309020205020404" pitchFamily="49" charset="0"/>
              </a:rPr>
              <a:t> and put in it a simple php program like the one on the right.</a:t>
            </a:r>
          </a:p>
          <a:p>
            <a:pPr>
              <a:buFont typeface="Arial" panose="020B0604020202020204" pitchFamily="34" charset="0"/>
              <a:buChar char="•"/>
            </a:pPr>
            <a:r>
              <a:rPr lang="en-CA" dirty="0">
                <a:cs typeface="Courier New" panose="02070309020205020404" pitchFamily="49" charset="0"/>
              </a:rPr>
              <a:t>Open your web browser, point it at the IP address of </a:t>
            </a:r>
            <a:r>
              <a:rPr lang="en-CA" dirty="0" err="1">
                <a:cs typeface="Courier New" panose="02070309020205020404" pitchFamily="49" charset="0"/>
              </a:rPr>
              <a:t>xampp</a:t>
            </a:r>
            <a:r>
              <a:rPr lang="en-CA" dirty="0">
                <a:cs typeface="Courier New" panose="02070309020205020404" pitchFamily="49" charset="0"/>
              </a:rPr>
              <a:t> or </a:t>
            </a:r>
            <a:r>
              <a:rPr lang="en-CA" dirty="0" err="1">
                <a:cs typeface="Courier New" panose="02070309020205020404" pitchFamily="49" charset="0"/>
              </a:rPr>
              <a:t>csunix</a:t>
            </a:r>
            <a:r>
              <a:rPr lang="en-CA" dirty="0">
                <a:cs typeface="Courier New" panose="02070309020205020404" pitchFamily="49" charset="0"/>
              </a:rPr>
              <a:t> and direct it to the directory you just created: </a:t>
            </a:r>
            <a:br>
              <a:rPr lang="en-CA" dirty="0">
                <a:cs typeface="Courier New" panose="02070309020205020404" pitchFamily="49" charset="0"/>
              </a:rPr>
            </a:br>
            <a:r>
              <a:rPr lang="en-CA" b="1" dirty="0">
                <a:latin typeface="Courier New" panose="02070309020205020404" pitchFamily="49" charset="0"/>
                <a:cs typeface="Courier New" panose="02070309020205020404" pitchFamily="49" charset="0"/>
              </a:rPr>
              <a:t>http://&lt;your IP here&gt;/</a:t>
            </a:r>
            <a:r>
              <a:rPr lang="en-CA" b="1" dirty="0" err="1">
                <a:latin typeface="Courier New" panose="02070309020205020404" pitchFamily="49" charset="0"/>
                <a:cs typeface="Courier New" panose="02070309020205020404" pitchFamily="49" charset="0"/>
              </a:rPr>
              <a:t>restapp</a:t>
            </a:r>
            <a:endParaRPr lang="en-CA"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CA" dirty="0">
                <a:cs typeface="Courier New" panose="02070309020205020404" pitchFamily="49" charset="0"/>
              </a:rPr>
              <a:t>Your short PHP application should run regardless of what URL you use in that directory. It will show you the request method and the full URL that was used to get here.</a:t>
            </a:r>
          </a:p>
          <a:p>
            <a:pPr marL="0" indent="0">
              <a:buNone/>
            </a:pPr>
            <a:endParaRPr lang="en-CA" b="1" dirty="0">
              <a:latin typeface="Courier New" panose="02070309020205020404" pitchFamily="49" charset="0"/>
              <a:cs typeface="Courier New" panose="02070309020205020404" pitchFamily="49" charset="0"/>
            </a:endParaRPr>
          </a:p>
          <a:p>
            <a:pPr marL="0" indent="0">
              <a:buNone/>
            </a:pPr>
            <a:endParaRPr lang="en-CA" dirty="0">
              <a:cs typeface="Courier New" panose="02070309020205020404" pitchFamily="49" charset="0"/>
            </a:endParaRPr>
          </a:p>
        </p:txBody>
      </p:sp>
      <p:sp>
        <p:nvSpPr>
          <p:cNvPr id="32" name="Rectangle 31">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3">
            <a:extLst>
              <a:ext uri="{FF2B5EF4-FFF2-40B4-BE49-F238E27FC236}">
                <a16:creationId xmlns:a16="http://schemas.microsoft.com/office/drawing/2014/main" id="{F4A7067D-F642-55BD-3720-16EEA9BB20FA}"/>
              </a:ext>
            </a:extLst>
          </p:cNvPr>
          <p:cNvSpPr txBox="1">
            <a:spLocks/>
          </p:cNvSpPr>
          <p:nvPr/>
        </p:nvSpPr>
        <p:spPr>
          <a:xfrm>
            <a:off x="6722238" y="2277946"/>
            <a:ext cx="5201589" cy="244846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&lt;?PHP</a:t>
            </a:r>
          </a:p>
          <a:p>
            <a:pPr marL="0" indent="0">
              <a:buNone/>
            </a:pPr>
            <a:r>
              <a:rPr lang="en-US" b="1" dirty="0">
                <a:solidFill>
                  <a:srgbClr val="3FFF3F"/>
                </a:solidFill>
                <a:latin typeface="Courier New" panose="02070309020205020404" pitchFamily="49" charset="0"/>
                <a:cs typeface="Courier New" panose="02070309020205020404" pitchFamily="49" charset="0"/>
              </a:rPr>
              <a:t>$verb = $_SERVER['REQUEST_METHOD'];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$path = $_SERVER['REQUEST_URI'];</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("%s %</a:t>
            </a:r>
            <a:r>
              <a:rPr lang="en-US" b="1" dirty="0" err="1">
                <a:solidFill>
                  <a:srgbClr val="3FFF3F"/>
                </a:solidFill>
                <a:latin typeface="Courier New" panose="02070309020205020404" pitchFamily="49" charset="0"/>
                <a:cs typeface="Courier New" panose="02070309020205020404" pitchFamily="49" charset="0"/>
              </a:rPr>
              <a:t>s",$verb</a:t>
            </a:r>
            <a:r>
              <a:rPr lang="en-US" b="1" dirty="0">
                <a:solidFill>
                  <a:srgbClr val="3FFF3F"/>
                </a:solidFill>
                <a:latin typeface="Courier New" panose="02070309020205020404" pitchFamily="49" charset="0"/>
                <a:cs typeface="Courier New" panose="02070309020205020404" pitchFamily="49" charset="0"/>
              </a:rPr>
              <a:t>, $path);</a:t>
            </a:r>
          </a:p>
          <a:p>
            <a:pPr marL="0" indent="0">
              <a:buNone/>
            </a:pP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89577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A Very Simple Uniform Interface</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CA" dirty="0"/>
              <a:t>As our first crack at a Uniform REST interface we will create an application that stores student information. The only resource you can query is a </a:t>
            </a:r>
            <a:r>
              <a:rPr lang="en-CA" b="1" dirty="0" err="1">
                <a:latin typeface="Courier New" panose="02070309020205020404" pitchFamily="49" charset="0"/>
                <a:cs typeface="Courier New" panose="02070309020205020404" pitchFamily="49" charset="0"/>
              </a:rPr>
              <a:t>student_id</a:t>
            </a:r>
            <a:r>
              <a:rPr lang="en-CA" dirty="0"/>
              <a:t> which is a ten digit number.  The actual information that we will be storing under each </a:t>
            </a:r>
            <a:r>
              <a:rPr lang="en-CA" b="1" dirty="0" err="1">
                <a:latin typeface="Courier New" panose="02070309020205020404" pitchFamily="49" charset="0"/>
                <a:cs typeface="Courier New" panose="02070309020205020404" pitchFamily="49" charset="0"/>
              </a:rPr>
              <a:t>student_id</a:t>
            </a:r>
            <a:r>
              <a:rPr lang="en-CA" b="1" dirty="0">
                <a:cs typeface="Courier New" panose="02070309020205020404" pitchFamily="49" charset="0"/>
              </a:rPr>
              <a:t> </a:t>
            </a:r>
            <a:r>
              <a:rPr lang="en-CA" dirty="0"/>
              <a:t>is a JSON string.  This leaves us a lot of flexibility here.</a:t>
            </a:r>
          </a:p>
          <a:p>
            <a:pPr>
              <a:buFont typeface="Arial" panose="020B0604020202020204" pitchFamily="34" charset="0"/>
              <a:buChar char="•"/>
            </a:pPr>
            <a:r>
              <a:rPr lang="en-CA" dirty="0"/>
              <a:t>For simplicity everything will be stored in a file on the server.</a:t>
            </a:r>
          </a:p>
          <a:p>
            <a:pPr>
              <a:buFont typeface="Arial" panose="020B0604020202020204" pitchFamily="34" charset="0"/>
              <a:buChar char="•"/>
            </a:pPr>
            <a:r>
              <a:rPr lang="en-CA" dirty="0"/>
              <a:t>The URI layout will look like this</a:t>
            </a:r>
          </a:p>
          <a:p>
            <a:pPr>
              <a:buFont typeface="Arial" panose="020B0604020202020204" pitchFamily="34" charset="0"/>
              <a:buChar char="•"/>
            </a:pPr>
            <a:r>
              <a:rPr lang="en-CA" b="1" dirty="0">
                <a:latin typeface="Courier New" panose="02070309020205020404" pitchFamily="49" charset="0"/>
                <a:cs typeface="Courier New" panose="02070309020205020404" pitchFamily="49" charset="0"/>
              </a:rPr>
              <a:t>GET http://&lt;serverip&gt;/restapp/student_id</a:t>
            </a:r>
          </a:p>
          <a:p>
            <a:pPr lvl="1">
              <a:buFont typeface="Arial" panose="020B0604020202020204" pitchFamily="34" charset="0"/>
              <a:buChar char="•"/>
            </a:pPr>
            <a:r>
              <a:rPr lang="en-CA" b="1" u="sng" dirty="0"/>
              <a:t>Function:</a:t>
            </a:r>
            <a:r>
              <a:rPr lang="en-CA" dirty="0"/>
              <a:t> Lists all the student data for all students</a:t>
            </a:r>
          </a:p>
          <a:p>
            <a:pPr lvl="1">
              <a:buFont typeface="Arial" panose="020B0604020202020204" pitchFamily="34" charset="0"/>
              <a:buChar char="•"/>
            </a:pPr>
            <a:r>
              <a:rPr lang="en-CA" b="1" u="sng" dirty="0"/>
              <a:t>Returns:</a:t>
            </a:r>
            <a:r>
              <a:rPr lang="en-CA" dirty="0"/>
              <a:t> JSON formatted string </a:t>
            </a:r>
          </a:p>
          <a:p>
            <a:pPr>
              <a:buFont typeface="Arial" panose="020B0604020202020204" pitchFamily="34" charset="0"/>
              <a:buChar char="•"/>
            </a:pPr>
            <a:r>
              <a:rPr lang="en-CA" b="1" dirty="0">
                <a:latin typeface="Courier New" panose="02070309020205020404" pitchFamily="49" charset="0"/>
                <a:cs typeface="Courier New" panose="02070309020205020404" pitchFamily="49" charset="0"/>
              </a:rPr>
              <a:t>GET http://&lt;serverip&gt;/restapp/student_id/&lt;student_id&gt;</a:t>
            </a:r>
          </a:p>
          <a:p>
            <a:pPr lvl="1">
              <a:buFont typeface="Arial" panose="020B0604020202020204" pitchFamily="34" charset="0"/>
              <a:buChar char="•"/>
            </a:pPr>
            <a:r>
              <a:rPr lang="en-CA" b="1" u="sng" dirty="0"/>
              <a:t>Parameters:</a:t>
            </a:r>
            <a:r>
              <a:rPr lang="en-CA" dirty="0"/>
              <a:t> &lt;</a:t>
            </a:r>
            <a:r>
              <a:rPr lang="en-CA" dirty="0" err="1"/>
              <a:t>student_id</a:t>
            </a:r>
            <a:r>
              <a:rPr lang="en-CA" dirty="0"/>
              <a:t>&gt; - A ten digit number.</a:t>
            </a:r>
          </a:p>
          <a:p>
            <a:pPr lvl="1">
              <a:buFont typeface="Arial" panose="020B0604020202020204" pitchFamily="34" charset="0"/>
              <a:buChar char="•"/>
            </a:pPr>
            <a:r>
              <a:rPr lang="en-CA" b="1" u="sng" dirty="0"/>
              <a:t>Function:</a:t>
            </a:r>
            <a:r>
              <a:rPr lang="en-CA" dirty="0"/>
              <a:t> Lists the data stored for this particular student as a single JSON formatted string.</a:t>
            </a:r>
          </a:p>
          <a:p>
            <a:pPr lvl="1">
              <a:buFont typeface="Arial" panose="020B0604020202020204" pitchFamily="34" charset="0"/>
              <a:buChar char="•"/>
            </a:pPr>
            <a:r>
              <a:rPr lang="en-CA" b="1" u="sng" dirty="0"/>
              <a:t>Returns:</a:t>
            </a:r>
            <a:r>
              <a:rPr lang="en-CA" dirty="0"/>
              <a:t> JSON formatted string</a:t>
            </a:r>
          </a:p>
          <a:p>
            <a:pPr lvl="1">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6887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A Very Simple Uniform Interface</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p:txBody>
          <a:bodyPr>
            <a:normAutofit/>
          </a:bodyPr>
          <a:lstStyle/>
          <a:p>
            <a:pPr>
              <a:buFont typeface="Arial" panose="020B0604020202020204" pitchFamily="34" charset="0"/>
              <a:buChar char="•"/>
            </a:pPr>
            <a:r>
              <a:rPr lang="en-CA" b="1" dirty="0">
                <a:latin typeface="Courier New" panose="02070309020205020404" pitchFamily="49" charset="0"/>
                <a:cs typeface="Courier New" panose="02070309020205020404" pitchFamily="49" charset="0"/>
              </a:rPr>
              <a:t>POST http://&lt;serverip&gt;/restapp/student_id/&lt;student_id&gt;</a:t>
            </a:r>
          </a:p>
          <a:p>
            <a:pPr lvl="1">
              <a:buFont typeface="Arial" panose="020B0604020202020204" pitchFamily="34" charset="0"/>
              <a:buChar char="•"/>
            </a:pPr>
            <a:r>
              <a:rPr lang="en-CA" b="1" u="sng" dirty="0"/>
              <a:t>Parameters:</a:t>
            </a:r>
            <a:r>
              <a:rPr lang="en-CA" dirty="0"/>
              <a:t> &lt;</a:t>
            </a:r>
            <a:r>
              <a:rPr lang="en-CA" dirty="0" err="1"/>
              <a:t>student_id</a:t>
            </a:r>
            <a:r>
              <a:rPr lang="en-CA" dirty="0"/>
              <a:t>&gt; - A ten digit number.</a:t>
            </a:r>
          </a:p>
          <a:p>
            <a:pPr lvl="1">
              <a:buFont typeface="Arial" panose="020B0604020202020204" pitchFamily="34" charset="0"/>
              <a:buChar char="•"/>
            </a:pPr>
            <a:r>
              <a:rPr lang="en-CA" b="1" u="sng" dirty="0"/>
              <a:t>Function:</a:t>
            </a:r>
            <a:r>
              <a:rPr lang="en-CA" dirty="0"/>
              <a:t> Takes a JSON formatted string from the HTTP Request body and stores it.  </a:t>
            </a:r>
          </a:p>
          <a:p>
            <a:pPr lvl="1">
              <a:buFont typeface="Arial" panose="020B0604020202020204" pitchFamily="34" charset="0"/>
              <a:buChar char="•"/>
            </a:pPr>
            <a:r>
              <a:rPr lang="en-CA" b="1" u="sng" dirty="0"/>
              <a:t>Returns:</a:t>
            </a:r>
            <a:r>
              <a:rPr lang="en-CA" dirty="0"/>
              <a:t> HTTP code 201 if successful.</a:t>
            </a:r>
          </a:p>
          <a:p>
            <a:pPr>
              <a:buFont typeface="Arial" panose="020B0604020202020204" pitchFamily="34" charset="0"/>
              <a:buChar char="•"/>
            </a:pPr>
            <a:r>
              <a:rPr lang="en-CA" b="1" dirty="0">
                <a:latin typeface="Courier New" panose="02070309020205020404" pitchFamily="49" charset="0"/>
                <a:cs typeface="Courier New" panose="02070309020205020404" pitchFamily="49" charset="0"/>
              </a:rPr>
              <a:t>PUT http://&lt;serverip&gt;/restapp/student_id/&lt;student_id&gt;</a:t>
            </a:r>
          </a:p>
          <a:p>
            <a:pPr lvl="1">
              <a:buFont typeface="Arial" panose="020B0604020202020204" pitchFamily="34" charset="0"/>
              <a:buChar char="•"/>
            </a:pPr>
            <a:r>
              <a:rPr lang="en-CA" b="1" u="sng" dirty="0"/>
              <a:t>Parameters:</a:t>
            </a:r>
            <a:r>
              <a:rPr lang="en-CA" dirty="0"/>
              <a:t> &lt;</a:t>
            </a:r>
            <a:r>
              <a:rPr lang="en-CA" dirty="0" err="1"/>
              <a:t>student_id</a:t>
            </a:r>
            <a:r>
              <a:rPr lang="en-CA" dirty="0"/>
              <a:t>&gt; - A ten digit number.</a:t>
            </a:r>
          </a:p>
          <a:p>
            <a:pPr lvl="1">
              <a:buFont typeface="Arial" panose="020B0604020202020204" pitchFamily="34" charset="0"/>
              <a:buChar char="•"/>
            </a:pPr>
            <a:r>
              <a:rPr lang="en-CA" b="1" u="sng" dirty="0"/>
              <a:t>Function:</a:t>
            </a:r>
            <a:r>
              <a:rPr lang="en-CA" dirty="0"/>
              <a:t> Takes a JSON formatted string from the HTTP Request body and updates an existing record with this information. </a:t>
            </a:r>
          </a:p>
          <a:p>
            <a:pPr lvl="1">
              <a:buFont typeface="Arial" panose="020B0604020202020204" pitchFamily="34" charset="0"/>
              <a:buChar char="•"/>
            </a:pPr>
            <a:r>
              <a:rPr lang="en-CA" b="1" u="sng" dirty="0"/>
              <a:t>Returns:</a:t>
            </a:r>
            <a:r>
              <a:rPr lang="en-CA" dirty="0"/>
              <a:t> HTTP code 204 if successful</a:t>
            </a:r>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0585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4DB-D37C-A82A-696B-F67C92E11610}"/>
              </a:ext>
            </a:extLst>
          </p:cNvPr>
          <p:cNvSpPr>
            <a:spLocks noGrp="1"/>
          </p:cNvSpPr>
          <p:nvPr>
            <p:ph type="title"/>
          </p:nvPr>
        </p:nvSpPr>
        <p:spPr/>
        <p:txBody>
          <a:bodyPr/>
          <a:lstStyle/>
          <a:p>
            <a:r>
              <a:rPr lang="en-CA" dirty="0"/>
              <a:t>A Very Simple Uniform Interface</a:t>
            </a:r>
          </a:p>
        </p:txBody>
      </p:sp>
      <p:sp>
        <p:nvSpPr>
          <p:cNvPr id="3" name="Content Placeholder 2">
            <a:extLst>
              <a:ext uri="{FF2B5EF4-FFF2-40B4-BE49-F238E27FC236}">
                <a16:creationId xmlns:a16="http://schemas.microsoft.com/office/drawing/2014/main" id="{784BA1F9-0AA2-8415-5D00-4B86128038A9}"/>
              </a:ext>
            </a:extLst>
          </p:cNvPr>
          <p:cNvSpPr>
            <a:spLocks noGrp="1"/>
          </p:cNvSpPr>
          <p:nvPr>
            <p:ph idx="1"/>
          </p:nvPr>
        </p:nvSpPr>
        <p:spPr>
          <a:xfrm>
            <a:off x="1097279" y="2108201"/>
            <a:ext cx="10395637" cy="3760891"/>
          </a:xfrm>
        </p:spPr>
        <p:txBody>
          <a:bodyPr>
            <a:normAutofit/>
          </a:bodyPr>
          <a:lstStyle/>
          <a:p>
            <a:pPr>
              <a:buFont typeface="Arial" panose="020B0604020202020204" pitchFamily="34" charset="0"/>
              <a:buChar char="•"/>
            </a:pPr>
            <a:r>
              <a:rPr lang="en-CA" b="1" dirty="0">
                <a:latin typeface="Courier New" panose="02070309020205020404" pitchFamily="49" charset="0"/>
                <a:cs typeface="Courier New" panose="02070309020205020404" pitchFamily="49" charset="0"/>
              </a:rPr>
              <a:t>DELETE http://&lt;serverip&gt;/restapp/student_id/&lt;student_id&gt;</a:t>
            </a:r>
          </a:p>
          <a:p>
            <a:pPr lvl="1">
              <a:buFont typeface="Arial" panose="020B0604020202020204" pitchFamily="34" charset="0"/>
              <a:buChar char="•"/>
            </a:pPr>
            <a:r>
              <a:rPr lang="en-CA" b="1" u="sng" dirty="0"/>
              <a:t>Parameters:</a:t>
            </a:r>
            <a:r>
              <a:rPr lang="en-CA" dirty="0"/>
              <a:t> &lt;</a:t>
            </a:r>
            <a:r>
              <a:rPr lang="en-CA" dirty="0" err="1"/>
              <a:t>student_id</a:t>
            </a:r>
            <a:r>
              <a:rPr lang="en-CA" dirty="0"/>
              <a:t>&gt; - A ten digit number.</a:t>
            </a:r>
          </a:p>
          <a:p>
            <a:pPr lvl="1">
              <a:buFont typeface="Arial" panose="020B0604020202020204" pitchFamily="34" charset="0"/>
              <a:buChar char="•"/>
            </a:pPr>
            <a:r>
              <a:rPr lang="en-CA" b="1" u="sng" dirty="0"/>
              <a:t>Function:</a:t>
            </a:r>
            <a:r>
              <a:rPr lang="en-CA" dirty="0"/>
              <a:t> Removes a single student record from the datastore.</a:t>
            </a:r>
          </a:p>
          <a:p>
            <a:pPr lvl="1">
              <a:buFont typeface="Arial" panose="020B0604020202020204" pitchFamily="34" charset="0"/>
              <a:buChar char="•"/>
            </a:pPr>
            <a:r>
              <a:rPr lang="en-CA" b="1" u="sng" dirty="0"/>
              <a:t>Returns:</a:t>
            </a:r>
            <a:r>
              <a:rPr lang="en-CA" dirty="0"/>
              <a:t> HTTP code 204 if successful</a:t>
            </a:r>
          </a:p>
          <a:p>
            <a:pPr>
              <a:buFont typeface="Arial" panose="020B0604020202020204" pitchFamily="34" charset="0"/>
              <a:buChar char="•"/>
            </a:pPr>
            <a:r>
              <a:rPr lang="en-CA" dirty="0"/>
              <a:t>The code for implementing this is in </a:t>
            </a:r>
            <a:r>
              <a:rPr lang="en-CA" b="1" dirty="0">
                <a:latin typeface="Courier New" panose="02070309020205020404" pitchFamily="49" charset="0"/>
                <a:cs typeface="Courier New" panose="02070309020205020404" pitchFamily="49" charset="0"/>
              </a:rPr>
              <a:t>uniform_interface.</a:t>
            </a:r>
            <a:r>
              <a:rPr lang="en-CA" b="1">
                <a:latin typeface="Courier New" panose="02070309020205020404" pitchFamily="49" charset="0"/>
                <a:cs typeface="Courier New" panose="02070309020205020404" pitchFamily="49" charset="0"/>
              </a:rPr>
              <a:t>zip</a:t>
            </a:r>
            <a:r>
              <a:rPr lang="en-CA"/>
              <a:t> on </a:t>
            </a:r>
            <a:r>
              <a:rPr lang="en-CA" dirty="0"/>
              <a:t>Canvas. </a:t>
            </a:r>
            <a:endParaRPr lang="en-CA"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CA" dirty="0">
                <a:cs typeface="Courier New" panose="02070309020205020404" pitchFamily="49" charset="0"/>
              </a:rPr>
              <a:t>Use the Postman desktop agent to generate GET, POST, PUT and DELETE requests. </a:t>
            </a:r>
          </a:p>
          <a:p>
            <a:pPr lvl="1">
              <a:buFont typeface="Arial" panose="020B0604020202020204" pitchFamily="34" charset="0"/>
              <a:buChar char="•"/>
            </a:pPr>
            <a:r>
              <a:rPr lang="en-CA" dirty="0">
                <a:cs typeface="Courier New" panose="02070309020205020404" pitchFamily="49" charset="0"/>
                <a:hlinkClick r:id="rId2"/>
              </a:rPr>
              <a:t>https://www.postman.com/downloads/postman-agent/</a:t>
            </a:r>
            <a:endParaRPr lang="en-CA" dirty="0">
              <a:cs typeface="Courier New" panose="02070309020205020404" pitchFamily="49" charset="0"/>
            </a:endParaRPr>
          </a:p>
          <a:p>
            <a:pPr>
              <a:buFont typeface="Arial" panose="020B0604020202020204" pitchFamily="34" charset="0"/>
              <a:buChar char="•"/>
            </a:pPr>
            <a:r>
              <a:rPr lang="en-CA" dirty="0">
                <a:cs typeface="Courier New" panose="02070309020205020404" pitchFamily="49" charset="0"/>
              </a:rPr>
              <a:t>It also expects data in JSON format you can do this by hand or use an editor</a:t>
            </a:r>
          </a:p>
          <a:p>
            <a:pPr lvl="1">
              <a:buFont typeface="Arial" panose="020B0604020202020204" pitchFamily="34" charset="0"/>
              <a:buChar char="•"/>
            </a:pPr>
            <a:r>
              <a:rPr lang="en-CA" dirty="0">
                <a:cs typeface="Courier New" panose="02070309020205020404" pitchFamily="49" charset="0"/>
                <a:hlinkClick r:id="rId3"/>
              </a:rPr>
              <a:t>https://jsoneditoronline.org/</a:t>
            </a:r>
            <a:endParaRPr lang="en-CA" dirty="0">
              <a:cs typeface="Courier New" panose="02070309020205020404" pitchFamily="49" charset="0"/>
            </a:endParaRPr>
          </a:p>
          <a:p>
            <a:pPr>
              <a:buFont typeface="Arial" panose="020B0604020202020204" pitchFamily="34" charset="0"/>
              <a:buChar char="•"/>
            </a:pP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573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Uniform Interface - Introduction</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Wingdings" panose="05000000000000000000" pitchFamily="2" charset="2"/>
              <a:buChar char="§"/>
            </a:pPr>
            <a:r>
              <a:rPr lang="en-US" dirty="0"/>
              <a:t>Early in this course when we introduced the HTTP protocol, we noted that each HTTP Request contains a “verb”, the most common being GET and POST.</a:t>
            </a:r>
          </a:p>
          <a:p>
            <a:pPr>
              <a:buFont typeface="Wingdings" panose="05000000000000000000" pitchFamily="2" charset="2"/>
              <a:buChar char="§"/>
            </a:pPr>
            <a:r>
              <a:rPr lang="en-US" dirty="0"/>
              <a:t>Verb-based REST is implemented as a system which takes a HTTP Request with a URL pointing to a REST-</a:t>
            </a:r>
            <a:r>
              <a:rPr lang="en-US" dirty="0" err="1"/>
              <a:t>ful</a:t>
            </a:r>
            <a:r>
              <a:rPr lang="en-US" dirty="0"/>
              <a:t> web application and maps each CRUD method onto a different HTTP verb.</a:t>
            </a:r>
          </a:p>
          <a:p>
            <a:pPr>
              <a:buFont typeface="Wingdings" panose="05000000000000000000" pitchFamily="2" charset="2"/>
              <a:buChar char="§"/>
            </a:pPr>
            <a:r>
              <a:rPr lang="en-US" dirty="0"/>
              <a:t>For example, the URL:</a:t>
            </a:r>
            <a:r>
              <a:rPr lang="en-US" dirty="0">
                <a:hlinkClick r:id="rId2"/>
              </a:rPr>
              <a:t>http://mywebapplication.com/Students/info/000444111</a:t>
            </a:r>
            <a:endParaRPr lang="en-US" dirty="0"/>
          </a:p>
          <a:p>
            <a:pPr>
              <a:buFont typeface="Wingdings" panose="05000000000000000000" pitchFamily="2" charset="2"/>
              <a:buChar char="§"/>
            </a:pPr>
            <a:r>
              <a:rPr lang="en-US" dirty="0"/>
              <a:t>When sent as a GET request would be equivalent to a asking to READ a student record.</a:t>
            </a: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54657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Uniform Interface - Introduction</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BUT the same URL </a:t>
            </a:r>
            <a:r>
              <a:rPr lang="en-US" dirty="0">
                <a:hlinkClick r:id="rId2"/>
              </a:rPr>
              <a:t>:http://mywebapplication.com/Students/info/000444111</a:t>
            </a:r>
            <a:r>
              <a:rPr lang="en-US" dirty="0"/>
              <a:t> used with a POST request is asking to CREATE a record.</a:t>
            </a:r>
          </a:p>
          <a:p>
            <a:pPr>
              <a:buFont typeface="Arial" panose="020B0604020202020204" pitchFamily="34" charset="0"/>
              <a:buChar char="•"/>
            </a:pPr>
            <a:r>
              <a:rPr lang="en-US" dirty="0"/>
              <a:t>Since CREATE (and UPDATE) both require extra data (the fields you are populating or updating) we need to use more than just the URL.</a:t>
            </a:r>
          </a:p>
          <a:p>
            <a:pPr>
              <a:buFont typeface="Arial" panose="020B0604020202020204" pitchFamily="34" charset="0"/>
              <a:buChar char="•"/>
            </a:pPr>
            <a:r>
              <a:rPr lang="en-US" dirty="0"/>
              <a:t>Following the REST guideline “Leverage the HTTP whenever possible” we will add this data to the HTTP Request body. </a:t>
            </a:r>
          </a:p>
          <a:p>
            <a:pPr>
              <a:buFont typeface="Arial" panose="020B0604020202020204" pitchFamily="34" charset="0"/>
              <a:buChar char="•"/>
            </a:pPr>
            <a:r>
              <a:rPr lang="en-US" dirty="0"/>
              <a:t>Early REST-</a:t>
            </a:r>
            <a:r>
              <a:rPr lang="en-US" dirty="0" err="1"/>
              <a:t>ful</a:t>
            </a:r>
            <a:r>
              <a:rPr lang="en-US" dirty="0"/>
              <a:t> systems would simply add a HTML form header and place URL-encoded HTML form data in the body.  Allowing developers to leverage built-in functions for handling forms E.g., </a:t>
            </a:r>
            <a:r>
              <a:rPr lang="en-US" b="1" dirty="0">
                <a:latin typeface="Courier New" panose="02070309020205020404" pitchFamily="49" charset="0"/>
                <a:cs typeface="Courier New" panose="02070309020205020404" pitchFamily="49" charset="0"/>
              </a:rPr>
              <a:t>$_POST</a:t>
            </a:r>
          </a:p>
          <a:p>
            <a:pPr>
              <a:buFont typeface="Arial" panose="020B0604020202020204" pitchFamily="34" charset="0"/>
              <a:buChar char="•"/>
            </a:pPr>
            <a:r>
              <a:rPr lang="en-US" dirty="0"/>
              <a:t>Today it’s just as, if not more common to simply populate the body with data in JSON format which is more flexible and frequently lower overhead for complex data types. </a:t>
            </a:r>
          </a:p>
        </p:txBody>
      </p:sp>
    </p:spTree>
    <p:extLst>
      <p:ext uri="{BB962C8B-B14F-4D97-AF65-F5344CB8AC3E}">
        <p14:creationId xmlns:p14="http://schemas.microsoft.com/office/powerpoint/2010/main" val="345379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Uniform Interface - Introduction</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Arial" panose="020B0604020202020204" pitchFamily="34" charset="0"/>
              <a:buChar char="•"/>
            </a:pPr>
            <a:r>
              <a:rPr lang="en-US" dirty="0"/>
              <a:t>Following the same logic</a:t>
            </a:r>
          </a:p>
          <a:p>
            <a:pPr lvl="1">
              <a:buFont typeface="Arial" panose="020B0604020202020204" pitchFamily="34" charset="0"/>
              <a:buChar char="•"/>
            </a:pPr>
            <a:r>
              <a:rPr lang="en-US" dirty="0"/>
              <a:t>UPDATE methods are virtually the same as CREATE except they use the PUT verb instead of POST.</a:t>
            </a:r>
          </a:p>
          <a:p>
            <a:pPr lvl="1">
              <a:buFont typeface="Arial" panose="020B0604020202020204" pitchFamily="34" charset="0"/>
              <a:buChar char="•"/>
            </a:pPr>
            <a:r>
              <a:rPr lang="en-US" dirty="0"/>
              <a:t>DELETE methods are similar to READ methods except they use the DELETE verb instead of GET.</a:t>
            </a:r>
          </a:p>
          <a:p>
            <a:pPr>
              <a:buFont typeface="Arial" panose="020B0604020202020204" pitchFamily="34" charset="0"/>
              <a:buChar char="•"/>
            </a:pPr>
            <a:r>
              <a:rPr lang="en-US" dirty="0"/>
              <a:t>Because all these operations can (potentially) be done on the </a:t>
            </a:r>
            <a:r>
              <a:rPr lang="en-US" b="1" u="sng" dirty="0"/>
              <a:t>same URL</a:t>
            </a:r>
            <a:r>
              <a:rPr lang="en-US" dirty="0"/>
              <a:t> this is often referred to as the </a:t>
            </a:r>
            <a:r>
              <a:rPr lang="en-US" b="1" u="sng" dirty="0"/>
              <a:t>HTTP Uniform Interface.</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385774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REST Read Operation</a:t>
            </a:r>
            <a:br>
              <a:rPr lang="en-US" dirty="0"/>
            </a:br>
            <a:r>
              <a:rPr lang="en-US" sz="2000" dirty="0"/>
              <a:t>Getting the student record for student number 0004445551</a:t>
            </a:r>
            <a:endParaRPr lang="en-US" dirty="0"/>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/Student/info/0004445551</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p:txBody>
      </p:sp>
    </p:spTree>
    <p:extLst>
      <p:ext uri="{BB962C8B-B14F-4D97-AF65-F5344CB8AC3E}">
        <p14:creationId xmlns:p14="http://schemas.microsoft.com/office/powerpoint/2010/main" val="282111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fontScale="90000"/>
          </a:bodyPr>
          <a:lstStyle/>
          <a:p>
            <a:r>
              <a:rPr lang="en-US" dirty="0"/>
              <a:t>REST Create Operation – </a:t>
            </a:r>
            <a:r>
              <a:rPr lang="en-US" dirty="0" err="1"/>
              <a:t>urlencoded</a:t>
            </a:r>
            <a:r>
              <a:rPr lang="en-US" dirty="0"/>
              <a:t> </a:t>
            </a:r>
            <a:br>
              <a:rPr lang="en-US" dirty="0"/>
            </a:br>
            <a:r>
              <a:rPr kumimoji="0" lang="en-US" sz="20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Creating a new student record with student number 0004445552</a:t>
            </a:r>
            <a:endParaRPr lang="en-US" dirty="0"/>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POST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/Student/info/0004445552</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Content-Type: application/x-www-form-</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urlencoded</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r>
              <a:rPr lang="en-US" sz="1800" dirty="0" err="1">
                <a:effectLst/>
                <a:latin typeface="Courier New" panose="02070309020205020404" pitchFamily="49" charset="0"/>
                <a:ea typeface="DengXian" panose="02010600030101010101" pitchFamily="2" charset="-122"/>
                <a:cs typeface="Times New Roman" panose="02020603050405020304" pitchFamily="18" charset="0"/>
              </a:rPr>
              <a:t>Student_First_Name</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latin typeface="Courier New" panose="02070309020205020404" pitchFamily="49" charset="0"/>
                <a:ea typeface="DengXian" panose="02010600030101010101" pitchFamily="2" charset="-122"/>
                <a:cs typeface="Times New Roman" panose="02020603050405020304" pitchFamily="18" charset="0"/>
              </a:rPr>
              <a:t>Xiao&amp;Student_Last_name</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latin typeface="Courier New" panose="02070309020205020404" pitchFamily="49" charset="0"/>
                <a:ea typeface="DengXian" panose="02010600030101010101" pitchFamily="2" charset="-122"/>
                <a:cs typeface="Times New Roman" panose="02020603050405020304" pitchFamily="18" charset="0"/>
              </a:rPr>
              <a:t>Li&amp;Major</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=COMPSCI</a:t>
            </a:r>
          </a:p>
        </p:txBody>
      </p:sp>
    </p:spTree>
    <p:extLst>
      <p:ext uri="{BB962C8B-B14F-4D97-AF65-F5344CB8AC3E}">
        <p14:creationId xmlns:p14="http://schemas.microsoft.com/office/powerpoint/2010/main" val="148834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normAutofit/>
          </a:bodyPr>
          <a:lstStyle/>
          <a:p>
            <a:r>
              <a:rPr lang="en-US" dirty="0"/>
              <a:t>REST Create Operation – JSON</a:t>
            </a:r>
            <a:br>
              <a:rPr lang="en-US" dirty="0"/>
            </a:br>
            <a:r>
              <a:rPr kumimoji="0" lang="en-US" sz="20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Creating a new student record with student number 0004445552</a:t>
            </a:r>
            <a:endParaRPr lang="en-US" dirty="0"/>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POST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mywebservice</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/Student/info/0004445552</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mywebapplication.com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{"Student_First_Name":"Xiao","Student_Last_Name":"Li","Major":"COMPSCI"}</a:t>
            </a:r>
          </a:p>
        </p:txBody>
      </p:sp>
    </p:spTree>
    <p:extLst>
      <p:ext uri="{BB962C8B-B14F-4D97-AF65-F5344CB8AC3E}">
        <p14:creationId xmlns:p14="http://schemas.microsoft.com/office/powerpoint/2010/main" val="348293556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4213</TotalTime>
  <Words>3541</Words>
  <Application>Microsoft Office PowerPoint</Application>
  <PresentationFormat>Widescreen</PresentationFormat>
  <Paragraphs>256</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DengXian</vt:lpstr>
      <vt:lpstr>Arial</vt:lpstr>
      <vt:lpstr>Bookman Old Style</vt:lpstr>
      <vt:lpstr>Calibri</vt:lpstr>
      <vt:lpstr>Courier New</vt:lpstr>
      <vt:lpstr>Franklin Gothic Book</vt:lpstr>
      <vt:lpstr>Times New Roman</vt:lpstr>
      <vt:lpstr>Wingdings</vt:lpstr>
      <vt:lpstr>1_RetrospectVTI</vt:lpstr>
      <vt:lpstr>Server-Side Web Programming (COMP10260)</vt:lpstr>
      <vt:lpstr>REST Implementation</vt:lpstr>
      <vt:lpstr>REST Implementation</vt:lpstr>
      <vt:lpstr>Uniform Interface - Introduction</vt:lpstr>
      <vt:lpstr>Uniform Interface - Introduction</vt:lpstr>
      <vt:lpstr>Uniform Interface - Introduction</vt:lpstr>
      <vt:lpstr>REST Read Operation Getting the student record for student number 0004445551</vt:lpstr>
      <vt:lpstr>REST Create Operation – urlencoded  Creating a new student record with student number 0004445552</vt:lpstr>
      <vt:lpstr>REST Create Operation – JSON Creating a new student record with student number 0004445552</vt:lpstr>
      <vt:lpstr>REST Delete Operation Deleting the student record for student number 0004445552</vt:lpstr>
      <vt:lpstr>REST Update Operation – JSON Changing the major for student number 0004445551</vt:lpstr>
      <vt:lpstr>Verb-based REST – HEAD and OPTIONS</vt:lpstr>
      <vt:lpstr>REST HEAD Request Get the metadata for a student photo</vt:lpstr>
      <vt:lpstr>REST HEAD Response Get the metadata for a student photo</vt:lpstr>
      <vt:lpstr>REST OPTIONS Request Checking the operations allowed on a student photo</vt:lpstr>
      <vt:lpstr>REST OPTIONS Response Checking the operations allowed on a student photo</vt:lpstr>
      <vt:lpstr>REST Standard VERBS</vt:lpstr>
      <vt:lpstr>Verb-based REST – Safety and Idempotence</vt:lpstr>
      <vt:lpstr>Extending REST with Headers</vt:lpstr>
      <vt:lpstr>Extending REST with Headers</vt:lpstr>
      <vt:lpstr>Extending REST with Headers</vt:lpstr>
      <vt:lpstr>Conditional GET</vt:lpstr>
      <vt:lpstr>Conditional GET Request Is there any new mail since Oct 2015 for user 0004445551?</vt:lpstr>
      <vt:lpstr>Conditional GET Response No mail for this user</vt:lpstr>
      <vt:lpstr>Overloading POST and GET</vt:lpstr>
      <vt:lpstr>Overloading POST/GET - Introduction</vt:lpstr>
      <vt:lpstr>Overloading POST/GET - Introduction</vt:lpstr>
      <vt:lpstr>Overloading POST/GET - Introduction</vt:lpstr>
      <vt:lpstr>Using HTTP Response Codes</vt:lpstr>
      <vt:lpstr>Using HTTP Response Codes</vt:lpstr>
      <vt:lpstr>REST Standard Response Codes</vt:lpstr>
      <vt:lpstr>REST Standard Response Codes</vt:lpstr>
      <vt:lpstr>Building a Uniform Interface in PHP</vt:lpstr>
      <vt:lpstr>Setting up our system</vt:lpstr>
      <vt:lpstr>Setting up our system</vt:lpstr>
      <vt:lpstr>Setting up our system</vt:lpstr>
      <vt:lpstr>A Very Simple Uniform Interface</vt:lpstr>
      <vt:lpstr>A Very Simple Uniform Interface</vt:lpstr>
      <vt:lpstr>A Very Simple Uniform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Scott, Sam</cp:lastModifiedBy>
  <cp:revision>143</cp:revision>
  <dcterms:created xsi:type="dcterms:W3CDTF">2022-07-07T18:27:30Z</dcterms:created>
  <dcterms:modified xsi:type="dcterms:W3CDTF">2022-11-07T17:25:45Z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