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9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4" r:id="rId17"/>
    <p:sldId id="273" r:id="rId18"/>
  </p:sldIdLst>
  <p:sldSz cx="18288000" cy="10287000"/>
  <p:notesSz cx="6858000" cy="9144000"/>
  <p:embeddedFontLst>
    <p:embeddedFont>
      <p:font typeface="DejaVu Sans Bold" panose="020B0604020202020204" charset="0"/>
      <p:regular r:id="rId19"/>
    </p:embeddedFont>
    <p:embeddedFont>
      <p:font typeface="Times New Roman Bold" panose="02020803070505020304" pitchFamily="18" charset="0"/>
      <p:regular r:id="rId20"/>
      <p:bold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utham H" initials="GH" lastIdx="1" clrIdx="0">
    <p:extLst>
      <p:ext uri="{19B8F6BF-5375-455C-9EA6-DF929625EA0E}">
        <p15:presenceInfo xmlns:p15="http://schemas.microsoft.com/office/powerpoint/2012/main" userId="ac6a4b34a97f4bc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4F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75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CC8F4-6C17-1762-204A-B6E667677113}"/>
              </a:ext>
            </a:extLst>
          </p:cNvPr>
          <p:cNvSpPr>
            <a:spLocks noGrp="1"/>
          </p:cNvSpPr>
          <p:nvPr>
            <p:ph type="ctrTitle"/>
          </p:nvPr>
        </p:nvSpPr>
        <p:spPr>
          <a:xfrm>
            <a:off x="2286000" y="1683545"/>
            <a:ext cx="13716000" cy="3581400"/>
          </a:xfrm>
        </p:spPr>
        <p:txBody>
          <a:bodyPr anchor="b"/>
          <a:lstStyle>
            <a:lvl1pPr algn="ctr">
              <a:defRPr sz="9000"/>
            </a:lvl1pPr>
          </a:lstStyle>
          <a:p>
            <a:r>
              <a:rPr lang="en-US"/>
              <a:t>Click to edit Master title style</a:t>
            </a:r>
          </a:p>
        </p:txBody>
      </p:sp>
      <p:sp>
        <p:nvSpPr>
          <p:cNvPr id="3" name="Subtitle 2">
            <a:extLst>
              <a:ext uri="{FF2B5EF4-FFF2-40B4-BE49-F238E27FC236}">
                <a16:creationId xmlns:a16="http://schemas.microsoft.com/office/drawing/2014/main" id="{7745176D-F84C-87F4-9613-7ACDDC3F0C8A}"/>
              </a:ext>
            </a:extLst>
          </p:cNvPr>
          <p:cNvSpPr>
            <a:spLocks noGrp="1"/>
          </p:cNvSpPr>
          <p:nvPr>
            <p:ph type="subTitle" idx="1"/>
          </p:nvPr>
        </p:nvSpPr>
        <p:spPr>
          <a:xfrm>
            <a:off x="2286000" y="5403057"/>
            <a:ext cx="13716000" cy="2483643"/>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p>
        </p:txBody>
      </p:sp>
      <p:sp>
        <p:nvSpPr>
          <p:cNvPr id="4" name="Date Placeholder 3">
            <a:extLst>
              <a:ext uri="{FF2B5EF4-FFF2-40B4-BE49-F238E27FC236}">
                <a16:creationId xmlns:a16="http://schemas.microsoft.com/office/drawing/2014/main" id="{69FF5BE2-1931-E7CD-E400-8941A09CA2C7}"/>
              </a:ext>
            </a:extLst>
          </p:cNvPr>
          <p:cNvSpPr>
            <a:spLocks noGrp="1"/>
          </p:cNvSpPr>
          <p:nvPr>
            <p:ph type="dt" sz="half" idx="10"/>
          </p:nvPr>
        </p:nvSpPr>
        <p:spPr/>
        <p:txBody>
          <a:bodyPr/>
          <a:lstStyle/>
          <a:p>
            <a:fld id="{1D8BD707-D9CF-40AE-B4C6-C98DA3205C09}" type="datetimeFigureOut">
              <a:rPr lang="en-US" smtClean="0"/>
              <a:pPr/>
              <a:t>5/19/2024</a:t>
            </a:fld>
            <a:endParaRPr lang="en-US"/>
          </a:p>
        </p:txBody>
      </p:sp>
      <p:sp>
        <p:nvSpPr>
          <p:cNvPr id="5" name="Footer Placeholder 4">
            <a:extLst>
              <a:ext uri="{FF2B5EF4-FFF2-40B4-BE49-F238E27FC236}">
                <a16:creationId xmlns:a16="http://schemas.microsoft.com/office/drawing/2014/main" id="{EE032859-2F9A-1041-93CF-F9D92CAD68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8B0122-BA4A-A7C3-5D5F-202F269F2E4F}"/>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26972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BBBB2-8972-418B-32C0-4EAC1A6517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6730F4-09CE-AAF8-5745-8D063E7736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3C8E12-CBAC-7FC3-C1A9-B6DD029BD2E3}"/>
              </a:ext>
            </a:extLst>
          </p:cNvPr>
          <p:cNvSpPr>
            <a:spLocks noGrp="1"/>
          </p:cNvSpPr>
          <p:nvPr>
            <p:ph type="dt" sz="half" idx="10"/>
          </p:nvPr>
        </p:nvSpPr>
        <p:spPr/>
        <p:txBody>
          <a:bodyPr/>
          <a:lstStyle/>
          <a:p>
            <a:fld id="{1D8BD707-D9CF-40AE-B4C6-C98DA3205C09}" type="datetimeFigureOut">
              <a:rPr lang="en-US" smtClean="0"/>
              <a:pPr/>
              <a:t>5/19/2024</a:t>
            </a:fld>
            <a:endParaRPr lang="en-US"/>
          </a:p>
        </p:txBody>
      </p:sp>
      <p:sp>
        <p:nvSpPr>
          <p:cNvPr id="5" name="Footer Placeholder 4">
            <a:extLst>
              <a:ext uri="{FF2B5EF4-FFF2-40B4-BE49-F238E27FC236}">
                <a16:creationId xmlns:a16="http://schemas.microsoft.com/office/drawing/2014/main" id="{C4D3523B-5C29-F2FA-61A3-0E649D525E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EC0330-6B6D-1AE2-6782-AB0E51A3D8BC}"/>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66073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A373A1-4101-DABF-EAFB-36ED0B2103A6}"/>
              </a:ext>
            </a:extLst>
          </p:cNvPr>
          <p:cNvSpPr>
            <a:spLocks noGrp="1"/>
          </p:cNvSpPr>
          <p:nvPr>
            <p:ph type="title" orient="vert"/>
          </p:nvPr>
        </p:nvSpPr>
        <p:spPr>
          <a:xfrm>
            <a:off x="13087350" y="547688"/>
            <a:ext cx="3943350" cy="871775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20E811-EB2C-6CCB-6C11-E74A99CFF2DD}"/>
              </a:ext>
            </a:extLst>
          </p:cNvPr>
          <p:cNvSpPr>
            <a:spLocks noGrp="1"/>
          </p:cNvSpPr>
          <p:nvPr>
            <p:ph type="body" orient="vert" idx="1"/>
          </p:nvPr>
        </p:nvSpPr>
        <p:spPr>
          <a:xfrm>
            <a:off x="1257300" y="547688"/>
            <a:ext cx="11601450" cy="871775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BB90C3-64F8-E472-51D8-B1A6CFD1E21A}"/>
              </a:ext>
            </a:extLst>
          </p:cNvPr>
          <p:cNvSpPr>
            <a:spLocks noGrp="1"/>
          </p:cNvSpPr>
          <p:nvPr>
            <p:ph type="dt" sz="half" idx="10"/>
          </p:nvPr>
        </p:nvSpPr>
        <p:spPr/>
        <p:txBody>
          <a:bodyPr/>
          <a:lstStyle/>
          <a:p>
            <a:fld id="{1D8BD707-D9CF-40AE-B4C6-C98DA3205C09}" type="datetimeFigureOut">
              <a:rPr lang="en-US" smtClean="0"/>
              <a:pPr/>
              <a:t>5/19/2024</a:t>
            </a:fld>
            <a:endParaRPr lang="en-US"/>
          </a:p>
        </p:txBody>
      </p:sp>
      <p:sp>
        <p:nvSpPr>
          <p:cNvPr id="5" name="Footer Placeholder 4">
            <a:extLst>
              <a:ext uri="{FF2B5EF4-FFF2-40B4-BE49-F238E27FC236}">
                <a16:creationId xmlns:a16="http://schemas.microsoft.com/office/drawing/2014/main" id="{A75F66C3-5947-4562-EC72-261928EB2F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E7BD19-9398-0ABB-E8B8-F84874BAAB84}"/>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51131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59D81-6A3F-17D2-E64C-6B1911085D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1C0E07-94B5-384F-F36B-C06FFAE1F9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DF1CB0-F902-9A8F-ACD1-88CDB9341A19}"/>
              </a:ext>
            </a:extLst>
          </p:cNvPr>
          <p:cNvSpPr>
            <a:spLocks noGrp="1"/>
          </p:cNvSpPr>
          <p:nvPr>
            <p:ph type="dt" sz="half" idx="10"/>
          </p:nvPr>
        </p:nvSpPr>
        <p:spPr/>
        <p:txBody>
          <a:bodyPr/>
          <a:lstStyle/>
          <a:p>
            <a:fld id="{1D8BD707-D9CF-40AE-B4C6-C98DA3205C09}" type="datetimeFigureOut">
              <a:rPr lang="en-US" smtClean="0"/>
              <a:pPr/>
              <a:t>5/19/2024</a:t>
            </a:fld>
            <a:endParaRPr lang="en-US"/>
          </a:p>
        </p:txBody>
      </p:sp>
      <p:sp>
        <p:nvSpPr>
          <p:cNvPr id="5" name="Footer Placeholder 4">
            <a:extLst>
              <a:ext uri="{FF2B5EF4-FFF2-40B4-BE49-F238E27FC236}">
                <a16:creationId xmlns:a16="http://schemas.microsoft.com/office/drawing/2014/main" id="{A68332D6-9F19-9712-4F80-BEC8C04473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59434A-4989-9C95-0076-C6FBC74F6DA6}"/>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91783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7312F-875D-A53C-0713-3B0E30ABB138}"/>
              </a:ext>
            </a:extLst>
          </p:cNvPr>
          <p:cNvSpPr>
            <a:spLocks noGrp="1"/>
          </p:cNvSpPr>
          <p:nvPr>
            <p:ph type="title"/>
          </p:nvPr>
        </p:nvSpPr>
        <p:spPr>
          <a:xfrm>
            <a:off x="1247775" y="2564608"/>
            <a:ext cx="15773400" cy="4279106"/>
          </a:xfrm>
        </p:spPr>
        <p:txBody>
          <a:bodyPr anchor="b"/>
          <a:lstStyle>
            <a:lvl1pPr>
              <a:defRPr sz="9000"/>
            </a:lvl1pPr>
          </a:lstStyle>
          <a:p>
            <a:r>
              <a:rPr lang="en-US"/>
              <a:t>Click to edit Master title style</a:t>
            </a:r>
          </a:p>
        </p:txBody>
      </p:sp>
      <p:sp>
        <p:nvSpPr>
          <p:cNvPr id="3" name="Text Placeholder 2">
            <a:extLst>
              <a:ext uri="{FF2B5EF4-FFF2-40B4-BE49-F238E27FC236}">
                <a16:creationId xmlns:a16="http://schemas.microsoft.com/office/drawing/2014/main" id="{298B2914-0470-FD4A-52A2-D373C390B85B}"/>
              </a:ext>
            </a:extLst>
          </p:cNvPr>
          <p:cNvSpPr>
            <a:spLocks noGrp="1"/>
          </p:cNvSpPr>
          <p:nvPr>
            <p:ph type="body" idx="1"/>
          </p:nvPr>
        </p:nvSpPr>
        <p:spPr>
          <a:xfrm>
            <a:off x="1247775" y="6884195"/>
            <a:ext cx="15773400" cy="2250281"/>
          </a:xfrm>
        </p:spPr>
        <p:txBody>
          <a:bodyPr/>
          <a:lstStyle>
            <a:lvl1pPr marL="0" indent="0">
              <a:buNone/>
              <a:defRPr sz="3600">
                <a:solidFill>
                  <a:schemeClr val="tx1">
                    <a:tint val="75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9CDE34-4F7E-9E19-D66B-41B18D7BFB81}"/>
              </a:ext>
            </a:extLst>
          </p:cNvPr>
          <p:cNvSpPr>
            <a:spLocks noGrp="1"/>
          </p:cNvSpPr>
          <p:nvPr>
            <p:ph type="dt" sz="half" idx="10"/>
          </p:nvPr>
        </p:nvSpPr>
        <p:spPr/>
        <p:txBody>
          <a:bodyPr/>
          <a:lstStyle/>
          <a:p>
            <a:fld id="{1D8BD707-D9CF-40AE-B4C6-C98DA3205C09}" type="datetimeFigureOut">
              <a:rPr lang="en-US" smtClean="0"/>
              <a:pPr/>
              <a:t>5/19/2024</a:t>
            </a:fld>
            <a:endParaRPr lang="en-US"/>
          </a:p>
        </p:txBody>
      </p:sp>
      <p:sp>
        <p:nvSpPr>
          <p:cNvPr id="5" name="Footer Placeholder 4">
            <a:extLst>
              <a:ext uri="{FF2B5EF4-FFF2-40B4-BE49-F238E27FC236}">
                <a16:creationId xmlns:a16="http://schemas.microsoft.com/office/drawing/2014/main" id="{3A0D2DD8-BDED-57BE-6E7F-B2FC1AD924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C0B1C-5155-882D-0832-30B51CD358A7}"/>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70718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8897C-7F05-A4C3-82C2-6AFFE88EB5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3EA5CE-642D-7B5E-F69C-1C3698DFB84D}"/>
              </a:ext>
            </a:extLst>
          </p:cNvPr>
          <p:cNvSpPr>
            <a:spLocks noGrp="1"/>
          </p:cNvSpPr>
          <p:nvPr>
            <p:ph sz="half" idx="1"/>
          </p:nvPr>
        </p:nvSpPr>
        <p:spPr>
          <a:xfrm>
            <a:off x="1257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B55F5F-2028-552F-25C1-04D9D4B7924B}"/>
              </a:ext>
            </a:extLst>
          </p:cNvPr>
          <p:cNvSpPr>
            <a:spLocks noGrp="1"/>
          </p:cNvSpPr>
          <p:nvPr>
            <p:ph sz="half" idx="2"/>
          </p:nvPr>
        </p:nvSpPr>
        <p:spPr>
          <a:xfrm>
            <a:off x="9258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1C8DE7-899D-4383-AA58-37C492F62F5C}"/>
              </a:ext>
            </a:extLst>
          </p:cNvPr>
          <p:cNvSpPr>
            <a:spLocks noGrp="1"/>
          </p:cNvSpPr>
          <p:nvPr>
            <p:ph type="dt" sz="half" idx="10"/>
          </p:nvPr>
        </p:nvSpPr>
        <p:spPr/>
        <p:txBody>
          <a:bodyPr/>
          <a:lstStyle/>
          <a:p>
            <a:fld id="{1D8BD707-D9CF-40AE-B4C6-C98DA3205C09}" type="datetimeFigureOut">
              <a:rPr lang="en-US" smtClean="0"/>
              <a:pPr/>
              <a:t>5/19/2024</a:t>
            </a:fld>
            <a:endParaRPr lang="en-US"/>
          </a:p>
        </p:txBody>
      </p:sp>
      <p:sp>
        <p:nvSpPr>
          <p:cNvPr id="6" name="Footer Placeholder 5">
            <a:extLst>
              <a:ext uri="{FF2B5EF4-FFF2-40B4-BE49-F238E27FC236}">
                <a16:creationId xmlns:a16="http://schemas.microsoft.com/office/drawing/2014/main" id="{AE98067D-70CE-391E-EED3-188169A906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5E3345-CA65-07DE-3537-2617377E1214}"/>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80708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DDD83-8348-0C3E-200D-2D5C26B249BA}"/>
              </a:ext>
            </a:extLst>
          </p:cNvPr>
          <p:cNvSpPr>
            <a:spLocks noGrp="1"/>
          </p:cNvSpPr>
          <p:nvPr>
            <p:ph type="title"/>
          </p:nvPr>
        </p:nvSpPr>
        <p:spPr>
          <a:xfrm>
            <a:off x="1259682" y="547688"/>
            <a:ext cx="15773400" cy="1988345"/>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3EADCE-E962-FD28-89D8-884426C6E2D1}"/>
              </a:ext>
            </a:extLst>
          </p:cNvPr>
          <p:cNvSpPr>
            <a:spLocks noGrp="1"/>
          </p:cNvSpPr>
          <p:nvPr>
            <p:ph type="body" idx="1"/>
          </p:nvPr>
        </p:nvSpPr>
        <p:spPr>
          <a:xfrm>
            <a:off x="1259683" y="2521745"/>
            <a:ext cx="7736681"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a:extLst>
              <a:ext uri="{FF2B5EF4-FFF2-40B4-BE49-F238E27FC236}">
                <a16:creationId xmlns:a16="http://schemas.microsoft.com/office/drawing/2014/main" id="{A068EF21-CC03-9E9F-7D06-6538111C9209}"/>
              </a:ext>
            </a:extLst>
          </p:cNvPr>
          <p:cNvSpPr>
            <a:spLocks noGrp="1"/>
          </p:cNvSpPr>
          <p:nvPr>
            <p:ph sz="half" idx="2"/>
          </p:nvPr>
        </p:nvSpPr>
        <p:spPr>
          <a:xfrm>
            <a:off x="1259683" y="3757613"/>
            <a:ext cx="7736681"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7BA12AF-B495-17A6-C200-1DB79D720234}"/>
              </a:ext>
            </a:extLst>
          </p:cNvPr>
          <p:cNvSpPr>
            <a:spLocks noGrp="1"/>
          </p:cNvSpPr>
          <p:nvPr>
            <p:ph type="body" sz="quarter" idx="3"/>
          </p:nvPr>
        </p:nvSpPr>
        <p:spPr>
          <a:xfrm>
            <a:off x="9258300" y="2521745"/>
            <a:ext cx="7774782"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a:extLst>
              <a:ext uri="{FF2B5EF4-FFF2-40B4-BE49-F238E27FC236}">
                <a16:creationId xmlns:a16="http://schemas.microsoft.com/office/drawing/2014/main" id="{853A4E58-14F1-F9C5-B270-2186D6A191A6}"/>
              </a:ext>
            </a:extLst>
          </p:cNvPr>
          <p:cNvSpPr>
            <a:spLocks noGrp="1"/>
          </p:cNvSpPr>
          <p:nvPr>
            <p:ph sz="quarter" idx="4"/>
          </p:nvPr>
        </p:nvSpPr>
        <p:spPr>
          <a:xfrm>
            <a:off x="9258300" y="3757613"/>
            <a:ext cx="7774782"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9541B7-DD11-B65E-EC84-EE039507D4D3}"/>
              </a:ext>
            </a:extLst>
          </p:cNvPr>
          <p:cNvSpPr>
            <a:spLocks noGrp="1"/>
          </p:cNvSpPr>
          <p:nvPr>
            <p:ph type="dt" sz="half" idx="10"/>
          </p:nvPr>
        </p:nvSpPr>
        <p:spPr/>
        <p:txBody>
          <a:bodyPr/>
          <a:lstStyle/>
          <a:p>
            <a:fld id="{1D8BD707-D9CF-40AE-B4C6-C98DA3205C09}" type="datetimeFigureOut">
              <a:rPr lang="en-US" smtClean="0"/>
              <a:pPr/>
              <a:t>5/19/2024</a:t>
            </a:fld>
            <a:endParaRPr lang="en-US"/>
          </a:p>
        </p:txBody>
      </p:sp>
      <p:sp>
        <p:nvSpPr>
          <p:cNvPr id="8" name="Footer Placeholder 7">
            <a:extLst>
              <a:ext uri="{FF2B5EF4-FFF2-40B4-BE49-F238E27FC236}">
                <a16:creationId xmlns:a16="http://schemas.microsoft.com/office/drawing/2014/main" id="{B4CC006A-0CEF-2F28-04D1-ED7CC3B352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731B5B-49DD-1C53-EA61-2F437F0F13F9}"/>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73157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FA76E-BF72-7F32-B9CA-0FA3A5FA87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6CCEFB-F614-7F71-8B13-6EB8C67CC458}"/>
              </a:ext>
            </a:extLst>
          </p:cNvPr>
          <p:cNvSpPr>
            <a:spLocks noGrp="1"/>
          </p:cNvSpPr>
          <p:nvPr>
            <p:ph type="dt" sz="half" idx="10"/>
          </p:nvPr>
        </p:nvSpPr>
        <p:spPr/>
        <p:txBody>
          <a:bodyPr/>
          <a:lstStyle/>
          <a:p>
            <a:fld id="{1D8BD707-D9CF-40AE-B4C6-C98DA3205C09}" type="datetimeFigureOut">
              <a:rPr lang="en-US" smtClean="0"/>
              <a:pPr/>
              <a:t>5/19/2024</a:t>
            </a:fld>
            <a:endParaRPr lang="en-US"/>
          </a:p>
        </p:txBody>
      </p:sp>
      <p:sp>
        <p:nvSpPr>
          <p:cNvPr id="4" name="Footer Placeholder 3">
            <a:extLst>
              <a:ext uri="{FF2B5EF4-FFF2-40B4-BE49-F238E27FC236}">
                <a16:creationId xmlns:a16="http://schemas.microsoft.com/office/drawing/2014/main" id="{5FE7044F-D39C-1874-5F24-67EEE34A38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03C44F-E835-1277-75C3-42BEAA51A3B2}"/>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76348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4CDA15-9E16-D067-84F2-826ED8C9EA22}"/>
              </a:ext>
            </a:extLst>
          </p:cNvPr>
          <p:cNvSpPr>
            <a:spLocks noGrp="1"/>
          </p:cNvSpPr>
          <p:nvPr>
            <p:ph type="dt" sz="half" idx="10"/>
          </p:nvPr>
        </p:nvSpPr>
        <p:spPr/>
        <p:txBody>
          <a:bodyPr/>
          <a:lstStyle/>
          <a:p>
            <a:fld id="{1D8BD707-D9CF-40AE-B4C6-C98DA3205C09}" type="datetimeFigureOut">
              <a:rPr lang="en-US" smtClean="0"/>
              <a:pPr/>
              <a:t>5/19/2024</a:t>
            </a:fld>
            <a:endParaRPr lang="en-US"/>
          </a:p>
        </p:txBody>
      </p:sp>
      <p:sp>
        <p:nvSpPr>
          <p:cNvPr id="3" name="Footer Placeholder 2">
            <a:extLst>
              <a:ext uri="{FF2B5EF4-FFF2-40B4-BE49-F238E27FC236}">
                <a16:creationId xmlns:a16="http://schemas.microsoft.com/office/drawing/2014/main" id="{7108B81C-19CF-106D-E811-F1E8BAC942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697523-7FAB-8F38-D6FA-3523E01167A8}"/>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86491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36C58-9D3E-8CAF-8283-409B18690BE0}"/>
              </a:ext>
            </a:extLst>
          </p:cNvPr>
          <p:cNvSpPr>
            <a:spLocks noGrp="1"/>
          </p:cNvSpPr>
          <p:nvPr>
            <p:ph type="title"/>
          </p:nvPr>
        </p:nvSpPr>
        <p:spPr>
          <a:xfrm>
            <a:off x="1259683" y="685800"/>
            <a:ext cx="5898356" cy="2400300"/>
          </a:xfrm>
        </p:spPr>
        <p:txBody>
          <a:bodyPr anchor="b"/>
          <a:lstStyle>
            <a:lvl1pPr>
              <a:defRPr sz="4800"/>
            </a:lvl1pPr>
          </a:lstStyle>
          <a:p>
            <a:r>
              <a:rPr lang="en-US"/>
              <a:t>Click to edit Master title style</a:t>
            </a:r>
          </a:p>
        </p:txBody>
      </p:sp>
      <p:sp>
        <p:nvSpPr>
          <p:cNvPr id="3" name="Content Placeholder 2">
            <a:extLst>
              <a:ext uri="{FF2B5EF4-FFF2-40B4-BE49-F238E27FC236}">
                <a16:creationId xmlns:a16="http://schemas.microsoft.com/office/drawing/2014/main" id="{D77D9BC0-272C-1856-2590-9282730ADE59}"/>
              </a:ext>
            </a:extLst>
          </p:cNvPr>
          <p:cNvSpPr>
            <a:spLocks noGrp="1"/>
          </p:cNvSpPr>
          <p:nvPr>
            <p:ph idx="1"/>
          </p:nvPr>
        </p:nvSpPr>
        <p:spPr>
          <a:xfrm>
            <a:off x="7774782" y="1481138"/>
            <a:ext cx="9258300" cy="7310438"/>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AC54D6-6AA3-F8AD-25A9-F3A1ED523A94}"/>
              </a:ext>
            </a:extLst>
          </p:cNvPr>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a:extLst>
              <a:ext uri="{FF2B5EF4-FFF2-40B4-BE49-F238E27FC236}">
                <a16:creationId xmlns:a16="http://schemas.microsoft.com/office/drawing/2014/main" id="{8007795C-2188-4AAB-39E8-948E863CF6D1}"/>
              </a:ext>
            </a:extLst>
          </p:cNvPr>
          <p:cNvSpPr>
            <a:spLocks noGrp="1"/>
          </p:cNvSpPr>
          <p:nvPr>
            <p:ph type="dt" sz="half" idx="10"/>
          </p:nvPr>
        </p:nvSpPr>
        <p:spPr/>
        <p:txBody>
          <a:bodyPr/>
          <a:lstStyle/>
          <a:p>
            <a:fld id="{1D8BD707-D9CF-40AE-B4C6-C98DA3205C09}" type="datetimeFigureOut">
              <a:rPr lang="en-US" smtClean="0"/>
              <a:pPr/>
              <a:t>5/19/2024</a:t>
            </a:fld>
            <a:endParaRPr lang="en-US"/>
          </a:p>
        </p:txBody>
      </p:sp>
      <p:sp>
        <p:nvSpPr>
          <p:cNvPr id="6" name="Footer Placeholder 5">
            <a:extLst>
              <a:ext uri="{FF2B5EF4-FFF2-40B4-BE49-F238E27FC236}">
                <a16:creationId xmlns:a16="http://schemas.microsoft.com/office/drawing/2014/main" id="{C198D85E-8FE9-7631-9D3B-6561E25988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E3BA26-18BD-B020-8D9D-154811199FE5}"/>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42942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27593-841A-13FE-AED6-2B1D6C1D713D}"/>
              </a:ext>
            </a:extLst>
          </p:cNvPr>
          <p:cNvSpPr>
            <a:spLocks noGrp="1"/>
          </p:cNvSpPr>
          <p:nvPr>
            <p:ph type="title"/>
          </p:nvPr>
        </p:nvSpPr>
        <p:spPr>
          <a:xfrm>
            <a:off x="1259683" y="685800"/>
            <a:ext cx="5898356" cy="2400300"/>
          </a:xfrm>
        </p:spPr>
        <p:txBody>
          <a:bodyPr anchor="b"/>
          <a:lstStyle>
            <a:lvl1pPr>
              <a:defRPr sz="4800"/>
            </a:lvl1pPr>
          </a:lstStyle>
          <a:p>
            <a:r>
              <a:rPr lang="en-US"/>
              <a:t>Click to edit Master title style</a:t>
            </a:r>
          </a:p>
        </p:txBody>
      </p:sp>
      <p:sp>
        <p:nvSpPr>
          <p:cNvPr id="3" name="Picture Placeholder 2">
            <a:extLst>
              <a:ext uri="{FF2B5EF4-FFF2-40B4-BE49-F238E27FC236}">
                <a16:creationId xmlns:a16="http://schemas.microsoft.com/office/drawing/2014/main" id="{D3EE49BF-5B28-B4D0-7392-48D9D447E692}"/>
              </a:ext>
            </a:extLst>
          </p:cNvPr>
          <p:cNvSpPr>
            <a:spLocks noGrp="1"/>
          </p:cNvSpPr>
          <p:nvPr>
            <p:ph type="pic" idx="1"/>
          </p:nvPr>
        </p:nvSpPr>
        <p:spPr>
          <a:xfrm>
            <a:off x="7774782" y="1481138"/>
            <a:ext cx="9258300" cy="7310438"/>
          </a:xfrm>
        </p:spPr>
        <p:txBody>
          <a:bodyPr/>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endParaRPr lang="en-US"/>
          </a:p>
        </p:txBody>
      </p:sp>
      <p:sp>
        <p:nvSpPr>
          <p:cNvPr id="4" name="Text Placeholder 3">
            <a:extLst>
              <a:ext uri="{FF2B5EF4-FFF2-40B4-BE49-F238E27FC236}">
                <a16:creationId xmlns:a16="http://schemas.microsoft.com/office/drawing/2014/main" id="{1AFDAC91-9B0D-7F8A-FC15-457041BC781D}"/>
              </a:ext>
            </a:extLst>
          </p:cNvPr>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a:extLst>
              <a:ext uri="{FF2B5EF4-FFF2-40B4-BE49-F238E27FC236}">
                <a16:creationId xmlns:a16="http://schemas.microsoft.com/office/drawing/2014/main" id="{4961CDB6-475F-A7E1-511C-97C97A21FDAE}"/>
              </a:ext>
            </a:extLst>
          </p:cNvPr>
          <p:cNvSpPr>
            <a:spLocks noGrp="1"/>
          </p:cNvSpPr>
          <p:nvPr>
            <p:ph type="dt" sz="half" idx="10"/>
          </p:nvPr>
        </p:nvSpPr>
        <p:spPr/>
        <p:txBody>
          <a:bodyPr/>
          <a:lstStyle/>
          <a:p>
            <a:fld id="{1D8BD707-D9CF-40AE-B4C6-C98DA3205C09}" type="datetimeFigureOut">
              <a:rPr lang="en-US" smtClean="0"/>
              <a:pPr/>
              <a:t>5/19/2024</a:t>
            </a:fld>
            <a:endParaRPr lang="en-US"/>
          </a:p>
        </p:txBody>
      </p:sp>
      <p:sp>
        <p:nvSpPr>
          <p:cNvPr id="6" name="Footer Placeholder 5">
            <a:extLst>
              <a:ext uri="{FF2B5EF4-FFF2-40B4-BE49-F238E27FC236}">
                <a16:creationId xmlns:a16="http://schemas.microsoft.com/office/drawing/2014/main" id="{27295ACA-901C-B22B-BB36-1593E6592C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DC843-656F-D2DE-5148-E1D79F4134B5}"/>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14258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4A1DA7-7889-2E58-A227-1CEAE4CEF28E}"/>
              </a:ext>
            </a:extLst>
          </p:cNvPr>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5AC1E8-30D1-13A7-EEF8-447C0C048A4A}"/>
              </a:ext>
            </a:extLst>
          </p:cNvPr>
          <p:cNvSpPr>
            <a:spLocks noGrp="1"/>
          </p:cNvSpPr>
          <p:nvPr>
            <p:ph type="body" idx="1"/>
          </p:nvPr>
        </p:nvSpPr>
        <p:spPr>
          <a:xfrm>
            <a:off x="1257300" y="2738438"/>
            <a:ext cx="15773400" cy="65270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BB9ABE-BDA3-0CCB-12F8-C5BE5D5C0DAE}"/>
              </a:ext>
            </a:extLst>
          </p:cNvPr>
          <p:cNvSpPr>
            <a:spLocks noGrp="1"/>
          </p:cNvSpPr>
          <p:nvPr>
            <p:ph type="dt" sz="half" idx="2"/>
          </p:nvPr>
        </p:nvSpPr>
        <p:spPr>
          <a:xfrm>
            <a:off x="1257300" y="9534526"/>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1D8BD707-D9CF-40AE-B4C6-C98DA3205C09}" type="datetimeFigureOut">
              <a:rPr lang="en-US" smtClean="0"/>
              <a:pPr/>
              <a:t>5/19/2024</a:t>
            </a:fld>
            <a:endParaRPr lang="en-US"/>
          </a:p>
        </p:txBody>
      </p:sp>
      <p:sp>
        <p:nvSpPr>
          <p:cNvPr id="5" name="Footer Placeholder 4">
            <a:extLst>
              <a:ext uri="{FF2B5EF4-FFF2-40B4-BE49-F238E27FC236}">
                <a16:creationId xmlns:a16="http://schemas.microsoft.com/office/drawing/2014/main" id="{25F0B099-1DE8-57F9-174C-99EAED8C80B6}"/>
              </a:ext>
            </a:extLst>
          </p:cNvPr>
          <p:cNvSpPr>
            <a:spLocks noGrp="1"/>
          </p:cNvSpPr>
          <p:nvPr>
            <p:ph type="ftr" sz="quarter" idx="3"/>
          </p:nvPr>
        </p:nvSpPr>
        <p:spPr>
          <a:xfrm>
            <a:off x="6057900" y="9534526"/>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D88606A-AD25-C000-01AC-E51DCC42C815}"/>
              </a:ext>
            </a:extLst>
          </p:cNvPr>
          <p:cNvSpPr>
            <a:spLocks noGrp="1"/>
          </p:cNvSpPr>
          <p:nvPr>
            <p:ph type="sldNum" sz="quarter" idx="4"/>
          </p:nvPr>
        </p:nvSpPr>
        <p:spPr>
          <a:xfrm>
            <a:off x="12915900" y="9534526"/>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541795195"/>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doi.org/10.1016/j.dib.2024.110232" TargetMode="External"/><Relationship Id="rId2" Type="http://schemas.openxmlformats.org/officeDocument/2006/relationships/hyperlink" Target="https://doi.org/10.1016/j.heliyon.2023.e23784" TargetMode="External"/><Relationship Id="rId1" Type="http://schemas.openxmlformats.org/officeDocument/2006/relationships/slideLayout" Target="../slideLayouts/slideLayout7.xml"/><Relationship Id="rId4" Type="http://schemas.openxmlformats.org/officeDocument/2006/relationships/hyperlink" Target="https://doi.org/10.1016/j.ijcce.2024.04.001" TargetMode="Externa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Koushik20000/210701125-CS19621-PRIE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1212056" y="2343152"/>
            <a:ext cx="15930564" cy="178593"/>
            <a:chOff x="0" y="0"/>
            <a:chExt cx="21240752" cy="238124"/>
          </a:xfrm>
          <a:solidFill>
            <a:schemeClr val="accent1"/>
          </a:solidFill>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grpFill/>
            <a:ln>
              <a:solidFill>
                <a:schemeClr val="tx1"/>
              </a:solidFill>
            </a:ln>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grpFill/>
            <a:ln>
              <a:solidFill>
                <a:schemeClr val="tx1"/>
              </a:solidFill>
            </a:ln>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grpFill/>
            <a:ln>
              <a:solidFill>
                <a:schemeClr val="tx1"/>
              </a:solidFill>
            </a:ln>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grpFill/>
            <a:ln>
              <a:solidFill>
                <a:schemeClr val="tx1"/>
              </a:solidFill>
            </a:ln>
          </p:spPr>
        </p:sp>
      </p:grpSp>
      <p:sp>
        <p:nvSpPr>
          <p:cNvPr id="8" name="AutoShape 8"/>
          <p:cNvSpPr/>
          <p:nvPr/>
        </p:nvSpPr>
        <p:spPr>
          <a:xfrm rot="3096">
            <a:off x="1212053" y="9258300"/>
            <a:ext cx="15863894" cy="0"/>
          </a:xfrm>
          <a:prstGeom prst="line">
            <a:avLst/>
          </a:prstGeom>
          <a:ln w="9525" cap="rnd">
            <a:solidFill>
              <a:schemeClr val="tx1"/>
            </a:solidFill>
            <a:prstDash val="solid"/>
            <a:headEnd type="none" w="sm" len="sm"/>
            <a:tailEnd type="none" w="sm" len="sm"/>
          </a:ln>
        </p:spPr>
      </p:sp>
      <p:grpSp>
        <p:nvGrpSpPr>
          <p:cNvPr id="9" name="Group 9"/>
          <p:cNvGrpSpPr/>
          <p:nvPr/>
        </p:nvGrpSpPr>
        <p:grpSpPr>
          <a:xfrm>
            <a:off x="1364456" y="3583781"/>
            <a:ext cx="15559088" cy="178595"/>
            <a:chOff x="0" y="0"/>
            <a:chExt cx="20745450" cy="238126"/>
          </a:xfrm>
          <a:solidFill>
            <a:schemeClr val="accent1"/>
          </a:solidFill>
        </p:grpSpPr>
        <p:sp>
          <p:nvSpPr>
            <p:cNvPr id="10" name="Freeform 10"/>
            <p:cNvSpPr/>
            <p:nvPr/>
          </p:nvSpPr>
          <p:spPr>
            <a:xfrm>
              <a:off x="9525" y="9525"/>
              <a:ext cx="12808966" cy="219075"/>
            </a:xfrm>
            <a:custGeom>
              <a:avLst/>
              <a:gdLst/>
              <a:ahLst/>
              <a:cxnLst/>
              <a:rect l="l" t="t" r="r" b="b"/>
              <a:pathLst>
                <a:path w="12808966" h="219075">
                  <a:moveTo>
                    <a:pt x="0" y="0"/>
                  </a:moveTo>
                  <a:lnTo>
                    <a:pt x="12808966" y="0"/>
                  </a:lnTo>
                  <a:lnTo>
                    <a:pt x="12808966" y="219075"/>
                  </a:lnTo>
                  <a:lnTo>
                    <a:pt x="0" y="219075"/>
                  </a:lnTo>
                  <a:lnTo>
                    <a:pt x="0" y="0"/>
                  </a:lnTo>
                  <a:close/>
                </a:path>
              </a:pathLst>
            </a:custGeom>
            <a:grpFill/>
            <a:ln>
              <a:solidFill>
                <a:schemeClr val="tx1"/>
              </a:solidFill>
            </a:ln>
          </p:spPr>
        </p:sp>
        <p:sp>
          <p:nvSpPr>
            <p:cNvPr id="11" name="Freeform 11"/>
            <p:cNvSpPr/>
            <p:nvPr/>
          </p:nvSpPr>
          <p:spPr>
            <a:xfrm>
              <a:off x="9525" y="9525"/>
              <a:ext cx="20726400" cy="0"/>
            </a:xfrm>
            <a:custGeom>
              <a:avLst/>
              <a:gdLst/>
              <a:ahLst/>
              <a:cxnLst/>
              <a:rect l="l" t="t" r="r" b="b"/>
              <a:pathLst>
                <a:path w="20726400">
                  <a:moveTo>
                    <a:pt x="0" y="0"/>
                  </a:moveTo>
                  <a:lnTo>
                    <a:pt x="20726400" y="0"/>
                  </a:lnTo>
                </a:path>
              </a:pathLst>
            </a:custGeom>
            <a:grpFill/>
            <a:ln>
              <a:solidFill>
                <a:schemeClr val="tx1"/>
              </a:solidFill>
            </a:ln>
          </p:spPr>
        </p:sp>
        <p:sp>
          <p:nvSpPr>
            <p:cNvPr id="12" name="Freeform 12"/>
            <p:cNvSpPr/>
            <p:nvPr/>
          </p:nvSpPr>
          <p:spPr>
            <a:xfrm>
              <a:off x="0" y="0"/>
              <a:ext cx="12828016" cy="238125"/>
            </a:xfrm>
            <a:custGeom>
              <a:avLst/>
              <a:gdLst/>
              <a:ahLst/>
              <a:cxnLst/>
              <a:rect l="l" t="t" r="r" b="b"/>
              <a:pathLst>
                <a:path w="12828016" h="238125">
                  <a:moveTo>
                    <a:pt x="9525" y="0"/>
                  </a:moveTo>
                  <a:lnTo>
                    <a:pt x="12818491" y="0"/>
                  </a:lnTo>
                  <a:cubicBezTo>
                    <a:pt x="12823698" y="0"/>
                    <a:pt x="12828016" y="4318"/>
                    <a:pt x="12828016" y="9525"/>
                  </a:cubicBezTo>
                  <a:lnTo>
                    <a:pt x="12828016" y="228600"/>
                  </a:lnTo>
                  <a:cubicBezTo>
                    <a:pt x="12828016" y="233807"/>
                    <a:pt x="12823698" y="238125"/>
                    <a:pt x="12818491"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818491" y="219075"/>
                  </a:lnTo>
                  <a:lnTo>
                    <a:pt x="12818491" y="228600"/>
                  </a:lnTo>
                  <a:lnTo>
                    <a:pt x="12808966" y="228600"/>
                  </a:lnTo>
                  <a:lnTo>
                    <a:pt x="12808966" y="9525"/>
                  </a:lnTo>
                  <a:lnTo>
                    <a:pt x="12818491" y="9525"/>
                  </a:lnTo>
                  <a:lnTo>
                    <a:pt x="12818491" y="19050"/>
                  </a:lnTo>
                  <a:lnTo>
                    <a:pt x="9525" y="19050"/>
                  </a:lnTo>
                  <a:close/>
                </a:path>
              </a:pathLst>
            </a:custGeom>
            <a:grpFill/>
            <a:ln>
              <a:solidFill>
                <a:schemeClr val="tx1"/>
              </a:solidFill>
            </a:ln>
          </p:spPr>
        </p:sp>
        <p:sp>
          <p:nvSpPr>
            <p:cNvPr id="13" name="Freeform 13"/>
            <p:cNvSpPr/>
            <p:nvPr/>
          </p:nvSpPr>
          <p:spPr>
            <a:xfrm>
              <a:off x="9525" y="0"/>
              <a:ext cx="20726400" cy="19050"/>
            </a:xfrm>
            <a:custGeom>
              <a:avLst/>
              <a:gdLst/>
              <a:ahLst/>
              <a:cxnLst/>
              <a:rect l="l" t="t" r="r" b="b"/>
              <a:pathLst>
                <a:path w="20726400" h="19050">
                  <a:moveTo>
                    <a:pt x="0" y="0"/>
                  </a:moveTo>
                  <a:lnTo>
                    <a:pt x="20726400" y="0"/>
                  </a:lnTo>
                  <a:lnTo>
                    <a:pt x="20726400" y="19050"/>
                  </a:lnTo>
                  <a:lnTo>
                    <a:pt x="0" y="19050"/>
                  </a:lnTo>
                  <a:close/>
                </a:path>
              </a:pathLst>
            </a:custGeom>
            <a:grpFill/>
            <a:ln>
              <a:solidFill>
                <a:schemeClr val="tx1"/>
              </a:solidFill>
            </a:ln>
          </p:spPr>
        </p:sp>
      </p:grpSp>
      <p:sp>
        <p:nvSpPr>
          <p:cNvPr id="14" name="Freeform 14"/>
          <p:cNvSpPr/>
          <p:nvPr/>
        </p:nvSpPr>
        <p:spPr>
          <a:xfrm>
            <a:off x="120576" y="134216"/>
            <a:ext cx="4386262" cy="1428750"/>
          </a:xfrm>
          <a:custGeom>
            <a:avLst/>
            <a:gdLst/>
            <a:ahLst/>
            <a:cxnLst/>
            <a:rect l="l" t="t" r="r" b="b"/>
            <a:pathLst>
              <a:path w="4386262" h="1428750">
                <a:moveTo>
                  <a:pt x="0" y="0"/>
                </a:moveTo>
                <a:lnTo>
                  <a:pt x="4386262" y="0"/>
                </a:lnTo>
                <a:lnTo>
                  <a:pt x="4386262" y="1428750"/>
                </a:lnTo>
                <a:lnTo>
                  <a:pt x="0" y="1428750"/>
                </a:lnTo>
                <a:lnTo>
                  <a:pt x="0" y="0"/>
                </a:lnTo>
                <a:close/>
              </a:path>
            </a:pathLst>
          </a:custGeom>
          <a:blipFill>
            <a:blip r:embed="rId2"/>
            <a:stretch>
              <a:fillRect/>
            </a:stretch>
          </a:blipFill>
        </p:spPr>
      </p:sp>
      <p:sp>
        <p:nvSpPr>
          <p:cNvPr id="15" name="Freeform 15"/>
          <p:cNvSpPr/>
          <p:nvPr/>
        </p:nvSpPr>
        <p:spPr>
          <a:xfrm>
            <a:off x="16667236" y="96115"/>
            <a:ext cx="1500188" cy="1714500"/>
          </a:xfrm>
          <a:custGeom>
            <a:avLst/>
            <a:gdLst/>
            <a:ahLst/>
            <a:cxnLst/>
            <a:rect l="l" t="t" r="r" b="b"/>
            <a:pathLst>
              <a:path w="1500188" h="1714500">
                <a:moveTo>
                  <a:pt x="0" y="0"/>
                </a:moveTo>
                <a:lnTo>
                  <a:pt x="1500188" y="0"/>
                </a:lnTo>
                <a:lnTo>
                  <a:pt x="1500188" y="1714501"/>
                </a:lnTo>
                <a:lnTo>
                  <a:pt x="0" y="1714501"/>
                </a:lnTo>
                <a:lnTo>
                  <a:pt x="0" y="0"/>
                </a:lnTo>
                <a:close/>
              </a:path>
            </a:pathLst>
          </a:custGeom>
          <a:blipFill>
            <a:blip r:embed="rId3"/>
            <a:stretch>
              <a:fillRect/>
            </a:stretch>
          </a:blipFill>
        </p:spPr>
      </p:sp>
      <p:sp>
        <p:nvSpPr>
          <p:cNvPr id="16" name="TextBox 16"/>
          <p:cNvSpPr txBox="1"/>
          <p:nvPr/>
        </p:nvSpPr>
        <p:spPr>
          <a:xfrm>
            <a:off x="1275993" y="4666551"/>
            <a:ext cx="15590550" cy="577081"/>
          </a:xfrm>
          <a:prstGeom prst="rect">
            <a:avLst/>
          </a:prstGeom>
        </p:spPr>
        <p:txBody>
          <a:bodyPr lIns="0" tIns="0" rIns="0" bIns="0" rtlCol="0" anchor="t">
            <a:spAutoFit/>
          </a:bodyPr>
          <a:lstStyle/>
          <a:p>
            <a:pPr algn="ctr">
              <a:lnSpc>
                <a:spcPts val="4475"/>
              </a:lnSpc>
            </a:pPr>
            <a:r>
              <a:rPr lang="en-US" sz="3885" spc="6" dirty="0">
                <a:solidFill>
                  <a:srgbClr val="7030A0"/>
                </a:solidFill>
                <a:latin typeface="Times New Roman" panose="02020603050405020304" pitchFamily="18" charset="0"/>
                <a:cs typeface="Times New Roman" panose="02020603050405020304" pitchFamily="18" charset="0"/>
              </a:rPr>
              <a:t>COMMENT ANALYSIS USING SENTIMENT ANALYSIS</a:t>
            </a:r>
          </a:p>
        </p:txBody>
      </p:sp>
      <p:sp>
        <p:nvSpPr>
          <p:cNvPr id="17" name="TextBox 17"/>
          <p:cNvSpPr txBox="1"/>
          <p:nvPr/>
        </p:nvSpPr>
        <p:spPr>
          <a:xfrm>
            <a:off x="8887437" y="7547508"/>
            <a:ext cx="9279987" cy="1654299"/>
          </a:xfrm>
          <a:prstGeom prst="rect">
            <a:avLst/>
          </a:prstGeom>
        </p:spPr>
        <p:txBody>
          <a:bodyPr lIns="0" tIns="0" rIns="0" bIns="0" rtlCol="0" anchor="t">
            <a:spAutoFit/>
          </a:bodyPr>
          <a:lstStyle/>
          <a:p>
            <a:pPr algn="l">
              <a:lnSpc>
                <a:spcPts val="4320"/>
              </a:lnSpc>
            </a:pPr>
            <a:r>
              <a:rPr lang="en-US" sz="3600" spc="5" dirty="0">
                <a:solidFill>
                  <a:srgbClr val="002060"/>
                </a:solidFill>
                <a:latin typeface="Times New Roman" panose="02020603050405020304" pitchFamily="18" charset="0"/>
                <a:cs typeface="Times New Roman" panose="02020603050405020304" pitchFamily="18" charset="0"/>
              </a:rPr>
              <a:t>HAYAGRIV KOUSHIK S 	210701081</a:t>
            </a:r>
          </a:p>
          <a:p>
            <a:pPr algn="l">
              <a:lnSpc>
                <a:spcPts val="4320"/>
              </a:lnSpc>
            </a:pPr>
            <a:r>
              <a:rPr lang="en-US" sz="3600" spc="5" dirty="0">
                <a:solidFill>
                  <a:srgbClr val="002060"/>
                </a:solidFill>
                <a:latin typeface="Times New Roman" panose="02020603050405020304" pitchFamily="18" charset="0"/>
                <a:cs typeface="Times New Roman" panose="02020603050405020304" pitchFamily="18" charset="0"/>
              </a:rPr>
              <a:t>HIRTHIK MATHESH GV 	210701084</a:t>
            </a:r>
          </a:p>
          <a:p>
            <a:pPr algn="l">
              <a:lnSpc>
                <a:spcPts val="4320"/>
              </a:lnSpc>
            </a:pPr>
            <a:r>
              <a:rPr lang="en-US" sz="3600" spc="5" dirty="0">
                <a:solidFill>
                  <a:srgbClr val="002060"/>
                </a:solidFill>
                <a:latin typeface="Times New Roman" panose="02020603050405020304" pitchFamily="18" charset="0"/>
                <a:cs typeface="Times New Roman" panose="02020603050405020304" pitchFamily="18" charset="0"/>
              </a:rPr>
              <a:t>KOUSHIK H   	     		210701125</a:t>
            </a:r>
          </a:p>
        </p:txBody>
      </p:sp>
      <p:sp>
        <p:nvSpPr>
          <p:cNvPr id="18" name="TextBox 18"/>
          <p:cNvSpPr txBox="1"/>
          <p:nvPr/>
        </p:nvSpPr>
        <p:spPr>
          <a:xfrm>
            <a:off x="1154762" y="1607809"/>
            <a:ext cx="15590550" cy="577081"/>
          </a:xfrm>
          <a:prstGeom prst="rect">
            <a:avLst/>
          </a:prstGeom>
        </p:spPr>
        <p:txBody>
          <a:bodyPr lIns="0" tIns="0" rIns="0" bIns="0" rtlCol="0" anchor="t">
            <a:spAutoFit/>
          </a:bodyPr>
          <a:lstStyle/>
          <a:p>
            <a:pPr algn="ctr">
              <a:lnSpc>
                <a:spcPts val="4536"/>
              </a:lnSpc>
            </a:pPr>
            <a:r>
              <a:rPr lang="en-US" sz="4200" spc="6" dirty="0">
                <a:solidFill>
                  <a:srgbClr val="00B050"/>
                </a:solidFill>
                <a:latin typeface="Times New Roman" panose="02020603050405020304" pitchFamily="18" charset="0"/>
                <a:cs typeface="Times New Roman" panose="02020603050405020304" pitchFamily="18" charset="0"/>
              </a:rPr>
              <a:t>Department of Computer Science and Engineering</a:t>
            </a:r>
          </a:p>
        </p:txBody>
      </p:sp>
      <p:sp>
        <p:nvSpPr>
          <p:cNvPr id="19" name="TextBox 19"/>
          <p:cNvSpPr txBox="1"/>
          <p:nvPr/>
        </p:nvSpPr>
        <p:spPr>
          <a:xfrm>
            <a:off x="1348725" y="2692563"/>
            <a:ext cx="15590550" cy="577081"/>
          </a:xfrm>
          <a:prstGeom prst="rect">
            <a:avLst/>
          </a:prstGeom>
        </p:spPr>
        <p:txBody>
          <a:bodyPr lIns="0" tIns="0" rIns="0" bIns="0" rtlCol="0" anchor="t">
            <a:spAutoFit/>
          </a:bodyPr>
          <a:lstStyle/>
          <a:p>
            <a:pPr algn="ctr">
              <a:lnSpc>
                <a:spcPts val="4536"/>
              </a:lnSpc>
            </a:pPr>
            <a:r>
              <a:rPr lang="en-US" sz="4200" spc="6" dirty="0">
                <a:solidFill>
                  <a:srgbClr val="002060"/>
                </a:solidFill>
                <a:latin typeface="Times New Roman" panose="02020603050405020304" pitchFamily="18" charset="0"/>
                <a:cs typeface="Times New Roman" panose="02020603050405020304" pitchFamily="18" charset="0"/>
              </a:rPr>
              <a:t>GE19612</a:t>
            </a:r>
            <a:r>
              <a:rPr lang="en-US" sz="4200" spc="6" dirty="0">
                <a:solidFill>
                  <a:srgbClr val="002060"/>
                </a:solidFill>
                <a:latin typeface="DejaVu Sans Bold"/>
              </a:rPr>
              <a:t> – </a:t>
            </a:r>
            <a:r>
              <a:rPr lang="en-US" sz="4200" spc="6" dirty="0">
                <a:solidFill>
                  <a:srgbClr val="002060"/>
                </a:solidFill>
                <a:latin typeface="Times New Roman" panose="02020603050405020304" pitchFamily="18" charset="0"/>
                <a:cs typeface="Times New Roman" panose="02020603050405020304" pitchFamily="18" charset="0"/>
              </a:rPr>
              <a:t>PRIEE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1212056" y="2343152"/>
            <a:ext cx="15930564" cy="178593"/>
            <a:chOff x="0" y="0"/>
            <a:chExt cx="21240752" cy="238124"/>
          </a:xfrm>
          <a:solidFill>
            <a:schemeClr val="accent1">
              <a:lumMod val="75000"/>
            </a:schemeClr>
          </a:solidFill>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grpFill/>
            <a:ln>
              <a:solidFill>
                <a:schemeClr val="tx1"/>
              </a:solidFill>
            </a:ln>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grpFill/>
            <a:ln>
              <a:solidFill>
                <a:schemeClr val="tx1"/>
              </a:solidFill>
            </a:ln>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grpFill/>
            <a:ln>
              <a:solidFill>
                <a:schemeClr val="tx1"/>
              </a:solidFill>
            </a:ln>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grpFill/>
            <a:ln>
              <a:solidFill>
                <a:schemeClr val="tx1"/>
              </a:solidFill>
            </a:ln>
          </p:spPr>
        </p:sp>
      </p:grpSp>
      <p:sp>
        <p:nvSpPr>
          <p:cNvPr id="8" name="AutoShape 8"/>
          <p:cNvSpPr/>
          <p:nvPr/>
        </p:nvSpPr>
        <p:spPr>
          <a:xfrm rot="3096">
            <a:off x="1212053" y="9258300"/>
            <a:ext cx="15863894" cy="0"/>
          </a:xfrm>
          <a:prstGeom prst="line">
            <a:avLst/>
          </a:prstGeom>
          <a:ln w="9525" cap="rnd">
            <a:solidFill>
              <a:schemeClr val="tx1"/>
            </a:solidFill>
            <a:prstDash val="solid"/>
            <a:headEnd type="none" w="sm" len="sm"/>
            <a:tailEnd type="none" w="sm" len="sm"/>
          </a:ln>
        </p:spPr>
      </p:sp>
      <p:sp>
        <p:nvSpPr>
          <p:cNvPr id="9" name="TextBox 9"/>
          <p:cNvSpPr txBox="1"/>
          <p:nvPr/>
        </p:nvSpPr>
        <p:spPr>
          <a:xfrm>
            <a:off x="1240774" y="1578127"/>
            <a:ext cx="15819150" cy="657225"/>
          </a:xfrm>
          <a:prstGeom prst="rect">
            <a:avLst/>
          </a:prstGeom>
        </p:spPr>
        <p:txBody>
          <a:bodyPr lIns="0" tIns="0" rIns="0" bIns="0" rtlCol="0" anchor="t">
            <a:spAutoFit/>
          </a:bodyPr>
          <a:lstStyle/>
          <a:p>
            <a:pPr algn="l">
              <a:lnSpc>
                <a:spcPts val="4500"/>
              </a:lnSpc>
            </a:pPr>
            <a:r>
              <a:rPr lang="en-US" sz="3750" dirty="0">
                <a:solidFill>
                  <a:srgbClr val="000000"/>
                </a:solidFill>
                <a:latin typeface="Times New Roman Bold"/>
              </a:rPr>
              <a:t>CLASSIFYING THE DATA</a:t>
            </a:r>
          </a:p>
        </p:txBody>
      </p:sp>
      <p:sp>
        <p:nvSpPr>
          <p:cNvPr id="11" name="TextBox 11"/>
          <p:cNvSpPr txBox="1"/>
          <p:nvPr/>
        </p:nvSpPr>
        <p:spPr>
          <a:xfrm>
            <a:off x="1224902" y="2598400"/>
            <a:ext cx="15819150" cy="6048375"/>
          </a:xfrm>
          <a:prstGeom prst="rect">
            <a:avLst/>
          </a:prstGeom>
        </p:spPr>
        <p:txBody>
          <a:bodyPr lIns="0" tIns="0" rIns="0" bIns="0" rtlCol="0" anchor="t">
            <a:spAutoFit/>
          </a:bodyPr>
          <a:lstStyle/>
          <a:p>
            <a:pPr marL="571500" indent="-571500" algn="just">
              <a:lnSpc>
                <a:spcPts val="4320"/>
              </a:lnSpc>
              <a:buFont typeface="Arial" panose="020B0604020202020204" pitchFamily="34" charset="0"/>
              <a:buChar char="•"/>
            </a:pPr>
            <a:r>
              <a:rPr lang="en-US" sz="3600" dirty="0">
                <a:solidFill>
                  <a:srgbClr val="000000"/>
                </a:solidFill>
                <a:latin typeface="Times New Roman"/>
              </a:rPr>
              <a:t>  The method of identifying textual inputs into predefined sentiment categories—typically positive, negative, or neutral—is known as sentiment analysis the categorization This is an extensive description of the classification procedure. </a:t>
            </a:r>
          </a:p>
          <a:p>
            <a:pPr marL="571500" indent="-571500" algn="just">
              <a:lnSpc>
                <a:spcPts val="4320"/>
              </a:lnSpc>
              <a:buFont typeface="Arial" panose="020B0604020202020204" pitchFamily="34" charset="0"/>
              <a:buChar char="•"/>
            </a:pPr>
            <a:r>
              <a:rPr lang="en-US" sz="3600" dirty="0">
                <a:solidFill>
                  <a:srgbClr val="000000"/>
                </a:solidFill>
                <a:latin typeface="Times New Roman"/>
              </a:rPr>
              <a:t>The written data has been preprocessed to create standards and clean the input before classification. Stop words—common words with little linguistic meaning, like "and" or "the"—and special characters, punctuation, and other noise may need to be eliminated in order accomplish this. The text can also be designated to divide it into individual words or n-grams, which are word sequences.</a:t>
            </a:r>
          </a:p>
          <a:p>
            <a:pPr algn="l">
              <a:lnSpc>
                <a:spcPts val="4320"/>
              </a:lnSpc>
            </a:pPr>
            <a:endParaRPr lang="en-US" sz="3600" dirty="0">
              <a:solidFill>
                <a:srgbClr val="000000"/>
              </a:solidFill>
              <a:latin typeface="Times New Roman"/>
            </a:endParaRPr>
          </a:p>
          <a:p>
            <a:pPr algn="l">
              <a:lnSpc>
                <a:spcPts val="4320"/>
              </a:lnSpc>
            </a:pPr>
            <a:r>
              <a:rPr lang="en-US" sz="3600" dirty="0">
                <a:solidFill>
                  <a:srgbClr val="000000"/>
                </a:solidFill>
                <a:latin typeface="Times New Roman"/>
              </a:rPr>
              <a:t> </a:t>
            </a:r>
          </a:p>
          <a:p>
            <a:pPr algn="l">
              <a:lnSpc>
                <a:spcPts val="4320"/>
              </a:lnSpc>
            </a:pPr>
            <a:endParaRPr lang="en-US" sz="3600" dirty="0">
              <a:solidFill>
                <a:srgbClr val="000000"/>
              </a:solidFill>
              <a:latin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chemeClr val="accent1">
                <a:lumMod val="75000"/>
              </a:schemeClr>
            </a:solidFill>
            <a:ln>
              <a:solidFill>
                <a:schemeClr val="tx1"/>
              </a:solidFill>
            </a:ln>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a:ln>
              <a:solidFill>
                <a:schemeClr val="tx1"/>
              </a:solidFill>
            </a:ln>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a:ln>
              <a:solidFill>
                <a:schemeClr val="tx1"/>
              </a:solidFill>
            </a:ln>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a:ln>
              <a:solidFill>
                <a:schemeClr val="tx1"/>
              </a:solidFill>
            </a:ln>
          </p:spPr>
        </p:sp>
      </p:grpSp>
      <p:sp>
        <p:nvSpPr>
          <p:cNvPr id="8" name="AutoShape 8"/>
          <p:cNvSpPr/>
          <p:nvPr/>
        </p:nvSpPr>
        <p:spPr>
          <a:xfrm rot="3096">
            <a:off x="1212053" y="9258300"/>
            <a:ext cx="15863894" cy="0"/>
          </a:xfrm>
          <a:prstGeom prst="line">
            <a:avLst/>
          </a:prstGeom>
          <a:ln w="9525" cap="rnd">
            <a:solidFill>
              <a:schemeClr val="tx1"/>
            </a:solidFill>
            <a:prstDash val="solid"/>
            <a:headEnd type="none" w="sm" len="sm"/>
            <a:tailEnd type="none" w="sm" len="sm"/>
          </a:ln>
        </p:spPr>
      </p:sp>
      <p:sp>
        <p:nvSpPr>
          <p:cNvPr id="9" name="TextBox 9"/>
          <p:cNvSpPr txBox="1"/>
          <p:nvPr/>
        </p:nvSpPr>
        <p:spPr>
          <a:xfrm>
            <a:off x="1240774" y="1578127"/>
            <a:ext cx="15819150" cy="657225"/>
          </a:xfrm>
          <a:prstGeom prst="rect">
            <a:avLst/>
          </a:prstGeom>
        </p:spPr>
        <p:txBody>
          <a:bodyPr lIns="0" tIns="0" rIns="0" bIns="0" rtlCol="0" anchor="t">
            <a:spAutoFit/>
          </a:bodyPr>
          <a:lstStyle/>
          <a:p>
            <a:pPr algn="l">
              <a:lnSpc>
                <a:spcPts val="4500"/>
              </a:lnSpc>
            </a:pPr>
            <a:r>
              <a:rPr lang="en-US" sz="3750" dirty="0">
                <a:solidFill>
                  <a:srgbClr val="000000"/>
                </a:solidFill>
                <a:latin typeface="Times New Roman Bold"/>
              </a:rPr>
              <a:t>HANDLING IMBALANCE DATA</a:t>
            </a:r>
          </a:p>
        </p:txBody>
      </p:sp>
      <p:sp>
        <p:nvSpPr>
          <p:cNvPr id="10" name="TextBox 10"/>
          <p:cNvSpPr txBox="1"/>
          <p:nvPr/>
        </p:nvSpPr>
        <p:spPr>
          <a:xfrm>
            <a:off x="1224902" y="2541250"/>
            <a:ext cx="15819150" cy="6778651"/>
          </a:xfrm>
          <a:prstGeom prst="rect">
            <a:avLst/>
          </a:prstGeom>
        </p:spPr>
        <p:txBody>
          <a:bodyPr lIns="0" tIns="0" rIns="0" bIns="0" rtlCol="0" anchor="t">
            <a:spAutoFit/>
          </a:bodyPr>
          <a:lstStyle/>
          <a:p>
            <a:pPr marL="457200" indent="-457200" algn="just">
              <a:lnSpc>
                <a:spcPts val="4761"/>
              </a:lnSpc>
              <a:buFont typeface="Arial" panose="020B0604020202020204" pitchFamily="34" charset="0"/>
              <a:buChar char="•"/>
            </a:pPr>
            <a:r>
              <a:rPr lang="en-US" sz="3450" dirty="0">
                <a:solidFill>
                  <a:srgbClr val="000000"/>
                </a:solidFill>
                <a:latin typeface="Times New Roman"/>
              </a:rPr>
              <a:t>In sentiment analysis, handling unbalanced data is vital to producing accurate and reliable outcomes. When one sentiment group occurs in the dataset, it generates unbalanced information, which results in biased models that fall short of on minority classes. </a:t>
            </a:r>
          </a:p>
          <a:p>
            <a:pPr marL="457200" indent="-457200" algn="just">
              <a:lnSpc>
                <a:spcPts val="4761"/>
              </a:lnSpc>
              <a:buFont typeface="Arial" panose="020B0604020202020204" pitchFamily="34" charset="0"/>
              <a:buChar char="•"/>
            </a:pPr>
            <a:r>
              <a:rPr lang="en-US" sz="3450" dirty="0">
                <a:solidFill>
                  <a:srgbClr val="000000"/>
                </a:solidFill>
                <a:latin typeface="Times New Roman"/>
              </a:rPr>
              <a:t>The following are some methods to deal with this problem. Reducing involves not enough or over sampling the majority class, depending on which is chosen. Copying minority class cases or developing artificial samples with methods like SMOTE (Synthetic Minority Over-sampling Technique) are instances of the oversampling techniques. To equalize the data set, under sampling decreases the number of cases of the majority class.</a:t>
            </a:r>
          </a:p>
          <a:p>
            <a:pPr algn="l">
              <a:lnSpc>
                <a:spcPts val="5400"/>
              </a:lnSpc>
            </a:pPr>
            <a:endParaRPr lang="en-US" sz="3450" dirty="0">
              <a:solidFill>
                <a:srgbClr val="000000"/>
              </a:solidFill>
              <a:latin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1212056" y="2343152"/>
            <a:ext cx="15930564" cy="178593"/>
            <a:chOff x="0" y="0"/>
            <a:chExt cx="21240752" cy="238124"/>
          </a:xfrm>
          <a:solidFill>
            <a:schemeClr val="accent1">
              <a:lumMod val="75000"/>
            </a:schemeClr>
          </a:solidFill>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grpFill/>
            <a:ln>
              <a:solidFill>
                <a:schemeClr val="tx1"/>
              </a:solidFill>
            </a:ln>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grpFill/>
            <a:ln>
              <a:solidFill>
                <a:schemeClr val="tx1"/>
              </a:solidFill>
            </a:ln>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grpFill/>
            <a:ln>
              <a:solidFill>
                <a:schemeClr val="tx1"/>
              </a:solidFill>
            </a:ln>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grpFill/>
            <a:ln>
              <a:solidFill>
                <a:schemeClr val="tx1"/>
              </a:solidFill>
            </a:ln>
          </p:spPr>
        </p:sp>
      </p:grpSp>
      <p:sp>
        <p:nvSpPr>
          <p:cNvPr id="8" name="AutoShape 8"/>
          <p:cNvSpPr/>
          <p:nvPr/>
        </p:nvSpPr>
        <p:spPr>
          <a:xfrm rot="3096">
            <a:off x="1212053" y="9258300"/>
            <a:ext cx="15863894" cy="0"/>
          </a:xfrm>
          <a:prstGeom prst="line">
            <a:avLst/>
          </a:prstGeom>
          <a:ln w="9525" cap="rnd">
            <a:solidFill>
              <a:schemeClr val="tx1"/>
            </a:solidFill>
            <a:prstDash val="solid"/>
            <a:headEnd type="none" w="sm" len="sm"/>
            <a:tailEnd type="none" w="sm" len="sm"/>
          </a:ln>
        </p:spPr>
      </p:sp>
      <p:sp>
        <p:nvSpPr>
          <p:cNvPr id="9" name="TextBox 9"/>
          <p:cNvSpPr txBox="1"/>
          <p:nvPr/>
        </p:nvSpPr>
        <p:spPr>
          <a:xfrm>
            <a:off x="1240774" y="1578127"/>
            <a:ext cx="15819150" cy="657225"/>
          </a:xfrm>
          <a:prstGeom prst="rect">
            <a:avLst/>
          </a:prstGeom>
        </p:spPr>
        <p:txBody>
          <a:bodyPr lIns="0" tIns="0" rIns="0" bIns="0" rtlCol="0" anchor="t">
            <a:spAutoFit/>
          </a:bodyPr>
          <a:lstStyle/>
          <a:p>
            <a:pPr algn="l">
              <a:lnSpc>
                <a:spcPts val="4500"/>
              </a:lnSpc>
            </a:pPr>
            <a:r>
              <a:rPr lang="en-US" sz="3750" dirty="0">
                <a:solidFill>
                  <a:srgbClr val="000000"/>
                </a:solidFill>
                <a:latin typeface="Times New Roman Bold"/>
              </a:rPr>
              <a:t>F1 SCORE</a:t>
            </a:r>
          </a:p>
        </p:txBody>
      </p:sp>
      <p:sp>
        <p:nvSpPr>
          <p:cNvPr id="10" name="TextBox 10"/>
          <p:cNvSpPr txBox="1"/>
          <p:nvPr/>
        </p:nvSpPr>
        <p:spPr>
          <a:xfrm>
            <a:off x="1224902" y="2598400"/>
            <a:ext cx="15819150" cy="6065763"/>
          </a:xfrm>
          <a:prstGeom prst="rect">
            <a:avLst/>
          </a:prstGeom>
        </p:spPr>
        <p:txBody>
          <a:bodyPr lIns="0" tIns="0" rIns="0" bIns="0" rtlCol="0" anchor="t">
            <a:spAutoFit/>
          </a:bodyPr>
          <a:lstStyle/>
          <a:p>
            <a:pPr marL="571500" indent="-571500" algn="just">
              <a:lnSpc>
                <a:spcPts val="4320"/>
              </a:lnSpc>
              <a:buFont typeface="Arial" panose="020B0604020202020204" pitchFamily="34" charset="0"/>
              <a:buChar char="•"/>
            </a:pPr>
            <a:r>
              <a:rPr lang="en-US" sz="3600" dirty="0">
                <a:solidFill>
                  <a:srgbClr val="000000"/>
                </a:solidFill>
                <a:latin typeface="Times New Roman"/>
              </a:rPr>
              <a:t>The F1 score gives an honest assessment of the model's performance through putting both recall and accuracy into a single number. It is computed as the precision and know harmonic means, with the same weight assigned to each metric. </a:t>
            </a:r>
          </a:p>
          <a:p>
            <a:pPr marL="571500" indent="-571500" algn="just">
              <a:lnSpc>
                <a:spcPts val="4320"/>
              </a:lnSpc>
              <a:buFont typeface="Arial" panose="020B0604020202020204" pitchFamily="34" charset="0"/>
              <a:buChar char="•"/>
            </a:pPr>
            <a:r>
              <a:rPr lang="en-US" sz="3600" dirty="0">
                <a:solidFill>
                  <a:srgbClr val="000000"/>
                </a:solidFill>
                <a:latin typeface="Times New Roman"/>
              </a:rPr>
              <a:t>As such, models with low recall or accuracy are affected by the F1 score, resulting in a balance among the two. A high F1 score is often chosen in sentiment analysis applications as it shows that the model reduces false positives and false negatives while correctly recognizing positive, negative, and neutral sentiment in the text. </a:t>
            </a:r>
          </a:p>
          <a:p>
            <a:pPr marL="571500" indent="-571500" algn="just">
              <a:lnSpc>
                <a:spcPts val="4320"/>
              </a:lnSpc>
              <a:buFont typeface="Arial" panose="020B0604020202020204" pitchFamily="34" charset="0"/>
              <a:buChar char="•"/>
            </a:pPr>
            <a:r>
              <a:rPr lang="en-US" sz="3600" dirty="0">
                <a:solidFill>
                  <a:srgbClr val="000000"/>
                </a:solidFill>
                <a:latin typeface="Times New Roman"/>
              </a:rPr>
              <a:t>An F1 score is a helpful indicator to measure the overall effectiveness of sentiment analysis systems because it shows that the model is capable of predicting sentiment across different types of written content.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1212056" y="1530771"/>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chemeClr val="accent1">
                <a:lumMod val="75000"/>
              </a:schemeClr>
            </a:solidFill>
            <a:ln>
              <a:solidFill>
                <a:schemeClr val="tx1"/>
              </a:solidFill>
            </a:ln>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a:ln>
              <a:solidFill>
                <a:schemeClr val="tx1"/>
              </a:solidFill>
            </a:ln>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a:ln>
              <a:solidFill>
                <a:schemeClr val="tx1"/>
              </a:solidFill>
            </a:ln>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a:ln>
              <a:solidFill>
                <a:schemeClr val="tx1"/>
              </a:solidFill>
            </a:ln>
          </p:spPr>
        </p:sp>
      </p:grpSp>
      <p:sp>
        <p:nvSpPr>
          <p:cNvPr id="8" name="AutoShape 8"/>
          <p:cNvSpPr/>
          <p:nvPr/>
        </p:nvSpPr>
        <p:spPr>
          <a:xfrm rot="3096">
            <a:off x="1212053" y="9258300"/>
            <a:ext cx="15863894" cy="0"/>
          </a:xfrm>
          <a:prstGeom prst="line">
            <a:avLst/>
          </a:prstGeom>
          <a:ln w="9525" cap="rnd">
            <a:solidFill>
              <a:schemeClr val="tx1"/>
            </a:solidFill>
            <a:prstDash val="solid"/>
            <a:headEnd type="none" w="sm" len="sm"/>
            <a:tailEnd type="none" w="sm" len="sm"/>
          </a:ln>
        </p:spPr>
      </p:sp>
      <p:sp>
        <p:nvSpPr>
          <p:cNvPr id="9" name="Freeform 9"/>
          <p:cNvSpPr/>
          <p:nvPr/>
        </p:nvSpPr>
        <p:spPr>
          <a:xfrm>
            <a:off x="1398852" y="2102189"/>
            <a:ext cx="7535598" cy="5286667"/>
          </a:xfrm>
          <a:custGeom>
            <a:avLst/>
            <a:gdLst/>
            <a:ahLst/>
            <a:cxnLst/>
            <a:rect l="l" t="t" r="r" b="b"/>
            <a:pathLst>
              <a:path w="7535598" h="5286667">
                <a:moveTo>
                  <a:pt x="0" y="0"/>
                </a:moveTo>
                <a:lnTo>
                  <a:pt x="7535598" y="0"/>
                </a:lnTo>
                <a:lnTo>
                  <a:pt x="7535598" y="5286667"/>
                </a:lnTo>
                <a:lnTo>
                  <a:pt x="0" y="5286667"/>
                </a:lnTo>
                <a:lnTo>
                  <a:pt x="0" y="0"/>
                </a:lnTo>
                <a:close/>
              </a:path>
            </a:pathLst>
          </a:custGeom>
          <a:blipFill>
            <a:blip r:embed="rId2"/>
            <a:stretch>
              <a:fillRect/>
            </a:stretch>
          </a:blipFill>
        </p:spPr>
      </p:sp>
      <p:sp>
        <p:nvSpPr>
          <p:cNvPr id="10" name="Freeform 10"/>
          <p:cNvSpPr/>
          <p:nvPr/>
        </p:nvSpPr>
        <p:spPr>
          <a:xfrm>
            <a:off x="9973429" y="2130764"/>
            <a:ext cx="6798435" cy="5283932"/>
          </a:xfrm>
          <a:custGeom>
            <a:avLst/>
            <a:gdLst/>
            <a:ahLst/>
            <a:cxnLst/>
            <a:rect l="l" t="t" r="r" b="b"/>
            <a:pathLst>
              <a:path w="6798435" h="5283932">
                <a:moveTo>
                  <a:pt x="0" y="0"/>
                </a:moveTo>
                <a:lnTo>
                  <a:pt x="6798435" y="0"/>
                </a:lnTo>
                <a:lnTo>
                  <a:pt x="6798435" y="5283932"/>
                </a:lnTo>
                <a:lnTo>
                  <a:pt x="0" y="5283932"/>
                </a:lnTo>
                <a:lnTo>
                  <a:pt x="0" y="0"/>
                </a:lnTo>
                <a:close/>
              </a:path>
            </a:pathLst>
          </a:custGeom>
          <a:blipFill>
            <a:blip r:embed="rId3"/>
            <a:stretch>
              <a:fillRect/>
            </a:stretch>
          </a:blipFill>
        </p:spPr>
      </p:sp>
      <p:sp>
        <p:nvSpPr>
          <p:cNvPr id="11" name="TextBox 11"/>
          <p:cNvSpPr txBox="1"/>
          <p:nvPr/>
        </p:nvSpPr>
        <p:spPr>
          <a:xfrm>
            <a:off x="1240774" y="493377"/>
            <a:ext cx="15819150" cy="707501"/>
          </a:xfrm>
          <a:prstGeom prst="rect">
            <a:avLst/>
          </a:prstGeom>
        </p:spPr>
        <p:txBody>
          <a:bodyPr lIns="0" tIns="0" rIns="0" bIns="0" rtlCol="0" anchor="t">
            <a:spAutoFit/>
          </a:bodyPr>
          <a:lstStyle/>
          <a:p>
            <a:pPr algn="l">
              <a:lnSpc>
                <a:spcPts val="5759"/>
              </a:lnSpc>
            </a:pPr>
            <a:r>
              <a:rPr lang="en-US" sz="4800" spc="7" dirty="0">
                <a:solidFill>
                  <a:schemeClr val="accent1">
                    <a:lumMod val="50000"/>
                  </a:schemeClr>
                </a:solidFill>
                <a:latin typeface="Times New Roman" panose="02020603050405020304" pitchFamily="18" charset="0"/>
                <a:cs typeface="Times New Roman" panose="02020603050405020304" pitchFamily="18" charset="0"/>
              </a:rPr>
              <a:t>Implementation/Results</a:t>
            </a:r>
            <a:r>
              <a:rPr lang="en-US" sz="4800" spc="7" dirty="0">
                <a:solidFill>
                  <a:srgbClr val="FF0000"/>
                </a:solidFill>
                <a:latin typeface="Times New Roman" panose="02020603050405020304" pitchFamily="18" charset="0"/>
                <a:cs typeface="Times New Roman" panose="02020603050405020304" pitchFamily="18" charset="0"/>
              </a:rPr>
              <a:t> </a:t>
            </a:r>
            <a:r>
              <a:rPr lang="en-US" sz="4800" spc="7" dirty="0">
                <a:solidFill>
                  <a:schemeClr val="accent1">
                    <a:lumMod val="50000"/>
                  </a:schemeClr>
                </a:solidFill>
                <a:latin typeface="Times New Roman" panose="02020603050405020304" pitchFamily="18" charset="0"/>
                <a:cs typeface="Times New Roman" panose="02020603050405020304" pitchFamily="18" charset="0"/>
              </a:rPr>
              <a:t>of Module</a:t>
            </a:r>
          </a:p>
        </p:txBody>
      </p:sp>
      <p:sp>
        <p:nvSpPr>
          <p:cNvPr id="12" name="TextBox 12"/>
          <p:cNvSpPr txBox="1"/>
          <p:nvPr/>
        </p:nvSpPr>
        <p:spPr>
          <a:xfrm>
            <a:off x="6339825" y="9404013"/>
            <a:ext cx="5608350" cy="265714"/>
          </a:xfrm>
          <a:prstGeom prst="rect">
            <a:avLst/>
          </a:prstGeom>
        </p:spPr>
        <p:txBody>
          <a:bodyPr lIns="0" tIns="0" rIns="0" bIns="0" rtlCol="0" anchor="t">
            <a:spAutoFit/>
          </a:bodyPr>
          <a:lstStyle/>
          <a:p>
            <a:pPr algn="ctr">
              <a:lnSpc>
                <a:spcPts val="2160"/>
              </a:lnSpc>
            </a:pPr>
            <a:r>
              <a:rPr lang="en-US" sz="1800" spc="2" dirty="0">
                <a:solidFill>
                  <a:srgbClr val="000000"/>
                </a:solidFill>
                <a:latin typeface="Times New Roman" panose="02020603050405020304" pitchFamily="18" charset="0"/>
                <a:cs typeface="Times New Roman" panose="02020603050405020304" pitchFamily="18" charset="0"/>
              </a:rPr>
              <a:t>Department of Computer Science and Engineering</a:t>
            </a:r>
          </a:p>
        </p:txBody>
      </p:sp>
      <p:sp>
        <p:nvSpPr>
          <p:cNvPr id="14" name="TextBox 14"/>
          <p:cNvSpPr txBox="1"/>
          <p:nvPr/>
        </p:nvSpPr>
        <p:spPr>
          <a:xfrm>
            <a:off x="3043265" y="8000401"/>
            <a:ext cx="14092210" cy="483850"/>
          </a:xfrm>
          <a:prstGeom prst="rect">
            <a:avLst/>
          </a:prstGeom>
        </p:spPr>
        <p:txBody>
          <a:bodyPr wrap="square" lIns="0" tIns="0" rIns="0" bIns="0" rtlCol="0" anchor="t">
            <a:spAutoFit/>
          </a:bodyPr>
          <a:lstStyle/>
          <a:p>
            <a:pPr>
              <a:lnSpc>
                <a:spcPts val="3959"/>
              </a:lnSpc>
              <a:spcBef>
                <a:spcPct val="0"/>
              </a:spcBef>
            </a:pPr>
            <a:r>
              <a:rPr lang="en-US" sz="3299" spc="5" dirty="0">
                <a:solidFill>
                  <a:srgbClr val="000000"/>
                </a:solidFill>
                <a:latin typeface="Times New Roman" panose="02020603050405020304" pitchFamily="18" charset="0"/>
                <a:cs typeface="Times New Roman" panose="02020603050405020304" pitchFamily="18" charset="0"/>
              </a:rPr>
              <a:t> Before Sampling                                    			 After Sampling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1212056" y="2343152"/>
            <a:ext cx="15930564" cy="178593"/>
            <a:chOff x="0" y="0"/>
            <a:chExt cx="21240752" cy="238124"/>
          </a:xfrm>
          <a:solidFill>
            <a:schemeClr val="accent1">
              <a:lumMod val="75000"/>
            </a:schemeClr>
          </a:solidFill>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grpFill/>
            <a:ln>
              <a:solidFill>
                <a:schemeClr val="tx1"/>
              </a:solidFill>
            </a:ln>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grpFill/>
            <a:ln>
              <a:solidFill>
                <a:schemeClr val="tx1"/>
              </a:solidFill>
            </a:ln>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grpFill/>
            <a:ln>
              <a:solidFill>
                <a:schemeClr val="tx1"/>
              </a:solidFill>
            </a:ln>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grpFill/>
            <a:ln>
              <a:solidFill>
                <a:schemeClr val="tx1"/>
              </a:solidFill>
            </a:ln>
          </p:spPr>
        </p:sp>
      </p:grpSp>
      <p:sp>
        <p:nvSpPr>
          <p:cNvPr id="8" name="AutoShape 8"/>
          <p:cNvSpPr/>
          <p:nvPr/>
        </p:nvSpPr>
        <p:spPr>
          <a:xfrm rot="3096">
            <a:off x="1212053" y="9258300"/>
            <a:ext cx="15863894" cy="0"/>
          </a:xfrm>
          <a:prstGeom prst="line">
            <a:avLst/>
          </a:prstGeom>
          <a:ln w="9525" cap="rnd">
            <a:solidFill>
              <a:schemeClr val="tx1"/>
            </a:solidFill>
            <a:prstDash val="solid"/>
            <a:headEnd type="none" w="sm" len="sm"/>
            <a:tailEnd type="none" w="sm" len="sm"/>
          </a:ln>
        </p:spPr>
      </p:sp>
      <p:sp>
        <p:nvSpPr>
          <p:cNvPr id="9" name="TextBox 9"/>
          <p:cNvSpPr txBox="1"/>
          <p:nvPr/>
        </p:nvSpPr>
        <p:spPr>
          <a:xfrm>
            <a:off x="990600" y="1250156"/>
            <a:ext cx="15819150" cy="641201"/>
          </a:xfrm>
          <a:prstGeom prst="rect">
            <a:avLst/>
          </a:prstGeom>
        </p:spPr>
        <p:txBody>
          <a:bodyPr lIns="0" tIns="0" rIns="0" bIns="0" rtlCol="0" anchor="t">
            <a:spAutoFit/>
          </a:bodyPr>
          <a:lstStyle/>
          <a:p>
            <a:pPr algn="l">
              <a:lnSpc>
                <a:spcPts val="5040"/>
              </a:lnSpc>
            </a:pPr>
            <a:r>
              <a:rPr lang="en-US" sz="4200" spc="6" dirty="0">
                <a:solidFill>
                  <a:srgbClr val="FF0000"/>
                </a:solidFill>
                <a:latin typeface="Times New Roman" panose="02020603050405020304" pitchFamily="18" charset="0"/>
                <a:cs typeface="Times New Roman" panose="02020603050405020304" pitchFamily="18" charset="0"/>
              </a:rPr>
              <a:t> </a:t>
            </a:r>
            <a:r>
              <a:rPr lang="en-US" sz="4200" spc="6" dirty="0">
                <a:solidFill>
                  <a:schemeClr val="accent1">
                    <a:lumMod val="50000"/>
                  </a:schemeClr>
                </a:solidFill>
                <a:latin typeface="Times New Roman" panose="02020603050405020304" pitchFamily="18" charset="0"/>
                <a:cs typeface="Times New Roman" panose="02020603050405020304" pitchFamily="18" charset="0"/>
              </a:rPr>
              <a:t>Conclusion</a:t>
            </a:r>
          </a:p>
        </p:txBody>
      </p:sp>
      <p:sp>
        <p:nvSpPr>
          <p:cNvPr id="10" name="TextBox 10"/>
          <p:cNvSpPr txBox="1"/>
          <p:nvPr/>
        </p:nvSpPr>
        <p:spPr>
          <a:xfrm>
            <a:off x="1234425" y="2762014"/>
            <a:ext cx="15819150" cy="4419600"/>
          </a:xfrm>
          <a:prstGeom prst="rect">
            <a:avLst/>
          </a:prstGeom>
        </p:spPr>
        <p:txBody>
          <a:bodyPr lIns="0" tIns="0" rIns="0" bIns="0" rtlCol="0" anchor="t">
            <a:spAutoFit/>
          </a:bodyPr>
          <a:lstStyle/>
          <a:p>
            <a:pPr algn="just">
              <a:lnSpc>
                <a:spcPts val="4320"/>
              </a:lnSpc>
            </a:pPr>
            <a:r>
              <a:rPr lang="en-US" sz="3600">
                <a:solidFill>
                  <a:srgbClr val="000000"/>
                </a:solidFill>
                <a:latin typeface="Times New Roman"/>
              </a:rPr>
              <a:t>Since Twitter is one of the biggest names in social media, plenty of studies has been done on sentiment analysis using the tweets. In this research, we discuss the initial findings of the system we propose that takes subjects from tweets using natural language processing (NLP) and describes tweet a component's by looking at sentiment words linked to subjects. The results of the research show that the suggested solution performs more effectively than the Alchemy API, but enhancements are still needed because SVM exceeds it. Further research are intended to improve the precision of sentiment analysis. </a:t>
            </a:r>
          </a:p>
        </p:txBody>
      </p:sp>
      <p:sp>
        <p:nvSpPr>
          <p:cNvPr id="11" name="TextBox 11"/>
          <p:cNvSpPr txBox="1"/>
          <p:nvPr/>
        </p:nvSpPr>
        <p:spPr>
          <a:xfrm>
            <a:off x="1310625" y="9404013"/>
            <a:ext cx="3779550" cy="264496"/>
          </a:xfrm>
          <a:prstGeom prst="rect">
            <a:avLst/>
          </a:prstGeom>
        </p:spPr>
        <p:txBody>
          <a:bodyPr lIns="0" tIns="0" rIns="0" bIns="0" rtlCol="0" anchor="t">
            <a:spAutoFit/>
          </a:bodyPr>
          <a:lstStyle/>
          <a:p>
            <a:pPr algn="l">
              <a:lnSpc>
                <a:spcPts val="2160"/>
              </a:lnSpc>
            </a:pPr>
            <a:r>
              <a:rPr lang="en-US" sz="1800" spc="2" dirty="0">
                <a:solidFill>
                  <a:srgbClr val="000000"/>
                </a:solidFill>
                <a:latin typeface="DejaVu Sans"/>
              </a:rPr>
              <a:t>Phase-II First </a:t>
            </a:r>
            <a:r>
              <a:rPr lang="en-US" sz="1800" spc="2" dirty="0">
                <a:solidFill>
                  <a:srgbClr val="000000"/>
                </a:solidFill>
                <a:latin typeface="Times New Roman" panose="02020603050405020304" pitchFamily="18" charset="0"/>
                <a:cs typeface="Times New Roman" panose="02020603050405020304" pitchFamily="18" charset="0"/>
              </a:rPr>
              <a:t>Review</a:t>
            </a:r>
          </a:p>
        </p:txBody>
      </p:sp>
      <p:sp>
        <p:nvSpPr>
          <p:cNvPr id="12" name="TextBox 12"/>
          <p:cNvSpPr txBox="1"/>
          <p:nvPr/>
        </p:nvSpPr>
        <p:spPr>
          <a:xfrm>
            <a:off x="6339825" y="9404013"/>
            <a:ext cx="5608350" cy="265714"/>
          </a:xfrm>
          <a:prstGeom prst="rect">
            <a:avLst/>
          </a:prstGeom>
        </p:spPr>
        <p:txBody>
          <a:bodyPr lIns="0" tIns="0" rIns="0" bIns="0" rtlCol="0" anchor="t">
            <a:spAutoFit/>
          </a:bodyPr>
          <a:lstStyle/>
          <a:p>
            <a:pPr algn="ctr">
              <a:lnSpc>
                <a:spcPts val="2160"/>
              </a:lnSpc>
            </a:pPr>
            <a:r>
              <a:rPr lang="en-US" sz="1800" spc="2" dirty="0">
                <a:solidFill>
                  <a:srgbClr val="000000"/>
                </a:solidFill>
                <a:latin typeface="Times New Roman" panose="02020603050405020304" pitchFamily="18" charset="0"/>
                <a:cs typeface="Times New Roman" panose="02020603050405020304" pitchFamily="18" charset="0"/>
              </a:rPr>
              <a:t>Department of Computer Science and Engineering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1212056" y="1687388"/>
            <a:ext cx="15930564" cy="178593"/>
            <a:chOff x="0" y="0"/>
            <a:chExt cx="21240752" cy="238124"/>
          </a:xfrm>
          <a:solidFill>
            <a:schemeClr val="accent1">
              <a:lumMod val="75000"/>
            </a:schemeClr>
          </a:solidFill>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grpFill/>
            <a:ln>
              <a:solidFill>
                <a:schemeClr val="tx1"/>
              </a:solidFill>
            </a:ln>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grpFill/>
            <a:ln>
              <a:solidFill>
                <a:schemeClr val="tx1"/>
              </a:solidFill>
            </a:ln>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grpFill/>
            <a:ln>
              <a:solidFill>
                <a:schemeClr val="tx1"/>
              </a:solidFill>
            </a:ln>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grpFill/>
            <a:ln>
              <a:solidFill>
                <a:schemeClr val="tx1"/>
              </a:solidFill>
            </a:ln>
          </p:spPr>
        </p:sp>
      </p:grpSp>
      <p:sp>
        <p:nvSpPr>
          <p:cNvPr id="8" name="AutoShape 8"/>
          <p:cNvSpPr/>
          <p:nvPr/>
        </p:nvSpPr>
        <p:spPr>
          <a:xfrm rot="3096">
            <a:off x="1212053" y="9258300"/>
            <a:ext cx="15863894" cy="0"/>
          </a:xfrm>
          <a:prstGeom prst="line">
            <a:avLst/>
          </a:prstGeom>
          <a:ln w="9525" cap="rnd">
            <a:solidFill>
              <a:schemeClr val="tx1"/>
            </a:solidFill>
            <a:prstDash val="solid"/>
            <a:headEnd type="none" w="sm" len="sm"/>
            <a:tailEnd type="none" w="sm" len="sm"/>
          </a:ln>
        </p:spPr>
      </p:sp>
      <p:sp>
        <p:nvSpPr>
          <p:cNvPr id="9" name="TextBox 9"/>
          <p:cNvSpPr txBox="1"/>
          <p:nvPr/>
        </p:nvSpPr>
        <p:spPr>
          <a:xfrm>
            <a:off x="1158225" y="667805"/>
            <a:ext cx="15819150" cy="707501"/>
          </a:xfrm>
          <a:prstGeom prst="rect">
            <a:avLst/>
          </a:prstGeom>
        </p:spPr>
        <p:txBody>
          <a:bodyPr lIns="0" tIns="0" rIns="0" bIns="0" rtlCol="0" anchor="t">
            <a:spAutoFit/>
          </a:bodyPr>
          <a:lstStyle/>
          <a:p>
            <a:pPr algn="l">
              <a:lnSpc>
                <a:spcPts val="5759"/>
              </a:lnSpc>
            </a:pPr>
            <a:r>
              <a:rPr lang="en-US" sz="4800" spc="7" dirty="0">
                <a:solidFill>
                  <a:schemeClr val="accent1">
                    <a:lumMod val="50000"/>
                  </a:schemeClr>
                </a:solidFill>
                <a:latin typeface="Times New Roman" panose="02020603050405020304" pitchFamily="18" charset="0"/>
                <a:cs typeface="Times New Roman" panose="02020603050405020304" pitchFamily="18" charset="0"/>
              </a:rPr>
              <a:t>References</a:t>
            </a:r>
          </a:p>
        </p:txBody>
      </p:sp>
      <p:sp>
        <p:nvSpPr>
          <p:cNvPr id="10" name="TextBox 10"/>
          <p:cNvSpPr txBox="1"/>
          <p:nvPr/>
        </p:nvSpPr>
        <p:spPr>
          <a:xfrm>
            <a:off x="1131186" y="2013758"/>
            <a:ext cx="17200689" cy="6617196"/>
          </a:xfrm>
          <a:prstGeom prst="rect">
            <a:avLst/>
          </a:prstGeom>
        </p:spPr>
        <p:txBody>
          <a:bodyPr lIns="0" tIns="0" rIns="0" bIns="0" rtlCol="0" anchor="t">
            <a:spAutoFit/>
          </a:bodyPr>
          <a:lstStyle/>
          <a:p>
            <a:pPr algn="l">
              <a:lnSpc>
                <a:spcPts val="4320"/>
              </a:lnSpc>
            </a:pPr>
            <a:r>
              <a:rPr lang="en-US" sz="3600" spc="3" dirty="0">
                <a:solidFill>
                  <a:srgbClr val="000000"/>
                </a:solidFill>
                <a:latin typeface="Times New Roman" panose="02020603050405020304" pitchFamily="18" charset="0"/>
                <a:cs typeface="Times New Roman" panose="02020603050405020304" pitchFamily="18" charset="0"/>
              </a:rPr>
              <a:t>[1]</a:t>
            </a:r>
            <a:r>
              <a:rPr lang="en-US" sz="3600" spc="3" dirty="0" err="1">
                <a:solidFill>
                  <a:srgbClr val="000000"/>
                </a:solidFill>
                <a:latin typeface="Times New Roman" panose="02020603050405020304" pitchFamily="18" charset="0"/>
                <a:cs typeface="Times New Roman" panose="02020603050405020304" pitchFamily="18" charset="0"/>
              </a:rPr>
              <a:t>Çam</a:t>
            </a:r>
            <a:r>
              <a:rPr lang="en-US" sz="3600" spc="3" dirty="0">
                <a:solidFill>
                  <a:srgbClr val="000000"/>
                </a:solidFill>
                <a:latin typeface="Times New Roman" panose="02020603050405020304" pitchFamily="18" charset="0"/>
                <a:cs typeface="Times New Roman" panose="02020603050405020304" pitchFamily="18" charset="0"/>
              </a:rPr>
              <a:t>, H., Cam, A., </a:t>
            </a:r>
            <a:r>
              <a:rPr lang="en-US" sz="3600" spc="3" dirty="0" err="1">
                <a:solidFill>
                  <a:srgbClr val="000000"/>
                </a:solidFill>
                <a:latin typeface="Times New Roman" panose="02020603050405020304" pitchFamily="18" charset="0"/>
                <a:cs typeface="Times New Roman" panose="02020603050405020304" pitchFamily="18" charset="0"/>
              </a:rPr>
              <a:t>Demirel</a:t>
            </a:r>
            <a:r>
              <a:rPr lang="en-US" sz="3600" spc="3" dirty="0">
                <a:solidFill>
                  <a:srgbClr val="000000"/>
                </a:solidFill>
                <a:latin typeface="Times New Roman" panose="02020603050405020304" pitchFamily="18" charset="0"/>
                <a:cs typeface="Times New Roman" panose="02020603050405020304" pitchFamily="18" charset="0"/>
              </a:rPr>
              <a:t>, U., &amp; Ahmed, S. (2024, January 1). Sentiment analysis of financial Twitter posts on Twitter with the machine learning classifiers. </a:t>
            </a:r>
            <a:r>
              <a:rPr lang="en-US" sz="3600" spc="3" dirty="0" err="1">
                <a:solidFill>
                  <a:srgbClr val="000000"/>
                </a:solidFill>
                <a:latin typeface="Times New Roman" panose="02020603050405020304" pitchFamily="18" charset="0"/>
                <a:cs typeface="Times New Roman" panose="02020603050405020304" pitchFamily="18" charset="0"/>
              </a:rPr>
              <a:t>Heliyon</a:t>
            </a:r>
            <a:r>
              <a:rPr lang="en-US" sz="3600" spc="3" dirty="0">
                <a:solidFill>
                  <a:srgbClr val="000000"/>
                </a:solidFill>
                <a:latin typeface="Times New Roman" panose="02020603050405020304" pitchFamily="18" charset="0"/>
                <a:cs typeface="Times New Roman" panose="02020603050405020304" pitchFamily="18" charset="0"/>
              </a:rPr>
              <a:t>. </a:t>
            </a:r>
            <a:r>
              <a:rPr lang="en-US" sz="3600" u="sng" spc="3" dirty="0">
                <a:solidFill>
                  <a:srgbClr val="000000"/>
                </a:solidFill>
                <a:latin typeface="Times New Roman" panose="02020603050405020304" pitchFamily="18" charset="0"/>
                <a:cs typeface="Times New Roman" panose="02020603050405020304" pitchFamily="18" charset="0"/>
                <a:hlinkClick r:id="rId2" tooltip="https://doi.org/10.1016/j.heliyon.2023.e23784"/>
              </a:rPr>
              <a:t>https://doi.org/10.1016/j.heliyon.2023.e23784</a:t>
            </a:r>
          </a:p>
          <a:p>
            <a:pPr algn="l">
              <a:lnSpc>
                <a:spcPts val="4320"/>
              </a:lnSpc>
            </a:pPr>
            <a:endParaRPr lang="en-US" sz="3600" u="sng" spc="3" dirty="0">
              <a:solidFill>
                <a:srgbClr val="000000"/>
              </a:solidFill>
              <a:latin typeface="Times New Roman" panose="02020603050405020304" pitchFamily="18" charset="0"/>
              <a:cs typeface="Times New Roman" panose="02020603050405020304" pitchFamily="18" charset="0"/>
              <a:hlinkClick r:id="rId2" tooltip="https://doi.org/10.1016/j.heliyon.2023.e23784"/>
            </a:endParaRPr>
          </a:p>
          <a:p>
            <a:pPr algn="l">
              <a:lnSpc>
                <a:spcPts val="4320"/>
              </a:lnSpc>
            </a:pPr>
            <a:r>
              <a:rPr lang="en-US" sz="3600" spc="3" dirty="0">
                <a:solidFill>
                  <a:srgbClr val="000000"/>
                </a:solidFill>
                <a:latin typeface="Times New Roman" panose="02020603050405020304" pitchFamily="18" charset="0"/>
                <a:cs typeface="Times New Roman" panose="02020603050405020304" pitchFamily="18" charset="0"/>
              </a:rPr>
              <a:t>[2]Zhang, W., &amp; Zhang, S. (2024, February 1). A Structured Sentiment Analysis Dataset Based on Public Comments from Various Domains. Data in Brief. </a:t>
            </a:r>
            <a:r>
              <a:rPr lang="en-US" sz="3600" u="sng" spc="3" dirty="0">
                <a:solidFill>
                  <a:srgbClr val="000000"/>
                </a:solidFill>
                <a:latin typeface="Times New Roman" panose="02020603050405020304" pitchFamily="18" charset="0"/>
                <a:cs typeface="Times New Roman" panose="02020603050405020304" pitchFamily="18" charset="0"/>
                <a:hlinkClick r:id="rId3" tooltip="https://doi.org/10.1016/j.dib.2024.110232"/>
              </a:rPr>
              <a:t>https://doi.org/10.1016/j.dib.2024.110232</a:t>
            </a:r>
          </a:p>
          <a:p>
            <a:pPr algn="l">
              <a:lnSpc>
                <a:spcPts val="4320"/>
              </a:lnSpc>
            </a:pPr>
            <a:endParaRPr lang="en-US" sz="3600" u="sng" spc="3" dirty="0">
              <a:solidFill>
                <a:srgbClr val="000000"/>
              </a:solidFill>
              <a:latin typeface="Times New Roman" panose="02020603050405020304" pitchFamily="18" charset="0"/>
              <a:cs typeface="Times New Roman" panose="02020603050405020304" pitchFamily="18" charset="0"/>
              <a:hlinkClick r:id="rId3" tooltip="https://doi.org/10.1016/j.dib.2024.110232"/>
            </a:endParaRPr>
          </a:p>
          <a:p>
            <a:pPr algn="l">
              <a:lnSpc>
                <a:spcPts val="4320"/>
              </a:lnSpc>
            </a:pPr>
            <a:r>
              <a:rPr lang="en-US" sz="3600" spc="3" dirty="0">
                <a:solidFill>
                  <a:srgbClr val="000000"/>
                </a:solidFill>
                <a:latin typeface="Times New Roman" panose="02020603050405020304" pitchFamily="18" charset="0"/>
                <a:cs typeface="Times New Roman" panose="02020603050405020304" pitchFamily="18" charset="0"/>
              </a:rPr>
              <a:t>[3]</a:t>
            </a:r>
            <a:r>
              <a:rPr lang="en-US" sz="3600" spc="3" dirty="0" err="1">
                <a:solidFill>
                  <a:srgbClr val="000000"/>
                </a:solidFill>
                <a:latin typeface="Times New Roman" panose="02020603050405020304" pitchFamily="18" charset="0"/>
                <a:cs typeface="Times New Roman" panose="02020603050405020304" pitchFamily="18" charset="0"/>
              </a:rPr>
              <a:t>Kp</a:t>
            </a:r>
            <a:r>
              <a:rPr lang="en-US" sz="3600" spc="3" dirty="0">
                <a:solidFill>
                  <a:srgbClr val="000000"/>
                </a:solidFill>
                <a:latin typeface="Times New Roman" panose="02020603050405020304" pitchFamily="18" charset="0"/>
                <a:cs typeface="Times New Roman" panose="02020603050405020304" pitchFamily="18" charset="0"/>
              </a:rPr>
              <a:t>, V., Ab, R., Hl, G., Ravi, V., &amp; </a:t>
            </a:r>
            <a:r>
              <a:rPr lang="en-US" sz="3600" spc="3" dirty="0" err="1">
                <a:solidFill>
                  <a:srgbClr val="000000"/>
                </a:solidFill>
                <a:latin typeface="Times New Roman" panose="02020603050405020304" pitchFamily="18" charset="0"/>
                <a:cs typeface="Times New Roman" panose="02020603050405020304" pitchFamily="18" charset="0"/>
              </a:rPr>
              <a:t>Krichen</a:t>
            </a:r>
            <a:r>
              <a:rPr lang="en-US" sz="3600" spc="3" dirty="0">
                <a:solidFill>
                  <a:srgbClr val="000000"/>
                </a:solidFill>
                <a:latin typeface="Times New Roman" panose="02020603050405020304" pitchFamily="18" charset="0"/>
                <a:cs typeface="Times New Roman" panose="02020603050405020304" pitchFamily="18" charset="0"/>
              </a:rPr>
              <a:t>, M. (2024, May 1). A Tweet Sentiment Classification Approach using an Ensemble Classifier. International Journal of Cognitive Computing in Engineering. </a:t>
            </a:r>
            <a:r>
              <a:rPr lang="en-US" sz="3600" u="sng" spc="3" dirty="0">
                <a:solidFill>
                  <a:srgbClr val="000000"/>
                </a:solidFill>
                <a:latin typeface="Times New Roman" panose="02020603050405020304" pitchFamily="18" charset="0"/>
                <a:cs typeface="Times New Roman" panose="02020603050405020304" pitchFamily="18" charset="0"/>
                <a:hlinkClick r:id="rId4" tooltip="https://doi.org/10.1016/j.ijcce.2024.04.001"/>
              </a:rPr>
              <a:t>https://doi.org/10.1016/j.ijcce.2024.04.001</a:t>
            </a:r>
          </a:p>
          <a:p>
            <a:pPr algn="l">
              <a:lnSpc>
                <a:spcPts val="4320"/>
              </a:lnSpc>
            </a:pPr>
            <a:endParaRPr lang="en-US" sz="3600" u="sng" spc="3" dirty="0">
              <a:solidFill>
                <a:srgbClr val="000000"/>
              </a:solidFill>
              <a:latin typeface="Times New Roman" panose="02020603050405020304" pitchFamily="18" charset="0"/>
              <a:cs typeface="Times New Roman" panose="02020603050405020304" pitchFamily="18" charset="0"/>
              <a:hlinkClick r:id="rId4" tooltip="https://doi.org/10.1016/j.ijcce.2024.04.001"/>
            </a:endParaRPr>
          </a:p>
        </p:txBody>
      </p:sp>
      <p:sp>
        <p:nvSpPr>
          <p:cNvPr id="11" name="TextBox 11"/>
          <p:cNvSpPr txBox="1"/>
          <p:nvPr/>
        </p:nvSpPr>
        <p:spPr>
          <a:xfrm>
            <a:off x="6339825" y="9404013"/>
            <a:ext cx="5608350" cy="265714"/>
          </a:xfrm>
          <a:prstGeom prst="rect">
            <a:avLst/>
          </a:prstGeom>
        </p:spPr>
        <p:txBody>
          <a:bodyPr lIns="0" tIns="0" rIns="0" bIns="0" rtlCol="0" anchor="t">
            <a:spAutoFit/>
          </a:bodyPr>
          <a:lstStyle/>
          <a:p>
            <a:pPr algn="ctr">
              <a:lnSpc>
                <a:spcPts val="2160"/>
              </a:lnSpc>
            </a:pPr>
            <a:r>
              <a:rPr lang="en-US" sz="1800" spc="2" dirty="0">
                <a:solidFill>
                  <a:srgbClr val="000000"/>
                </a:solidFill>
                <a:latin typeface="Times New Roman" panose="02020603050405020304" pitchFamily="18" charset="0"/>
                <a:cs typeface="Times New Roman" panose="02020603050405020304" pitchFamily="18" charset="0"/>
              </a:rPr>
              <a:t>Department of Computer Science and Engineering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D9847-3089-7878-32F2-809BFFF55120}"/>
              </a:ext>
            </a:extLst>
          </p:cNvPr>
          <p:cNvSpPr>
            <a:spLocks noGrp="1"/>
          </p:cNvSpPr>
          <p:nvPr>
            <p:ph type="title"/>
          </p:nvPr>
        </p:nvSpPr>
        <p:spPr/>
        <p:txBody>
          <a:bodyPr/>
          <a:lstStyle/>
          <a:p>
            <a:r>
              <a:rPr lang="en-US" sz="6600" spc="9" dirty="0">
                <a:solidFill>
                  <a:schemeClr val="accent1">
                    <a:lumMod val="50000"/>
                  </a:schemeClr>
                </a:solidFill>
                <a:latin typeface="Times New Roman" panose="02020603050405020304" pitchFamily="18" charset="0"/>
                <a:cs typeface="Times New Roman" panose="02020603050405020304" pitchFamily="18" charset="0"/>
              </a:rPr>
              <a:t>GitHub Link:</a:t>
            </a:r>
            <a:endParaRPr lang="en-IN" dirty="0"/>
          </a:p>
        </p:txBody>
      </p:sp>
      <p:sp>
        <p:nvSpPr>
          <p:cNvPr id="3" name="Content Placeholder 2">
            <a:extLst>
              <a:ext uri="{FF2B5EF4-FFF2-40B4-BE49-F238E27FC236}">
                <a16:creationId xmlns:a16="http://schemas.microsoft.com/office/drawing/2014/main" id="{41A26343-CA7A-E4B7-5F1A-6B414D483338}"/>
              </a:ext>
            </a:extLst>
          </p:cNvPr>
          <p:cNvSpPr>
            <a:spLocks noGrp="1"/>
          </p:cNvSpPr>
          <p:nvPr>
            <p:ph idx="1"/>
          </p:nvPr>
        </p:nvSpPr>
        <p:spPr/>
        <p:txBody>
          <a:bodyPr/>
          <a:lstStyle/>
          <a:p>
            <a:pPr marL="0" indent="0">
              <a:buNone/>
            </a:pPr>
            <a:r>
              <a:rPr lang="en-US" sz="4400" spc="9" dirty="0">
                <a:solidFill>
                  <a:schemeClr val="accent1">
                    <a:lumMod val="50000"/>
                  </a:schemeClr>
                </a:solidFill>
                <a:latin typeface="Times New Roman" panose="02020603050405020304" pitchFamily="18" charset="0"/>
                <a:cs typeface="Times New Roman" panose="02020603050405020304" pitchFamily="18" charset="0"/>
                <a:hlinkClick r:id="rId2"/>
              </a:rPr>
              <a:t>https://github.com/Koushik20000/210701125-CS19621-PRIEE</a:t>
            </a:r>
            <a:endParaRPr lang="en-US" sz="4400" spc="9" dirty="0">
              <a:solidFill>
                <a:schemeClr val="accent1">
                  <a:lumMod val="50000"/>
                </a:schemeClr>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68497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1212056" y="2343152"/>
            <a:ext cx="15930564" cy="178593"/>
            <a:chOff x="0" y="0"/>
            <a:chExt cx="21240752" cy="238124"/>
          </a:xfrm>
          <a:solidFill>
            <a:schemeClr val="accent1">
              <a:lumMod val="75000"/>
            </a:schemeClr>
          </a:solidFill>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grpFill/>
            <a:ln>
              <a:solidFill>
                <a:schemeClr val="tx1"/>
              </a:solidFill>
            </a:ln>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grpFill/>
            <a:ln>
              <a:solidFill>
                <a:schemeClr val="tx1"/>
              </a:solidFill>
            </a:ln>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grpFill/>
            <a:ln>
              <a:solidFill>
                <a:schemeClr val="tx1"/>
              </a:solidFill>
            </a:ln>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grpFill/>
            <a:ln>
              <a:solidFill>
                <a:schemeClr val="tx1"/>
              </a:solidFill>
            </a:ln>
          </p:spPr>
        </p:sp>
      </p:grpSp>
      <p:sp>
        <p:nvSpPr>
          <p:cNvPr id="8" name="AutoShape 8"/>
          <p:cNvSpPr/>
          <p:nvPr/>
        </p:nvSpPr>
        <p:spPr>
          <a:xfrm rot="3096">
            <a:off x="1212053" y="9258300"/>
            <a:ext cx="15863894" cy="0"/>
          </a:xfrm>
          <a:prstGeom prst="line">
            <a:avLst/>
          </a:prstGeom>
          <a:ln w="9525" cap="rnd">
            <a:solidFill>
              <a:schemeClr val="tx1"/>
            </a:solidFill>
            <a:prstDash val="solid"/>
            <a:headEnd type="none" w="sm" len="sm"/>
            <a:tailEnd type="none" w="sm" len="sm"/>
          </a:ln>
        </p:spPr>
      </p:sp>
      <p:sp>
        <p:nvSpPr>
          <p:cNvPr id="9" name="TextBox 9"/>
          <p:cNvSpPr txBox="1"/>
          <p:nvPr/>
        </p:nvSpPr>
        <p:spPr>
          <a:xfrm>
            <a:off x="1158225" y="4788286"/>
            <a:ext cx="15819150" cy="923330"/>
          </a:xfrm>
          <a:prstGeom prst="rect">
            <a:avLst/>
          </a:prstGeom>
        </p:spPr>
        <p:txBody>
          <a:bodyPr wrap="square" lIns="0" tIns="0" rIns="0" bIns="0" rtlCol="0" anchor="t">
            <a:spAutoFit/>
          </a:bodyPr>
          <a:lstStyle/>
          <a:p>
            <a:pPr algn="ctr">
              <a:lnSpc>
                <a:spcPts val="7200"/>
              </a:lnSpc>
            </a:pPr>
            <a:r>
              <a:rPr lang="en-US" sz="6000" spc="9" dirty="0">
                <a:solidFill>
                  <a:schemeClr val="accent1">
                    <a:lumMod val="50000"/>
                  </a:schemeClr>
                </a:solidFill>
                <a:latin typeface="Times New Roman" panose="02020603050405020304" pitchFamily="18" charset="0"/>
                <a:cs typeface="Times New Roman" panose="02020603050405020304" pitchFamily="18" charset="0"/>
              </a:rPr>
              <a:t>Thank You</a:t>
            </a:r>
          </a:p>
        </p:txBody>
      </p:sp>
      <p:sp>
        <p:nvSpPr>
          <p:cNvPr id="10" name="TextBox 10"/>
          <p:cNvSpPr txBox="1"/>
          <p:nvPr/>
        </p:nvSpPr>
        <p:spPr>
          <a:xfrm>
            <a:off x="6339825" y="9404013"/>
            <a:ext cx="5608350" cy="265714"/>
          </a:xfrm>
          <a:prstGeom prst="rect">
            <a:avLst/>
          </a:prstGeom>
        </p:spPr>
        <p:txBody>
          <a:bodyPr lIns="0" tIns="0" rIns="0" bIns="0" rtlCol="0" anchor="t">
            <a:spAutoFit/>
          </a:bodyPr>
          <a:lstStyle/>
          <a:p>
            <a:pPr algn="ctr">
              <a:lnSpc>
                <a:spcPts val="2160"/>
              </a:lnSpc>
            </a:pPr>
            <a:r>
              <a:rPr lang="en-US" sz="1800" spc="2" dirty="0">
                <a:solidFill>
                  <a:srgbClr val="000000"/>
                </a:solidFill>
                <a:latin typeface="Times New Roman" panose="02020603050405020304" pitchFamily="18" charset="0"/>
                <a:cs typeface="Times New Roman" panose="02020603050405020304" pitchFamily="18" charset="0"/>
              </a:rPr>
              <a:t>Department of Computer Science and Engineering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1212056" y="2343152"/>
            <a:ext cx="15930564" cy="178593"/>
            <a:chOff x="0" y="0"/>
            <a:chExt cx="21240752" cy="238124"/>
          </a:xfrm>
          <a:solidFill>
            <a:schemeClr val="accent1">
              <a:lumMod val="75000"/>
            </a:schemeClr>
          </a:solidFill>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grpFill/>
            <a:ln>
              <a:solidFill>
                <a:schemeClr val="tx1"/>
              </a:solidFill>
            </a:ln>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grpFill/>
            <a:ln>
              <a:solidFill>
                <a:schemeClr val="tx1"/>
              </a:solidFill>
            </a:ln>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grpFill/>
            <a:ln>
              <a:solidFill>
                <a:schemeClr val="tx1"/>
              </a:solidFill>
            </a:ln>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grpFill/>
            <a:ln>
              <a:solidFill>
                <a:schemeClr val="tx1"/>
              </a:solidFill>
            </a:ln>
          </p:spPr>
        </p:sp>
      </p:grpSp>
      <p:sp>
        <p:nvSpPr>
          <p:cNvPr id="8" name="AutoShape 8"/>
          <p:cNvSpPr/>
          <p:nvPr/>
        </p:nvSpPr>
        <p:spPr>
          <a:xfrm rot="3096">
            <a:off x="1212053" y="9258300"/>
            <a:ext cx="15863894" cy="0"/>
          </a:xfrm>
          <a:prstGeom prst="line">
            <a:avLst/>
          </a:prstGeom>
          <a:ln w="9525" cap="rnd">
            <a:solidFill>
              <a:schemeClr val="tx1"/>
            </a:solidFill>
            <a:prstDash val="solid"/>
            <a:headEnd type="none" w="sm" len="sm"/>
            <a:tailEnd type="none" w="sm" len="sm"/>
          </a:ln>
        </p:spPr>
      </p:sp>
      <p:sp>
        <p:nvSpPr>
          <p:cNvPr id="9" name="TextBox 9"/>
          <p:cNvSpPr txBox="1"/>
          <p:nvPr/>
        </p:nvSpPr>
        <p:spPr>
          <a:xfrm>
            <a:off x="1240774" y="493377"/>
            <a:ext cx="15819150" cy="707501"/>
          </a:xfrm>
          <a:prstGeom prst="rect">
            <a:avLst/>
          </a:prstGeom>
        </p:spPr>
        <p:txBody>
          <a:bodyPr lIns="0" tIns="0" rIns="0" bIns="0" rtlCol="0" anchor="t">
            <a:spAutoFit/>
          </a:bodyPr>
          <a:lstStyle/>
          <a:p>
            <a:pPr algn="l">
              <a:lnSpc>
                <a:spcPts val="5759"/>
              </a:lnSpc>
            </a:pPr>
            <a:r>
              <a:rPr lang="en-US" sz="4800" spc="7" dirty="0">
                <a:solidFill>
                  <a:srgbClr val="002060"/>
                </a:solidFill>
                <a:latin typeface="Times New Roman" panose="02020603050405020304" pitchFamily="18" charset="0"/>
                <a:cs typeface="Times New Roman" panose="02020603050405020304" pitchFamily="18" charset="0"/>
              </a:rPr>
              <a:t>Introduction</a:t>
            </a:r>
          </a:p>
        </p:txBody>
      </p:sp>
      <p:sp>
        <p:nvSpPr>
          <p:cNvPr id="10" name="TextBox 10"/>
          <p:cNvSpPr txBox="1"/>
          <p:nvPr/>
        </p:nvSpPr>
        <p:spPr>
          <a:xfrm>
            <a:off x="1224902" y="2598400"/>
            <a:ext cx="15819150" cy="6048375"/>
          </a:xfrm>
          <a:prstGeom prst="rect">
            <a:avLst/>
          </a:prstGeom>
        </p:spPr>
        <p:txBody>
          <a:bodyPr lIns="0" tIns="0" rIns="0" bIns="0" rtlCol="0" anchor="t">
            <a:spAutoFit/>
          </a:bodyPr>
          <a:lstStyle/>
          <a:p>
            <a:pPr marL="651510" lvl="1" indent="-325755" algn="just">
              <a:lnSpc>
                <a:spcPts val="4320"/>
              </a:lnSpc>
              <a:buFont typeface="Arial"/>
              <a:buChar char="•"/>
            </a:pPr>
            <a:r>
              <a:rPr lang="en-US" sz="3600" dirty="0">
                <a:solidFill>
                  <a:srgbClr val="000000"/>
                </a:solidFill>
                <a:latin typeface="Times New Roman"/>
              </a:rPr>
              <a:t>Sentiment analysis on Twitter is a powerful tool for businesses and policymakers due to its real-time data and the brevity of tweets. It provides immediate insights into public opinion, making it a valuable tool for brand monitoring, customer feedback analysis, and gauging public reaction to events and speeches. Twitter's rich and dynamic data make it a dynamic source for sentiment analysis. As natural language processing (NLP) and machine learning techniques advance, the accuracy and applicability of sentiment analysis on Twitter are likely to expand, offering even more profound opportunities for understanding and leveraging public sentiment. With over 330 million monthly active users, Twitter offers a valuable corpus for analyzing public opinion on diverse subjects, including politics, product feedback, and social issues.</a:t>
            </a:r>
          </a:p>
        </p:txBody>
      </p:sp>
      <p:sp>
        <p:nvSpPr>
          <p:cNvPr id="11" name="TextBox 11"/>
          <p:cNvSpPr txBox="1"/>
          <p:nvPr/>
        </p:nvSpPr>
        <p:spPr>
          <a:xfrm>
            <a:off x="6339825" y="9404013"/>
            <a:ext cx="5608350" cy="265714"/>
          </a:xfrm>
          <a:prstGeom prst="rect">
            <a:avLst/>
          </a:prstGeom>
        </p:spPr>
        <p:txBody>
          <a:bodyPr lIns="0" tIns="0" rIns="0" bIns="0" rtlCol="0" anchor="t">
            <a:spAutoFit/>
          </a:bodyPr>
          <a:lstStyle/>
          <a:p>
            <a:pPr algn="ctr">
              <a:lnSpc>
                <a:spcPts val="2160"/>
              </a:lnSpc>
            </a:pPr>
            <a:r>
              <a:rPr lang="en-US" sz="1800" spc="2" dirty="0">
                <a:solidFill>
                  <a:srgbClr val="000000"/>
                </a:solidFill>
                <a:latin typeface="Times New Roman" panose="02020603050405020304" pitchFamily="18" charset="0"/>
                <a:cs typeface="Times New Roman" panose="02020603050405020304" pitchFamily="18" charset="0"/>
              </a:rPr>
              <a:t>Department of Computer Science and Engineering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1212056" y="2343152"/>
            <a:ext cx="15930564" cy="178593"/>
            <a:chOff x="0" y="0"/>
            <a:chExt cx="21240752" cy="238124"/>
          </a:xfrm>
          <a:solidFill>
            <a:schemeClr val="accent1">
              <a:lumMod val="75000"/>
            </a:schemeClr>
          </a:solidFill>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grpFill/>
            <a:ln>
              <a:solidFill>
                <a:schemeClr val="tx1"/>
              </a:solidFill>
            </a:ln>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grpFill/>
            <a:ln>
              <a:solidFill>
                <a:schemeClr val="tx1"/>
              </a:solidFill>
            </a:ln>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grpFill/>
            <a:ln>
              <a:solidFill>
                <a:schemeClr val="tx1"/>
              </a:solidFill>
            </a:ln>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grpFill/>
            <a:ln>
              <a:solidFill>
                <a:schemeClr val="tx1"/>
              </a:solidFill>
            </a:ln>
          </p:spPr>
        </p:sp>
      </p:grpSp>
      <p:sp>
        <p:nvSpPr>
          <p:cNvPr id="8" name="AutoShape 8"/>
          <p:cNvSpPr/>
          <p:nvPr/>
        </p:nvSpPr>
        <p:spPr>
          <a:xfrm rot="3096">
            <a:off x="1212053" y="9258300"/>
            <a:ext cx="15863894" cy="0"/>
          </a:xfrm>
          <a:prstGeom prst="line">
            <a:avLst/>
          </a:prstGeom>
          <a:ln w="9525" cap="rnd">
            <a:solidFill>
              <a:schemeClr val="tx1"/>
            </a:solidFill>
            <a:prstDash val="solid"/>
            <a:headEnd type="none" w="sm" len="sm"/>
            <a:tailEnd type="none" w="sm" len="sm"/>
          </a:ln>
        </p:spPr>
      </p:sp>
      <p:sp>
        <p:nvSpPr>
          <p:cNvPr id="9" name="TextBox 9"/>
          <p:cNvSpPr txBox="1"/>
          <p:nvPr/>
        </p:nvSpPr>
        <p:spPr>
          <a:xfrm>
            <a:off x="1240774" y="493377"/>
            <a:ext cx="15819150" cy="707501"/>
          </a:xfrm>
          <a:prstGeom prst="rect">
            <a:avLst/>
          </a:prstGeom>
        </p:spPr>
        <p:txBody>
          <a:bodyPr lIns="0" tIns="0" rIns="0" bIns="0" rtlCol="0" anchor="t">
            <a:spAutoFit/>
          </a:bodyPr>
          <a:lstStyle/>
          <a:p>
            <a:pPr algn="l">
              <a:lnSpc>
                <a:spcPts val="5759"/>
              </a:lnSpc>
            </a:pPr>
            <a:r>
              <a:rPr lang="en-US" sz="4800" spc="7" dirty="0">
                <a:solidFill>
                  <a:srgbClr val="002060"/>
                </a:solidFill>
                <a:latin typeface="Times New Roman" panose="02020603050405020304" pitchFamily="18" charset="0"/>
                <a:cs typeface="Times New Roman" panose="02020603050405020304" pitchFamily="18" charset="0"/>
              </a:rPr>
              <a:t>Literature</a:t>
            </a:r>
            <a:r>
              <a:rPr lang="en-US" sz="4800" spc="7" dirty="0">
                <a:solidFill>
                  <a:srgbClr val="FF0000"/>
                </a:solidFill>
                <a:latin typeface="DejaVu Sans Bold"/>
              </a:rPr>
              <a:t> </a:t>
            </a:r>
            <a:r>
              <a:rPr lang="en-US" sz="4800" spc="7" dirty="0">
                <a:solidFill>
                  <a:srgbClr val="002060"/>
                </a:solidFill>
                <a:latin typeface="Times New Roman" panose="02020603050405020304" pitchFamily="18" charset="0"/>
                <a:cs typeface="Times New Roman" panose="02020603050405020304" pitchFamily="18" charset="0"/>
              </a:rPr>
              <a:t>Review</a:t>
            </a:r>
          </a:p>
        </p:txBody>
      </p:sp>
      <p:sp>
        <p:nvSpPr>
          <p:cNvPr id="10" name="TextBox 10"/>
          <p:cNvSpPr txBox="1"/>
          <p:nvPr/>
        </p:nvSpPr>
        <p:spPr>
          <a:xfrm>
            <a:off x="1307597" y="3091282"/>
            <a:ext cx="15835023" cy="6065763"/>
          </a:xfrm>
          <a:prstGeom prst="rect">
            <a:avLst/>
          </a:prstGeom>
        </p:spPr>
        <p:txBody>
          <a:bodyPr lIns="0" tIns="0" rIns="0" bIns="0" rtlCol="0" anchor="t">
            <a:spAutoFit/>
          </a:bodyPr>
          <a:lstStyle/>
          <a:p>
            <a:pPr marL="651053" lvl="1" indent="-325526" algn="just">
              <a:lnSpc>
                <a:spcPts val="4320"/>
              </a:lnSpc>
              <a:buFont typeface="Arial"/>
              <a:buChar char="•"/>
            </a:pPr>
            <a:r>
              <a:rPr lang="en-US" sz="3600" dirty="0">
                <a:solidFill>
                  <a:srgbClr val="000000"/>
                </a:solidFill>
                <a:latin typeface="Times New Roman"/>
              </a:rPr>
              <a:t>The study evaluates sentiment in tweets using lexicon-based and machine learning techniques, using 17,189 data points and six classifiers. Support Vector Machine and Multilayer Perceptron were found most accurate.</a:t>
            </a:r>
          </a:p>
          <a:p>
            <a:pPr marL="651053" lvl="1" indent="-325526" algn="just">
              <a:lnSpc>
                <a:spcPts val="4320"/>
              </a:lnSpc>
              <a:buFont typeface="Arial"/>
              <a:buChar char="•"/>
            </a:pPr>
            <a:endParaRPr lang="en-US" sz="3600" dirty="0">
              <a:solidFill>
                <a:srgbClr val="000000"/>
              </a:solidFill>
              <a:latin typeface="Times New Roman"/>
            </a:endParaRPr>
          </a:p>
          <a:p>
            <a:pPr marL="651053" lvl="1" indent="-325526" algn="just">
              <a:lnSpc>
                <a:spcPts val="4320"/>
              </a:lnSpc>
              <a:buFont typeface="Arial"/>
              <a:buChar char="•"/>
            </a:pPr>
            <a:r>
              <a:rPr lang="en-US" sz="3600" dirty="0">
                <a:solidFill>
                  <a:srgbClr val="000000"/>
                </a:solidFill>
                <a:latin typeface="Times New Roman"/>
              </a:rPr>
              <a:t>The paper presents a sentiment analysis dataset with over 200,000 reviews from social media, useful for Chinese language learning and natural language processing, enabling easy creation and assessment of sentiment analysis models.</a:t>
            </a:r>
          </a:p>
          <a:p>
            <a:pPr marL="651053" lvl="1" indent="-325526" algn="just">
              <a:lnSpc>
                <a:spcPts val="4320"/>
              </a:lnSpc>
              <a:buFont typeface="Arial"/>
              <a:buChar char="•"/>
            </a:pPr>
            <a:endParaRPr lang="en-US" sz="3600" dirty="0">
              <a:solidFill>
                <a:srgbClr val="000000"/>
              </a:solidFill>
              <a:latin typeface="Times New Roman"/>
            </a:endParaRPr>
          </a:p>
          <a:p>
            <a:pPr marL="651053" lvl="1" indent="-325526" algn="just">
              <a:lnSpc>
                <a:spcPts val="4320"/>
              </a:lnSpc>
              <a:buFont typeface="Arial"/>
              <a:buChar char="•"/>
            </a:pPr>
            <a:r>
              <a:rPr lang="en-US" sz="3600" dirty="0">
                <a:solidFill>
                  <a:srgbClr val="000000"/>
                </a:solidFill>
                <a:latin typeface="Times New Roman"/>
              </a:rPr>
              <a:t>The study utilizes Twitter data for sentiment analysis, achieving a high accuracy of 93.42% using an ensemble classifier, highlighting its importance in understanding consumer opinions.</a:t>
            </a:r>
          </a:p>
        </p:txBody>
      </p:sp>
      <p:sp>
        <p:nvSpPr>
          <p:cNvPr id="11" name="TextBox 11"/>
          <p:cNvSpPr txBox="1"/>
          <p:nvPr/>
        </p:nvSpPr>
        <p:spPr>
          <a:xfrm>
            <a:off x="6339825" y="9404013"/>
            <a:ext cx="5608350" cy="265714"/>
          </a:xfrm>
          <a:prstGeom prst="rect">
            <a:avLst/>
          </a:prstGeom>
        </p:spPr>
        <p:txBody>
          <a:bodyPr lIns="0" tIns="0" rIns="0" bIns="0" rtlCol="0" anchor="t">
            <a:spAutoFit/>
          </a:bodyPr>
          <a:lstStyle/>
          <a:p>
            <a:pPr algn="ctr">
              <a:lnSpc>
                <a:spcPts val="2160"/>
              </a:lnSpc>
            </a:pPr>
            <a:r>
              <a:rPr lang="en-US" sz="1800" spc="2" dirty="0">
                <a:solidFill>
                  <a:srgbClr val="000000"/>
                </a:solidFill>
                <a:latin typeface="Times New Roman" panose="02020603050405020304" pitchFamily="18" charset="0"/>
                <a:cs typeface="Times New Roman" panose="02020603050405020304" pitchFamily="18" charset="0"/>
              </a:rPr>
              <a:t>Department of Computer Science and Engineering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1212056" y="2343152"/>
            <a:ext cx="15930564" cy="178593"/>
            <a:chOff x="0" y="0"/>
            <a:chExt cx="21240752" cy="238124"/>
          </a:xfrm>
          <a:solidFill>
            <a:schemeClr val="accent1">
              <a:lumMod val="75000"/>
            </a:schemeClr>
          </a:solidFill>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grpFill/>
            <a:ln>
              <a:solidFill>
                <a:schemeClr val="tx1"/>
              </a:solidFill>
            </a:ln>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grpFill/>
            <a:ln>
              <a:solidFill>
                <a:schemeClr val="tx1"/>
              </a:solidFill>
            </a:ln>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grpFill/>
            <a:ln>
              <a:solidFill>
                <a:schemeClr val="tx1"/>
              </a:solidFill>
            </a:ln>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grpFill/>
            <a:ln>
              <a:solidFill>
                <a:schemeClr val="tx1"/>
              </a:solidFill>
            </a:ln>
          </p:spPr>
        </p:sp>
      </p:grpSp>
      <p:sp>
        <p:nvSpPr>
          <p:cNvPr id="8" name="AutoShape 8"/>
          <p:cNvSpPr/>
          <p:nvPr/>
        </p:nvSpPr>
        <p:spPr>
          <a:xfrm rot="3096">
            <a:off x="1212053" y="9258300"/>
            <a:ext cx="15863894" cy="0"/>
          </a:xfrm>
          <a:prstGeom prst="line">
            <a:avLst/>
          </a:prstGeom>
          <a:ln w="9525" cap="rnd">
            <a:solidFill>
              <a:schemeClr val="tx1"/>
            </a:solidFill>
            <a:prstDash val="solid"/>
            <a:headEnd type="none" w="sm" len="sm"/>
            <a:tailEnd type="none" w="sm" len="sm"/>
          </a:ln>
        </p:spPr>
      </p:sp>
      <p:sp>
        <p:nvSpPr>
          <p:cNvPr id="9" name="TextBox 9"/>
          <p:cNvSpPr txBox="1"/>
          <p:nvPr/>
        </p:nvSpPr>
        <p:spPr>
          <a:xfrm>
            <a:off x="1240774" y="493377"/>
            <a:ext cx="15819150" cy="707501"/>
          </a:xfrm>
          <a:prstGeom prst="rect">
            <a:avLst/>
          </a:prstGeom>
        </p:spPr>
        <p:txBody>
          <a:bodyPr lIns="0" tIns="0" rIns="0" bIns="0" rtlCol="0" anchor="t">
            <a:spAutoFit/>
          </a:bodyPr>
          <a:lstStyle/>
          <a:p>
            <a:pPr algn="l">
              <a:lnSpc>
                <a:spcPts val="5759"/>
              </a:lnSpc>
            </a:pPr>
            <a:r>
              <a:rPr lang="en-US" sz="4800" spc="7" dirty="0">
                <a:solidFill>
                  <a:srgbClr val="002060"/>
                </a:solidFill>
                <a:latin typeface="Times New Roman" panose="02020603050405020304" pitchFamily="18" charset="0"/>
                <a:cs typeface="Times New Roman" panose="02020603050405020304" pitchFamily="18" charset="0"/>
              </a:rPr>
              <a:t>Abstract</a:t>
            </a:r>
          </a:p>
        </p:txBody>
      </p:sp>
      <p:sp>
        <p:nvSpPr>
          <p:cNvPr id="10" name="TextBox 10"/>
          <p:cNvSpPr txBox="1"/>
          <p:nvPr/>
        </p:nvSpPr>
        <p:spPr>
          <a:xfrm>
            <a:off x="1459518" y="2652541"/>
            <a:ext cx="15819150" cy="6048375"/>
          </a:xfrm>
          <a:prstGeom prst="rect">
            <a:avLst/>
          </a:prstGeom>
        </p:spPr>
        <p:txBody>
          <a:bodyPr lIns="0" tIns="0" rIns="0" bIns="0" rtlCol="0" anchor="t">
            <a:spAutoFit/>
          </a:bodyPr>
          <a:lstStyle/>
          <a:p>
            <a:pPr algn="just">
              <a:lnSpc>
                <a:spcPts val="4320"/>
              </a:lnSpc>
            </a:pPr>
            <a:r>
              <a:rPr lang="en-US" sz="3600" dirty="0">
                <a:solidFill>
                  <a:srgbClr val="000000"/>
                </a:solidFill>
                <a:latin typeface="Times New Roman"/>
              </a:rPr>
              <a:t>Sentiment Analysis involves analyzing the sentiments conveyed in tweets to gain a deeper understanding of the emotions expressed. This process is commonly utilized in data analysis for computational purposes. To begin, it is necessary to source the essential datasets from platforms like Kaggle to facilitate the project. At the initial process basic python packages like pandas, mat plot, sci-kit learn. Once this cleaning process is complete, the refined datasets can be inputted into the model for evaluation. Initially, the comments within the datasets may exhibit biased tendencies. However, through the integration of the ER library, these datasets undergo a transformation using oversampling or down sampling/under sampling, becoming more impartial and allowing for a clearer distinction between positive and negative comments.</a:t>
            </a:r>
          </a:p>
        </p:txBody>
      </p:sp>
      <p:sp>
        <p:nvSpPr>
          <p:cNvPr id="11" name="TextBox 11"/>
          <p:cNvSpPr txBox="1"/>
          <p:nvPr/>
        </p:nvSpPr>
        <p:spPr>
          <a:xfrm>
            <a:off x="6339825" y="9404013"/>
            <a:ext cx="5608350" cy="265714"/>
          </a:xfrm>
          <a:prstGeom prst="rect">
            <a:avLst/>
          </a:prstGeom>
        </p:spPr>
        <p:txBody>
          <a:bodyPr lIns="0" tIns="0" rIns="0" bIns="0" rtlCol="0" anchor="t">
            <a:spAutoFit/>
          </a:bodyPr>
          <a:lstStyle/>
          <a:p>
            <a:pPr algn="ctr">
              <a:lnSpc>
                <a:spcPts val="2160"/>
              </a:lnSpc>
            </a:pPr>
            <a:r>
              <a:rPr lang="en-US" sz="1800" spc="2" dirty="0">
                <a:solidFill>
                  <a:srgbClr val="000000"/>
                </a:solidFill>
                <a:latin typeface="Times New Roman" panose="02020603050405020304" pitchFamily="18" charset="0"/>
                <a:cs typeface="Times New Roman" panose="02020603050405020304" pitchFamily="18" charset="0"/>
              </a:rPr>
              <a:t>Department of Computer Science and Engineering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1212056" y="1504496"/>
            <a:ext cx="15930564" cy="178593"/>
            <a:chOff x="0" y="0"/>
            <a:chExt cx="21240752" cy="238124"/>
          </a:xfrm>
          <a:solidFill>
            <a:schemeClr val="accent1">
              <a:lumMod val="75000"/>
            </a:schemeClr>
          </a:solidFill>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grpFill/>
            <a:ln>
              <a:solidFill>
                <a:schemeClr val="tx1"/>
              </a:solidFill>
            </a:ln>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grpFill/>
            <a:ln>
              <a:solidFill>
                <a:schemeClr val="tx1"/>
              </a:solidFill>
            </a:ln>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grpFill/>
            <a:ln>
              <a:solidFill>
                <a:schemeClr val="tx1"/>
              </a:solidFill>
            </a:ln>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grpFill/>
            <a:ln>
              <a:solidFill>
                <a:schemeClr val="tx1"/>
              </a:solidFill>
            </a:ln>
          </p:spPr>
        </p:sp>
      </p:grpSp>
      <p:sp>
        <p:nvSpPr>
          <p:cNvPr id="8" name="AutoShape 8"/>
          <p:cNvSpPr/>
          <p:nvPr/>
        </p:nvSpPr>
        <p:spPr>
          <a:xfrm>
            <a:off x="1212056" y="9580225"/>
            <a:ext cx="15863887" cy="14288"/>
          </a:xfrm>
          <a:prstGeom prst="line">
            <a:avLst/>
          </a:prstGeom>
          <a:ln w="9525" cap="rnd">
            <a:solidFill>
              <a:schemeClr val="tx1"/>
            </a:solidFill>
            <a:prstDash val="solid"/>
            <a:headEnd type="none" w="sm" len="sm"/>
            <a:tailEnd type="none" w="sm" len="sm"/>
          </a:ln>
        </p:spPr>
      </p:sp>
      <p:sp>
        <p:nvSpPr>
          <p:cNvPr id="9" name="Freeform 9"/>
          <p:cNvSpPr/>
          <p:nvPr/>
        </p:nvSpPr>
        <p:spPr>
          <a:xfrm>
            <a:off x="5787375" y="1829444"/>
            <a:ext cx="6160800" cy="7680573"/>
          </a:xfrm>
          <a:custGeom>
            <a:avLst/>
            <a:gdLst/>
            <a:ahLst/>
            <a:cxnLst/>
            <a:rect l="l" t="t" r="r" b="b"/>
            <a:pathLst>
              <a:path w="6160800" h="7680573">
                <a:moveTo>
                  <a:pt x="0" y="0"/>
                </a:moveTo>
                <a:lnTo>
                  <a:pt x="6160800" y="0"/>
                </a:lnTo>
                <a:lnTo>
                  <a:pt x="6160800" y="7680573"/>
                </a:lnTo>
                <a:lnTo>
                  <a:pt x="0" y="7680573"/>
                </a:lnTo>
                <a:lnTo>
                  <a:pt x="0" y="0"/>
                </a:lnTo>
                <a:close/>
              </a:path>
            </a:pathLst>
          </a:custGeom>
          <a:blipFill>
            <a:blip r:embed="rId2"/>
            <a:stretch>
              <a:fillRect/>
            </a:stretch>
          </a:blipFill>
        </p:spPr>
      </p:sp>
      <p:sp>
        <p:nvSpPr>
          <p:cNvPr id="10" name="TextBox 10"/>
          <p:cNvSpPr txBox="1"/>
          <p:nvPr/>
        </p:nvSpPr>
        <p:spPr>
          <a:xfrm>
            <a:off x="1240774" y="493377"/>
            <a:ext cx="15819150" cy="707501"/>
          </a:xfrm>
          <a:prstGeom prst="rect">
            <a:avLst/>
          </a:prstGeom>
        </p:spPr>
        <p:txBody>
          <a:bodyPr lIns="0" tIns="0" rIns="0" bIns="0" rtlCol="0" anchor="t">
            <a:spAutoFit/>
          </a:bodyPr>
          <a:lstStyle/>
          <a:p>
            <a:pPr algn="l">
              <a:lnSpc>
                <a:spcPts val="5759"/>
              </a:lnSpc>
            </a:pPr>
            <a:r>
              <a:rPr lang="en-US" sz="4800" spc="7" dirty="0">
                <a:solidFill>
                  <a:schemeClr val="accent1">
                    <a:lumMod val="50000"/>
                  </a:schemeClr>
                </a:solidFill>
                <a:latin typeface="Times New Roman" panose="02020603050405020304" pitchFamily="18" charset="0"/>
                <a:cs typeface="Times New Roman" panose="02020603050405020304" pitchFamily="18" charset="0"/>
              </a:rPr>
              <a:t>System</a:t>
            </a:r>
            <a:r>
              <a:rPr lang="en-US" sz="4800" spc="7" dirty="0">
                <a:solidFill>
                  <a:schemeClr val="accent1">
                    <a:lumMod val="50000"/>
                  </a:schemeClr>
                </a:solidFill>
                <a:latin typeface="DejaVu Sans Bold"/>
              </a:rPr>
              <a:t> </a:t>
            </a:r>
            <a:r>
              <a:rPr lang="en-US" sz="4800" spc="7" dirty="0">
                <a:solidFill>
                  <a:schemeClr val="accent1">
                    <a:lumMod val="50000"/>
                  </a:schemeClr>
                </a:solidFill>
                <a:latin typeface="Times New Roman" panose="02020603050405020304" pitchFamily="18" charset="0"/>
                <a:cs typeface="Times New Roman" panose="02020603050405020304" pitchFamily="18" charset="0"/>
              </a:rPr>
              <a:t>Architecture</a:t>
            </a:r>
          </a:p>
        </p:txBody>
      </p:sp>
      <p:sp>
        <p:nvSpPr>
          <p:cNvPr id="11" name="TextBox 11"/>
          <p:cNvSpPr txBox="1"/>
          <p:nvPr/>
        </p:nvSpPr>
        <p:spPr>
          <a:xfrm>
            <a:off x="6339825" y="9665494"/>
            <a:ext cx="5608350" cy="265714"/>
          </a:xfrm>
          <a:prstGeom prst="rect">
            <a:avLst/>
          </a:prstGeom>
        </p:spPr>
        <p:txBody>
          <a:bodyPr lIns="0" tIns="0" rIns="0" bIns="0" rtlCol="0" anchor="t">
            <a:spAutoFit/>
          </a:bodyPr>
          <a:lstStyle/>
          <a:p>
            <a:pPr algn="ctr">
              <a:lnSpc>
                <a:spcPts val="2160"/>
              </a:lnSpc>
            </a:pPr>
            <a:r>
              <a:rPr lang="en-US" sz="1800" spc="2" dirty="0">
                <a:solidFill>
                  <a:srgbClr val="000000"/>
                </a:solidFill>
                <a:latin typeface="Times New Roman" panose="02020603050405020304" pitchFamily="18" charset="0"/>
                <a:cs typeface="Times New Roman" panose="02020603050405020304" pitchFamily="18" charset="0"/>
              </a:rPr>
              <a:t>Department of Computer Science and Engineering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1212056" y="2343152"/>
            <a:ext cx="15930564" cy="178593"/>
            <a:chOff x="0" y="0"/>
            <a:chExt cx="21240752" cy="238124"/>
          </a:xfrm>
          <a:solidFill>
            <a:schemeClr val="accent1">
              <a:lumMod val="75000"/>
            </a:schemeClr>
          </a:solidFill>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grpFill/>
            <a:ln>
              <a:solidFill>
                <a:schemeClr val="tx1"/>
              </a:solidFill>
            </a:ln>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grpFill/>
            <a:ln>
              <a:solidFill>
                <a:schemeClr val="tx1"/>
              </a:solidFill>
            </a:ln>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grpFill/>
            <a:ln>
              <a:solidFill>
                <a:schemeClr val="tx1"/>
              </a:solidFill>
            </a:ln>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grpFill/>
            <a:ln>
              <a:solidFill>
                <a:schemeClr val="tx1"/>
              </a:solidFill>
            </a:ln>
          </p:spPr>
        </p:sp>
      </p:grpSp>
      <p:sp>
        <p:nvSpPr>
          <p:cNvPr id="8" name="AutoShape 8"/>
          <p:cNvSpPr/>
          <p:nvPr/>
        </p:nvSpPr>
        <p:spPr>
          <a:xfrm rot="3096">
            <a:off x="1212053" y="9258300"/>
            <a:ext cx="15863894" cy="0"/>
          </a:xfrm>
          <a:prstGeom prst="line">
            <a:avLst/>
          </a:prstGeom>
          <a:ln w="9525" cap="rnd">
            <a:solidFill>
              <a:schemeClr val="tx1"/>
            </a:solidFill>
            <a:prstDash val="solid"/>
            <a:headEnd type="none" w="sm" len="sm"/>
            <a:tailEnd type="none" w="sm" len="sm"/>
          </a:ln>
        </p:spPr>
      </p:sp>
      <p:sp>
        <p:nvSpPr>
          <p:cNvPr id="9" name="TextBox 9"/>
          <p:cNvSpPr txBox="1"/>
          <p:nvPr/>
        </p:nvSpPr>
        <p:spPr>
          <a:xfrm>
            <a:off x="1240774" y="493377"/>
            <a:ext cx="15819150" cy="707501"/>
          </a:xfrm>
          <a:prstGeom prst="rect">
            <a:avLst/>
          </a:prstGeom>
        </p:spPr>
        <p:txBody>
          <a:bodyPr lIns="0" tIns="0" rIns="0" bIns="0" rtlCol="0" anchor="t">
            <a:spAutoFit/>
          </a:bodyPr>
          <a:lstStyle/>
          <a:p>
            <a:pPr algn="l">
              <a:lnSpc>
                <a:spcPts val="5759"/>
              </a:lnSpc>
            </a:pPr>
            <a:r>
              <a:rPr lang="en-US" sz="4800" spc="7" dirty="0">
                <a:solidFill>
                  <a:schemeClr val="accent1">
                    <a:lumMod val="50000"/>
                  </a:schemeClr>
                </a:solidFill>
                <a:latin typeface="Times New Roman" panose="02020603050405020304" pitchFamily="18" charset="0"/>
                <a:cs typeface="Times New Roman" panose="02020603050405020304" pitchFamily="18" charset="0"/>
              </a:rPr>
              <a:t>List of Modules</a:t>
            </a:r>
          </a:p>
        </p:txBody>
      </p:sp>
      <p:sp>
        <p:nvSpPr>
          <p:cNvPr id="10" name="TextBox 10"/>
          <p:cNvSpPr txBox="1"/>
          <p:nvPr/>
        </p:nvSpPr>
        <p:spPr>
          <a:xfrm>
            <a:off x="985688" y="2783762"/>
            <a:ext cx="15819150" cy="3333750"/>
          </a:xfrm>
          <a:prstGeom prst="rect">
            <a:avLst/>
          </a:prstGeom>
        </p:spPr>
        <p:txBody>
          <a:bodyPr lIns="0" tIns="0" rIns="0" bIns="0" rtlCol="0" anchor="t">
            <a:spAutoFit/>
          </a:bodyPr>
          <a:lstStyle/>
          <a:p>
            <a:pPr marL="727710" lvl="1" indent="-363855" algn="l">
              <a:lnSpc>
                <a:spcPts val="4320"/>
              </a:lnSpc>
              <a:buFont typeface="Arial"/>
              <a:buChar char="•"/>
            </a:pPr>
            <a:r>
              <a:rPr lang="en-US" sz="3600" dirty="0">
                <a:solidFill>
                  <a:srgbClr val="000000"/>
                </a:solidFill>
                <a:latin typeface="Times New Roman Bold"/>
              </a:rPr>
              <a:t>INPUT DATA SET</a:t>
            </a:r>
          </a:p>
          <a:p>
            <a:pPr marL="727405" lvl="1" indent="-363703" algn="l">
              <a:lnSpc>
                <a:spcPts val="4320"/>
              </a:lnSpc>
              <a:buFont typeface="Arial"/>
              <a:buChar char="•"/>
            </a:pPr>
            <a:r>
              <a:rPr lang="en-US" sz="3600" dirty="0">
                <a:solidFill>
                  <a:srgbClr val="000000"/>
                </a:solidFill>
                <a:latin typeface="Times New Roman Bold"/>
              </a:rPr>
              <a:t>PRE-PROCESSING</a:t>
            </a:r>
          </a:p>
          <a:p>
            <a:pPr marL="727405" lvl="1" indent="-363703" algn="l">
              <a:lnSpc>
                <a:spcPts val="4320"/>
              </a:lnSpc>
              <a:buFont typeface="Arial"/>
              <a:buChar char="•"/>
            </a:pPr>
            <a:r>
              <a:rPr lang="en-US" sz="3600" dirty="0">
                <a:solidFill>
                  <a:srgbClr val="000000"/>
                </a:solidFill>
                <a:latin typeface="Times New Roman Bold"/>
              </a:rPr>
              <a:t>TRAINING AND TESTING OF MODULES</a:t>
            </a:r>
          </a:p>
          <a:p>
            <a:pPr marL="727710" lvl="1" indent="-363855" algn="l">
              <a:lnSpc>
                <a:spcPts val="4320"/>
              </a:lnSpc>
              <a:buFont typeface="Arial"/>
              <a:buChar char="•"/>
            </a:pPr>
            <a:r>
              <a:rPr lang="en-US" sz="3600" dirty="0">
                <a:solidFill>
                  <a:srgbClr val="000000"/>
                </a:solidFill>
                <a:latin typeface="Times New Roman Bold"/>
              </a:rPr>
              <a:t>HANDLING IMBALANCE DATA</a:t>
            </a:r>
          </a:p>
          <a:p>
            <a:pPr marL="727710" lvl="1" indent="-363855" algn="l">
              <a:lnSpc>
                <a:spcPts val="4320"/>
              </a:lnSpc>
              <a:buFont typeface="Arial"/>
              <a:buChar char="•"/>
            </a:pPr>
            <a:r>
              <a:rPr lang="en-US" sz="3600" dirty="0">
                <a:solidFill>
                  <a:srgbClr val="000000"/>
                </a:solidFill>
                <a:latin typeface="Times New Roman Bold"/>
              </a:rPr>
              <a:t>CLASSIFYING THE DATA</a:t>
            </a:r>
          </a:p>
          <a:p>
            <a:pPr marL="727710" lvl="1" indent="-363855" algn="l">
              <a:lnSpc>
                <a:spcPts val="4320"/>
              </a:lnSpc>
              <a:buFont typeface="Arial"/>
              <a:buChar char="•"/>
            </a:pPr>
            <a:r>
              <a:rPr lang="en-US" sz="3600" dirty="0">
                <a:solidFill>
                  <a:srgbClr val="000000"/>
                </a:solidFill>
                <a:latin typeface="Times New Roman Bold"/>
              </a:rPr>
              <a:t>F1 SCORE</a:t>
            </a:r>
          </a:p>
        </p:txBody>
      </p:sp>
      <p:sp>
        <p:nvSpPr>
          <p:cNvPr id="11" name="TextBox 11"/>
          <p:cNvSpPr txBox="1"/>
          <p:nvPr/>
        </p:nvSpPr>
        <p:spPr>
          <a:xfrm>
            <a:off x="6339825" y="9404013"/>
            <a:ext cx="5608350" cy="265714"/>
          </a:xfrm>
          <a:prstGeom prst="rect">
            <a:avLst/>
          </a:prstGeom>
        </p:spPr>
        <p:txBody>
          <a:bodyPr lIns="0" tIns="0" rIns="0" bIns="0" rtlCol="0" anchor="t">
            <a:spAutoFit/>
          </a:bodyPr>
          <a:lstStyle/>
          <a:p>
            <a:pPr algn="ctr">
              <a:lnSpc>
                <a:spcPts val="2160"/>
              </a:lnSpc>
            </a:pPr>
            <a:r>
              <a:rPr lang="en-US" sz="1800" spc="2" dirty="0">
                <a:solidFill>
                  <a:srgbClr val="000000"/>
                </a:solidFill>
                <a:latin typeface="Times New Roman" panose="02020603050405020304" pitchFamily="18" charset="0"/>
                <a:cs typeface="Times New Roman" panose="02020603050405020304" pitchFamily="18" charset="0"/>
              </a:rPr>
              <a:t>Department of Computer Science and Engineering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1212056" y="2343152"/>
            <a:ext cx="15930564" cy="178593"/>
            <a:chOff x="0" y="0"/>
            <a:chExt cx="21240752" cy="238124"/>
          </a:xfrm>
          <a:solidFill>
            <a:schemeClr val="accent1">
              <a:lumMod val="75000"/>
            </a:schemeClr>
          </a:solidFill>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grpFill/>
            <a:ln>
              <a:solidFill>
                <a:schemeClr val="tx1"/>
              </a:solidFill>
            </a:ln>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grpFill/>
            <a:ln>
              <a:solidFill>
                <a:schemeClr val="tx1"/>
              </a:solidFill>
            </a:ln>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grpFill/>
            <a:ln>
              <a:solidFill>
                <a:schemeClr val="tx1"/>
              </a:solidFill>
            </a:ln>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grpFill/>
            <a:ln>
              <a:solidFill>
                <a:schemeClr val="tx1"/>
              </a:solidFill>
            </a:ln>
          </p:spPr>
        </p:sp>
      </p:grpSp>
      <p:sp>
        <p:nvSpPr>
          <p:cNvPr id="8" name="AutoShape 8"/>
          <p:cNvSpPr/>
          <p:nvPr/>
        </p:nvSpPr>
        <p:spPr>
          <a:xfrm rot="3096">
            <a:off x="1212053" y="9258300"/>
            <a:ext cx="15863894" cy="0"/>
          </a:xfrm>
          <a:prstGeom prst="line">
            <a:avLst/>
          </a:prstGeom>
          <a:ln w="9525" cap="rnd">
            <a:solidFill>
              <a:schemeClr val="tx1"/>
            </a:solidFill>
            <a:prstDash val="solid"/>
            <a:headEnd type="none" w="sm" len="sm"/>
            <a:tailEnd type="none" w="sm" len="sm"/>
          </a:ln>
        </p:spPr>
      </p:sp>
      <p:sp>
        <p:nvSpPr>
          <p:cNvPr id="9" name="TextBox 9"/>
          <p:cNvSpPr txBox="1"/>
          <p:nvPr/>
        </p:nvSpPr>
        <p:spPr>
          <a:xfrm>
            <a:off x="1158075" y="1108383"/>
            <a:ext cx="15819150" cy="766748"/>
          </a:xfrm>
          <a:prstGeom prst="rect">
            <a:avLst/>
          </a:prstGeom>
        </p:spPr>
        <p:txBody>
          <a:bodyPr lIns="0" tIns="0" rIns="0" bIns="0" rtlCol="0" anchor="t">
            <a:spAutoFit/>
          </a:bodyPr>
          <a:lstStyle/>
          <a:p>
            <a:pPr algn="l">
              <a:lnSpc>
                <a:spcPts val="6839"/>
              </a:lnSpc>
            </a:pPr>
            <a:r>
              <a:rPr lang="en-US" sz="3900" b="1" spc="9" dirty="0">
                <a:solidFill>
                  <a:srgbClr val="000000"/>
                </a:solidFill>
                <a:latin typeface="Times New Roman" panose="02020603050405020304" pitchFamily="18" charset="0"/>
                <a:cs typeface="Times New Roman" panose="02020603050405020304" pitchFamily="18" charset="0"/>
              </a:rPr>
              <a:t>INPUT</a:t>
            </a:r>
          </a:p>
        </p:txBody>
      </p:sp>
      <p:sp>
        <p:nvSpPr>
          <p:cNvPr id="10" name="TextBox 10"/>
          <p:cNvSpPr txBox="1"/>
          <p:nvPr/>
        </p:nvSpPr>
        <p:spPr>
          <a:xfrm>
            <a:off x="1219200" y="2705329"/>
            <a:ext cx="15819150" cy="4962897"/>
          </a:xfrm>
          <a:prstGeom prst="rect">
            <a:avLst/>
          </a:prstGeom>
        </p:spPr>
        <p:txBody>
          <a:bodyPr lIns="0" tIns="0" rIns="0" bIns="0" rtlCol="0" anchor="t">
            <a:spAutoFit/>
          </a:bodyPr>
          <a:lstStyle/>
          <a:p>
            <a:pPr marL="571500" indent="-571500" algn="just">
              <a:lnSpc>
                <a:spcPts val="4320"/>
              </a:lnSpc>
              <a:buFont typeface="Arial" panose="020B0604020202020204" pitchFamily="34" charset="0"/>
              <a:buChar char="•"/>
            </a:pPr>
            <a:r>
              <a:rPr lang="en-US" sz="3600" dirty="0">
                <a:solidFill>
                  <a:srgbClr val="000000"/>
                </a:solidFill>
                <a:latin typeface="Times New Roman"/>
              </a:rPr>
              <a:t>it is necessary to source the essential datasets from platforms like Kaggle to facilitate the project. At the initial process basic python packages like pandas, mat plot, sci-kit learn. Once this cleaning process is complete, the refined datasets can be inputted into the model for evaluation. </a:t>
            </a:r>
          </a:p>
          <a:p>
            <a:pPr marL="571500" indent="-571500" algn="just">
              <a:lnSpc>
                <a:spcPts val="4320"/>
              </a:lnSpc>
              <a:buFont typeface="Arial" panose="020B0604020202020204" pitchFamily="34" charset="0"/>
              <a:buChar char="•"/>
            </a:pPr>
            <a:r>
              <a:rPr lang="en-US" sz="3600" dirty="0">
                <a:solidFill>
                  <a:srgbClr val="000000"/>
                </a:solidFill>
                <a:latin typeface="Times New Roman"/>
              </a:rPr>
              <a:t>Initially, the comments within the datasets may exhibit biased tendencies. However, through the integration of the ER library, these datasets undergo a transformation using oversampling or down sampling/under sampling, becoming more impartial and allowing for a clearer distinction between positive and negative comments.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1212056" y="2343152"/>
            <a:ext cx="15930564" cy="178593"/>
            <a:chOff x="0" y="0"/>
            <a:chExt cx="21240752" cy="238124"/>
          </a:xfrm>
          <a:solidFill>
            <a:schemeClr val="accent1">
              <a:lumMod val="75000"/>
            </a:schemeClr>
          </a:solidFill>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grpFill/>
            <a:ln>
              <a:solidFill>
                <a:schemeClr val="tx1"/>
              </a:solidFill>
            </a:ln>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grpFill/>
            <a:ln>
              <a:solidFill>
                <a:schemeClr val="tx1"/>
              </a:solidFill>
            </a:ln>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grpFill/>
            <a:ln>
              <a:solidFill>
                <a:schemeClr val="tx1"/>
              </a:solidFill>
            </a:ln>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grpFill/>
            <a:ln>
              <a:solidFill>
                <a:schemeClr val="tx1"/>
              </a:solidFill>
            </a:ln>
          </p:spPr>
        </p:sp>
      </p:grpSp>
      <p:sp>
        <p:nvSpPr>
          <p:cNvPr id="8" name="AutoShape 8"/>
          <p:cNvSpPr/>
          <p:nvPr/>
        </p:nvSpPr>
        <p:spPr>
          <a:xfrm rot="3096">
            <a:off x="1212053" y="9258300"/>
            <a:ext cx="15863894" cy="0"/>
          </a:xfrm>
          <a:prstGeom prst="line">
            <a:avLst/>
          </a:prstGeom>
          <a:ln w="9525" cap="rnd">
            <a:solidFill>
              <a:schemeClr val="tx1"/>
            </a:solidFill>
            <a:prstDash val="solid"/>
            <a:headEnd type="none" w="sm" len="sm"/>
            <a:tailEnd type="none" w="sm" len="sm"/>
          </a:ln>
        </p:spPr>
      </p:sp>
      <p:sp>
        <p:nvSpPr>
          <p:cNvPr id="9" name="TextBox 9"/>
          <p:cNvSpPr txBox="1"/>
          <p:nvPr/>
        </p:nvSpPr>
        <p:spPr>
          <a:xfrm>
            <a:off x="1212056" y="1283751"/>
            <a:ext cx="15819150" cy="577081"/>
          </a:xfrm>
          <a:prstGeom prst="rect">
            <a:avLst/>
          </a:prstGeom>
        </p:spPr>
        <p:txBody>
          <a:bodyPr lIns="0" tIns="0" rIns="0" bIns="0" rtlCol="0" anchor="t">
            <a:spAutoFit/>
          </a:bodyPr>
          <a:lstStyle/>
          <a:p>
            <a:pPr algn="l">
              <a:lnSpc>
                <a:spcPts val="4500"/>
              </a:lnSpc>
            </a:pPr>
            <a:r>
              <a:rPr lang="en-US" sz="3900" dirty="0">
                <a:solidFill>
                  <a:srgbClr val="000000"/>
                </a:solidFill>
                <a:latin typeface="Times New Roman Bold"/>
              </a:rPr>
              <a:t>PRE-PROCESSING</a:t>
            </a:r>
          </a:p>
        </p:txBody>
      </p:sp>
      <p:sp>
        <p:nvSpPr>
          <p:cNvPr id="10" name="TextBox 10"/>
          <p:cNvSpPr txBox="1"/>
          <p:nvPr/>
        </p:nvSpPr>
        <p:spPr>
          <a:xfrm>
            <a:off x="1224902" y="2541250"/>
            <a:ext cx="15819150" cy="7001084"/>
          </a:xfrm>
          <a:prstGeom prst="rect">
            <a:avLst/>
          </a:prstGeom>
        </p:spPr>
        <p:txBody>
          <a:bodyPr lIns="0" tIns="0" rIns="0" bIns="0" rtlCol="0" anchor="t">
            <a:spAutoFit/>
          </a:bodyPr>
          <a:lstStyle/>
          <a:p>
            <a:pPr marL="571500" indent="-571500" algn="just">
              <a:lnSpc>
                <a:spcPts val="4967"/>
              </a:lnSpc>
              <a:buFont typeface="Arial" panose="020B0604020202020204" pitchFamily="34" charset="0"/>
              <a:buChar char="•"/>
            </a:pPr>
            <a:r>
              <a:rPr lang="en-US" sz="3600" dirty="0">
                <a:solidFill>
                  <a:srgbClr val="000000"/>
                </a:solidFill>
                <a:latin typeface="Times New Roman"/>
              </a:rPr>
              <a:t> Expanding the model's capacity for estimation by adding new features or changing the existing ones. This could involve creating polynomial features, communication terms, or feature extraction from date or text variables.</a:t>
            </a:r>
          </a:p>
          <a:p>
            <a:pPr marL="571500" indent="-571500" algn="just">
              <a:lnSpc>
                <a:spcPts val="4967"/>
              </a:lnSpc>
              <a:buFont typeface="Arial" panose="020B0604020202020204" pitchFamily="34" charset="0"/>
              <a:buChar char="•"/>
            </a:pPr>
            <a:r>
              <a:rPr lang="en-US" sz="3600" dirty="0">
                <a:solidFill>
                  <a:srgbClr val="000000"/>
                </a:solidFill>
                <a:latin typeface="Times New Roman"/>
              </a:rPr>
              <a:t> Combining data from several sources into a single dataset and providing connectivity and consistency across datasets. Decreasing the dataset's feature weigh to boost the accuracy of processing and lower the chance of over fitting. This can be achieved by using methods such as methods of selecting features or principal component analysis (PCA). </a:t>
            </a:r>
          </a:p>
          <a:p>
            <a:pPr marL="571500" indent="-571500" algn="just">
              <a:lnSpc>
                <a:spcPts val="4967"/>
              </a:lnSpc>
              <a:buFont typeface="Arial" panose="020B0604020202020204" pitchFamily="34" charset="0"/>
              <a:buChar char="•"/>
            </a:pPr>
            <a:r>
              <a:rPr lang="en-US" sz="3600" dirty="0">
                <a:solidFill>
                  <a:srgbClr val="000000"/>
                </a:solidFill>
                <a:latin typeface="Times New Roman"/>
              </a:rPr>
              <a:t>Doing the execution of these preprocessing procedures, analysts can ensure that the data is correctly formatted for analysis, leading in more exact and trusted results from machine learning models.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1212056" y="2343152"/>
            <a:ext cx="15930564" cy="178593"/>
            <a:chOff x="0" y="0"/>
            <a:chExt cx="21240752" cy="238124"/>
          </a:xfrm>
          <a:solidFill>
            <a:schemeClr val="accent1">
              <a:lumMod val="75000"/>
            </a:schemeClr>
          </a:solidFill>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grpFill/>
            <a:ln>
              <a:solidFill>
                <a:schemeClr val="tx1"/>
              </a:solidFill>
            </a:ln>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grpFill/>
            <a:ln>
              <a:solidFill>
                <a:schemeClr val="tx1"/>
              </a:solidFill>
            </a:ln>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grpFill/>
            <a:ln>
              <a:solidFill>
                <a:schemeClr val="tx1"/>
              </a:solidFill>
            </a:ln>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grpFill/>
            <a:ln>
              <a:solidFill>
                <a:schemeClr val="tx1"/>
              </a:solidFill>
            </a:ln>
          </p:spPr>
        </p:sp>
      </p:grpSp>
      <p:sp>
        <p:nvSpPr>
          <p:cNvPr id="8" name="AutoShape 8"/>
          <p:cNvSpPr/>
          <p:nvPr/>
        </p:nvSpPr>
        <p:spPr>
          <a:xfrm rot="3096">
            <a:off x="1212053" y="9258300"/>
            <a:ext cx="15863894" cy="0"/>
          </a:xfrm>
          <a:prstGeom prst="line">
            <a:avLst/>
          </a:prstGeom>
          <a:ln w="9525" cap="rnd">
            <a:solidFill>
              <a:schemeClr val="tx1"/>
            </a:solidFill>
            <a:prstDash val="solid"/>
            <a:headEnd type="none" w="sm" len="sm"/>
            <a:tailEnd type="none" w="sm" len="sm"/>
          </a:ln>
        </p:spPr>
      </p:sp>
      <p:sp>
        <p:nvSpPr>
          <p:cNvPr id="9" name="TextBox 9"/>
          <p:cNvSpPr txBox="1"/>
          <p:nvPr/>
        </p:nvSpPr>
        <p:spPr>
          <a:xfrm>
            <a:off x="1192488" y="1273743"/>
            <a:ext cx="15819150" cy="666750"/>
          </a:xfrm>
          <a:prstGeom prst="rect">
            <a:avLst/>
          </a:prstGeom>
        </p:spPr>
        <p:txBody>
          <a:bodyPr lIns="0" tIns="0" rIns="0" bIns="0" rtlCol="0" anchor="t">
            <a:spAutoFit/>
          </a:bodyPr>
          <a:lstStyle/>
          <a:p>
            <a:pPr algn="l">
              <a:lnSpc>
                <a:spcPts val="4680"/>
              </a:lnSpc>
            </a:pPr>
            <a:r>
              <a:rPr lang="en-US" sz="3900" dirty="0">
                <a:solidFill>
                  <a:srgbClr val="000000"/>
                </a:solidFill>
                <a:latin typeface="Times New Roman Bold"/>
              </a:rPr>
              <a:t>TRAINING AND TESTING OF MODULES</a:t>
            </a:r>
          </a:p>
        </p:txBody>
      </p:sp>
      <p:sp>
        <p:nvSpPr>
          <p:cNvPr id="10" name="TextBox 10"/>
          <p:cNvSpPr txBox="1"/>
          <p:nvPr/>
        </p:nvSpPr>
        <p:spPr>
          <a:xfrm>
            <a:off x="1224902" y="2598400"/>
            <a:ext cx="15819150" cy="6065763"/>
          </a:xfrm>
          <a:prstGeom prst="rect">
            <a:avLst/>
          </a:prstGeom>
        </p:spPr>
        <p:txBody>
          <a:bodyPr lIns="0" tIns="0" rIns="0" bIns="0" rtlCol="0" anchor="t">
            <a:spAutoFit/>
          </a:bodyPr>
          <a:lstStyle/>
          <a:p>
            <a:pPr marL="571500" indent="-571500" algn="just">
              <a:lnSpc>
                <a:spcPts val="4320"/>
              </a:lnSpc>
              <a:buFont typeface="Arial" panose="020B0604020202020204" pitchFamily="34" charset="0"/>
              <a:buChar char="•"/>
            </a:pPr>
            <a:r>
              <a:rPr lang="en-US" sz="3600" dirty="0">
                <a:solidFill>
                  <a:srgbClr val="000000"/>
                </a:solidFill>
                <a:latin typeface="Times New Roman"/>
              </a:rPr>
              <a:t> The train dataset's variety and quality of data have significant impacts on the sentiment analysis model's function and ability for generalization. The model is able to recognize reliable patterns of sentiment phrase with the help of a varied dataset spreading a broad range of topics, areas, and writing types. Better labels further ensure that the model develops knowledge from exact ground truth sentiment annotations. </a:t>
            </a:r>
          </a:p>
          <a:p>
            <a:pPr marL="571500" indent="-571500" algn="just">
              <a:lnSpc>
                <a:spcPts val="4320"/>
              </a:lnSpc>
              <a:buFont typeface="Arial" panose="020B0604020202020204" pitchFamily="34" charset="0"/>
              <a:buChar char="•"/>
            </a:pPr>
            <a:r>
              <a:rPr lang="en-US" sz="3600" dirty="0">
                <a:solidFill>
                  <a:srgbClr val="000000"/>
                </a:solidFill>
                <a:latin typeface="Times New Roman"/>
              </a:rPr>
              <a:t>In sentiment analysis, the train dataset gives the data needed for training, evaluation, and efficiency, and it is the base upon which reliable model constructing is built. The ultimate sentiment analysis system's effectiveness and ability for generalization is greatly affected by its quality, variety, and the training techniques used.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106</TotalTime>
  <Words>1516</Words>
  <Application>Microsoft Office PowerPoint</Application>
  <PresentationFormat>Custom</PresentationFormat>
  <Paragraphs>69</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Times New Roman Bold</vt:lpstr>
      <vt:lpstr>DejaVu Sans Bold</vt:lpstr>
      <vt:lpstr>Times New Roman</vt:lpstr>
      <vt:lpstr>Calibri Light</vt:lpstr>
      <vt:lpstr>DejaVu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GitHub Link: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COMMENT ANALYSIS USING SENTIMENT ANALYSIS</dc:title>
  <dc:creator>Mathesh V</dc:creator>
  <cp:lastModifiedBy>Gautham H</cp:lastModifiedBy>
  <cp:revision>6</cp:revision>
  <dcterms:created xsi:type="dcterms:W3CDTF">2006-08-16T00:00:00Z</dcterms:created>
  <dcterms:modified xsi:type="dcterms:W3CDTF">2024-05-19T15:28:19Z</dcterms:modified>
  <dc:identifier>DAGFpHBegis</dc:identifier>
</cp:coreProperties>
</file>