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embeddedFontLst>
    <p:embeddedFont>
      <p:font typeface="Libre Franklin"/>
      <p:regular r:id="rId19"/>
      <p:bold r:id="rId20"/>
      <p:italic r:id="rId21"/>
      <p:boldItalic r:id="rId22"/>
    </p:embeddedFont>
    <p:embeddedFont>
      <p:font typeface="Libre Baskerville" panose="02000000000000000000"/>
      <p:regular r:id="rId23"/>
    </p:embeddedFont>
    <p:embeddedFont>
      <p:font typeface="Century Gothic" panose="020B050202020202020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4" name="Google Shape;104;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5" name="Google Shape;185;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4" name="Google Shape;194;p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02" name="Google Shape;202;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2" name="Google Shape;122;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0" name="Google Shape;130;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0" name="Google Shape;140;p5: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9" name="Google Shape;149;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8" name="Google Shape;158;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7" name="Google Shape;167;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5" name="Google Shape;17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6" name="Google Shape;176;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1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9" name="Google Shape;19;p14"/>
          <p:cNvSpPr/>
          <p:nvPr/>
        </p:nvSpPr>
        <p:spPr>
          <a:xfrm>
            <a:off x="87313" y="69850"/>
            <a:ext cx="12017375" cy="6692900"/>
          </a:xfrm>
          <a:prstGeom prst="roundRect">
            <a:avLst>
              <a:gd name="adj" fmla="val 4929"/>
            </a:avLst>
          </a:prstGeom>
          <a:blipFill rotWithShape="1">
            <a:blip r:embed="rId2"/>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0" name="Google Shape;20;p14"/>
          <p:cNvSpPr/>
          <p:nvPr/>
        </p:nvSpPr>
        <p:spPr>
          <a:xfrm>
            <a:off x="84138" y="1449388"/>
            <a:ext cx="12028487"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1" name="Google Shape;21;p14"/>
          <p:cNvSpPr/>
          <p:nvPr/>
        </p:nvSpPr>
        <p:spPr>
          <a:xfrm>
            <a:off x="84138" y="1397000"/>
            <a:ext cx="12028487"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2" name="Google Shape;22;p14"/>
          <p:cNvSpPr/>
          <p:nvPr/>
        </p:nvSpPr>
        <p:spPr>
          <a:xfrm>
            <a:off x="84138" y="2976563"/>
            <a:ext cx="12028487"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3" name="Google Shape;23;p14"/>
          <p:cNvSpPr txBox="1"/>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4" name="Google Shape;24;p14"/>
          <p:cNvSpPr txBox="1"/>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9" name="Shape 89"/>
        <p:cNvGrpSpPr/>
        <p:nvPr/>
      </p:nvGrpSpPr>
      <p:grpSpPr>
        <a:xfrm>
          <a:off x="0" y="0"/>
          <a:ext cx="0" cy="0"/>
          <a:chOff x="0" y="0"/>
          <a:chExt cx="0" cy="0"/>
        </a:xfrm>
      </p:grpSpPr>
      <p:sp>
        <p:nvSpPr>
          <p:cNvPr id="90" name="Google Shape;90;p23"/>
          <p:cNvSpPr txBox="1"/>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92" name="Google Shape;92;p23"/>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5" name="Shape 95"/>
        <p:cNvGrpSpPr/>
        <p:nvPr/>
      </p:nvGrpSpPr>
      <p:grpSpPr>
        <a:xfrm>
          <a:off x="0" y="0"/>
          <a:ext cx="0" cy="0"/>
          <a:chOff x="0" y="0"/>
          <a:chExt cx="0" cy="0"/>
        </a:xfrm>
      </p:grpSpPr>
      <p:sp>
        <p:nvSpPr>
          <p:cNvPr id="96" name="Google Shape;96;p24"/>
          <p:cNvSpPr txBox="1"/>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98" name="Google Shape;98;p24"/>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8" name="Shape 28"/>
        <p:cNvGrpSpPr/>
        <p:nvPr/>
      </p:nvGrpSpPr>
      <p:grpSpPr>
        <a:xfrm>
          <a:off x="0" y="0"/>
          <a:ext cx="0" cy="0"/>
          <a:chOff x="0" y="0"/>
          <a:chExt cx="0" cy="0"/>
        </a:xfrm>
      </p:grpSpPr>
      <p:sp>
        <p:nvSpPr>
          <p:cNvPr id="29" name="Google Shape;29;p15"/>
          <p:cNvSpPr txBox="1"/>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type="body" idx="1"/>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31" name="Google Shape;31;p15"/>
          <p:cNvSpPr txBox="1"/>
          <p:nvPr>
            <p:ph type="body" idx="2"/>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32" name="Google Shape;32;p15"/>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16"/>
          <p:cNvSpPr txBox="1"/>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0" name="Shape 40"/>
        <p:cNvGrpSpPr/>
        <p:nvPr/>
      </p:nvGrpSpPr>
      <p:grpSpPr>
        <a:xfrm>
          <a:off x="0" y="0"/>
          <a:ext cx="0" cy="0"/>
          <a:chOff x="0" y="0"/>
          <a:chExt cx="0" cy="0"/>
        </a:xfrm>
      </p:grpSpPr>
      <p:sp>
        <p:nvSpPr>
          <p:cNvPr id="41" name="Google Shape;41;p17"/>
          <p:cNvSpPr txBox="1"/>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43" name="Google Shape;43;p17"/>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8" name="Google Shape;48;p18"/>
          <p:cNvSpPr/>
          <p:nvPr/>
        </p:nvSpPr>
        <p:spPr>
          <a:xfrm>
            <a:off x="87084" y="69756"/>
            <a:ext cx="12017829" cy="6692201"/>
          </a:xfrm>
          <a:prstGeom prst="roundRect">
            <a:avLst>
              <a:gd name="adj" fmla="val 4929"/>
            </a:avLst>
          </a:prstGeom>
          <a:blipFill rotWithShape="1">
            <a:blip r:embed="rId2"/>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9" name="Google Shape;49;p18"/>
          <p:cNvSpPr/>
          <p:nvPr/>
        </p:nvSpPr>
        <p:spPr>
          <a:xfrm rot="10800000" flipH="1">
            <a:off x="92075" y="2376488"/>
            <a:ext cx="12018963"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50" name="Google Shape;50;p18"/>
          <p:cNvSpPr/>
          <p:nvPr/>
        </p:nvSpPr>
        <p:spPr>
          <a:xfrm>
            <a:off x="92075" y="2341563"/>
            <a:ext cx="12018963"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51" name="Google Shape;51;p18"/>
          <p:cNvSpPr/>
          <p:nvPr/>
        </p:nvSpPr>
        <p:spPr>
          <a:xfrm>
            <a:off x="90488" y="2468563"/>
            <a:ext cx="12020550"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52" name="Google Shape;52;p18"/>
          <p:cNvSpPr txBox="1"/>
          <p:nvPr>
            <p:ph type="title"/>
          </p:nvPr>
        </p:nvSpPr>
        <p:spPr>
          <a:xfrm>
            <a:off x="963084" y="952501"/>
            <a:ext cx="10363200" cy="1362075"/>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type="body" idx="1"/>
          </p:nvPr>
        </p:nvSpPr>
        <p:spPr>
          <a:xfrm>
            <a:off x="963084" y="2547938"/>
            <a:ext cx="10363200" cy="13382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2040"/>
              <a:buNone/>
              <a:defRPr sz="2400">
                <a:solidFill>
                  <a:srgbClr val="888888"/>
                </a:solidFill>
              </a:defRPr>
            </a:lvl1pPr>
            <a:lvl2pPr marL="914400" lvl="1" indent="-228600" algn="l">
              <a:lnSpc>
                <a:spcPct val="100000"/>
              </a:lnSpc>
              <a:spcBef>
                <a:spcPts val="375"/>
              </a:spcBef>
              <a:spcAft>
                <a:spcPts val="0"/>
              </a:spcAft>
              <a:buSzPts val="1530"/>
              <a:buNone/>
              <a:defRPr sz="1800">
                <a:solidFill>
                  <a:srgbClr val="888888"/>
                </a:solidFill>
              </a:defRPr>
            </a:lvl2pPr>
            <a:lvl3pPr marL="1371600" lvl="2" indent="-228600" algn="l">
              <a:lnSpc>
                <a:spcPct val="100000"/>
              </a:lnSpc>
              <a:spcBef>
                <a:spcPts val="375"/>
              </a:spcBef>
              <a:spcAft>
                <a:spcPts val="0"/>
              </a:spcAft>
              <a:buSzPts val="1360"/>
              <a:buNone/>
              <a:defRPr sz="1600">
                <a:solidFill>
                  <a:srgbClr val="888888"/>
                </a:solidFill>
              </a:defRPr>
            </a:lvl3pPr>
            <a:lvl4pPr marL="1828800" lvl="3" indent="-228600" algn="l">
              <a:lnSpc>
                <a:spcPct val="100000"/>
              </a:lnSpc>
              <a:spcBef>
                <a:spcPts val="375"/>
              </a:spcBef>
              <a:spcAft>
                <a:spcPts val="0"/>
              </a:spcAft>
              <a:buSzPts val="1120"/>
              <a:buNone/>
              <a:defRPr sz="1400">
                <a:solidFill>
                  <a:srgbClr val="888888"/>
                </a:solidFill>
              </a:defRPr>
            </a:lvl4pPr>
            <a:lvl5pPr marL="2286000" lvl="4" indent="-228600" algn="l">
              <a:lnSpc>
                <a:spcPct val="100000"/>
              </a:lnSpc>
              <a:spcBef>
                <a:spcPts val="375"/>
              </a:spcBef>
              <a:spcAft>
                <a:spcPts val="0"/>
              </a:spcAft>
              <a:buSzPts val="1400"/>
              <a:buFont typeface="Libre Baskerville" panose="02000000000000000000"/>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54" name="Google Shape;54;p18"/>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7" name="Shape 57"/>
        <p:cNvGrpSpPr/>
        <p:nvPr/>
      </p:nvGrpSpPr>
      <p:grpSpPr>
        <a:xfrm>
          <a:off x="0" y="0"/>
          <a:ext cx="0" cy="0"/>
          <a:chOff x="0" y="0"/>
          <a:chExt cx="0" cy="0"/>
        </a:xfrm>
      </p:grpSpPr>
      <p:sp>
        <p:nvSpPr>
          <p:cNvPr id="58" name="Google Shape;58;p19"/>
          <p:cNvSpPr txBox="1"/>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Font typeface="Libre Baskerville" panose="020000000000000000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0" name="Google Shape;60;p19"/>
          <p:cNvSpPr txBox="1"/>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Font typeface="Libre Baskerville" panose="020000000000000000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1" name="Google Shape;61;p19"/>
          <p:cNvSpPr txBox="1"/>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2" name="Google Shape;62;p19"/>
          <p:cNvSpPr txBox="1"/>
          <p:nvPr>
            <p:ph type="body" idx="4"/>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63" name="Google Shape;63;p19"/>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20"/>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0" name="Shape 70"/>
        <p:cNvGrpSpPr/>
        <p:nvPr/>
      </p:nvGrpSpPr>
      <p:grpSpPr>
        <a:xfrm>
          <a:off x="0" y="0"/>
          <a:ext cx="0" cy="0"/>
          <a:chOff x="0" y="0"/>
          <a:chExt cx="0" cy="0"/>
        </a:xfrm>
      </p:grpSpPr>
      <p:sp>
        <p:nvSpPr>
          <p:cNvPr id="71" name="Google Shape;71;p2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2" name="Google Shape;72;p21"/>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3" name="Google Shape;73;p21"/>
          <p:cNvSpPr txBox="1"/>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type="body" idx="1"/>
          </p:nvPr>
        </p:nvSpPr>
        <p:spPr>
          <a:xfrm>
            <a:off x="1219200" y="1600200"/>
            <a:ext cx="2540000" cy="449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1530"/>
              <a:buNone/>
              <a:defRPr sz="1800"/>
            </a:lvl1pPr>
            <a:lvl2pPr marL="914400" lvl="1" indent="-228600" algn="l">
              <a:lnSpc>
                <a:spcPct val="100000"/>
              </a:lnSpc>
              <a:spcBef>
                <a:spcPts val="375"/>
              </a:spcBef>
              <a:spcAft>
                <a:spcPts val="0"/>
              </a:spcAft>
              <a:buSzPts val="1020"/>
              <a:buNone/>
              <a:defRPr sz="1200"/>
            </a:lvl2pPr>
            <a:lvl3pPr marL="1371600" lvl="2" indent="-228600" algn="l">
              <a:lnSpc>
                <a:spcPct val="100000"/>
              </a:lnSpc>
              <a:spcBef>
                <a:spcPts val="375"/>
              </a:spcBef>
              <a:spcAft>
                <a:spcPts val="0"/>
              </a:spcAft>
              <a:buSzPts val="850"/>
              <a:buNone/>
              <a:defRPr sz="1000"/>
            </a:lvl3pPr>
            <a:lvl4pPr marL="1828800" lvl="3" indent="-228600" algn="l">
              <a:lnSpc>
                <a:spcPct val="100000"/>
              </a:lnSpc>
              <a:spcBef>
                <a:spcPts val="375"/>
              </a:spcBef>
              <a:spcAft>
                <a:spcPts val="0"/>
              </a:spcAft>
              <a:buSzPts val="720"/>
              <a:buNone/>
              <a:defRPr sz="900"/>
            </a:lvl4pPr>
            <a:lvl5pPr marL="2286000" lvl="4" indent="-228600" algn="l">
              <a:lnSpc>
                <a:spcPct val="100000"/>
              </a:lnSpc>
              <a:spcBef>
                <a:spcPts val="375"/>
              </a:spcBef>
              <a:spcAft>
                <a:spcPts val="0"/>
              </a:spcAft>
              <a:buSzPts val="900"/>
              <a:buFont typeface="Libre Baskerville" panose="02000000000000000000"/>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75" name="Google Shape;75;p21"/>
          <p:cNvSpPr txBox="1"/>
          <p:nvPr>
            <p:ph type="body" idx="2"/>
          </p:nvPr>
        </p:nvSpPr>
        <p:spPr>
          <a:xfrm>
            <a:off x="3962400" y="1600200"/>
            <a:ext cx="7620000" cy="4495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40"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76" name="Google Shape;76;p21"/>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9" name="Shape 79"/>
        <p:cNvGrpSpPr/>
        <p:nvPr/>
      </p:nvGrpSpPr>
      <p:grpSpPr>
        <a:xfrm>
          <a:off x="0" y="0"/>
          <a:ext cx="0" cy="0"/>
          <a:chOff x="0" y="0"/>
          <a:chExt cx="0" cy="0"/>
        </a:xfrm>
      </p:grpSpPr>
      <p:sp>
        <p:nvSpPr>
          <p:cNvPr id="80" name="Google Shape;80;p22"/>
          <p:cNvSpPr/>
          <p:nvPr/>
        </p:nvSpPr>
        <p:spPr>
          <a:xfrm rot="10800000" flipH="1">
            <a:off x="90488" y="4683125"/>
            <a:ext cx="12009437"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1" name="Google Shape;81;p22"/>
          <p:cNvSpPr/>
          <p:nvPr/>
        </p:nvSpPr>
        <p:spPr>
          <a:xfrm>
            <a:off x="92075" y="4649788"/>
            <a:ext cx="12007850"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2" name="Google Shape;82;p22"/>
          <p:cNvSpPr/>
          <p:nvPr/>
        </p:nvSpPr>
        <p:spPr>
          <a:xfrm>
            <a:off x="92075" y="4773613"/>
            <a:ext cx="12007850" cy="4921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3" name="Google Shape;83;p22"/>
          <p:cNvSpPr txBox="1"/>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Libre Franklin"/>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type="body" idx="1"/>
          </p:nvPr>
        </p:nvSpPr>
        <p:spPr>
          <a:xfrm>
            <a:off x="1219200" y="5445825"/>
            <a:ext cx="9753600" cy="68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1360"/>
              <a:buFont typeface="Libre Baskerville" panose="02000000000000000000"/>
              <a:buNone/>
              <a:defRPr sz="1600"/>
            </a:lvl1pPr>
            <a:lvl2pPr marL="914400" lvl="1" indent="-293370" algn="l">
              <a:lnSpc>
                <a:spcPct val="100000"/>
              </a:lnSpc>
              <a:spcBef>
                <a:spcPts val="375"/>
              </a:spcBef>
              <a:spcAft>
                <a:spcPts val="0"/>
              </a:spcAft>
              <a:buSzPts val="1020"/>
              <a:buChar char="⚫"/>
              <a:defRPr sz="1200"/>
            </a:lvl2pPr>
            <a:lvl3pPr marL="1371600" lvl="2" indent="-282575" algn="l">
              <a:lnSpc>
                <a:spcPct val="100000"/>
              </a:lnSpc>
              <a:spcBef>
                <a:spcPts val="375"/>
              </a:spcBef>
              <a:spcAft>
                <a:spcPts val="0"/>
              </a:spcAft>
              <a:buSzPts val="850"/>
              <a:buChar char="⚫"/>
              <a:defRPr sz="1000"/>
            </a:lvl3pPr>
            <a:lvl4pPr marL="1828800" lvl="3" indent="-274320" algn="l">
              <a:lnSpc>
                <a:spcPct val="100000"/>
              </a:lnSpc>
              <a:spcBef>
                <a:spcPts val="375"/>
              </a:spcBef>
              <a:spcAft>
                <a:spcPts val="0"/>
              </a:spcAft>
              <a:buSzPts val="720"/>
              <a:buChar char="⚫"/>
              <a:defRPr sz="900"/>
            </a:lvl4pPr>
            <a:lvl5pPr marL="2286000" lvl="4" indent="-285750" algn="l">
              <a:lnSpc>
                <a:spcPct val="100000"/>
              </a:lnSpc>
              <a:spcBef>
                <a:spcPts val="375"/>
              </a:spcBef>
              <a:spcAft>
                <a:spcPts val="0"/>
              </a:spcAft>
              <a:buSzPts val="900"/>
              <a:buFont typeface="Libre Baskerville" panose="02000000000000000000"/>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p:txBody>
      </p:sp>
      <p:sp>
        <p:nvSpPr>
          <p:cNvPr id="85" name="Google Shape;85;p22"/>
          <p:cNvSpPr/>
          <p:nvPr>
            <p:ph type="pic" idx="2"/>
          </p:nvPr>
        </p:nvSpPr>
        <p:spPr>
          <a:xfrm>
            <a:off x="91078" y="66676"/>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86" name="Google Shape;86;p22"/>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1" name="Google Shape;11;p13"/>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2" name="Google Shape;12;p13"/>
          <p:cNvSpPr txBox="1"/>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4000" b="0" i="0" u="none" strike="noStrike" cap="none">
                <a:solidFill>
                  <a:schemeClr val="dk2"/>
                </a:solidFill>
                <a:latin typeface="Libre Franklin"/>
                <a:ea typeface="Libre Franklin"/>
                <a:cs typeface="Libre Franklin"/>
                <a:sym typeface="Libre Franklin"/>
              </a:defRPr>
            </a:lvl9pPr>
          </a:lstStyle>
          <a:p/>
        </p:txBody>
      </p:sp>
      <p:sp>
        <p:nvSpPr>
          <p:cNvPr id="13" name="Google Shape;13;p13"/>
          <p:cNvSpPr txBox="1"/>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lnSpc>
                <a:spcPct val="100000"/>
              </a:lnSpc>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lnSpc>
                <a:spcPct val="100000"/>
              </a:lnSpc>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lnSpc>
                <a:spcPct val="100000"/>
              </a:lnSpc>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lnSpc>
                <a:spcPct val="100000"/>
              </a:lnSpc>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lnSpc>
                <a:spcPct val="100000"/>
              </a:lnSpc>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lnSpc>
                <a:spcPct val="100000"/>
              </a:lnSpc>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lnSpc>
                <a:spcPct val="100000"/>
              </a:lnSpc>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4" name="Google Shape;14;p13"/>
          <p:cNvSpPr txBox="1"/>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15" name="Google Shape;15;p13"/>
          <p:cNvSpPr txBox="1"/>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16" name="Google Shape;16;p13"/>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GIF"/><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pic>
        <p:nvPicPr>
          <p:cNvPr id="106" name="Google Shape;106;p1"/>
          <p:cNvPicPr preferRelativeResize="0"/>
          <p:nvPr/>
        </p:nvPicPr>
        <p:blipFill rotWithShape="1">
          <a:blip r:embed="rId1"/>
          <a:srcRect/>
          <a:stretch>
            <a:fillRect/>
          </a:stretch>
        </p:blipFill>
        <p:spPr>
          <a:xfrm>
            <a:off x="10833100" y="176213"/>
            <a:ext cx="1196975" cy="1195387"/>
          </a:xfrm>
          <a:prstGeom prst="rect">
            <a:avLst/>
          </a:prstGeom>
          <a:noFill/>
          <a:ln>
            <a:noFill/>
          </a:ln>
        </p:spPr>
      </p:pic>
      <p:sp>
        <p:nvSpPr>
          <p:cNvPr id="107" name="Google Shape;107;p1"/>
          <p:cNvSpPr txBox="1"/>
          <p:nvPr>
            <p:ph type="subTitle" idx="1"/>
          </p:nvPr>
        </p:nvSpPr>
        <p:spPr>
          <a:xfrm>
            <a:off x="171450" y="3111690"/>
            <a:ext cx="11857038" cy="3394619"/>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SzPct val="85000"/>
              <a:buFont typeface="Noto Sans Symbols"/>
              <a:buNone/>
            </a:pPr>
            <a:endParaRPr sz="3100" b="1">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465"/>
              </a:spcBef>
              <a:spcAft>
                <a:spcPts val="0"/>
              </a:spcAft>
              <a:buSzPct val="85000"/>
              <a:buFont typeface="Noto Sans Symbols"/>
              <a:buNone/>
            </a:pPr>
            <a:r>
              <a:rPr lang="en-US" sz="8000" b="1">
                <a:solidFill>
                  <a:srgbClr val="00B050"/>
                </a:solidFill>
                <a:latin typeface="Times New Roman" panose="02020603050405020304"/>
                <a:ea typeface="Times New Roman" panose="02020603050405020304"/>
                <a:cs typeface="Times New Roman" panose="02020603050405020304"/>
                <a:sym typeface="Times New Roman" panose="02020603050405020304"/>
              </a:rPr>
              <a:t>Presented by:</a:t>
            </a:r>
            <a:endParaRPr sz="8000" b="1">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935" algn="ctr" rtl="0">
              <a:lnSpc>
                <a:spcPct val="150000"/>
              </a:lnSpc>
              <a:spcBef>
                <a:spcPts val="465"/>
              </a:spcBef>
              <a:spcAft>
                <a:spcPts val="0"/>
              </a:spcAft>
              <a:buSzPct val="111000"/>
              <a:buFont typeface="Noto Sans Symbols"/>
              <a:buNone/>
            </a:pPr>
            <a:r>
              <a:rPr lang="en-US" sz="8000" b="1">
                <a:solidFill>
                  <a:srgbClr val="000000"/>
                </a:solidFill>
                <a:latin typeface="Times New Roman" panose="02020603050405020304"/>
                <a:ea typeface="Times New Roman" panose="02020603050405020304"/>
                <a:cs typeface="Times New Roman" panose="02020603050405020304"/>
                <a:sym typeface="Times New Roman" panose="02020603050405020304"/>
              </a:rPr>
              <a:t>MATHESH.M - 2303811710621063</a:t>
            </a:r>
            <a:endParaRPr sz="8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935" algn="ctr" rtl="0">
              <a:lnSpc>
                <a:spcPct val="150000"/>
              </a:lnSpc>
              <a:spcBef>
                <a:spcPts val="465"/>
              </a:spcBef>
              <a:spcAft>
                <a:spcPts val="0"/>
              </a:spcAft>
              <a:buSzPct val="111000"/>
              <a:buFont typeface="Noto Sans Symbols"/>
              <a:buNone/>
            </a:pPr>
            <a:r>
              <a:rPr lang="en-US" sz="8000" b="1">
                <a:solidFill>
                  <a:srgbClr val="000000"/>
                </a:solidFill>
                <a:latin typeface="Times New Roman" panose="02020603050405020304"/>
                <a:ea typeface="Times New Roman" panose="02020603050405020304"/>
                <a:cs typeface="Times New Roman" panose="02020603050405020304"/>
                <a:sym typeface="Times New Roman" panose="02020603050405020304"/>
              </a:rPr>
              <a:t>MOTHIS.S - 2303811710621071</a:t>
            </a:r>
            <a:endParaRPr sz="8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935" algn="ctr" rtl="0">
              <a:lnSpc>
                <a:spcPct val="150000"/>
              </a:lnSpc>
              <a:spcBef>
                <a:spcPts val="465"/>
              </a:spcBef>
              <a:spcAft>
                <a:spcPts val="0"/>
              </a:spcAft>
              <a:buSzPct val="111000"/>
              <a:buFont typeface="Noto Sans Symbols"/>
              <a:buNone/>
            </a:pPr>
            <a:r>
              <a:rPr lang="en-US" sz="8000" b="1">
                <a:solidFill>
                  <a:srgbClr val="000000"/>
                </a:solidFill>
                <a:latin typeface="Times New Roman" panose="02020603050405020304"/>
                <a:ea typeface="Times New Roman" panose="02020603050405020304"/>
                <a:cs typeface="Times New Roman" panose="02020603050405020304"/>
                <a:sym typeface="Times New Roman" panose="02020603050405020304"/>
              </a:rPr>
              <a:t>SANJAI.M - 2303811710621095</a:t>
            </a:r>
            <a:endParaRPr sz="8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935" algn="ctr" rtl="0">
              <a:lnSpc>
                <a:spcPct val="150000"/>
              </a:lnSpc>
              <a:spcBef>
                <a:spcPts val="465"/>
              </a:spcBef>
              <a:spcAft>
                <a:spcPts val="0"/>
              </a:spcAft>
              <a:buSzPct val="111000"/>
              <a:buFont typeface="Noto Sans Symbols"/>
              <a:buNone/>
            </a:pPr>
            <a:r>
              <a:rPr lang="en-US" sz="8000" b="1">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r>
              <a:rPr lang="en-US" sz="3100" b="1">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r>
              <a:rPr lang="en-US" sz="8000" b="1" i="1">
                <a:solidFill>
                  <a:srgbClr val="00B050"/>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sz="8000" b="1" i="1">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120000"/>
              </a:lnSpc>
              <a:spcBef>
                <a:spcPts val="580"/>
              </a:spcBef>
              <a:spcAft>
                <a:spcPts val="0"/>
              </a:spcAft>
              <a:buSzPct val="85000"/>
              <a:buFont typeface="Noto Sans Symbols"/>
              <a:buNone/>
            </a:pPr>
            <a:r>
              <a:rPr lang="en-US"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rPr>
              <a:t>Mrs.G.KEERTHANA, M.E .,</a:t>
            </a:r>
            <a:endParaRPr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120000"/>
              </a:lnSpc>
              <a:spcBef>
                <a:spcPts val="580"/>
              </a:spcBef>
              <a:spcAft>
                <a:spcPts val="0"/>
              </a:spcAft>
              <a:buSzPct val="85000"/>
              <a:buFont typeface="Noto Sans Symbols"/>
              <a:buNone/>
            </a:pPr>
            <a:r>
              <a:rPr lang="en-US"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120000"/>
              </a:lnSpc>
              <a:spcBef>
                <a:spcPts val="580"/>
              </a:spcBef>
              <a:spcAft>
                <a:spcPts val="0"/>
              </a:spcAft>
              <a:buSzPct val="85000"/>
              <a:buFont typeface="Noto Sans Symbols"/>
              <a:buNone/>
            </a:pPr>
            <a:r>
              <a:rPr lang="en-US"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rPr>
              <a:t>ECE</a:t>
            </a:r>
            <a:endParaRPr lang="en-US" sz="8000" b="1" i="1">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120000"/>
              </a:lnSpc>
              <a:spcBef>
                <a:spcPts val="580"/>
              </a:spcBef>
              <a:spcAft>
                <a:spcPts val="0"/>
              </a:spcAft>
              <a:buSzPct val="85000"/>
              <a:buFont typeface="Noto Sans Symbols"/>
              <a:buNone/>
            </a:pPr>
            <a:endParaRPr sz="32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465"/>
              </a:spcBef>
              <a:spcAft>
                <a:spcPts val="0"/>
              </a:spcAft>
              <a:buSzPct val="85000"/>
              <a:buFont typeface="Noto Sans Symbols"/>
              <a:buNone/>
            </a:pPr>
            <a:endParaRPr sz="22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465"/>
              </a:spcBef>
              <a:spcAft>
                <a:spcPts val="0"/>
              </a:spcAft>
              <a:buSzPct val="85000"/>
              <a:buFont typeface="Noto Sans Symbols"/>
              <a:buNone/>
            </a:pPr>
            <a:endParaRPr sz="22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90000"/>
              </a:lnSpc>
              <a:spcBef>
                <a:spcPts val="465"/>
              </a:spcBef>
              <a:spcAft>
                <a:spcPts val="0"/>
              </a:spcAft>
              <a:buSzPct val="85000"/>
              <a:buFont typeface="Noto Sans Symbols"/>
              <a:buNone/>
            </a:pPr>
            <a:r>
              <a:rPr lang="en-US" sz="2700" b="1" i="1">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endParaRPr sz="27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465"/>
              </a:spcBef>
              <a:spcAft>
                <a:spcPts val="0"/>
              </a:spcAft>
              <a:buSzPct val="85000"/>
              <a:buFont typeface="Noto Sans Symbols"/>
              <a:buNone/>
            </a:pPr>
            <a:endParaRPr sz="27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90000"/>
              </a:lnSpc>
              <a:spcBef>
                <a:spcPts val="465"/>
              </a:spcBef>
              <a:spcAft>
                <a:spcPts val="0"/>
              </a:spcAft>
              <a:buSzPct val="85000"/>
              <a:buFont typeface="Noto Sans Symbols"/>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
          <p:cNvSpPr txBox="1"/>
          <p:nvPr>
            <p:ph type="ctrTitle"/>
          </p:nvPr>
        </p:nvSpPr>
        <p:spPr>
          <a:xfrm>
            <a:off x="621322" y="1371600"/>
            <a:ext cx="11570677" cy="1793631"/>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SzPts val="1400"/>
              <a:buNone/>
            </a:pPr>
            <a:r>
              <a:rPr lang="en-US" sz="3200" b="1">
                <a:latin typeface="Times New Roman" panose="02020603050405020304"/>
                <a:ea typeface="Times New Roman" panose="02020603050405020304"/>
                <a:cs typeface="Times New Roman" panose="02020603050405020304"/>
                <a:sym typeface="Times New Roman" panose="02020603050405020304"/>
              </a:rPr>
              <a:t>ECB1204 – ANALOG INTEGRATED CIRCUIT DESIGN</a:t>
            </a:r>
            <a:br>
              <a:rPr lang="en-US" sz="3200" b="1">
                <a:latin typeface="Times New Roman" panose="02020603050405020304"/>
                <a:ea typeface="Times New Roman" panose="02020603050405020304"/>
                <a:cs typeface="Times New Roman" panose="02020603050405020304"/>
                <a:sym typeface="Times New Roman" panose="02020603050405020304"/>
              </a:rPr>
            </a:br>
            <a:r>
              <a:rPr lang="en-US">
                <a:latin typeface="Times New Roman" panose="02020603050405020304"/>
                <a:ea typeface="Times New Roman" panose="02020603050405020304"/>
                <a:cs typeface="Times New Roman" panose="02020603050405020304"/>
                <a:sym typeface="Times New Roman" panose="02020603050405020304"/>
              </a:rPr>
              <a:t>LISTENING BUG CIRCUIT</a:t>
            </a:r>
            <a:endParaRPr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109" name="Google Shape;109;p1"/>
          <p:cNvPicPr preferRelativeResize="0"/>
          <p:nvPr/>
        </p:nvPicPr>
        <p:blipFill rotWithShape="1">
          <a:blip r:embed="rId2"/>
          <a:srcRect/>
          <a:stretch>
            <a:fillRect/>
          </a:stretch>
        </p:blipFill>
        <p:spPr>
          <a:xfrm>
            <a:off x="263525" y="306388"/>
            <a:ext cx="1041400" cy="738187"/>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CONCLUSION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88" name="Google Shape;188;p10"/>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89" name="Google Shape;189;p10"/>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r>
              <a:rPr lang="en-US"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   The listening bug circuit provides a practical and versatile solution for audio surveillance, offering the ability to capture, amplify, and output or transmit audio in a variety of environments. While the circuit can be easily miniaturized and concealed, making it ideal for covert applications, it also faces challenges related to power consumption, signal interference, and audio quality. Despite these limitations, its wide range of applications—ranging from security to wildlife monitoring—demonstrates its value. Future advancements in wireless transmission, miniaturization, and digital processing could further enhance the functionality and usability of the listening bug circuit, making it an even more effective tool for audio surveillance.</a:t>
            </a:r>
            <a:endParaRPr sz="20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90" name="Google Shape;190;p10"/>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FUTURE ENHANCEMENT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97" name="Google Shape;197;p11"/>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98" name="Google Shape;198;p11"/>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380"/>
              </a:spcBef>
              <a:spcAft>
                <a:spcPts val="0"/>
              </a:spcAft>
              <a:buSzPts val="1190"/>
              <a:buFont typeface="Noto Sans Symbols"/>
              <a:buNone/>
            </a:pPr>
            <a:r>
              <a:rPr lang="en-US" sz="2000"/>
              <a:t>   </a:t>
            </a:r>
            <a:r>
              <a:rPr lang="en-US" sz="2000">
                <a:latin typeface="Times New Roman" panose="02020603050405020304"/>
                <a:ea typeface="Times New Roman" panose="02020603050405020304"/>
                <a:cs typeface="Times New Roman" panose="02020603050405020304"/>
                <a:sym typeface="Times New Roman" panose="02020603050405020304"/>
              </a:rPr>
              <a:t>Future limitations include potential detection by advanced security systems, stricter legal and ethical regulations restricting its use, and challenges in keeping up with modern communication technologies. Traditional designs may become outdated, requiring upgrades to match new standards in audio quality, power efficiency, and wireless transmission capabilities.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380"/>
              </a:spcBef>
              <a:spcAft>
                <a:spcPts val="0"/>
              </a:spcAft>
              <a:buSzPts val="119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99" name="Google Shape;199;p11"/>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SzPts val="1400"/>
              <a:buNone/>
            </a:pPr>
            <a:r>
              <a:rPr lang="en-US" b="1">
                <a:solidFill>
                  <a:srgbClr val="8B7B57"/>
                </a:solidFill>
                <a:latin typeface="Times New Roman" panose="02020603050405020304"/>
                <a:ea typeface="Times New Roman" panose="02020603050405020304"/>
                <a:cs typeface="Times New Roman" panose="02020603050405020304"/>
                <a:sym typeface="Times New Roman" panose="02020603050405020304"/>
              </a:rPr>
              <a:t>THANK YOU</a:t>
            </a:r>
            <a:endParaRPr lang="en-US" b="1">
              <a:solidFill>
                <a:srgbClr val="8B7B5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5" name="Google Shape;205;p12"/>
          <p:cNvPicPr preferRelativeResize="0"/>
          <p:nvPr>
            <p:ph type="body" idx="4294967295"/>
          </p:nvPr>
        </p:nvPicPr>
        <p:blipFill rotWithShape="1">
          <a:blip r:embed="rId1"/>
          <a:srcRect/>
          <a:stretch>
            <a:fillRect/>
          </a:stretch>
        </p:blipFill>
        <p:spPr>
          <a:xfrm>
            <a:off x="496888" y="330200"/>
            <a:ext cx="1092200" cy="674688"/>
          </a:xfrm>
          <a:prstGeom prst="rect">
            <a:avLst/>
          </a:prstGeom>
          <a:noFill/>
          <a:ln>
            <a:noFill/>
          </a:ln>
        </p:spPr>
      </p:pic>
      <p:pic>
        <p:nvPicPr>
          <p:cNvPr id="206" name="Google Shape;206;p12"/>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SzPts val="1400"/>
              <a:buNone/>
            </a:pPr>
            <a:r>
              <a:rPr lang="en-US" b="1">
                <a:solidFill>
                  <a:srgbClr val="8B7B57"/>
                </a:solidFill>
                <a:latin typeface="Times New Roman" panose="02020603050405020304"/>
                <a:ea typeface="Times New Roman" panose="02020603050405020304"/>
                <a:cs typeface="Times New Roman" panose="02020603050405020304"/>
                <a:sym typeface="Times New Roman" panose="02020603050405020304"/>
              </a:rPr>
              <a:t>OUTLINE</a:t>
            </a:r>
            <a:endParaRPr b="1">
              <a:solidFill>
                <a:srgbClr val="8B7B5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6" name="Google Shape;116;p2"/>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17" name="Google Shape;117;p2"/>
          <p:cNvSpPr txBox="1"/>
          <p:nvPr>
            <p:ph type="body" idx="2"/>
          </p:nvPr>
        </p:nvSpPr>
        <p:spPr>
          <a:xfrm>
            <a:off x="609600" y="1371600"/>
            <a:ext cx="11055350" cy="5001904"/>
          </a:xfrm>
          <a:prstGeom prst="rect">
            <a:avLst/>
          </a:prstGeom>
          <a:noFill/>
          <a:ln>
            <a:noFill/>
          </a:ln>
        </p:spPr>
        <p:txBody>
          <a:bodyPr spcFirstLastPara="1" wrap="square" lIns="91425" tIns="45700" rIns="91425" bIns="45700" anchor="t" anchorCtr="0">
            <a:noAutofit/>
          </a:bodyPr>
          <a:lstStyle/>
          <a:p>
            <a:pPr marL="273050" lvl="0" indent="-273050" algn="l" rtl="0">
              <a:lnSpc>
                <a:spcPct val="120000"/>
              </a:lnSpc>
              <a:spcBef>
                <a:spcPts val="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ABSTRACT</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INTRODUCTION</a:t>
            </a:r>
            <a:endParaRPr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2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PROBLEM STATEMENT</a:t>
            </a:r>
            <a:endParaRPr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OBJECTIVE</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HARDWARE MODULE</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ADVANTAGES AND APPLICATIONS</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CONCLUSION</a:t>
            </a:r>
            <a:endParaRPr lang="en-US" sz="2000" b="1">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FUTURE ENHANCEMENT</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18" name="Google Shape;118;p2"/>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3"/>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ABSTRACT</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5" name="Google Shape;125;p3"/>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26" name="Google Shape;126;p3"/>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50000"/>
              </a:lnSpc>
              <a:spcBef>
                <a:spcPts val="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r>
              <a:rPr lang="en-US"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   The Listening Bug Circuit is a compact audio surveillance device designed to capture and transmit sound from the audio jack connected to it . It employs a sensitive microphone, amplification stages, and a transmitter module to relay audio signals to a remote receiver. This circuit is commonly used in applications requiring covert audio monitoring, such as security, wildlife observation, or educational demonstrations of audio transmission technology. While showcasing the principles of sound capture and wireless communication, the circuit's design emphasizes simplicity and efficiency. Proper legal and ethical considerations must guide its usage to ensure compliance with privacy regulations.</a:t>
            </a:r>
            <a:endParaRPr sz="20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380"/>
              </a:spcBef>
              <a:spcAft>
                <a:spcPts val="0"/>
              </a:spcAft>
              <a:buSzPts val="119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27" name="Google Shape;127;p3"/>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4"/>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34" name="Google Shape;134;p4"/>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35" name="Google Shape;135;p4"/>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50000"/>
              </a:lnSpc>
              <a:spcBef>
                <a:spcPts val="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r>
              <a:rPr lang="en-US"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   A listening bug circuit is a compact device designed to capture recieve sound and transmit it  to a receiver. It combines a microphone, amplifiers, and a transmitter to achieve efficient audio monitoring. These circuits are used in surveillance, environmental monitoring, and educational applications. While they demonstrate key principles of audio capture and wireless communication, their usage must adhere to strict legal and ethical guidelines to ensure privacy and responsible application.</a:t>
            </a:r>
            <a:endParaRPr sz="20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380"/>
              </a:spcBef>
              <a:spcAft>
                <a:spcPts val="0"/>
              </a:spcAft>
              <a:buSzPts val="119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36" name="Google Shape;136;p4"/>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5"/>
          <p:cNvSpPr txBox="1"/>
          <p:nvPr>
            <p:ph type="title"/>
          </p:nvPr>
        </p:nvSpPr>
        <p:spPr>
          <a:xfrm>
            <a:off x="1219200" y="274638"/>
            <a:ext cx="10363200" cy="7605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PROBLEM STATEMENT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3" name="Google Shape;143;p5"/>
          <p:cNvPicPr preferRelativeResize="0"/>
          <p:nvPr>
            <p:ph type="body" idx="1"/>
          </p:nvPr>
        </p:nvPicPr>
        <p:blipFill rotWithShape="1">
          <a:blip r:embed="rId1"/>
          <a:srcRect/>
          <a:stretch>
            <a:fillRect/>
          </a:stretch>
        </p:blipFill>
        <p:spPr>
          <a:xfrm>
            <a:off x="336550" y="176213"/>
            <a:ext cx="1355700" cy="836700"/>
          </a:xfrm>
          <a:prstGeom prst="rect">
            <a:avLst/>
          </a:prstGeom>
          <a:noFill/>
          <a:ln>
            <a:noFill/>
          </a:ln>
        </p:spPr>
      </p:pic>
      <p:sp>
        <p:nvSpPr>
          <p:cNvPr id="144" name="Google Shape;144;p5"/>
          <p:cNvSpPr txBox="1"/>
          <p:nvPr>
            <p:ph type="body" idx="2"/>
          </p:nvPr>
        </p:nvSpPr>
        <p:spPr>
          <a:xfrm>
            <a:off x="682075" y="1371600"/>
            <a:ext cx="11055300" cy="4828800"/>
          </a:xfrm>
          <a:prstGeom prst="rect">
            <a:avLst/>
          </a:prstGeom>
          <a:noFill/>
          <a:ln>
            <a:noFill/>
          </a:ln>
        </p:spPr>
        <p:txBody>
          <a:bodyPr spcFirstLastPara="1" wrap="square" lIns="91425" tIns="45700" rIns="91425" bIns="45700" anchor="t" anchorCtr="0">
            <a:noAutofit/>
          </a:bodyPr>
          <a:lstStyle/>
          <a:p>
            <a:pPr marL="532765" lvl="0" indent="-316865" algn="l" rtl="0">
              <a:lnSpc>
                <a:spcPct val="150000"/>
              </a:lnSpc>
              <a:spcBef>
                <a:spcPts val="1300"/>
              </a:spcBef>
              <a:spcAft>
                <a:spcPts val="0"/>
              </a:spcAft>
              <a:buSzPts val="1530"/>
              <a:buChar char="⚫"/>
            </a:pPr>
            <a:r>
              <a:rPr lang="en-US" sz="1800">
                <a:latin typeface="Times New Roman" panose="02020603050405020304"/>
                <a:ea typeface="Times New Roman" panose="02020603050405020304"/>
                <a:cs typeface="Times New Roman" panose="02020603050405020304"/>
                <a:sym typeface="Times New Roman" panose="02020603050405020304"/>
              </a:rPr>
              <a:t>The increasing need for audio surveillance and monitoring in applications such as security systems, crime investigations the development of a reliable and efficient listening device. Traditional solutions are often bulky, power-intensive, or lack sufficient sensitivity to capture clear audio signals. This project aims to design and implement a compact listening bug using an operational amplifier (op-amp), capable of amplifying faint sound signals for effective audio monitoring. The system should ensure high sensitivity to weak signals, low power consumption, and minimal noise interference. It should also include provisions for long-distance transmission of audio signals or storing them for later analysis.</a:t>
            </a:r>
            <a:endParaRPr sz="1800">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45" name="Google Shape;145;p5"/>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219200" y="252413"/>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OBJECTIVE</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2" name="Google Shape;152;p6"/>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53" name="Google Shape;153;p6"/>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r>
              <a:rPr lang="en-US" sz="2000">
                <a:latin typeface="Times New Roman" panose="02020603050405020304"/>
                <a:ea typeface="Times New Roman" panose="02020603050405020304"/>
                <a:cs typeface="Times New Roman" panose="02020603050405020304"/>
                <a:sym typeface="Times New Roman" panose="02020603050405020304"/>
              </a:rPr>
              <a:t>   Listening devices, or "bugs," are compact tools for surveillance, capturing faint sounds for analysis, transmission, or recording. Advancements in electronics have enabled their miniaturization and improved functionality. Op-amps are widely used in audio applications, especially in preamplifiers, due to their high gain and low distortion. Listening bug circuits prioritize sensitivity, low noise, and power efficiency, often incorporating filters for enhanced performance. This project focuses on designing a robust op-amp-based listening bug circuit, addressing challenges like noise reduction, signal amplification, and compactness for reliable covert audio monitoring.</a:t>
            </a: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54" name="Google Shape;154;p6"/>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7"/>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HARDWARE MODULE</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61" name="Google Shape;161;p7"/>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62" name="Google Shape;162;p7"/>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Resistor : 10k ohm(2), 100k ohm(1)</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Variable Resistance :100k ohm (1) </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Capacitors : 10uf(3), 0.05uf(1), 0.1uf(1)</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IC LM386(1) </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rPr>
              <a:t>Audio Jack wire (1)</a:t>
            </a:r>
            <a:endParaRPr lang="en-US"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Speaker 4ohm (1) </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Bread board(1) </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575"/>
              </a:spcBef>
              <a:spcAft>
                <a:spcPts val="0"/>
              </a:spcAft>
              <a:buSzPts val="1530"/>
              <a:buFont typeface="Noto Sans Symbols"/>
              <a:buChar char="⮚"/>
            </a:pPr>
            <a:r>
              <a:rPr lang="en-US" sz="2000">
                <a:solidFill>
                  <a:srgbClr val="333333"/>
                </a:solidFill>
                <a:latin typeface="Times New Roman" panose="02020603050405020304"/>
                <a:ea typeface="Times New Roman" panose="02020603050405020304"/>
                <a:cs typeface="Times New Roman" panose="02020603050405020304"/>
                <a:sym typeface="Times New Roman" panose="02020603050405020304"/>
              </a:rPr>
              <a:t>Connecting wires(As required) </a:t>
            </a:r>
            <a:endParaRPr sz="20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63" name="Google Shape;163;p7"/>
          <p:cNvPicPr preferRelativeResize="0"/>
          <p:nvPr/>
        </p:nvPicPr>
        <p:blipFill rotWithShape="1">
          <a:blip r:embed="rId2"/>
          <a:srcRect/>
          <a:stretch>
            <a:fillRect/>
          </a:stretch>
        </p:blipFill>
        <p:spPr>
          <a:xfrm>
            <a:off x="10833100" y="176213"/>
            <a:ext cx="1196975" cy="1195387"/>
          </a:xfrm>
          <a:prstGeom prst="rect">
            <a:avLst/>
          </a:prstGeom>
          <a:noFill/>
          <a:ln>
            <a:noFill/>
          </a:ln>
        </p:spPr>
      </p:pic>
      <p:sp>
        <p:nvSpPr>
          <p:cNvPr id="1" name="Rectangles 0"/>
          <p:cNvSpPr/>
          <p:nvPr/>
        </p:nvSpPr>
        <p:spPr>
          <a:xfrm>
            <a:off x="6475730" y="1809750"/>
            <a:ext cx="5189220" cy="4302125"/>
          </a:xfrm>
          <a:prstGeom prst="rect">
            <a:avLst/>
          </a:prstGeom>
          <a:blipFill rotWithShape="1">
            <a:blip r:embed="rId3"/>
            <a:stretch>
              <a:fillRect/>
            </a:stretch>
          </a:blip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a:off x="6532880" y="4373880"/>
            <a:ext cx="810260" cy="25082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solidFill>
                  <a:schemeClr val="tx1"/>
                </a:solidFill>
              </a:rPr>
              <a:t>Input</a:t>
            </a:r>
            <a:endParaRPr lang="en-IN" altLang="en-US">
              <a:solidFill>
                <a:schemeClr val="tx1"/>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8"/>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RESULTS AND DISCUSSION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70" name="Google Shape;170;p8"/>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71" name="Google Shape;171;p8"/>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r>
              <a:rPr lang="en-US" sz="2000">
                <a:latin typeface="Times New Roman" panose="02020603050405020304"/>
                <a:ea typeface="Times New Roman" panose="02020603050405020304"/>
                <a:cs typeface="Times New Roman" panose="02020603050405020304"/>
                <a:sym typeface="Times New Roman" panose="02020603050405020304"/>
              </a:rPr>
              <a:t>   The listening bug circuit is a compact system designed to capture, amplify, and transmit audio signals, typically for surveillance purposes. It begins with a microphone that converts sound waves into a weak electrical signal. The microphone's diaphragm vibrates in response to sound, generating a tiny electrical signal that needs amplification. This signal is sent to an operational amplifier (often an IC LM386), which boosts its voltage while preserving the signal’s integrity. The gain is adjustable, typically controlled by feedback resistors or a potentiometer, ensuring the audio is amplified to the correct level without distortion.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72" name="Google Shape;172;p8"/>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SzPct val="39000"/>
              <a:buNone/>
            </a:pPr>
            <a:r>
              <a:rPr lang="en-US" b="1">
                <a:latin typeface="Times New Roman" panose="02020603050405020304"/>
                <a:ea typeface="Times New Roman" panose="02020603050405020304"/>
                <a:cs typeface="Times New Roman" panose="02020603050405020304"/>
                <a:sym typeface="Times New Roman" panose="02020603050405020304"/>
              </a:rPr>
              <a:t>ADVANTAGES AND APPLICATIONS</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79" name="Google Shape;179;p9"/>
          <p:cNvPicPr preferRelativeResize="0"/>
          <p:nvPr>
            <p:ph type="body" idx="1"/>
          </p:nvPr>
        </p:nvPicPr>
        <p:blipFill rotWithShape="1">
          <a:blip r:embed="rId1"/>
          <a:srcRect/>
          <a:stretch>
            <a:fillRect/>
          </a:stretch>
        </p:blipFill>
        <p:spPr>
          <a:xfrm>
            <a:off x="336550" y="176213"/>
            <a:ext cx="1355725" cy="836612"/>
          </a:xfrm>
          <a:prstGeom prst="rect">
            <a:avLst/>
          </a:prstGeom>
          <a:noFill/>
          <a:ln>
            <a:noFill/>
          </a:ln>
        </p:spPr>
      </p:pic>
      <p:sp>
        <p:nvSpPr>
          <p:cNvPr id="180" name="Google Shape;180;p9"/>
          <p:cNvSpPr txBox="1"/>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325755" algn="l" rtl="0">
              <a:lnSpc>
                <a:spcPct val="150000"/>
              </a:lnSpc>
              <a:spcBef>
                <a:spcPts val="575"/>
              </a:spcBef>
              <a:spcAft>
                <a:spcPts val="0"/>
              </a:spcAft>
              <a:buSzPts val="1530"/>
              <a:buChar char="⚫"/>
            </a:pPr>
            <a:r>
              <a:rPr lang="en-US" sz="2000">
                <a:latin typeface="Times New Roman" panose="02020603050405020304"/>
                <a:ea typeface="Times New Roman" panose="02020603050405020304"/>
                <a:cs typeface="Times New Roman" panose="02020603050405020304"/>
                <a:sym typeface="Times New Roman" panose="02020603050405020304"/>
              </a:rPr>
              <a:t>The  listening bug circuit is used in surveillance for monitoring audio, in research for acoustic studies, and in education to teach amplification and transmission concepts. It also has applications in entertainment, such as toys and gadgets, where it enables audio playback or recording, showcasing its versatility in different fields</a:t>
            </a:r>
            <a:endParaRPr sz="2000"/>
          </a:p>
          <a:p>
            <a:pPr marL="457200" lvl="0" indent="-325755" algn="just" rtl="0">
              <a:lnSpc>
                <a:spcPct val="150000"/>
              </a:lnSpc>
              <a:spcBef>
                <a:spcPts val="575"/>
              </a:spcBef>
              <a:spcAft>
                <a:spcPts val="0"/>
              </a:spcAft>
              <a:buSzPts val="153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Covert Surveillance:</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575"/>
              </a:spcBef>
              <a:spcAft>
                <a:spcPts val="0"/>
              </a:spcAft>
              <a:buSzPts val="1530"/>
              <a:buFont typeface="Noto Sans Symbols"/>
              <a:buNone/>
            </a:pPr>
            <a:r>
              <a:rPr lang="en-US" sz="2000">
                <a:latin typeface="Times New Roman" panose="02020603050405020304"/>
                <a:ea typeface="Times New Roman" panose="02020603050405020304"/>
                <a:cs typeface="Times New Roman" panose="02020603050405020304"/>
                <a:sym typeface="Times New Roman" panose="02020603050405020304"/>
              </a:rPr>
              <a:t>          The listening bug is small and easily concealed, allowing for discreet monitoring of conversations or activities without detection.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25755" algn="just" rtl="0">
              <a:lnSpc>
                <a:spcPct val="150000"/>
              </a:lnSpc>
              <a:spcBef>
                <a:spcPts val="575"/>
              </a:spcBef>
              <a:spcAft>
                <a:spcPts val="0"/>
              </a:spcAft>
              <a:buSzPts val="153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Long-Distance Monitoring:</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575"/>
              </a:spcBef>
              <a:spcAft>
                <a:spcPts val="0"/>
              </a:spcAft>
              <a:buSzPts val="1530"/>
              <a:buFont typeface="Noto Sans Symbols"/>
              <a:buNone/>
            </a:pPr>
            <a:r>
              <a:rPr lang="en-US" sz="2000">
                <a:latin typeface="Times New Roman" panose="02020603050405020304"/>
                <a:ea typeface="Times New Roman" panose="02020603050405020304"/>
                <a:cs typeface="Times New Roman" panose="02020603050405020304"/>
                <a:sym typeface="Times New Roman" panose="02020603050405020304"/>
              </a:rPr>
              <a:t>          When combined with wireless transmission, the listening bug enables long-distance audio monitoring, making it ideal for remote surveillance.</a:t>
            </a: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50000"/>
              </a:lnSpc>
              <a:spcBef>
                <a:spcPts val="1600"/>
              </a:spcBef>
              <a:spcAft>
                <a:spcPts val="0"/>
              </a:spcAft>
              <a:buSzPts val="1190"/>
              <a:buFont typeface="Noto Sans Symbols"/>
              <a:buNone/>
            </a:pPr>
            <a:endParaRPr sz="2000"/>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20000"/>
              </a:lnSpc>
              <a:spcBef>
                <a:spcPts val="1600"/>
              </a:spcBef>
              <a:spcAft>
                <a:spcPts val="0"/>
              </a:spcAft>
              <a:buSzPts val="1190"/>
              <a:buFont typeface="Noto Sans Symbols"/>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74320" lvl="0" indent="-198755" algn="l" rtl="0">
              <a:lnSpc>
                <a:spcPct val="100000"/>
              </a:lnSpc>
              <a:spcBef>
                <a:spcPts val="1380"/>
              </a:spcBef>
              <a:spcAft>
                <a:spcPts val="0"/>
              </a:spcAft>
              <a:buSzPts val="1190"/>
              <a:buFont typeface="Noto Sans Symbols"/>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81" name="Google Shape;181;p9"/>
          <p:cNvPicPr preferRelativeResize="0"/>
          <p:nvPr/>
        </p:nvPicPr>
        <p:blipFill rotWithShape="1">
          <a:blip r:embed="rId2"/>
          <a:srcRect/>
          <a:stretch>
            <a:fillRect/>
          </a:stretch>
        </p:blipFill>
        <p:spPr>
          <a:xfrm>
            <a:off x="10833100" y="176213"/>
            <a:ext cx="1196975" cy="1195387"/>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5806</Words>
  <Application>WPS Presentation</Application>
  <PresentationFormat/>
  <Paragraphs>112</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Palatino Linotype</vt:lpstr>
      <vt:lpstr>Libre Franklin</vt:lpstr>
      <vt:lpstr>Noto Sans Symbols</vt:lpstr>
      <vt:lpstr>Segoe Print</vt:lpstr>
      <vt:lpstr>Libre Baskerville</vt:lpstr>
      <vt:lpstr>Century Gothic</vt:lpstr>
      <vt:lpstr>Times New Roman</vt:lpstr>
      <vt:lpstr>Microsoft YaHei</vt:lpstr>
      <vt:lpstr>Arial Unicode MS</vt:lpstr>
      <vt:lpstr>Equity</vt:lpstr>
      <vt:lpstr>ECB1204 – ANALOG INTEGRATED CIRCUIT DESIGN LISTENING BUG CIRCUIT</vt:lpstr>
      <vt:lpstr>OUTLINE</vt:lpstr>
      <vt:lpstr>ABSTRACT</vt:lpstr>
      <vt:lpstr>INTRODUCTION</vt:lpstr>
      <vt:lpstr>PROBLEM STATEMENT</vt:lpstr>
      <vt:lpstr>OBJECTIVE</vt:lpstr>
      <vt:lpstr>HARDWARE MODULE</vt:lpstr>
      <vt:lpstr>RESULTS AND DISCUSSION</vt:lpstr>
      <vt:lpstr>ADVANTAGES AND APPLICATIONS</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ECB1204 – ANALOG INTEGRATED CIRCUIT DESIGN LISTENING BUG CIRCUIT</dc:title>
  <dc:creator>EMBEDDED</dc:creator>
  <cp:lastModifiedBy>WPS_1712833748</cp:lastModifiedBy>
  <cp:revision>3</cp:revision>
  <dcterms:created xsi:type="dcterms:W3CDTF">2024-12-03T05:56:39Z</dcterms:created>
  <dcterms:modified xsi:type="dcterms:W3CDTF">2024-12-03T06:01:55Z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DE2C08BF86504EDD90A4C5D318CF4B58_13</vt:lpwstr>
  </property>
  <property fmtid="{D5CDD505-2E9C-101B-9397-08002B2CF9AE}" pid="4" name="KSOProductBuildVer">
    <vt:lpwstr>1033-12.2.0.18283</vt:lpwstr>
  </property>
</Properties>
</file>