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257" r:id="rId3"/>
    <p:sldId id="258" r:id="rId4"/>
    <p:sldId id="263" r:id="rId5"/>
    <p:sldId id="264" r:id="rId6"/>
    <p:sldId id="265" r:id="rId7"/>
    <p:sldId id="266" r:id="rId8"/>
    <p:sldId id="267" r:id="rId9"/>
    <p:sldId id="269" r:id="rId10"/>
    <p:sldId id="270" r:id="rId11"/>
    <p:sldId id="271" r:id="rId12"/>
    <p:sldId id="268" r:id="rId13"/>
    <p:sldId id="272" r:id="rId14"/>
    <p:sldId id="273" r:id="rId15"/>
    <p:sldId id="274" r:id="rId16"/>
    <p:sldId id="275" r:id="rId17"/>
    <p:sldId id="276" r:id="rId18"/>
    <p:sldId id="277" r:id="rId19"/>
    <p:sldId id="26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045" autoAdjust="0"/>
  </p:normalViewPr>
  <p:slideViewPr>
    <p:cSldViewPr snapToGrid="0">
      <p:cViewPr varScale="1">
        <p:scale>
          <a:sx n="68" d="100"/>
          <a:sy n="68" d="100"/>
        </p:scale>
        <p:origin x="6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206B676-D2CE-4BD8-B124-48BA58AE80AC}" type="datetimeFigureOut">
              <a:rPr lang="en-IN" smtClean="0"/>
              <a:t>14-12-2024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6C4EE5-58AB-4374-95BE-FF51A38E3712}" type="slidenum">
              <a:rPr lang="en-IN" smtClean="0"/>
              <a:t>‹#›</a:t>
            </a:fld>
            <a:endParaRPr lang="en-IN"/>
          </a:p>
        </p:txBody>
      </p:sp>
    </p:spTree>
    <p:extLst>
      <p:ext uri="{BB962C8B-B14F-4D97-AF65-F5344CB8AC3E}">
        <p14:creationId xmlns:p14="http://schemas.microsoft.com/office/powerpoint/2010/main" val="1377401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06B676-D2CE-4BD8-B124-48BA58AE80AC}" type="datetimeFigureOut">
              <a:rPr lang="en-IN" smtClean="0"/>
              <a:t>14-12-2024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6C4EE5-58AB-4374-95BE-FF51A38E3712}" type="slidenum">
              <a:rPr lang="en-IN" smtClean="0"/>
              <a:t>‹#›</a:t>
            </a:fld>
            <a:endParaRPr lang="en-IN"/>
          </a:p>
        </p:txBody>
      </p:sp>
    </p:spTree>
    <p:extLst>
      <p:ext uri="{BB962C8B-B14F-4D97-AF65-F5344CB8AC3E}">
        <p14:creationId xmlns:p14="http://schemas.microsoft.com/office/powerpoint/2010/main" val="2129793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06B676-D2CE-4BD8-B124-48BA58AE80AC}" type="datetimeFigureOut">
              <a:rPr lang="en-IN" smtClean="0"/>
              <a:t>14-12-2024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6C4EE5-58AB-4374-95BE-FF51A38E3712}" type="slidenum">
              <a:rPr lang="en-IN" smtClean="0"/>
              <a:t>‹#›</a:t>
            </a:fld>
            <a:endParaRPr lang="en-IN"/>
          </a:p>
        </p:txBody>
      </p:sp>
    </p:spTree>
    <p:extLst>
      <p:ext uri="{BB962C8B-B14F-4D97-AF65-F5344CB8AC3E}">
        <p14:creationId xmlns:p14="http://schemas.microsoft.com/office/powerpoint/2010/main" val="1153854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06B676-D2CE-4BD8-B124-48BA58AE80AC}" type="datetimeFigureOut">
              <a:rPr lang="en-IN" smtClean="0"/>
              <a:t>14-12-2024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6C4EE5-58AB-4374-95BE-FF51A38E3712}"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33639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06B676-D2CE-4BD8-B124-48BA58AE80AC}" type="datetimeFigureOut">
              <a:rPr lang="en-IN" smtClean="0"/>
              <a:t>14-12-2024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6C4EE5-58AB-4374-95BE-FF51A38E3712}" type="slidenum">
              <a:rPr lang="en-IN" smtClean="0"/>
              <a:t>‹#›</a:t>
            </a:fld>
            <a:endParaRPr lang="en-IN"/>
          </a:p>
        </p:txBody>
      </p:sp>
    </p:spTree>
    <p:extLst>
      <p:ext uri="{BB962C8B-B14F-4D97-AF65-F5344CB8AC3E}">
        <p14:creationId xmlns:p14="http://schemas.microsoft.com/office/powerpoint/2010/main" val="4266876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206B676-D2CE-4BD8-B124-48BA58AE80AC}" type="datetimeFigureOut">
              <a:rPr lang="en-IN" smtClean="0"/>
              <a:t>14-12-2024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6C4EE5-58AB-4374-95BE-FF51A38E3712}" type="slidenum">
              <a:rPr lang="en-IN" smtClean="0"/>
              <a:t>‹#›</a:t>
            </a:fld>
            <a:endParaRPr lang="en-IN"/>
          </a:p>
        </p:txBody>
      </p:sp>
    </p:spTree>
    <p:extLst>
      <p:ext uri="{BB962C8B-B14F-4D97-AF65-F5344CB8AC3E}">
        <p14:creationId xmlns:p14="http://schemas.microsoft.com/office/powerpoint/2010/main" val="4275132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206B676-D2CE-4BD8-B124-48BA58AE80AC}" type="datetimeFigureOut">
              <a:rPr lang="en-IN" smtClean="0"/>
              <a:t>14-12-2024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6C4EE5-58AB-4374-95BE-FF51A38E3712}" type="slidenum">
              <a:rPr lang="en-IN" smtClean="0"/>
              <a:t>‹#›</a:t>
            </a:fld>
            <a:endParaRPr lang="en-IN"/>
          </a:p>
        </p:txBody>
      </p:sp>
    </p:spTree>
    <p:extLst>
      <p:ext uri="{BB962C8B-B14F-4D97-AF65-F5344CB8AC3E}">
        <p14:creationId xmlns:p14="http://schemas.microsoft.com/office/powerpoint/2010/main" val="1172326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06B676-D2CE-4BD8-B124-48BA58AE80AC}"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6C4EE5-58AB-4374-95BE-FF51A38E3712}" type="slidenum">
              <a:rPr lang="en-IN" smtClean="0"/>
              <a:t>‹#›</a:t>
            </a:fld>
            <a:endParaRPr lang="en-IN"/>
          </a:p>
        </p:txBody>
      </p:sp>
    </p:spTree>
    <p:extLst>
      <p:ext uri="{BB962C8B-B14F-4D97-AF65-F5344CB8AC3E}">
        <p14:creationId xmlns:p14="http://schemas.microsoft.com/office/powerpoint/2010/main" val="2450708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06B676-D2CE-4BD8-B124-48BA58AE80AC}"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6C4EE5-58AB-4374-95BE-FF51A38E3712}" type="slidenum">
              <a:rPr lang="en-IN" smtClean="0"/>
              <a:t>‹#›</a:t>
            </a:fld>
            <a:endParaRPr lang="en-IN"/>
          </a:p>
        </p:txBody>
      </p:sp>
    </p:spTree>
    <p:extLst>
      <p:ext uri="{BB962C8B-B14F-4D97-AF65-F5344CB8AC3E}">
        <p14:creationId xmlns:p14="http://schemas.microsoft.com/office/powerpoint/2010/main" val="1444961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06B676-D2CE-4BD8-B124-48BA58AE80AC}"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6C4EE5-58AB-4374-95BE-FF51A38E3712}" type="slidenum">
              <a:rPr lang="en-IN" smtClean="0"/>
              <a:t>‹#›</a:t>
            </a:fld>
            <a:endParaRPr lang="en-IN"/>
          </a:p>
        </p:txBody>
      </p:sp>
    </p:spTree>
    <p:extLst>
      <p:ext uri="{BB962C8B-B14F-4D97-AF65-F5344CB8AC3E}">
        <p14:creationId xmlns:p14="http://schemas.microsoft.com/office/powerpoint/2010/main" val="1579574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06B676-D2CE-4BD8-B124-48BA58AE80AC}"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6C4EE5-58AB-4374-95BE-FF51A38E3712}" type="slidenum">
              <a:rPr lang="en-IN" smtClean="0"/>
              <a:t>‹#›</a:t>
            </a:fld>
            <a:endParaRPr lang="en-IN"/>
          </a:p>
        </p:txBody>
      </p:sp>
    </p:spTree>
    <p:extLst>
      <p:ext uri="{BB962C8B-B14F-4D97-AF65-F5344CB8AC3E}">
        <p14:creationId xmlns:p14="http://schemas.microsoft.com/office/powerpoint/2010/main" val="2748555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06B676-D2CE-4BD8-B124-48BA58AE80AC}" type="datetimeFigureOut">
              <a:rPr lang="en-IN" smtClean="0"/>
              <a:t>14-12-2024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6C4EE5-58AB-4374-95BE-FF51A38E3712}" type="slidenum">
              <a:rPr lang="en-IN" smtClean="0"/>
              <a:t>‹#›</a:t>
            </a:fld>
            <a:endParaRPr lang="en-IN"/>
          </a:p>
        </p:txBody>
      </p:sp>
    </p:spTree>
    <p:extLst>
      <p:ext uri="{BB962C8B-B14F-4D97-AF65-F5344CB8AC3E}">
        <p14:creationId xmlns:p14="http://schemas.microsoft.com/office/powerpoint/2010/main" val="228941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06B676-D2CE-4BD8-B124-48BA58AE80AC}" type="datetimeFigureOut">
              <a:rPr lang="en-IN" smtClean="0"/>
              <a:t>14-12-2024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6C4EE5-58AB-4374-95BE-FF51A38E3712}" type="slidenum">
              <a:rPr lang="en-IN" smtClean="0"/>
              <a:t>‹#›</a:t>
            </a:fld>
            <a:endParaRPr lang="en-IN"/>
          </a:p>
        </p:txBody>
      </p:sp>
    </p:spTree>
    <p:extLst>
      <p:ext uri="{BB962C8B-B14F-4D97-AF65-F5344CB8AC3E}">
        <p14:creationId xmlns:p14="http://schemas.microsoft.com/office/powerpoint/2010/main" val="3747393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06B676-D2CE-4BD8-B124-48BA58AE80AC}" type="datetimeFigureOut">
              <a:rPr lang="en-IN" smtClean="0"/>
              <a:t>14-12-2024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6C4EE5-58AB-4374-95BE-FF51A38E3712}" type="slidenum">
              <a:rPr lang="en-IN" smtClean="0"/>
              <a:t>‹#›</a:t>
            </a:fld>
            <a:endParaRPr lang="en-IN"/>
          </a:p>
        </p:txBody>
      </p:sp>
    </p:spTree>
    <p:extLst>
      <p:ext uri="{BB962C8B-B14F-4D97-AF65-F5344CB8AC3E}">
        <p14:creationId xmlns:p14="http://schemas.microsoft.com/office/powerpoint/2010/main" val="3775956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06B676-D2CE-4BD8-B124-48BA58AE80AC}" type="datetimeFigureOut">
              <a:rPr lang="en-IN" smtClean="0"/>
              <a:t>14-12-2024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6C4EE5-58AB-4374-95BE-FF51A38E3712}" type="slidenum">
              <a:rPr lang="en-IN" smtClean="0"/>
              <a:t>‹#›</a:t>
            </a:fld>
            <a:endParaRPr lang="en-IN"/>
          </a:p>
        </p:txBody>
      </p:sp>
    </p:spTree>
    <p:extLst>
      <p:ext uri="{BB962C8B-B14F-4D97-AF65-F5344CB8AC3E}">
        <p14:creationId xmlns:p14="http://schemas.microsoft.com/office/powerpoint/2010/main" val="3817165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06B676-D2CE-4BD8-B124-48BA58AE80AC}" type="datetimeFigureOut">
              <a:rPr lang="en-IN" smtClean="0"/>
              <a:t>14-12-2024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6C4EE5-58AB-4374-95BE-FF51A38E3712}" type="slidenum">
              <a:rPr lang="en-IN" smtClean="0"/>
              <a:t>‹#›</a:t>
            </a:fld>
            <a:endParaRPr lang="en-IN"/>
          </a:p>
        </p:txBody>
      </p:sp>
    </p:spTree>
    <p:extLst>
      <p:ext uri="{BB962C8B-B14F-4D97-AF65-F5344CB8AC3E}">
        <p14:creationId xmlns:p14="http://schemas.microsoft.com/office/powerpoint/2010/main" val="578320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06B676-D2CE-4BD8-B124-48BA58AE80AC}" type="datetimeFigureOut">
              <a:rPr lang="en-IN" smtClean="0"/>
              <a:t>14-12-2024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6C4EE5-58AB-4374-95BE-FF51A38E3712}" type="slidenum">
              <a:rPr lang="en-IN" smtClean="0"/>
              <a:t>‹#›</a:t>
            </a:fld>
            <a:endParaRPr lang="en-IN"/>
          </a:p>
        </p:txBody>
      </p:sp>
    </p:spTree>
    <p:extLst>
      <p:ext uri="{BB962C8B-B14F-4D97-AF65-F5344CB8AC3E}">
        <p14:creationId xmlns:p14="http://schemas.microsoft.com/office/powerpoint/2010/main" val="3619820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9206B676-D2CE-4BD8-B124-48BA58AE80AC}" type="datetimeFigureOut">
              <a:rPr lang="en-IN" smtClean="0"/>
              <a:t>14-12-2024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06C4EE5-58AB-4374-95BE-FF51A38E3712}" type="slidenum">
              <a:rPr lang="en-IN" smtClean="0"/>
              <a:t>‹#›</a:t>
            </a:fld>
            <a:endParaRPr lang="en-IN"/>
          </a:p>
        </p:txBody>
      </p:sp>
    </p:spTree>
    <p:extLst>
      <p:ext uri="{BB962C8B-B14F-4D97-AF65-F5344CB8AC3E}">
        <p14:creationId xmlns:p14="http://schemas.microsoft.com/office/powerpoint/2010/main" val="3009418342"/>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348DD-E46F-675C-B612-918850935E0E}"/>
              </a:ext>
            </a:extLst>
          </p:cNvPr>
          <p:cNvSpPr>
            <a:spLocks noGrp="1"/>
          </p:cNvSpPr>
          <p:nvPr>
            <p:ph type="ctrTitle"/>
          </p:nvPr>
        </p:nvSpPr>
        <p:spPr>
          <a:xfrm>
            <a:off x="1027522" y="2135606"/>
            <a:ext cx="9892645" cy="2379833"/>
          </a:xfrm>
        </p:spPr>
        <p:txBody>
          <a:bodyPr>
            <a:normAutofit/>
          </a:bodyPr>
          <a:lstStyle/>
          <a:p>
            <a:pPr algn="ctr"/>
            <a:r>
              <a:rPr lang="en-US" sz="6000" b="1" i="0" u="none" strike="noStrike" dirty="0">
                <a:solidFill>
                  <a:schemeClr val="tx1"/>
                </a:solidFill>
                <a:effectLst/>
                <a:latin typeface="Arial" panose="020B0604020202020204" pitchFamily="34" charset="0"/>
              </a:rPr>
              <a:t>Fake Review Classification</a:t>
            </a:r>
            <a:br>
              <a:rPr lang="en-US" sz="6000" b="1" i="0" u="none" strike="noStrike" dirty="0">
                <a:solidFill>
                  <a:schemeClr val="tx1"/>
                </a:solidFill>
                <a:effectLst/>
                <a:latin typeface="Arial" panose="020B0604020202020204" pitchFamily="34" charset="0"/>
              </a:rPr>
            </a:br>
            <a:r>
              <a:rPr lang="en-US" sz="6000" b="1" i="0" u="none" strike="noStrike" dirty="0">
                <a:solidFill>
                  <a:schemeClr val="tx1"/>
                </a:solidFill>
                <a:effectLst/>
                <a:latin typeface="Arial" panose="020B0604020202020204" pitchFamily="34" charset="0"/>
              </a:rPr>
              <a:t> and Topic Modeling</a:t>
            </a:r>
            <a:endParaRPr lang="en-IN" sz="32400" dirty="0">
              <a:solidFill>
                <a:schemeClr val="tx1"/>
              </a:solidFill>
            </a:endParaRPr>
          </a:p>
        </p:txBody>
      </p:sp>
      <p:sp>
        <p:nvSpPr>
          <p:cNvPr id="3" name="Subtitle 2">
            <a:extLst>
              <a:ext uri="{FF2B5EF4-FFF2-40B4-BE49-F238E27FC236}">
                <a16:creationId xmlns:a16="http://schemas.microsoft.com/office/drawing/2014/main" id="{E88A9961-5D27-B4C5-84C8-B811D949E3CA}"/>
              </a:ext>
            </a:extLst>
          </p:cNvPr>
          <p:cNvSpPr>
            <a:spLocks noGrp="1"/>
          </p:cNvSpPr>
          <p:nvPr>
            <p:ph type="subTitle" idx="1"/>
          </p:nvPr>
        </p:nvSpPr>
        <p:spPr>
          <a:xfrm>
            <a:off x="8936611" y="4142126"/>
            <a:ext cx="1611982" cy="930897"/>
          </a:xfrm>
        </p:spPr>
        <p:txBody>
          <a:bodyPr>
            <a:normAutofit fontScale="47500" lnSpcReduction="20000"/>
          </a:bodyPr>
          <a:lstStyle/>
          <a:p>
            <a:endParaRPr lang="en-IN" dirty="0"/>
          </a:p>
          <a:p>
            <a:r>
              <a:rPr lang="en-IN" dirty="0"/>
              <a:t>BY</a:t>
            </a:r>
          </a:p>
          <a:p>
            <a:r>
              <a:rPr lang="en-IN" dirty="0"/>
              <a:t>MATHESH M</a:t>
            </a:r>
          </a:p>
        </p:txBody>
      </p:sp>
    </p:spTree>
    <p:extLst>
      <p:ext uri="{BB962C8B-B14F-4D97-AF65-F5344CB8AC3E}">
        <p14:creationId xmlns:p14="http://schemas.microsoft.com/office/powerpoint/2010/main" val="912912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10FD33-D18E-142D-831B-7D97C8BB888A}"/>
            </a:ext>
          </a:extLst>
        </p:cNvPr>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3FD811E9-87CA-B554-5159-F473E7B56F54}"/>
              </a:ext>
            </a:extLst>
          </p:cNvPr>
          <p:cNvSpPr/>
          <p:nvPr/>
        </p:nvSpPr>
        <p:spPr>
          <a:xfrm>
            <a:off x="1116499" y="339174"/>
            <a:ext cx="7993930" cy="126319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solidFill>
              </a:rPr>
              <a:t>OVERALL PERFORMANCE</a:t>
            </a:r>
          </a:p>
          <a:p>
            <a:pPr algn="ctr"/>
            <a:endParaRPr lang="en-IN" dirty="0"/>
          </a:p>
        </p:txBody>
      </p:sp>
      <p:pic>
        <p:nvPicPr>
          <p:cNvPr id="14" name="Picture 13">
            <a:extLst>
              <a:ext uri="{FF2B5EF4-FFF2-40B4-BE49-F238E27FC236}">
                <a16:creationId xmlns:a16="http://schemas.microsoft.com/office/drawing/2014/main" id="{618052C6-1E79-DD19-4150-C3D7E9E7DA8D}"/>
              </a:ext>
            </a:extLst>
          </p:cNvPr>
          <p:cNvPicPr>
            <a:picLocks noChangeAspect="1"/>
          </p:cNvPicPr>
          <p:nvPr/>
        </p:nvPicPr>
        <p:blipFill>
          <a:blip r:embed="rId2">
            <a:extLst>
              <a:ext uri="{28A0092B-C50C-407E-A947-70E740481C1C}">
                <a14:useLocalDpi xmlns:a14="http://schemas.microsoft.com/office/drawing/2010/main" val="0"/>
              </a:ext>
            </a:extLst>
          </a:blip>
          <a:srcRect r="16135"/>
          <a:stretch/>
        </p:blipFill>
        <p:spPr>
          <a:xfrm>
            <a:off x="1044452" y="2193037"/>
            <a:ext cx="9612902" cy="3328787"/>
          </a:xfrm>
          <a:prstGeom prst="rect">
            <a:avLst/>
          </a:prstGeom>
        </p:spPr>
      </p:pic>
      <p:sp>
        <p:nvSpPr>
          <p:cNvPr id="15" name="Arrow: Right 14">
            <a:extLst>
              <a:ext uri="{FF2B5EF4-FFF2-40B4-BE49-F238E27FC236}">
                <a16:creationId xmlns:a16="http://schemas.microsoft.com/office/drawing/2014/main" id="{9B44761B-3677-77B2-2D21-78A00449E65C}"/>
              </a:ext>
            </a:extLst>
          </p:cNvPr>
          <p:cNvSpPr/>
          <p:nvPr/>
        </p:nvSpPr>
        <p:spPr>
          <a:xfrm>
            <a:off x="0" y="142145"/>
            <a:ext cx="1814082" cy="16572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885409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E69F04-821C-9481-41D6-1BCEAE4ADBA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7FF65B7-89AF-B777-064B-3A9D7B87B1C8}"/>
              </a:ext>
            </a:extLst>
          </p:cNvPr>
          <p:cNvSpPr/>
          <p:nvPr/>
        </p:nvSpPr>
        <p:spPr>
          <a:xfrm>
            <a:off x="1211202" y="729701"/>
            <a:ext cx="2988296" cy="4524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system-ui"/>
              </a:rPr>
              <a:t>RNN Model</a:t>
            </a:r>
          </a:p>
        </p:txBody>
      </p:sp>
      <p:sp>
        <p:nvSpPr>
          <p:cNvPr id="7" name="Rectangle 6">
            <a:extLst>
              <a:ext uri="{FF2B5EF4-FFF2-40B4-BE49-F238E27FC236}">
                <a16:creationId xmlns:a16="http://schemas.microsoft.com/office/drawing/2014/main" id="{3E47AD4C-549A-3236-EAD6-8B874737EF7A}"/>
              </a:ext>
            </a:extLst>
          </p:cNvPr>
          <p:cNvSpPr/>
          <p:nvPr/>
        </p:nvSpPr>
        <p:spPr>
          <a:xfrm>
            <a:off x="8319145" y="721831"/>
            <a:ext cx="2988296" cy="4524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system-ui"/>
              </a:rPr>
              <a:t>LSTM Model</a:t>
            </a:r>
          </a:p>
        </p:txBody>
      </p:sp>
      <p:sp>
        <p:nvSpPr>
          <p:cNvPr id="10" name="Rectangle 9">
            <a:extLst>
              <a:ext uri="{FF2B5EF4-FFF2-40B4-BE49-F238E27FC236}">
                <a16:creationId xmlns:a16="http://schemas.microsoft.com/office/drawing/2014/main" id="{9DE908D7-18E8-5C53-F56E-DA2020060F39}"/>
              </a:ext>
            </a:extLst>
          </p:cNvPr>
          <p:cNvSpPr/>
          <p:nvPr/>
        </p:nvSpPr>
        <p:spPr>
          <a:xfrm>
            <a:off x="2531026" y="5875290"/>
            <a:ext cx="2988296" cy="4524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system-ui"/>
              </a:rPr>
              <a:t>Bi LSTM Model</a:t>
            </a:r>
          </a:p>
        </p:txBody>
      </p:sp>
      <p:pic>
        <p:nvPicPr>
          <p:cNvPr id="5" name="Picture 4">
            <a:extLst>
              <a:ext uri="{FF2B5EF4-FFF2-40B4-BE49-F238E27FC236}">
                <a16:creationId xmlns:a16="http://schemas.microsoft.com/office/drawing/2014/main" id="{776EF85D-22F2-9C5F-5AC7-456B7E0988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51" y="1356467"/>
            <a:ext cx="4992237" cy="1792086"/>
          </a:xfrm>
          <a:prstGeom prst="rect">
            <a:avLst/>
          </a:prstGeom>
        </p:spPr>
      </p:pic>
      <p:pic>
        <p:nvPicPr>
          <p:cNvPr id="11" name="Picture 10">
            <a:extLst>
              <a:ext uri="{FF2B5EF4-FFF2-40B4-BE49-F238E27FC236}">
                <a16:creationId xmlns:a16="http://schemas.microsoft.com/office/drawing/2014/main" id="{F03B8917-7A2E-7A18-526C-4A4BED07D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1810" y="1334573"/>
            <a:ext cx="4992239" cy="1792086"/>
          </a:xfrm>
          <a:prstGeom prst="rect">
            <a:avLst/>
          </a:prstGeom>
        </p:spPr>
      </p:pic>
      <p:pic>
        <p:nvPicPr>
          <p:cNvPr id="15" name="Picture 14">
            <a:extLst>
              <a:ext uri="{FF2B5EF4-FFF2-40B4-BE49-F238E27FC236}">
                <a16:creationId xmlns:a16="http://schemas.microsoft.com/office/drawing/2014/main" id="{FE3377A3-4EF5-0616-F9C6-4F4B8E6FCA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1202" y="3673091"/>
            <a:ext cx="5627945" cy="1903905"/>
          </a:xfrm>
          <a:prstGeom prst="rect">
            <a:avLst/>
          </a:prstGeom>
        </p:spPr>
      </p:pic>
      <p:sp>
        <p:nvSpPr>
          <p:cNvPr id="16" name="Rectangle 15">
            <a:extLst>
              <a:ext uri="{FF2B5EF4-FFF2-40B4-BE49-F238E27FC236}">
                <a16:creationId xmlns:a16="http://schemas.microsoft.com/office/drawing/2014/main" id="{FC2D525E-2F57-9F37-887E-9F1D778A7095}"/>
              </a:ext>
            </a:extLst>
          </p:cNvPr>
          <p:cNvSpPr/>
          <p:nvPr/>
        </p:nvSpPr>
        <p:spPr>
          <a:xfrm>
            <a:off x="8679779" y="4057897"/>
            <a:ext cx="2142191" cy="18173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solidFill>
              </a:rPr>
              <a:t>DL MODELS</a:t>
            </a:r>
          </a:p>
        </p:txBody>
      </p:sp>
    </p:spTree>
    <p:extLst>
      <p:ext uri="{BB962C8B-B14F-4D97-AF65-F5344CB8AC3E}">
        <p14:creationId xmlns:p14="http://schemas.microsoft.com/office/powerpoint/2010/main" val="619092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DB599-3821-C11F-480E-11C043E414A0}"/>
              </a:ext>
            </a:extLst>
          </p:cNvPr>
          <p:cNvSpPr>
            <a:spLocks noGrp="1"/>
          </p:cNvSpPr>
          <p:nvPr>
            <p:ph type="title"/>
          </p:nvPr>
        </p:nvSpPr>
        <p:spPr>
          <a:xfrm>
            <a:off x="1017310" y="242577"/>
            <a:ext cx="3677239" cy="728384"/>
          </a:xfrm>
        </p:spPr>
        <p:txBody>
          <a:bodyPr>
            <a:noAutofit/>
          </a:bodyPr>
          <a:lstStyle/>
          <a:p>
            <a:r>
              <a:rPr lang="en-IN" sz="2800" dirty="0"/>
              <a:t>TRANSFORMERS</a:t>
            </a:r>
          </a:p>
        </p:txBody>
      </p:sp>
      <p:sp>
        <p:nvSpPr>
          <p:cNvPr id="3" name="Content Placeholder 2">
            <a:extLst>
              <a:ext uri="{FF2B5EF4-FFF2-40B4-BE49-F238E27FC236}">
                <a16:creationId xmlns:a16="http://schemas.microsoft.com/office/drawing/2014/main" id="{C579FA6A-84F6-414D-490D-A388860CB5FB}"/>
              </a:ext>
            </a:extLst>
          </p:cNvPr>
          <p:cNvSpPr>
            <a:spLocks noGrp="1"/>
          </p:cNvSpPr>
          <p:nvPr>
            <p:ph idx="1"/>
          </p:nvPr>
        </p:nvSpPr>
        <p:spPr>
          <a:xfrm>
            <a:off x="979100" y="1052626"/>
            <a:ext cx="10233800" cy="5140783"/>
          </a:xfrm>
        </p:spPr>
        <p:txBody>
          <a:bodyPr>
            <a:normAutofit fontScale="85000" lnSpcReduction="20000"/>
          </a:bodyPr>
          <a:lstStyle/>
          <a:p>
            <a:pPr>
              <a:buFont typeface="Wingdings" panose="05000000000000000000" pitchFamily="2" charset="2"/>
              <a:buChar char="ü"/>
            </a:pPr>
            <a:r>
              <a:rPr lang="en-IN" b="1" dirty="0"/>
              <a:t>Data Preparation</a:t>
            </a:r>
            <a:r>
              <a:rPr lang="en-IN" dirty="0"/>
              <a:t>.</a:t>
            </a:r>
          </a:p>
          <a:p>
            <a:pPr marL="457200" lvl="1" indent="0">
              <a:buNone/>
            </a:pPr>
            <a:r>
              <a:rPr lang="en-US" dirty="0"/>
              <a:t>The input data contained reviews labeled as either</a:t>
            </a:r>
            <a:r>
              <a:rPr lang="en-IN" dirty="0"/>
              <a:t> CG OR </a:t>
            </a:r>
            <a:r>
              <a:rPr lang="en-IN" dirty="0" err="1"/>
              <a:t>OR</a:t>
            </a:r>
            <a:r>
              <a:rPr lang="en-IN" dirty="0"/>
              <a:t>.</a:t>
            </a:r>
            <a:r>
              <a:rPr lang="en-US" dirty="0"/>
              <a:t> These were encoded into binary labels</a:t>
            </a:r>
            <a:r>
              <a:rPr lang="en-IN" dirty="0"/>
              <a:t>  and </a:t>
            </a:r>
            <a:r>
              <a:rPr lang="en-US" dirty="0"/>
              <a:t>Split the dataset into training and testing sets (80%-20%</a:t>
            </a:r>
            <a:r>
              <a:rPr lang="en-IN" dirty="0"/>
              <a:t>)</a:t>
            </a:r>
          </a:p>
          <a:p>
            <a:pPr>
              <a:buFont typeface="Wingdings" panose="05000000000000000000" pitchFamily="2" charset="2"/>
              <a:buChar char="ü"/>
            </a:pPr>
            <a:r>
              <a:rPr lang="en-IN" dirty="0"/>
              <a:t>Data Preprocessing:</a:t>
            </a:r>
          </a:p>
          <a:p>
            <a:pPr marL="457200" lvl="1" indent="0">
              <a:buNone/>
            </a:pPr>
            <a:r>
              <a:rPr lang="en-US" dirty="0"/>
              <a:t>Converted text data into tokenized and numerical forms using the </a:t>
            </a:r>
            <a:r>
              <a:rPr lang="en-IN" dirty="0" err="1"/>
              <a:t>DistilBERT</a:t>
            </a:r>
            <a:r>
              <a:rPr lang="en-IN" dirty="0"/>
              <a:t> tokenizer.</a:t>
            </a:r>
          </a:p>
          <a:p>
            <a:pPr marL="457200" lvl="1" indent="0">
              <a:buNone/>
            </a:pPr>
            <a:r>
              <a:rPr lang="en-US" dirty="0"/>
              <a:t>Applied truncation and padding to ensure consistent sequence lengths</a:t>
            </a:r>
            <a:endParaRPr lang="en-IN" dirty="0"/>
          </a:p>
          <a:p>
            <a:pPr>
              <a:buFont typeface="Wingdings" panose="05000000000000000000" pitchFamily="2" charset="2"/>
              <a:buChar char="ü"/>
            </a:pPr>
            <a:r>
              <a:rPr lang="en-IN" dirty="0"/>
              <a:t>Model Selection</a:t>
            </a:r>
          </a:p>
          <a:p>
            <a:pPr marL="457200" lvl="1" indent="0">
              <a:buNone/>
            </a:pPr>
            <a:r>
              <a:rPr lang="en-US" dirty="0"/>
              <a:t>Used the pre-trained model </a:t>
            </a:r>
            <a:r>
              <a:rPr lang="en-US" b="1" dirty="0" err="1"/>
              <a:t>DistilBERT</a:t>
            </a:r>
            <a:r>
              <a:rPr lang="en-US" b="1" dirty="0"/>
              <a:t> (</a:t>
            </a:r>
            <a:r>
              <a:rPr lang="en-US" b="1" dirty="0" err="1"/>
              <a:t>distilbert</a:t>
            </a:r>
            <a:r>
              <a:rPr lang="en-US" b="1" dirty="0"/>
              <a:t>-base-uncased)</a:t>
            </a:r>
            <a:r>
              <a:rPr lang="en-US" dirty="0"/>
              <a:t>, fine-tuned for binary classification with two labels</a:t>
            </a:r>
          </a:p>
          <a:p>
            <a:pPr>
              <a:buFont typeface="Wingdings" panose="05000000000000000000" pitchFamily="2" charset="2"/>
              <a:buChar char="ü"/>
            </a:pPr>
            <a:r>
              <a:rPr lang="en-IN" dirty="0"/>
              <a:t>Training Setup</a:t>
            </a:r>
          </a:p>
          <a:p>
            <a:pPr marL="457200" lvl="1" indent="0">
              <a:buNone/>
            </a:pPr>
            <a:r>
              <a:rPr lang="en-US" dirty="0"/>
              <a:t>Configured training parameters such as batch size, learning rate, and number of epochs</a:t>
            </a:r>
          </a:p>
          <a:p>
            <a:pPr marL="457200" lvl="1" indent="0">
              <a:buNone/>
            </a:pPr>
            <a:r>
              <a:rPr lang="en-IN" dirty="0"/>
              <a:t>Implemented the Hugging Face</a:t>
            </a:r>
            <a:r>
              <a:rPr lang="en-US" dirty="0"/>
              <a:t> Trainer API for model training and evaluation</a:t>
            </a:r>
          </a:p>
          <a:p>
            <a:pPr>
              <a:buFont typeface="Wingdings" panose="05000000000000000000" pitchFamily="2" charset="2"/>
              <a:buChar char="ü"/>
            </a:pPr>
            <a:r>
              <a:rPr lang="en-IN" dirty="0"/>
              <a:t>Evaluation Metrics.</a:t>
            </a:r>
          </a:p>
          <a:p>
            <a:pPr marL="457200" lvl="1" indent="0">
              <a:buNone/>
            </a:pPr>
            <a:r>
              <a:rPr lang="en-US" dirty="0"/>
              <a:t>Evaluated the model using </a:t>
            </a:r>
            <a:r>
              <a:rPr lang="en-US" b="1" dirty="0"/>
              <a:t>accuracy</a:t>
            </a:r>
            <a:r>
              <a:rPr lang="en-US" dirty="0"/>
              <a:t> and a </a:t>
            </a:r>
            <a:r>
              <a:rPr lang="en-US" b="1" dirty="0"/>
              <a:t>classification report</a:t>
            </a:r>
            <a:r>
              <a:rPr lang="en-US" dirty="0"/>
              <a:t> (precision, recall, and F1-score for each class)</a:t>
            </a:r>
          </a:p>
          <a:p>
            <a:pPr marL="457200" lvl="1" indent="0">
              <a:buNone/>
            </a:pPr>
            <a:r>
              <a:rPr lang="en-US" dirty="0"/>
              <a:t>Generated detailed metrics for performance comparison across epochs</a:t>
            </a:r>
            <a:endParaRPr lang="en-IN" dirty="0"/>
          </a:p>
        </p:txBody>
      </p:sp>
    </p:spTree>
    <p:extLst>
      <p:ext uri="{BB962C8B-B14F-4D97-AF65-F5344CB8AC3E}">
        <p14:creationId xmlns:p14="http://schemas.microsoft.com/office/powerpoint/2010/main" val="1260458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27AF5-64FB-A99D-39FE-C9EC44992CB0}"/>
              </a:ext>
            </a:extLst>
          </p:cNvPr>
          <p:cNvSpPr>
            <a:spLocks noGrp="1"/>
          </p:cNvSpPr>
          <p:nvPr>
            <p:ph type="title"/>
          </p:nvPr>
        </p:nvSpPr>
        <p:spPr>
          <a:xfrm>
            <a:off x="838200" y="299138"/>
            <a:ext cx="10515600" cy="711838"/>
          </a:xfrm>
        </p:spPr>
        <p:txBody>
          <a:bodyPr>
            <a:normAutofit/>
          </a:bodyPr>
          <a:lstStyle/>
          <a:p>
            <a:r>
              <a:rPr lang="en-IN" sz="3600" b="1" dirty="0"/>
              <a:t>Results Analysis</a:t>
            </a:r>
            <a:endParaRPr lang="en-IN" sz="3600" dirty="0"/>
          </a:p>
        </p:txBody>
      </p:sp>
      <p:grpSp>
        <p:nvGrpSpPr>
          <p:cNvPr id="6" name="Group 5">
            <a:extLst>
              <a:ext uri="{FF2B5EF4-FFF2-40B4-BE49-F238E27FC236}">
                <a16:creationId xmlns:a16="http://schemas.microsoft.com/office/drawing/2014/main" id="{A6B95D77-67CC-142C-0C53-2D4FA3D7464D}"/>
              </a:ext>
            </a:extLst>
          </p:cNvPr>
          <p:cNvGrpSpPr/>
          <p:nvPr/>
        </p:nvGrpSpPr>
        <p:grpSpPr>
          <a:xfrm>
            <a:off x="838200" y="1076964"/>
            <a:ext cx="3223967" cy="4220900"/>
            <a:chOff x="838200" y="1076964"/>
            <a:chExt cx="3223967" cy="5415910"/>
          </a:xfrm>
        </p:grpSpPr>
        <p:sp>
          <p:nvSpPr>
            <p:cNvPr id="4" name="Rectangle: Rounded Corners 3">
              <a:extLst>
                <a:ext uri="{FF2B5EF4-FFF2-40B4-BE49-F238E27FC236}">
                  <a16:creationId xmlns:a16="http://schemas.microsoft.com/office/drawing/2014/main" id="{5C351558-79B1-179A-A9D4-F00DA21C0C03}"/>
                </a:ext>
              </a:extLst>
            </p:cNvPr>
            <p:cNvSpPr/>
            <p:nvPr/>
          </p:nvSpPr>
          <p:spPr>
            <a:xfrm>
              <a:off x="1305896" y="1076964"/>
              <a:ext cx="2253006" cy="123491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Epoch 1</a:t>
              </a:r>
              <a:endParaRPr lang="en-IN"/>
            </a:p>
          </p:txBody>
        </p:sp>
        <p:sp>
          <p:nvSpPr>
            <p:cNvPr id="5" name="Rectangle: Rounded Corners 4">
              <a:extLst>
                <a:ext uri="{FF2B5EF4-FFF2-40B4-BE49-F238E27FC236}">
                  <a16:creationId xmlns:a16="http://schemas.microsoft.com/office/drawing/2014/main" id="{4AEF3E99-A578-2541-2885-1C915A39CC10}"/>
                </a:ext>
              </a:extLst>
            </p:cNvPr>
            <p:cNvSpPr/>
            <p:nvPr/>
          </p:nvSpPr>
          <p:spPr>
            <a:xfrm>
              <a:off x="838200" y="2583058"/>
              <a:ext cx="3223967" cy="39098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 name="Group 6">
            <a:extLst>
              <a:ext uri="{FF2B5EF4-FFF2-40B4-BE49-F238E27FC236}">
                <a16:creationId xmlns:a16="http://schemas.microsoft.com/office/drawing/2014/main" id="{E5074154-CD5A-CE06-B021-7ADC13C52B2A}"/>
              </a:ext>
            </a:extLst>
          </p:cNvPr>
          <p:cNvGrpSpPr/>
          <p:nvPr/>
        </p:nvGrpSpPr>
        <p:grpSpPr>
          <a:xfrm>
            <a:off x="4529863" y="1076964"/>
            <a:ext cx="3223967" cy="4305741"/>
            <a:chOff x="838200" y="1076964"/>
            <a:chExt cx="3223967" cy="5415910"/>
          </a:xfrm>
        </p:grpSpPr>
        <p:sp>
          <p:nvSpPr>
            <p:cNvPr id="8" name="Rectangle: Rounded Corners 7">
              <a:extLst>
                <a:ext uri="{FF2B5EF4-FFF2-40B4-BE49-F238E27FC236}">
                  <a16:creationId xmlns:a16="http://schemas.microsoft.com/office/drawing/2014/main" id="{36FE7DCD-2CB3-4406-96E9-14A788E9DF8C}"/>
                </a:ext>
              </a:extLst>
            </p:cNvPr>
            <p:cNvSpPr/>
            <p:nvPr/>
          </p:nvSpPr>
          <p:spPr>
            <a:xfrm>
              <a:off x="1305896" y="1076964"/>
              <a:ext cx="2253006" cy="123491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Epoch 2</a:t>
              </a:r>
              <a:endParaRPr lang="en-IN" dirty="0"/>
            </a:p>
          </p:txBody>
        </p:sp>
        <p:sp>
          <p:nvSpPr>
            <p:cNvPr id="9" name="Rectangle: Rounded Corners 8">
              <a:extLst>
                <a:ext uri="{FF2B5EF4-FFF2-40B4-BE49-F238E27FC236}">
                  <a16:creationId xmlns:a16="http://schemas.microsoft.com/office/drawing/2014/main" id="{1D40E351-EDC3-2FA4-2DB8-014A887F98D8}"/>
                </a:ext>
              </a:extLst>
            </p:cNvPr>
            <p:cNvSpPr/>
            <p:nvPr/>
          </p:nvSpPr>
          <p:spPr>
            <a:xfrm>
              <a:off x="838200" y="2583058"/>
              <a:ext cx="3223967" cy="39098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0" name="Group 9">
            <a:extLst>
              <a:ext uri="{FF2B5EF4-FFF2-40B4-BE49-F238E27FC236}">
                <a16:creationId xmlns:a16="http://schemas.microsoft.com/office/drawing/2014/main" id="{A77254AE-6DE8-0CA0-8716-BAAD65720A11}"/>
              </a:ext>
            </a:extLst>
          </p:cNvPr>
          <p:cNvGrpSpPr/>
          <p:nvPr/>
        </p:nvGrpSpPr>
        <p:grpSpPr>
          <a:xfrm>
            <a:off x="8221526" y="1076964"/>
            <a:ext cx="3223967" cy="4305741"/>
            <a:chOff x="838200" y="1076964"/>
            <a:chExt cx="3223967" cy="5415910"/>
          </a:xfrm>
        </p:grpSpPr>
        <p:sp>
          <p:nvSpPr>
            <p:cNvPr id="11" name="Rectangle: Rounded Corners 10">
              <a:extLst>
                <a:ext uri="{FF2B5EF4-FFF2-40B4-BE49-F238E27FC236}">
                  <a16:creationId xmlns:a16="http://schemas.microsoft.com/office/drawing/2014/main" id="{672EE447-7122-B49C-6732-0138C6C5DDEB}"/>
                </a:ext>
              </a:extLst>
            </p:cNvPr>
            <p:cNvSpPr/>
            <p:nvPr/>
          </p:nvSpPr>
          <p:spPr>
            <a:xfrm>
              <a:off x="1305896" y="1076964"/>
              <a:ext cx="2253006" cy="123491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Epoch 3</a:t>
              </a:r>
              <a:endParaRPr lang="en-IN" dirty="0"/>
            </a:p>
          </p:txBody>
        </p:sp>
        <p:sp>
          <p:nvSpPr>
            <p:cNvPr id="12" name="Rectangle: Rounded Corners 11">
              <a:extLst>
                <a:ext uri="{FF2B5EF4-FFF2-40B4-BE49-F238E27FC236}">
                  <a16:creationId xmlns:a16="http://schemas.microsoft.com/office/drawing/2014/main" id="{3E1C32D4-812D-0DBC-3C18-DCB1EE64E24F}"/>
                </a:ext>
              </a:extLst>
            </p:cNvPr>
            <p:cNvSpPr/>
            <p:nvPr/>
          </p:nvSpPr>
          <p:spPr>
            <a:xfrm>
              <a:off x="838200" y="2583058"/>
              <a:ext cx="3223967" cy="39098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4" name="TextBox 13">
            <a:extLst>
              <a:ext uri="{FF2B5EF4-FFF2-40B4-BE49-F238E27FC236}">
                <a16:creationId xmlns:a16="http://schemas.microsoft.com/office/drawing/2014/main" id="{A3A75B01-C457-5CD9-827B-B39692AF0004}"/>
              </a:ext>
            </a:extLst>
          </p:cNvPr>
          <p:cNvSpPr txBox="1"/>
          <p:nvPr/>
        </p:nvSpPr>
        <p:spPr>
          <a:xfrm>
            <a:off x="1065230" y="3217804"/>
            <a:ext cx="2875174" cy="1569660"/>
          </a:xfrm>
          <a:prstGeom prst="rect">
            <a:avLst/>
          </a:prstGeom>
          <a:noFill/>
        </p:spPr>
        <p:txBody>
          <a:bodyPr wrap="square">
            <a:spAutoFit/>
          </a:bodyPr>
          <a:lstStyle/>
          <a:p>
            <a:pPr marL="342900" indent="-342900">
              <a:buFont typeface="Arial" panose="020B0604020202020204" pitchFamily="34" charset="0"/>
              <a:buChar char="•"/>
            </a:pPr>
            <a:r>
              <a:rPr lang="en-US" sz="2400" b="1" dirty="0"/>
              <a:t>Accuracy</a:t>
            </a:r>
            <a:r>
              <a:rPr lang="en-US" sz="2400" dirty="0"/>
              <a:t>: 90.82%</a:t>
            </a:r>
          </a:p>
          <a:p>
            <a:pPr marL="342900" indent="-342900">
              <a:buFont typeface="Arial" panose="020B0604020202020204" pitchFamily="34" charset="0"/>
              <a:buChar char="•"/>
            </a:pPr>
            <a:r>
              <a:rPr lang="en-US" sz="2400" b="1" dirty="0"/>
              <a:t>F1-scores</a:t>
            </a:r>
            <a:endParaRPr lang="en-US" sz="2400" dirty="0"/>
          </a:p>
          <a:p>
            <a:pPr lvl="1"/>
            <a:r>
              <a:rPr lang="en-IN" sz="2400" dirty="0"/>
              <a:t>CG :91.11%</a:t>
            </a:r>
          </a:p>
          <a:p>
            <a:pPr lvl="1"/>
            <a:r>
              <a:rPr lang="en-IN" sz="2400" dirty="0"/>
              <a:t>OR :90.52%</a:t>
            </a:r>
          </a:p>
        </p:txBody>
      </p:sp>
      <p:sp>
        <p:nvSpPr>
          <p:cNvPr id="17" name="TextBox 16">
            <a:extLst>
              <a:ext uri="{FF2B5EF4-FFF2-40B4-BE49-F238E27FC236}">
                <a16:creationId xmlns:a16="http://schemas.microsoft.com/office/drawing/2014/main" id="{42E0A99E-095B-7F82-FD57-D52171D1E72B}"/>
              </a:ext>
            </a:extLst>
          </p:cNvPr>
          <p:cNvSpPr txBox="1"/>
          <p:nvPr/>
        </p:nvSpPr>
        <p:spPr>
          <a:xfrm>
            <a:off x="4786799" y="3075349"/>
            <a:ext cx="3103404" cy="1569660"/>
          </a:xfrm>
          <a:prstGeom prst="rect">
            <a:avLst/>
          </a:prstGeom>
          <a:noFill/>
        </p:spPr>
        <p:txBody>
          <a:bodyPr wrap="square">
            <a:spAutoFit/>
          </a:bodyPr>
          <a:lstStyle/>
          <a:p>
            <a:pPr marL="342900" indent="-342900">
              <a:buFont typeface="Arial" panose="020B0604020202020204" pitchFamily="34" charset="0"/>
              <a:buChar char="•"/>
            </a:pPr>
            <a:r>
              <a:rPr lang="en-IN" sz="2400" b="1" dirty="0"/>
              <a:t>Accuracy</a:t>
            </a:r>
            <a:r>
              <a:rPr lang="en-IN" sz="2400" dirty="0"/>
              <a:t>: 92.20%</a:t>
            </a:r>
          </a:p>
          <a:p>
            <a:pPr marL="342900" indent="-342900">
              <a:buFont typeface="Arial" panose="020B0604020202020204" pitchFamily="34" charset="0"/>
              <a:buChar char="•"/>
            </a:pPr>
            <a:r>
              <a:rPr lang="en-IN" sz="2400" dirty="0"/>
              <a:t>F1-scores</a:t>
            </a:r>
          </a:p>
          <a:p>
            <a:pPr lvl="1"/>
            <a:r>
              <a:rPr lang="en-IN" sz="2400" dirty="0"/>
              <a:t>CG:92.41 %</a:t>
            </a:r>
          </a:p>
          <a:p>
            <a:pPr lvl="1"/>
            <a:r>
              <a:rPr lang="en-IN" sz="2400" dirty="0"/>
              <a:t>OR:91.97 %</a:t>
            </a:r>
          </a:p>
        </p:txBody>
      </p:sp>
      <p:sp>
        <p:nvSpPr>
          <p:cNvPr id="19" name="TextBox 18">
            <a:extLst>
              <a:ext uri="{FF2B5EF4-FFF2-40B4-BE49-F238E27FC236}">
                <a16:creationId xmlns:a16="http://schemas.microsoft.com/office/drawing/2014/main" id="{F07C8E8C-15E5-6E6B-86C0-1BE4E1BE1337}"/>
              </a:ext>
            </a:extLst>
          </p:cNvPr>
          <p:cNvSpPr txBox="1"/>
          <p:nvPr/>
        </p:nvSpPr>
        <p:spPr>
          <a:xfrm>
            <a:off x="8624587" y="3059857"/>
            <a:ext cx="2820906" cy="1569660"/>
          </a:xfrm>
          <a:prstGeom prst="rect">
            <a:avLst/>
          </a:prstGeom>
          <a:noFill/>
        </p:spPr>
        <p:txBody>
          <a:bodyPr wrap="square">
            <a:spAutoFit/>
          </a:bodyPr>
          <a:lstStyle/>
          <a:p>
            <a:pPr marL="342900" indent="-342900">
              <a:buFont typeface="Arial" panose="020B0604020202020204" pitchFamily="34" charset="0"/>
              <a:buChar char="•"/>
            </a:pPr>
            <a:r>
              <a:rPr lang="en-IN" sz="2400" b="1" dirty="0"/>
              <a:t>Accuracy</a:t>
            </a:r>
            <a:r>
              <a:rPr lang="en-IN" sz="2400" dirty="0"/>
              <a:t>: 93.03%</a:t>
            </a:r>
          </a:p>
          <a:p>
            <a:pPr marL="342900" indent="-342900">
              <a:buFont typeface="Arial" panose="020B0604020202020204" pitchFamily="34" charset="0"/>
              <a:buChar char="•"/>
            </a:pPr>
            <a:r>
              <a:rPr lang="en-IN" sz="2400" dirty="0"/>
              <a:t>F1-scores</a:t>
            </a:r>
          </a:p>
          <a:p>
            <a:pPr lvl="1"/>
            <a:r>
              <a:rPr lang="en-IN" sz="2400" dirty="0"/>
              <a:t>CG: 93.10 %</a:t>
            </a:r>
          </a:p>
          <a:p>
            <a:pPr lvl="1"/>
            <a:r>
              <a:rPr lang="en-IN" sz="2400" dirty="0"/>
              <a:t>OR: 92.95 %</a:t>
            </a:r>
          </a:p>
        </p:txBody>
      </p:sp>
      <p:sp>
        <p:nvSpPr>
          <p:cNvPr id="20" name="TextBox 19">
            <a:extLst>
              <a:ext uri="{FF2B5EF4-FFF2-40B4-BE49-F238E27FC236}">
                <a16:creationId xmlns:a16="http://schemas.microsoft.com/office/drawing/2014/main" id="{768D83FA-4902-578F-613D-3A7F11D8544E}"/>
              </a:ext>
            </a:extLst>
          </p:cNvPr>
          <p:cNvSpPr txBox="1"/>
          <p:nvPr/>
        </p:nvSpPr>
        <p:spPr>
          <a:xfrm>
            <a:off x="659876" y="5476973"/>
            <a:ext cx="10693924" cy="1200329"/>
          </a:xfrm>
          <a:prstGeom prst="rect">
            <a:avLst/>
          </a:prstGeom>
          <a:noFill/>
        </p:spPr>
        <p:txBody>
          <a:bodyPr wrap="square" rtlCol="0">
            <a:spAutoFit/>
          </a:bodyPr>
          <a:lstStyle/>
          <a:p>
            <a:r>
              <a:rPr lang="en-IN" dirty="0"/>
              <a:t>Final Test Results…..</a:t>
            </a:r>
          </a:p>
          <a:p>
            <a:pPr marL="342900" indent="-342900">
              <a:buFont typeface="Wingdings" panose="05000000000000000000" pitchFamily="2" charset="2"/>
              <a:buChar char="v"/>
            </a:pPr>
            <a:r>
              <a:rPr lang="en-IN" b="1" dirty="0"/>
              <a:t>Accuracy</a:t>
            </a:r>
            <a:r>
              <a:rPr lang="en-IN" dirty="0"/>
              <a:t>: 93.03%.</a:t>
            </a:r>
          </a:p>
          <a:p>
            <a:pPr marL="342900" indent="-342900">
              <a:buFont typeface="Wingdings" panose="05000000000000000000" pitchFamily="2" charset="2"/>
              <a:buChar char="v"/>
            </a:pPr>
            <a:r>
              <a:rPr lang="en-US" dirty="0"/>
              <a:t>Detailed classification report showed balanced performance across both labels, with high precision and recall values</a:t>
            </a:r>
            <a:endParaRPr lang="en-IN" dirty="0"/>
          </a:p>
        </p:txBody>
      </p:sp>
    </p:spTree>
    <p:extLst>
      <p:ext uri="{BB962C8B-B14F-4D97-AF65-F5344CB8AC3E}">
        <p14:creationId xmlns:p14="http://schemas.microsoft.com/office/powerpoint/2010/main" val="2972997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19611-99D8-68B0-74A0-B99F53E9B8A0}"/>
              </a:ext>
            </a:extLst>
          </p:cNvPr>
          <p:cNvSpPr>
            <a:spLocks noGrp="1"/>
          </p:cNvSpPr>
          <p:nvPr>
            <p:ph type="title"/>
          </p:nvPr>
        </p:nvSpPr>
        <p:spPr>
          <a:xfrm>
            <a:off x="1007883" y="434680"/>
            <a:ext cx="10515600" cy="492714"/>
          </a:xfrm>
        </p:spPr>
        <p:txBody>
          <a:bodyPr>
            <a:normAutofit fontScale="90000"/>
          </a:bodyPr>
          <a:lstStyle/>
          <a:p>
            <a:r>
              <a:rPr lang="en-IN" dirty="0"/>
              <a:t>Topic Modelling</a:t>
            </a:r>
          </a:p>
        </p:txBody>
      </p:sp>
      <p:sp>
        <p:nvSpPr>
          <p:cNvPr id="3" name="Content Placeholder 2">
            <a:extLst>
              <a:ext uri="{FF2B5EF4-FFF2-40B4-BE49-F238E27FC236}">
                <a16:creationId xmlns:a16="http://schemas.microsoft.com/office/drawing/2014/main" id="{9EA3783F-E818-816D-B771-F33C0C4C2A37}"/>
              </a:ext>
            </a:extLst>
          </p:cNvPr>
          <p:cNvSpPr>
            <a:spLocks noGrp="1"/>
          </p:cNvSpPr>
          <p:nvPr>
            <p:ph idx="1"/>
          </p:nvPr>
        </p:nvSpPr>
        <p:spPr>
          <a:xfrm>
            <a:off x="603315" y="1112362"/>
            <a:ext cx="10750485" cy="5542961"/>
          </a:xfrm>
        </p:spPr>
        <p:txBody>
          <a:bodyPr>
            <a:normAutofit lnSpcReduction="10000"/>
          </a:bodyPr>
          <a:lstStyle/>
          <a:p>
            <a:r>
              <a:rPr lang="en-IN" b="1" dirty="0"/>
              <a:t>Data Preparation.</a:t>
            </a:r>
          </a:p>
          <a:p>
            <a:pPr marL="0" indent="0">
              <a:buNone/>
            </a:pPr>
            <a:r>
              <a:rPr lang="en-US" sz="2200" dirty="0"/>
              <a:t>The process began with data preparation, where the dataset containing textual reviews was loaded. The text was cleaned and preprocessed to ensure consistency. This involved converting all text to lowercase, removing punctuation and special characters, and eliminating </a:t>
            </a:r>
            <a:r>
              <a:rPr lang="en-US" sz="2200" dirty="0" err="1"/>
              <a:t>stopwords</a:t>
            </a:r>
            <a:r>
              <a:rPr lang="en-US" sz="2200" dirty="0"/>
              <a:t> using NLTK’s </a:t>
            </a:r>
            <a:r>
              <a:rPr lang="en-US" sz="2200" dirty="0" err="1"/>
              <a:t>stopword</a:t>
            </a:r>
            <a:r>
              <a:rPr lang="en-US" sz="2200" dirty="0"/>
              <a:t> list. These steps ensured that only meaningful words were retained, preparing the data for further analysis</a:t>
            </a:r>
            <a:endParaRPr lang="en-IN" sz="2200" dirty="0"/>
          </a:p>
          <a:p>
            <a:r>
              <a:rPr lang="en-IN" b="1" dirty="0"/>
              <a:t>Feature Extraction</a:t>
            </a:r>
          </a:p>
          <a:p>
            <a:pPr marL="0" indent="0">
              <a:buNone/>
            </a:pPr>
            <a:r>
              <a:rPr lang="en-US" sz="2000" dirty="0"/>
              <a:t>After preprocessing, the text data was transformed into numerical representations using two vectorization techniques. The </a:t>
            </a:r>
            <a:r>
              <a:rPr lang="en-US" sz="2000" b="1" dirty="0"/>
              <a:t>TF-IDF Vectorizer</a:t>
            </a:r>
            <a:r>
              <a:rPr lang="en-US" sz="2000" dirty="0"/>
              <a:t> captured the importance of each word relative to a document, while the </a:t>
            </a:r>
            <a:r>
              <a:rPr lang="en-US" sz="2000" b="1" dirty="0"/>
              <a:t>Count Vectorizer</a:t>
            </a:r>
            <a:r>
              <a:rPr lang="en-US" sz="2000" dirty="0"/>
              <a:t> represented word frequency across the entire text corpus. These vectorized formats formed the foundation for applying machine learning models to identify latent topics.</a:t>
            </a:r>
          </a:p>
          <a:p>
            <a:r>
              <a:rPr lang="en-IN" b="1" dirty="0"/>
              <a:t>Model Training</a:t>
            </a:r>
          </a:p>
          <a:p>
            <a:pPr marL="0" indent="0">
              <a:buNone/>
            </a:pPr>
            <a:r>
              <a:rPr lang="en-US" sz="1700" dirty="0"/>
              <a:t>Two models were used to uncover the hidden topics in the data. The </a:t>
            </a:r>
            <a:r>
              <a:rPr lang="en-US" sz="1700" b="1" dirty="0"/>
              <a:t>Latent Dirichlet Allocation (LDA)</a:t>
            </a:r>
            <a:r>
              <a:rPr lang="en-US" sz="1700" dirty="0"/>
              <a:t> model identified topics by analyzing the probabilistic distribution of words within documents, making it effective in representing document-topic relationships. On the other hand, </a:t>
            </a:r>
            <a:r>
              <a:rPr lang="en-US" sz="1700" b="1" dirty="0"/>
              <a:t>Non-Negative Matrix Factorization (NMF)</a:t>
            </a:r>
            <a:r>
              <a:rPr lang="en-US" sz="1700" dirty="0"/>
              <a:t> utilized matrix decomposition to identify topics, focusing on directly uncovering relationships between words and topics. Both methods trained with 50 topics to ensure comprehensive coverage of the dataset's themes.</a:t>
            </a:r>
            <a:endParaRPr lang="en-IN" sz="2600" b="1" dirty="0"/>
          </a:p>
        </p:txBody>
      </p:sp>
    </p:spTree>
    <p:extLst>
      <p:ext uri="{BB962C8B-B14F-4D97-AF65-F5344CB8AC3E}">
        <p14:creationId xmlns:p14="http://schemas.microsoft.com/office/powerpoint/2010/main" val="3344671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4B2878-7D00-40CF-9BA5-B467DEF60B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F3C0D5-066B-9E93-7546-F0FB5D339E35}"/>
              </a:ext>
            </a:extLst>
          </p:cNvPr>
          <p:cNvSpPr>
            <a:spLocks noGrp="1"/>
          </p:cNvSpPr>
          <p:nvPr>
            <p:ph type="title"/>
          </p:nvPr>
        </p:nvSpPr>
        <p:spPr>
          <a:xfrm>
            <a:off x="1007883" y="434680"/>
            <a:ext cx="10515600" cy="492714"/>
          </a:xfrm>
        </p:spPr>
        <p:txBody>
          <a:bodyPr>
            <a:normAutofit fontScale="90000"/>
          </a:bodyPr>
          <a:lstStyle/>
          <a:p>
            <a:r>
              <a:rPr lang="en-IN" dirty="0"/>
              <a:t>Topic Modelling</a:t>
            </a:r>
          </a:p>
        </p:txBody>
      </p:sp>
      <p:sp>
        <p:nvSpPr>
          <p:cNvPr id="3" name="Content Placeholder 2">
            <a:extLst>
              <a:ext uri="{FF2B5EF4-FFF2-40B4-BE49-F238E27FC236}">
                <a16:creationId xmlns:a16="http://schemas.microsoft.com/office/drawing/2014/main" id="{03BC3F51-B8B5-E0E7-C78C-483ADD1553C9}"/>
              </a:ext>
            </a:extLst>
          </p:cNvPr>
          <p:cNvSpPr>
            <a:spLocks noGrp="1"/>
          </p:cNvSpPr>
          <p:nvPr>
            <p:ph idx="1"/>
          </p:nvPr>
        </p:nvSpPr>
        <p:spPr>
          <a:xfrm>
            <a:off x="603315" y="1112362"/>
            <a:ext cx="10750485" cy="5542961"/>
          </a:xfrm>
        </p:spPr>
        <p:txBody>
          <a:bodyPr>
            <a:normAutofit/>
          </a:bodyPr>
          <a:lstStyle/>
          <a:p>
            <a:r>
              <a:rPr lang="en-IN" dirty="0"/>
              <a:t>Topic Display </a:t>
            </a:r>
            <a:r>
              <a:rPr lang="en-IN" b="1" dirty="0"/>
              <a:t>Data Preparation.</a:t>
            </a:r>
            <a:r>
              <a:rPr lang="en-US" dirty="0"/>
              <a:t> </a:t>
            </a:r>
          </a:p>
          <a:p>
            <a:pPr marL="0" indent="0">
              <a:buNone/>
            </a:pPr>
            <a:r>
              <a:rPr lang="en-US" sz="2000" dirty="0"/>
              <a:t>The trained models produced topics characterized by the most relevant keywords. These keywords provided a clear summary of the identified topics. By examining the top words, the topics' essence was interpreted, helping to categorize the text data effectively. This process enabled a better understanding of the patterns and themes present in the dataset</a:t>
            </a:r>
            <a:r>
              <a:rPr lang="en-US" dirty="0"/>
              <a:t>.</a:t>
            </a:r>
          </a:p>
          <a:p>
            <a:pPr marL="0" indent="0">
              <a:buNone/>
            </a:pPr>
            <a:r>
              <a:rPr lang="en-IN" dirty="0"/>
              <a:t>Visualization</a:t>
            </a:r>
            <a:r>
              <a:rPr lang="en-US" dirty="0"/>
              <a:t>.</a:t>
            </a:r>
          </a:p>
          <a:p>
            <a:pPr marL="0" indent="0">
              <a:buNone/>
            </a:pPr>
            <a:r>
              <a:rPr lang="en-US" sz="2400" dirty="0"/>
              <a:t>To enhance interpretability, </a:t>
            </a:r>
            <a:r>
              <a:rPr lang="en-US" sz="2400" b="1" dirty="0" err="1"/>
              <a:t>WordClouds</a:t>
            </a:r>
            <a:r>
              <a:rPr lang="en-US" sz="2400" dirty="0"/>
              <a:t> were generated for each topic. These visualizations showcased the most prominent words in each topic, making it easier to grasp the thematic significance. Separate </a:t>
            </a:r>
            <a:r>
              <a:rPr lang="en-US" sz="2400" dirty="0" err="1"/>
              <a:t>WordClouds</a:t>
            </a:r>
            <a:r>
              <a:rPr lang="en-US" sz="2400" dirty="0"/>
              <a:t> were created for both LDA and NMF topics, offering a side-by-side comparison of the two approaches. These visuals made the results more accessible and engaging for stakeholders</a:t>
            </a:r>
            <a:endParaRPr lang="en-IN" sz="2400" b="1" dirty="0"/>
          </a:p>
        </p:txBody>
      </p:sp>
    </p:spTree>
    <p:extLst>
      <p:ext uri="{BB962C8B-B14F-4D97-AF65-F5344CB8AC3E}">
        <p14:creationId xmlns:p14="http://schemas.microsoft.com/office/powerpoint/2010/main" val="332850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442B-6038-6BC8-E999-4392AAF277DD}"/>
              </a:ext>
            </a:extLst>
          </p:cNvPr>
          <p:cNvSpPr>
            <a:spLocks noGrp="1"/>
          </p:cNvSpPr>
          <p:nvPr>
            <p:ph type="title"/>
          </p:nvPr>
        </p:nvSpPr>
        <p:spPr>
          <a:xfrm>
            <a:off x="838200" y="365126"/>
            <a:ext cx="10515600" cy="747238"/>
          </a:xfrm>
        </p:spPr>
        <p:txBody>
          <a:bodyPr>
            <a:noAutofit/>
          </a:bodyPr>
          <a:lstStyle/>
          <a:p>
            <a:r>
              <a:rPr lang="en-IN" sz="2400" dirty="0"/>
              <a:t>Overview of K-Means Clustering</a:t>
            </a:r>
          </a:p>
        </p:txBody>
      </p:sp>
      <p:sp>
        <p:nvSpPr>
          <p:cNvPr id="3" name="Content Placeholder 2">
            <a:extLst>
              <a:ext uri="{FF2B5EF4-FFF2-40B4-BE49-F238E27FC236}">
                <a16:creationId xmlns:a16="http://schemas.microsoft.com/office/drawing/2014/main" id="{AB79F3D6-BED6-6071-A21A-2194E3400766}"/>
              </a:ext>
            </a:extLst>
          </p:cNvPr>
          <p:cNvSpPr>
            <a:spLocks noGrp="1"/>
          </p:cNvSpPr>
          <p:nvPr>
            <p:ph idx="1"/>
          </p:nvPr>
        </p:nvSpPr>
        <p:spPr>
          <a:xfrm>
            <a:off x="838200" y="1335430"/>
            <a:ext cx="10233800" cy="4641163"/>
          </a:xfrm>
        </p:spPr>
        <p:txBody>
          <a:bodyPr>
            <a:normAutofit fontScale="92500" lnSpcReduction="10000"/>
          </a:bodyPr>
          <a:lstStyle/>
          <a:p>
            <a:r>
              <a:rPr lang="en-US" sz="2400" dirty="0"/>
              <a:t>K-Means clustering is an unsupervised learning algorithm used to partition data into a predefined number of groups, or clusters, based on similarity. The goal is to group similar data points together, minimizing the intra-cluster distance and maximizing the inter-cluster distance. In this analysis, K-Means was applied to the preprocessed textual data to identify thematic groupings or patterns within the reviews.</a:t>
            </a:r>
          </a:p>
          <a:p>
            <a:pPr marL="0" indent="0">
              <a:buNone/>
            </a:pPr>
            <a:endParaRPr lang="en-US" sz="2400" dirty="0"/>
          </a:p>
          <a:p>
            <a:pPr>
              <a:buFont typeface="Wingdings" panose="05000000000000000000" pitchFamily="2" charset="2"/>
              <a:buChar char="v"/>
            </a:pPr>
            <a:r>
              <a:rPr lang="en-IN" sz="2400" b="1" dirty="0"/>
              <a:t>Number of Clusters</a:t>
            </a:r>
            <a:endParaRPr lang="en-US" sz="2400" b="1" dirty="0"/>
          </a:p>
          <a:p>
            <a:pPr>
              <a:buFont typeface="Wingdings" panose="05000000000000000000" pitchFamily="2" charset="2"/>
              <a:buChar char="v"/>
            </a:pPr>
            <a:r>
              <a:rPr lang="en-IN" sz="2400" b="1" dirty="0"/>
              <a:t>Clustering with K-Means</a:t>
            </a:r>
            <a:endParaRPr lang="en-US" sz="2400" b="1" dirty="0"/>
          </a:p>
          <a:p>
            <a:pPr>
              <a:buFont typeface="Wingdings" panose="05000000000000000000" pitchFamily="2" charset="2"/>
              <a:buChar char="v"/>
            </a:pPr>
            <a:r>
              <a:rPr lang="en-IN" sz="2400" b="1" dirty="0"/>
              <a:t>Adding Cluster Labels</a:t>
            </a:r>
            <a:endParaRPr lang="en-US" sz="2400" b="1" dirty="0"/>
          </a:p>
          <a:p>
            <a:pPr>
              <a:buFont typeface="Wingdings" panose="05000000000000000000" pitchFamily="2" charset="2"/>
              <a:buChar char="v"/>
            </a:pPr>
            <a:r>
              <a:rPr lang="en-IN" sz="2400" b="1" dirty="0"/>
              <a:t>Cluster Insights</a:t>
            </a:r>
          </a:p>
          <a:p>
            <a:pPr marL="0" indent="0">
              <a:buNone/>
            </a:pPr>
            <a:endParaRPr lang="en-IN" sz="2400" b="1" dirty="0"/>
          </a:p>
          <a:p>
            <a:pPr marL="0" indent="0">
              <a:buNone/>
            </a:pPr>
            <a:r>
              <a:rPr lang="en-US" sz="2200" dirty="0"/>
              <a:t>The combination of topic modeling and clustering creates a comprehensive understanding of unstructured textual data, providing both granular themes and broader group-level patterns.</a:t>
            </a:r>
            <a:endParaRPr lang="en-IN" sz="3500" b="1" dirty="0"/>
          </a:p>
        </p:txBody>
      </p:sp>
    </p:spTree>
    <p:extLst>
      <p:ext uri="{BB962C8B-B14F-4D97-AF65-F5344CB8AC3E}">
        <p14:creationId xmlns:p14="http://schemas.microsoft.com/office/powerpoint/2010/main" val="733411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B1C729-BFCB-6803-8BAB-6D8B51BA0C9C}"/>
              </a:ext>
            </a:extLst>
          </p:cNvPr>
          <p:cNvSpPr>
            <a:spLocks noGrp="1"/>
          </p:cNvSpPr>
          <p:nvPr>
            <p:ph idx="1"/>
          </p:nvPr>
        </p:nvSpPr>
        <p:spPr>
          <a:xfrm>
            <a:off x="386499" y="612742"/>
            <a:ext cx="11133056" cy="5630209"/>
          </a:xfrm>
        </p:spPr>
        <p:txBody>
          <a:bodyPr>
            <a:normAutofit/>
          </a:bodyPr>
          <a:lstStyle/>
          <a:p>
            <a:pPr marL="0" indent="0">
              <a:buNone/>
            </a:pPr>
            <a:r>
              <a:rPr lang="en-IN" sz="2400" b="1" u="sng" dirty="0"/>
              <a:t>Cluster 1: Book Reviews</a:t>
            </a:r>
          </a:p>
          <a:p>
            <a:r>
              <a:rPr lang="en-US" sz="2000" dirty="0"/>
              <a:t>Reviews talk about </a:t>
            </a:r>
            <a:r>
              <a:rPr lang="en-US" sz="2000" b="1" dirty="0"/>
              <a:t>books and stories</a:t>
            </a:r>
            <a:endParaRPr lang="en-IN" sz="2000" b="1" dirty="0"/>
          </a:p>
          <a:p>
            <a:r>
              <a:rPr lang="en-US" sz="2000" dirty="0"/>
              <a:t>Discussion about the </a:t>
            </a:r>
            <a:r>
              <a:rPr lang="en-US" sz="2000" b="1" dirty="0"/>
              <a:t>writing quality</a:t>
            </a:r>
            <a:r>
              <a:rPr lang="en-US" sz="2000" dirty="0"/>
              <a:t>, </a:t>
            </a:r>
            <a:r>
              <a:rPr lang="en-US" sz="2000" b="1" dirty="0"/>
              <a:t>characters</a:t>
            </a:r>
            <a:r>
              <a:rPr lang="en-US" sz="2000" dirty="0"/>
              <a:t>, and </a:t>
            </a:r>
            <a:r>
              <a:rPr lang="en-US" sz="2000" b="1" dirty="0"/>
              <a:t>plot development</a:t>
            </a:r>
            <a:r>
              <a:rPr lang="en-US" sz="2000" dirty="0"/>
              <a:t>.</a:t>
            </a:r>
            <a:endParaRPr lang="en-IN" sz="2000" b="1" dirty="0"/>
          </a:p>
          <a:p>
            <a:r>
              <a:rPr lang="en-US" sz="2000" dirty="0"/>
              <a:t>Some reviews compare books within a series or provide recommendations</a:t>
            </a:r>
            <a:endParaRPr lang="en-IN" sz="2000" b="1" dirty="0"/>
          </a:p>
          <a:p>
            <a:pPr marL="0" indent="0">
              <a:buNone/>
            </a:pPr>
            <a:r>
              <a:rPr lang="en-IN" sz="2400" b="1" u="sng" dirty="0"/>
              <a:t>Cluster 2: Pet Products</a:t>
            </a:r>
          </a:p>
          <a:p>
            <a:r>
              <a:rPr lang="en-US" sz="2000" dirty="0"/>
              <a:t>Reviews center around </a:t>
            </a:r>
            <a:r>
              <a:rPr lang="en-US" sz="2000" b="1" dirty="0"/>
              <a:t>dog-related products</a:t>
            </a:r>
            <a:r>
              <a:rPr lang="en-US" sz="2000" dirty="0"/>
              <a:t> like harnesses, treats, and litter boxes.</a:t>
            </a:r>
            <a:endParaRPr lang="en-IN" sz="2000" b="1" dirty="0"/>
          </a:p>
          <a:p>
            <a:r>
              <a:rPr lang="en-US" sz="2000" dirty="0"/>
              <a:t>Feedback about </a:t>
            </a:r>
            <a:r>
              <a:rPr lang="en-US" sz="2000" b="1" dirty="0"/>
              <a:t>product size, fit, and usability</a:t>
            </a:r>
            <a:r>
              <a:rPr lang="en-US" sz="2000" dirty="0"/>
              <a:t> is common.</a:t>
            </a:r>
            <a:endParaRPr lang="en-US" sz="2000" b="1" dirty="0"/>
          </a:p>
          <a:p>
            <a:pPr marL="0" indent="0">
              <a:buNone/>
            </a:pPr>
            <a:r>
              <a:rPr lang="en-US" sz="2000" b="1" u="sng" dirty="0"/>
              <a:t>Cluster 3: </a:t>
            </a:r>
            <a:r>
              <a:rPr lang="en-IN" sz="2000" b="1" u="sng" dirty="0"/>
              <a:t>Clothing and Accessories</a:t>
            </a:r>
            <a:endParaRPr lang="en-US" sz="2000" b="1" u="sng" dirty="0"/>
          </a:p>
          <a:p>
            <a:r>
              <a:rPr lang="en-US" sz="2000" dirty="0"/>
              <a:t>Reviews for </a:t>
            </a:r>
            <a:r>
              <a:rPr lang="en-US" sz="2000" b="1" dirty="0"/>
              <a:t>clothing, hats, and accessories</a:t>
            </a:r>
          </a:p>
          <a:p>
            <a:r>
              <a:rPr lang="en-US" sz="2000" dirty="0"/>
              <a:t>Positive sentiment about </a:t>
            </a:r>
            <a:r>
              <a:rPr lang="en-US" sz="2000" b="1" dirty="0"/>
              <a:t>fit, colors, and gift potential</a:t>
            </a:r>
            <a:r>
              <a:rPr lang="en-US" sz="2000" dirty="0"/>
              <a:t>.</a:t>
            </a:r>
          </a:p>
          <a:p>
            <a:pPr marL="0" indent="0">
              <a:buNone/>
            </a:pPr>
            <a:r>
              <a:rPr lang="en-US" sz="2000" b="1" u="sng" dirty="0"/>
              <a:t>Cluster 4: Movie and Entertainment</a:t>
            </a:r>
          </a:p>
          <a:p>
            <a:r>
              <a:rPr lang="en-US" sz="2000" dirty="0"/>
              <a:t>Reviews about </a:t>
            </a:r>
            <a:r>
              <a:rPr lang="en-US" sz="2000" b="1" dirty="0"/>
              <a:t>movies and TV shows</a:t>
            </a:r>
            <a:endParaRPr lang="en-US" sz="2000" b="1" u="sng" dirty="0"/>
          </a:p>
          <a:p>
            <a:r>
              <a:rPr lang="en-US" sz="2000" dirty="0"/>
              <a:t>Mention of </a:t>
            </a:r>
            <a:r>
              <a:rPr lang="en-US" sz="2000" b="1" dirty="0"/>
              <a:t>acting quality</a:t>
            </a:r>
            <a:r>
              <a:rPr lang="en-US" sz="2000" dirty="0"/>
              <a:t>, </a:t>
            </a:r>
            <a:r>
              <a:rPr lang="en-US" sz="2000" b="1" dirty="0"/>
              <a:t>plot predictability</a:t>
            </a:r>
            <a:r>
              <a:rPr lang="en-US" sz="2000" dirty="0"/>
              <a:t>, and </a:t>
            </a:r>
            <a:r>
              <a:rPr lang="en-US" sz="2000" b="1" dirty="0"/>
              <a:t>personal preferences</a:t>
            </a:r>
            <a:r>
              <a:rPr lang="en-US" sz="2000" dirty="0"/>
              <a:t> (e.g., liking or disliking certain genres)</a:t>
            </a:r>
            <a:endParaRPr lang="en-IN" sz="3200" b="1" u="sng" dirty="0"/>
          </a:p>
        </p:txBody>
      </p:sp>
    </p:spTree>
    <p:extLst>
      <p:ext uri="{BB962C8B-B14F-4D97-AF65-F5344CB8AC3E}">
        <p14:creationId xmlns:p14="http://schemas.microsoft.com/office/powerpoint/2010/main" val="3125761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93A5F-69DD-1FCB-AB40-EAA2FDDB1FF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A4FA9C-8E94-ADCB-7003-180C87EE9950}"/>
              </a:ext>
            </a:extLst>
          </p:cNvPr>
          <p:cNvSpPr>
            <a:spLocks noGrp="1"/>
          </p:cNvSpPr>
          <p:nvPr>
            <p:ph idx="1"/>
          </p:nvPr>
        </p:nvSpPr>
        <p:spPr>
          <a:xfrm>
            <a:off x="292231" y="1725105"/>
            <a:ext cx="11133056" cy="3808429"/>
          </a:xfrm>
        </p:spPr>
        <p:txBody>
          <a:bodyPr>
            <a:normAutofit fontScale="85000" lnSpcReduction="10000"/>
          </a:bodyPr>
          <a:lstStyle/>
          <a:p>
            <a:r>
              <a:rPr lang="en-US" dirty="0"/>
              <a:t>The analysis successfully applied machine learning techniques, including K-Means clustering and topic modeling, to uncover valuable insights from the textual data. By clustering reviews into distinct groups, we identified unique patterns and themes that highlight customer sentiments, preferences, and concerns. Additionally, advanced models like Latent Dirichlet Allocation (LDA) and Non-Negative Matrix Factorization (NMF) were employed for topic modeling, providing a deeper understanding of the prevalent topics in the dataset.</a:t>
            </a:r>
          </a:p>
          <a:p>
            <a:r>
              <a:rPr lang="en-US" dirty="0"/>
              <a:t>These models not only revealed actionable insights but also demonstrated the effectiveness of machine learning in processing and interpreting large volumes of unstructured text data. By combining clustering and topic modeling, the analysis provided a comprehensive view of the data, enabling data-driven decision-making and targeted strategies for improving business outcomes</a:t>
            </a:r>
          </a:p>
        </p:txBody>
      </p:sp>
      <p:sp>
        <p:nvSpPr>
          <p:cNvPr id="2" name="TextBox 1">
            <a:extLst>
              <a:ext uri="{FF2B5EF4-FFF2-40B4-BE49-F238E27FC236}">
                <a16:creationId xmlns:a16="http://schemas.microsoft.com/office/drawing/2014/main" id="{6C05EB91-0267-21C7-09AC-E93F6730D176}"/>
              </a:ext>
            </a:extLst>
          </p:cNvPr>
          <p:cNvSpPr txBox="1"/>
          <p:nvPr/>
        </p:nvSpPr>
        <p:spPr>
          <a:xfrm>
            <a:off x="725864" y="616580"/>
            <a:ext cx="9266549" cy="707886"/>
          </a:xfrm>
          <a:prstGeom prst="rect">
            <a:avLst/>
          </a:prstGeom>
          <a:noFill/>
        </p:spPr>
        <p:txBody>
          <a:bodyPr wrap="square" rtlCol="0">
            <a:spAutoFit/>
          </a:bodyPr>
          <a:lstStyle/>
          <a:p>
            <a:r>
              <a:rPr lang="en-IN" sz="4000" b="1" dirty="0"/>
              <a:t>CONCLUSION</a:t>
            </a:r>
            <a:endParaRPr lang="en-IN" b="1" dirty="0"/>
          </a:p>
        </p:txBody>
      </p:sp>
    </p:spTree>
    <p:extLst>
      <p:ext uri="{BB962C8B-B14F-4D97-AF65-F5344CB8AC3E}">
        <p14:creationId xmlns:p14="http://schemas.microsoft.com/office/powerpoint/2010/main" val="2968783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25E1EBBF-004A-28E5-15DC-D9FB523B39BF}"/>
              </a:ext>
            </a:extLst>
          </p:cNvPr>
          <p:cNvSpPr/>
          <p:nvPr/>
        </p:nvSpPr>
        <p:spPr>
          <a:xfrm>
            <a:off x="1527142" y="1659118"/>
            <a:ext cx="8700940" cy="35727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500" b="1" dirty="0"/>
              <a:t>THANK YOU</a:t>
            </a:r>
          </a:p>
          <a:p>
            <a:pPr algn="ctr"/>
            <a:endParaRPr lang="en-IN" dirty="0"/>
          </a:p>
        </p:txBody>
      </p:sp>
    </p:spTree>
    <p:extLst>
      <p:ext uri="{BB962C8B-B14F-4D97-AF65-F5344CB8AC3E}">
        <p14:creationId xmlns:p14="http://schemas.microsoft.com/office/powerpoint/2010/main" val="3896181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61FBA654-E702-56F9-177D-E319978F6DF1}"/>
              </a:ext>
            </a:extLst>
          </p:cNvPr>
          <p:cNvSpPr/>
          <p:nvPr/>
        </p:nvSpPr>
        <p:spPr>
          <a:xfrm>
            <a:off x="6460505" y="1352746"/>
            <a:ext cx="5326144" cy="47982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8674B74E-7BF2-FAA9-4E0A-352BDAE83A1D}"/>
              </a:ext>
            </a:extLst>
          </p:cNvPr>
          <p:cNvSpPr/>
          <p:nvPr/>
        </p:nvSpPr>
        <p:spPr>
          <a:xfrm>
            <a:off x="405353" y="1385740"/>
            <a:ext cx="5326144" cy="47982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37A5CF4-1EE6-D32C-EB47-DB092AAC46B9}"/>
              </a:ext>
            </a:extLst>
          </p:cNvPr>
          <p:cNvSpPr>
            <a:spLocks noGrp="1"/>
          </p:cNvSpPr>
          <p:nvPr>
            <p:ph type="title"/>
          </p:nvPr>
        </p:nvSpPr>
        <p:spPr>
          <a:xfrm>
            <a:off x="1048733" y="420670"/>
            <a:ext cx="9905998" cy="700726"/>
          </a:xfrm>
        </p:spPr>
        <p:txBody>
          <a:bodyPr>
            <a:normAutofit fontScale="90000"/>
          </a:bodyPr>
          <a:lstStyle/>
          <a:p>
            <a:pPr algn="ctr"/>
            <a:r>
              <a:rPr lang="en-IN" b="1" dirty="0"/>
              <a:t>AGENDA</a:t>
            </a:r>
          </a:p>
        </p:txBody>
      </p:sp>
      <p:sp>
        <p:nvSpPr>
          <p:cNvPr id="3" name="Content Placeholder 2">
            <a:extLst>
              <a:ext uri="{FF2B5EF4-FFF2-40B4-BE49-F238E27FC236}">
                <a16:creationId xmlns:a16="http://schemas.microsoft.com/office/drawing/2014/main" id="{732BE6C0-BCAA-F3A6-57B1-5024F8102EF2}"/>
              </a:ext>
            </a:extLst>
          </p:cNvPr>
          <p:cNvSpPr>
            <a:spLocks noGrp="1"/>
          </p:cNvSpPr>
          <p:nvPr>
            <p:ph idx="1"/>
          </p:nvPr>
        </p:nvSpPr>
        <p:spPr>
          <a:xfrm>
            <a:off x="793030" y="1609627"/>
            <a:ext cx="4572000" cy="4065309"/>
          </a:xfrm>
        </p:spPr>
        <p:txBody>
          <a:bodyPr>
            <a:noAutofit/>
          </a:bodyPr>
          <a:lstStyle/>
          <a:p>
            <a:r>
              <a:rPr lang="en-IN" b="1" dirty="0"/>
              <a:t>Introduction</a:t>
            </a:r>
          </a:p>
          <a:p>
            <a:r>
              <a:rPr lang="en-IN" b="1" dirty="0"/>
              <a:t>Problem Statement</a:t>
            </a:r>
          </a:p>
          <a:p>
            <a:r>
              <a:rPr lang="en-IN" b="1" dirty="0"/>
              <a:t>Business Use Cases</a:t>
            </a:r>
          </a:p>
          <a:p>
            <a:r>
              <a:rPr lang="en-IN" b="1" dirty="0"/>
              <a:t>Approach Overview</a:t>
            </a:r>
          </a:p>
          <a:p>
            <a:r>
              <a:rPr lang="en-IN" b="1" dirty="0"/>
              <a:t>Preprocessing</a:t>
            </a:r>
          </a:p>
          <a:p>
            <a:r>
              <a:rPr lang="en-IN" b="1" dirty="0"/>
              <a:t>MACHINE LEARNING MODELS</a:t>
            </a:r>
          </a:p>
          <a:p>
            <a:r>
              <a:rPr lang="en-IN" b="1" dirty="0"/>
              <a:t>DEEP LEARNING MODELS</a:t>
            </a:r>
          </a:p>
        </p:txBody>
      </p:sp>
      <p:sp>
        <p:nvSpPr>
          <p:cNvPr id="4" name="Content Placeholder 2">
            <a:extLst>
              <a:ext uri="{FF2B5EF4-FFF2-40B4-BE49-F238E27FC236}">
                <a16:creationId xmlns:a16="http://schemas.microsoft.com/office/drawing/2014/main" id="{0EDCFA90-E53F-3935-E6DD-2111B90DBC98}"/>
              </a:ext>
            </a:extLst>
          </p:cNvPr>
          <p:cNvSpPr txBox="1">
            <a:spLocks/>
          </p:cNvSpPr>
          <p:nvPr/>
        </p:nvSpPr>
        <p:spPr>
          <a:xfrm>
            <a:off x="8122371" y="2083324"/>
            <a:ext cx="3033858" cy="2495746"/>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IN" b="1" dirty="0"/>
          </a:p>
        </p:txBody>
      </p:sp>
      <p:sp>
        <p:nvSpPr>
          <p:cNvPr id="8" name="Content Placeholder 2">
            <a:extLst>
              <a:ext uri="{FF2B5EF4-FFF2-40B4-BE49-F238E27FC236}">
                <a16:creationId xmlns:a16="http://schemas.microsoft.com/office/drawing/2014/main" id="{01729B7D-206E-9EE0-09EB-B5C691FC31C4}"/>
              </a:ext>
            </a:extLst>
          </p:cNvPr>
          <p:cNvSpPr txBox="1">
            <a:spLocks/>
          </p:cNvSpPr>
          <p:nvPr/>
        </p:nvSpPr>
        <p:spPr>
          <a:xfrm>
            <a:off x="7034359" y="1751029"/>
            <a:ext cx="4572000" cy="34997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Transformer pre trained model</a:t>
            </a:r>
          </a:p>
          <a:p>
            <a:r>
              <a:rPr lang="en-IN" b="1" dirty="0"/>
              <a:t>Topic Modelling</a:t>
            </a:r>
          </a:p>
          <a:p>
            <a:r>
              <a:rPr lang="en-IN" b="1" dirty="0"/>
              <a:t>Clustering</a:t>
            </a:r>
          </a:p>
          <a:p>
            <a:r>
              <a:rPr lang="en-IN" b="1" dirty="0"/>
              <a:t>Results</a:t>
            </a:r>
          </a:p>
          <a:p>
            <a:r>
              <a:rPr lang="en-IN" b="1" dirty="0"/>
              <a:t>Conclusion</a:t>
            </a:r>
          </a:p>
        </p:txBody>
      </p:sp>
    </p:spTree>
    <p:extLst>
      <p:ext uri="{BB962C8B-B14F-4D97-AF65-F5344CB8AC3E}">
        <p14:creationId xmlns:p14="http://schemas.microsoft.com/office/powerpoint/2010/main" val="1506655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0E91B-DC3D-E97B-3F38-F2DF2EE2458F}"/>
              </a:ext>
            </a:extLst>
          </p:cNvPr>
          <p:cNvSpPr>
            <a:spLocks noGrp="1"/>
          </p:cNvSpPr>
          <p:nvPr>
            <p:ph type="title"/>
          </p:nvPr>
        </p:nvSpPr>
        <p:spPr>
          <a:xfrm>
            <a:off x="726634" y="639450"/>
            <a:ext cx="9905998" cy="766713"/>
          </a:xfrm>
        </p:spPr>
        <p:txBody>
          <a:bodyPr>
            <a:normAutofit fontScale="90000"/>
          </a:bodyPr>
          <a:lstStyle/>
          <a:p>
            <a:r>
              <a:rPr lang="en-IN" b="1" dirty="0"/>
              <a:t>Introduction</a:t>
            </a:r>
          </a:p>
        </p:txBody>
      </p:sp>
      <p:sp>
        <p:nvSpPr>
          <p:cNvPr id="3" name="Content Placeholder 2">
            <a:extLst>
              <a:ext uri="{FF2B5EF4-FFF2-40B4-BE49-F238E27FC236}">
                <a16:creationId xmlns:a16="http://schemas.microsoft.com/office/drawing/2014/main" id="{1F6BA427-CFB5-A512-DB8E-46F5E69323B5}"/>
              </a:ext>
            </a:extLst>
          </p:cNvPr>
          <p:cNvSpPr>
            <a:spLocks noGrp="1"/>
          </p:cNvSpPr>
          <p:nvPr>
            <p:ph idx="1"/>
          </p:nvPr>
        </p:nvSpPr>
        <p:spPr>
          <a:xfrm>
            <a:off x="506290" y="1800521"/>
            <a:ext cx="11179420" cy="3487918"/>
          </a:xfrm>
        </p:spPr>
        <p:txBody>
          <a:bodyPr>
            <a:normAutofit lnSpcReduction="10000"/>
          </a:bodyPr>
          <a:lstStyle/>
          <a:p>
            <a:pPr>
              <a:buFont typeface="Arial" panose="020B0604020202020204" pitchFamily="34" charset="0"/>
              <a:buChar char="•"/>
            </a:pPr>
            <a:r>
              <a:rPr lang="en-US" dirty="0"/>
              <a:t>The project aims to address the increasing challenge of fake reviews in the e-commerce space by developing robust systems to:</a:t>
            </a:r>
          </a:p>
          <a:p>
            <a:pPr marL="742950" lvl="1" indent="-285750">
              <a:buFont typeface="Arial" panose="020B0604020202020204" pitchFamily="34" charset="0"/>
              <a:buChar char="•"/>
            </a:pPr>
            <a:r>
              <a:rPr lang="en-US" dirty="0"/>
              <a:t>Detect and classify reviews as fake or genuine.</a:t>
            </a:r>
          </a:p>
          <a:p>
            <a:pPr marL="742950" lvl="1" indent="-285750">
              <a:buFont typeface="Arial" panose="020B0604020202020204" pitchFamily="34" charset="0"/>
              <a:buChar char="•"/>
            </a:pPr>
            <a:r>
              <a:rPr lang="en-US" dirty="0"/>
              <a:t>Group reviews into meaningful clusters to identify patterns.</a:t>
            </a:r>
          </a:p>
          <a:p>
            <a:pPr marL="742950" lvl="1" indent="-285750">
              <a:buFont typeface="Arial" panose="020B0604020202020204" pitchFamily="34" charset="0"/>
              <a:buChar char="•"/>
            </a:pPr>
            <a:r>
              <a:rPr lang="en-US" dirty="0"/>
              <a:t>Extract key topics to derive actionable business insights.</a:t>
            </a:r>
          </a:p>
          <a:p>
            <a:r>
              <a:rPr lang="en-US" b="1" dirty="0"/>
              <a:t>Domain: E-Commerce &amp; NLP</a:t>
            </a:r>
          </a:p>
          <a:p>
            <a:pPr>
              <a:buFont typeface="Arial" panose="020B0604020202020204" pitchFamily="34" charset="0"/>
              <a:buChar char="•"/>
            </a:pPr>
            <a:r>
              <a:rPr lang="en-US" dirty="0"/>
              <a:t>The project lies at the intersection of E-Commerce and Natural Language Processing (NLP), leveraging advanced machine learning and NLP techniques to analyze review text.</a:t>
            </a:r>
          </a:p>
        </p:txBody>
      </p:sp>
    </p:spTree>
    <p:extLst>
      <p:ext uri="{BB962C8B-B14F-4D97-AF65-F5344CB8AC3E}">
        <p14:creationId xmlns:p14="http://schemas.microsoft.com/office/powerpoint/2010/main" val="1137606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205E8-BF17-72F4-1E85-60C39A40B34E}"/>
              </a:ext>
            </a:extLst>
          </p:cNvPr>
          <p:cNvSpPr>
            <a:spLocks noGrp="1"/>
          </p:cNvSpPr>
          <p:nvPr>
            <p:ph type="title"/>
          </p:nvPr>
        </p:nvSpPr>
        <p:spPr>
          <a:xfrm>
            <a:off x="838200" y="365125"/>
            <a:ext cx="10515600" cy="671823"/>
          </a:xfrm>
        </p:spPr>
        <p:txBody>
          <a:bodyPr>
            <a:normAutofit fontScale="90000"/>
          </a:bodyPr>
          <a:lstStyle/>
          <a:p>
            <a:r>
              <a:rPr lang="en-IN" b="1" dirty="0"/>
              <a:t>Problem Statement</a:t>
            </a:r>
          </a:p>
        </p:txBody>
      </p:sp>
      <p:sp>
        <p:nvSpPr>
          <p:cNvPr id="3" name="Content Placeholder 2">
            <a:extLst>
              <a:ext uri="{FF2B5EF4-FFF2-40B4-BE49-F238E27FC236}">
                <a16:creationId xmlns:a16="http://schemas.microsoft.com/office/drawing/2014/main" id="{93256819-6EAA-E431-97ED-D980DE0BAF2E}"/>
              </a:ext>
            </a:extLst>
          </p:cNvPr>
          <p:cNvSpPr>
            <a:spLocks noGrp="1"/>
          </p:cNvSpPr>
          <p:nvPr>
            <p:ph idx="1"/>
          </p:nvPr>
        </p:nvSpPr>
        <p:spPr>
          <a:xfrm>
            <a:off x="724074" y="1382566"/>
            <a:ext cx="10233800" cy="4895686"/>
          </a:xfrm>
        </p:spPr>
        <p:txBody>
          <a:bodyPr>
            <a:normAutofit fontScale="85000" lnSpcReduction="20000"/>
          </a:bodyPr>
          <a:lstStyle/>
          <a:p>
            <a:pPr marL="0" indent="0">
              <a:buNone/>
            </a:pPr>
            <a:r>
              <a:rPr lang="en-US" b="1" u="sng" dirty="0"/>
              <a:t>Challenge:</a:t>
            </a:r>
          </a:p>
          <a:p>
            <a:pPr>
              <a:buFont typeface="Arial" panose="020B0604020202020204" pitchFamily="34" charset="0"/>
              <a:buChar char="•"/>
            </a:pPr>
            <a:r>
              <a:rPr lang="en-US" dirty="0"/>
              <a:t>Fake reviews have become a significant challenge in the e-commerce landscape, impacting both consumers and businesses. Key challenges include:</a:t>
            </a:r>
          </a:p>
          <a:p>
            <a:pPr marL="742950" lvl="1" indent="-285750">
              <a:buFont typeface="Arial" panose="020B0604020202020204" pitchFamily="34" charset="0"/>
              <a:buChar char="•"/>
            </a:pPr>
            <a:r>
              <a:rPr lang="en-US" b="1" dirty="0"/>
              <a:t>Consumer Trust:</a:t>
            </a:r>
            <a:r>
              <a:rPr lang="en-US" dirty="0"/>
              <a:t> Fake reviews mislead customers, causing them to make poor purchasing decisions and diminishing their trust in the platform.</a:t>
            </a:r>
          </a:p>
          <a:p>
            <a:pPr marL="742950" lvl="1" indent="-285750">
              <a:buFont typeface="Arial" panose="020B0604020202020204" pitchFamily="34" charset="0"/>
              <a:buChar char="•"/>
            </a:pPr>
            <a:r>
              <a:rPr lang="en-US" b="1" dirty="0"/>
              <a:t>Business Credibility:</a:t>
            </a:r>
            <a:r>
              <a:rPr lang="en-US" dirty="0"/>
              <a:t> E-commerce platforms and sellers lose credibility when fake reviews dominate their product listings.</a:t>
            </a:r>
          </a:p>
          <a:p>
            <a:pPr marL="742950" lvl="1" indent="-285750">
              <a:buFont typeface="Arial" panose="020B0604020202020204" pitchFamily="34" charset="0"/>
              <a:buChar char="•"/>
            </a:pPr>
            <a:r>
              <a:rPr lang="en-US" b="1" dirty="0"/>
              <a:t>Revenue Impact:</a:t>
            </a:r>
            <a:r>
              <a:rPr lang="en-US" dirty="0"/>
              <a:t> Misleading reviews can result in higher returns, customer dissatisfaction, and loss of potential sales.</a:t>
            </a:r>
          </a:p>
          <a:p>
            <a:pPr marL="0" indent="0">
              <a:buNone/>
            </a:pPr>
            <a:r>
              <a:rPr lang="en-US" b="1" u="sng" dirty="0"/>
              <a:t>Need:</a:t>
            </a:r>
          </a:p>
          <a:p>
            <a:pPr>
              <a:buFont typeface="Arial" panose="020B0604020202020204" pitchFamily="34" charset="0"/>
              <a:buChar char="•"/>
            </a:pPr>
            <a:r>
              <a:rPr lang="en-US" dirty="0"/>
              <a:t>There is an urgent need to develop a system that can:</a:t>
            </a:r>
          </a:p>
          <a:p>
            <a:pPr marL="742950" lvl="1" indent="-285750">
              <a:buFont typeface="Arial" panose="020B0604020202020204" pitchFamily="34" charset="0"/>
              <a:buChar char="•"/>
            </a:pPr>
            <a:r>
              <a:rPr lang="en-US" b="1" dirty="0"/>
              <a:t>Identify Fake Reviews:</a:t>
            </a:r>
            <a:r>
              <a:rPr lang="en-US" dirty="0"/>
              <a:t> Automatically detect and classify reviews as fake or genuine.</a:t>
            </a:r>
          </a:p>
          <a:p>
            <a:pPr marL="742950" lvl="1" indent="-285750">
              <a:buFont typeface="Arial" panose="020B0604020202020204" pitchFamily="34" charset="0"/>
              <a:buChar char="•"/>
            </a:pPr>
            <a:r>
              <a:rPr lang="en-US" b="1" dirty="0"/>
              <a:t>Address Misinformation:</a:t>
            </a:r>
            <a:r>
              <a:rPr lang="en-US" dirty="0"/>
              <a:t> Filter out misleading content to ensure authenticity in product feedback.</a:t>
            </a:r>
          </a:p>
          <a:p>
            <a:pPr marL="742950" lvl="1" indent="-285750">
              <a:buFont typeface="Arial" panose="020B0604020202020204" pitchFamily="34" charset="0"/>
              <a:buChar char="•"/>
            </a:pPr>
            <a:r>
              <a:rPr lang="en-US" b="1" dirty="0"/>
              <a:t>Extract Actionable Insights:</a:t>
            </a:r>
            <a:r>
              <a:rPr lang="en-US" dirty="0"/>
              <a:t> Derive meaningful insights from genuine reviews to enhance product quality, customer satisfaction, and business strategies</a:t>
            </a:r>
          </a:p>
          <a:p>
            <a:endParaRPr lang="en-IN" dirty="0"/>
          </a:p>
        </p:txBody>
      </p:sp>
    </p:spTree>
    <p:extLst>
      <p:ext uri="{BB962C8B-B14F-4D97-AF65-F5344CB8AC3E}">
        <p14:creationId xmlns:p14="http://schemas.microsoft.com/office/powerpoint/2010/main" val="2540938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F918E4-3752-8A9F-FA77-38CB25CBA4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92BE2D-54E4-DBEE-6B60-647BD02DF2FC}"/>
              </a:ext>
            </a:extLst>
          </p:cNvPr>
          <p:cNvSpPr>
            <a:spLocks noGrp="1"/>
          </p:cNvSpPr>
          <p:nvPr>
            <p:ph type="title"/>
          </p:nvPr>
        </p:nvSpPr>
        <p:spPr>
          <a:xfrm>
            <a:off x="838200" y="243836"/>
            <a:ext cx="10515600" cy="671823"/>
          </a:xfrm>
        </p:spPr>
        <p:txBody>
          <a:bodyPr>
            <a:normAutofit fontScale="90000"/>
          </a:bodyPr>
          <a:lstStyle/>
          <a:p>
            <a:r>
              <a:rPr lang="en-IN" b="1" dirty="0"/>
              <a:t>Business Use Cases</a:t>
            </a:r>
          </a:p>
        </p:txBody>
      </p:sp>
      <p:sp>
        <p:nvSpPr>
          <p:cNvPr id="3" name="Content Placeholder 2">
            <a:extLst>
              <a:ext uri="{FF2B5EF4-FFF2-40B4-BE49-F238E27FC236}">
                <a16:creationId xmlns:a16="http://schemas.microsoft.com/office/drawing/2014/main" id="{83573A81-CD29-DA8D-F3CD-135E39EEF0A7}"/>
              </a:ext>
            </a:extLst>
          </p:cNvPr>
          <p:cNvSpPr>
            <a:spLocks noGrp="1"/>
          </p:cNvSpPr>
          <p:nvPr>
            <p:ph idx="1"/>
          </p:nvPr>
        </p:nvSpPr>
        <p:spPr>
          <a:xfrm>
            <a:off x="536542" y="1168924"/>
            <a:ext cx="10972799" cy="5128182"/>
          </a:xfrm>
        </p:spPr>
        <p:txBody>
          <a:bodyPr>
            <a:normAutofit fontScale="77500" lnSpcReduction="20000"/>
          </a:bodyPr>
          <a:lstStyle/>
          <a:p>
            <a:r>
              <a:rPr lang="en-US" u="sng" dirty="0"/>
              <a:t>Customer Trust: Detect and Filter Out Fake Reviews</a:t>
            </a:r>
          </a:p>
          <a:p>
            <a:pPr marL="0" indent="0">
              <a:buNone/>
            </a:pPr>
            <a:endParaRPr lang="en-US" dirty="0"/>
          </a:p>
          <a:p>
            <a:pPr lvl="1">
              <a:lnSpc>
                <a:spcPct val="120000"/>
              </a:lnSpc>
              <a:buFont typeface="Wingdings" panose="05000000000000000000" pitchFamily="2" charset="2"/>
              <a:buChar char="Ø"/>
            </a:pPr>
            <a:r>
              <a:rPr lang="en-US" sz="2200" dirty="0"/>
              <a:t>Fake reviews can mislead buyers and damage a platform's reputation. This system enhances trust by identifying and filtering fake reviews, ensuring that only authentic feedback influences consumer decisions.</a:t>
            </a:r>
            <a:endParaRPr lang="en-IN" sz="2200" dirty="0"/>
          </a:p>
          <a:p>
            <a:pPr lvl="1">
              <a:buFont typeface="Wingdings" panose="05000000000000000000" pitchFamily="2" charset="2"/>
              <a:buChar char="Ø"/>
            </a:pPr>
            <a:r>
              <a:rPr lang="en-US" sz="2200" dirty="0"/>
              <a:t>Product Feedback Analysis: Identify Common Issues and Highlights</a:t>
            </a:r>
          </a:p>
          <a:p>
            <a:pPr marL="457200" lvl="1" indent="0">
              <a:buNone/>
            </a:pPr>
            <a:endParaRPr lang="en-US" sz="2200" dirty="0"/>
          </a:p>
          <a:p>
            <a:r>
              <a:rPr lang="en-US" u="sng" dirty="0"/>
              <a:t>Product Feedback Analysis: Identify Common Issues and Highlights</a:t>
            </a:r>
          </a:p>
          <a:p>
            <a:pPr marL="0" indent="0">
              <a:buNone/>
            </a:pPr>
            <a:endParaRPr lang="en-US" dirty="0"/>
          </a:p>
          <a:p>
            <a:pPr lvl="1">
              <a:buFont typeface="Wingdings" panose="05000000000000000000" pitchFamily="2" charset="2"/>
              <a:buChar char="Ø"/>
            </a:pPr>
            <a:r>
              <a:rPr lang="en-US" sz="2200" dirty="0"/>
              <a:t>By analyzing genuine reviews, businesses can extract valuable insights regarding:</a:t>
            </a:r>
          </a:p>
          <a:p>
            <a:pPr lvl="1">
              <a:buFont typeface="Wingdings" panose="05000000000000000000" pitchFamily="2" charset="2"/>
              <a:buChar char="Ø"/>
            </a:pPr>
            <a:r>
              <a:rPr lang="en-US" sz="2200" b="1" dirty="0"/>
              <a:t>Common Issues:</a:t>
            </a:r>
            <a:r>
              <a:rPr lang="en-US" sz="2200" dirty="0"/>
              <a:t> Identify recurring problems such as product defects, delivery delays, or usability challenges.</a:t>
            </a:r>
          </a:p>
          <a:p>
            <a:pPr lvl="1">
              <a:buFont typeface="Wingdings" panose="05000000000000000000" pitchFamily="2" charset="2"/>
              <a:buChar char="Ø"/>
            </a:pPr>
            <a:r>
              <a:rPr lang="en-US" sz="2200" b="1" dirty="0"/>
              <a:t>Highlights:</a:t>
            </a:r>
            <a:r>
              <a:rPr lang="en-US" sz="2200" dirty="0"/>
              <a:t> Understand the most appreciated features, like quality, price, or performance.</a:t>
            </a:r>
          </a:p>
          <a:p>
            <a:pPr marL="457200" lvl="1" indent="0">
              <a:buNone/>
            </a:pPr>
            <a:endParaRPr lang="en-US" dirty="0"/>
          </a:p>
          <a:p>
            <a:r>
              <a:rPr lang="en-US" u="sng" dirty="0"/>
              <a:t>Content Moderation: Automate Harmful Review Detection</a:t>
            </a:r>
          </a:p>
          <a:p>
            <a:pPr marL="0" indent="0">
              <a:buNone/>
            </a:pPr>
            <a:endParaRPr lang="en-US" dirty="0"/>
          </a:p>
          <a:p>
            <a:pPr lvl="1">
              <a:buFont typeface="Wingdings" panose="05000000000000000000" pitchFamily="2" charset="2"/>
              <a:buChar char="Ø"/>
            </a:pPr>
            <a:r>
              <a:rPr lang="en-US" sz="2200" dirty="0"/>
              <a:t>Automating the detection of fake or harmful reviews reduces manual effort and ensures a clean review ecosystem.</a:t>
            </a:r>
          </a:p>
          <a:p>
            <a:pPr lvl="1">
              <a:buFont typeface="Wingdings" panose="05000000000000000000" pitchFamily="2" charset="2"/>
              <a:buChar char="Ø"/>
            </a:pPr>
            <a:r>
              <a:rPr lang="en-US" sz="2200" dirty="0"/>
              <a:t>Removes spam and offensive content that could deter genuine customers.</a:t>
            </a:r>
          </a:p>
          <a:p>
            <a:pPr lvl="1">
              <a:buFont typeface="Wingdings" panose="05000000000000000000" pitchFamily="2" charset="2"/>
              <a:buChar char="Ø"/>
            </a:pPr>
            <a:r>
              <a:rPr lang="en-US" sz="2200" dirty="0"/>
              <a:t>Flags reviews that may violate community guidelines</a:t>
            </a:r>
          </a:p>
          <a:p>
            <a:pPr marL="0" indent="0">
              <a:buNone/>
            </a:pPr>
            <a:endParaRPr lang="en-US" dirty="0"/>
          </a:p>
        </p:txBody>
      </p:sp>
    </p:spTree>
    <p:extLst>
      <p:ext uri="{BB962C8B-B14F-4D97-AF65-F5344CB8AC3E}">
        <p14:creationId xmlns:p14="http://schemas.microsoft.com/office/powerpoint/2010/main" val="3587495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41715-838C-8AC1-13BC-FBB787493D09}"/>
              </a:ext>
            </a:extLst>
          </p:cNvPr>
          <p:cNvSpPr>
            <a:spLocks noGrp="1"/>
          </p:cNvSpPr>
          <p:nvPr>
            <p:ph type="title"/>
          </p:nvPr>
        </p:nvSpPr>
        <p:spPr>
          <a:xfrm>
            <a:off x="838200" y="365125"/>
            <a:ext cx="10515600" cy="690677"/>
          </a:xfrm>
        </p:spPr>
        <p:txBody>
          <a:bodyPr>
            <a:normAutofit fontScale="90000"/>
          </a:bodyPr>
          <a:lstStyle/>
          <a:p>
            <a:r>
              <a:rPr lang="en-IN" dirty="0"/>
              <a:t>Approach Overview</a:t>
            </a:r>
          </a:p>
        </p:txBody>
      </p:sp>
      <p:sp>
        <p:nvSpPr>
          <p:cNvPr id="3" name="Content Placeholder 2">
            <a:extLst>
              <a:ext uri="{FF2B5EF4-FFF2-40B4-BE49-F238E27FC236}">
                <a16:creationId xmlns:a16="http://schemas.microsoft.com/office/drawing/2014/main" id="{E7824135-9C86-B76D-2509-0D3467952FF3}"/>
              </a:ext>
            </a:extLst>
          </p:cNvPr>
          <p:cNvSpPr>
            <a:spLocks noGrp="1"/>
          </p:cNvSpPr>
          <p:nvPr>
            <p:ph idx="1"/>
          </p:nvPr>
        </p:nvSpPr>
        <p:spPr>
          <a:xfrm>
            <a:off x="838200" y="1514540"/>
            <a:ext cx="10233800" cy="4351338"/>
          </a:xfrm>
        </p:spPr>
        <p:txBody>
          <a:bodyPr/>
          <a:lstStyle/>
          <a:p>
            <a:r>
              <a:rPr lang="en-IN" dirty="0"/>
              <a:t>DATA PREPROCESSING</a:t>
            </a:r>
          </a:p>
          <a:p>
            <a:r>
              <a:rPr lang="en-IN" dirty="0"/>
              <a:t>MACHINE LEARNING MODELS  ANALYSIS</a:t>
            </a:r>
          </a:p>
          <a:p>
            <a:r>
              <a:rPr lang="en-IN" dirty="0"/>
              <a:t>DEEP LEARNING MODEL ANALYSIS</a:t>
            </a:r>
          </a:p>
          <a:p>
            <a:r>
              <a:rPr lang="en-IN" dirty="0"/>
              <a:t>TRANSFORMERS –PRE TRAINED MODEL</a:t>
            </a:r>
          </a:p>
          <a:p>
            <a:r>
              <a:rPr lang="en-IN" dirty="0"/>
              <a:t>TOPIC MODELLING</a:t>
            </a:r>
          </a:p>
          <a:p>
            <a:r>
              <a:rPr lang="en-IN" dirty="0"/>
              <a:t>CLUSTERING</a:t>
            </a:r>
          </a:p>
        </p:txBody>
      </p:sp>
    </p:spTree>
    <p:extLst>
      <p:ext uri="{BB962C8B-B14F-4D97-AF65-F5344CB8AC3E}">
        <p14:creationId xmlns:p14="http://schemas.microsoft.com/office/powerpoint/2010/main" val="2796011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EFE98-ECBD-06D9-9A8B-8CC41D566BFC}"/>
              </a:ext>
            </a:extLst>
          </p:cNvPr>
          <p:cNvSpPr>
            <a:spLocks noGrp="1"/>
          </p:cNvSpPr>
          <p:nvPr>
            <p:ph type="title"/>
          </p:nvPr>
        </p:nvSpPr>
        <p:spPr>
          <a:xfrm>
            <a:off x="838200" y="365126"/>
            <a:ext cx="10515600" cy="605836"/>
          </a:xfrm>
        </p:spPr>
        <p:txBody>
          <a:bodyPr>
            <a:normAutofit fontScale="90000"/>
          </a:bodyPr>
          <a:lstStyle/>
          <a:p>
            <a:r>
              <a:rPr lang="en-IN" b="1" u="sng" dirty="0"/>
              <a:t>DATA PREPROCESSING</a:t>
            </a:r>
          </a:p>
        </p:txBody>
      </p:sp>
      <p:sp>
        <p:nvSpPr>
          <p:cNvPr id="3" name="Content Placeholder 2">
            <a:extLst>
              <a:ext uri="{FF2B5EF4-FFF2-40B4-BE49-F238E27FC236}">
                <a16:creationId xmlns:a16="http://schemas.microsoft.com/office/drawing/2014/main" id="{65A65A42-CAA7-D57C-9A81-6D2B2A2F2F35}"/>
              </a:ext>
            </a:extLst>
          </p:cNvPr>
          <p:cNvSpPr>
            <a:spLocks noGrp="1"/>
          </p:cNvSpPr>
          <p:nvPr>
            <p:ph idx="1"/>
          </p:nvPr>
        </p:nvSpPr>
        <p:spPr>
          <a:xfrm>
            <a:off x="838200" y="1467407"/>
            <a:ext cx="10233800" cy="2237327"/>
          </a:xfrm>
        </p:spPr>
        <p:txBody>
          <a:bodyPr>
            <a:normAutofit fontScale="32500" lnSpcReduction="20000"/>
          </a:bodyPr>
          <a:lstStyle/>
          <a:p>
            <a:r>
              <a:rPr lang="en-IN" sz="4500" b="1" i="0" dirty="0">
                <a:effectLst/>
                <a:latin typeface="system-ui"/>
              </a:rPr>
              <a:t>Data Cleaning</a:t>
            </a:r>
          </a:p>
          <a:p>
            <a:pPr algn="l"/>
            <a:r>
              <a:rPr lang="en-IN" sz="4500" b="1" i="0" dirty="0">
                <a:effectLst/>
                <a:latin typeface="var(--jp-content-font-family)"/>
              </a:rPr>
              <a:t>Tokenization</a:t>
            </a:r>
          </a:p>
          <a:p>
            <a:r>
              <a:rPr lang="en-IN" sz="4500" b="1" i="0" dirty="0">
                <a:effectLst/>
                <a:latin typeface="system-ui"/>
              </a:rPr>
              <a:t>Stop-word Removal</a:t>
            </a:r>
          </a:p>
          <a:p>
            <a:r>
              <a:rPr lang="en-IN" sz="4500" b="1" i="0" dirty="0">
                <a:effectLst/>
                <a:latin typeface="system-ui"/>
              </a:rPr>
              <a:t>Stemming or </a:t>
            </a:r>
            <a:r>
              <a:rPr lang="en-IN" sz="4500" b="1" i="0" dirty="0" err="1">
                <a:effectLst/>
                <a:latin typeface="system-ui"/>
              </a:rPr>
              <a:t>Lemmetization</a:t>
            </a:r>
            <a:endParaRPr lang="en-IN" sz="4500" b="1" i="0" dirty="0">
              <a:effectLst/>
              <a:latin typeface="system-ui"/>
            </a:endParaRPr>
          </a:p>
          <a:p>
            <a:r>
              <a:rPr lang="en-IN" sz="4500" b="1" i="0" dirty="0">
                <a:effectLst/>
                <a:latin typeface="system-ui"/>
              </a:rPr>
              <a:t>Feature Extraction</a:t>
            </a:r>
          </a:p>
          <a:p>
            <a:r>
              <a:rPr lang="en-IN" sz="4500" b="1" i="0" dirty="0">
                <a:effectLst/>
                <a:latin typeface="system-ui"/>
              </a:rPr>
              <a:t>Split the Dataset</a:t>
            </a:r>
          </a:p>
          <a:p>
            <a:pPr marL="0" indent="0">
              <a:buNone/>
            </a:pPr>
            <a:endParaRPr lang="en-IN" b="0" i="0" dirty="0">
              <a:effectLst/>
              <a:latin typeface="Times New Roman" panose="02020603050405020304" pitchFamily="18" charset="0"/>
            </a:endParaRPr>
          </a:p>
          <a:p>
            <a:pPr marL="0" indent="0">
              <a:buNone/>
            </a:pPr>
            <a:br>
              <a:rPr lang="en-IN" b="0" i="0" dirty="0">
                <a:effectLst/>
                <a:latin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59B6D79C-FB57-F8C7-95C6-4A2027C3761F}"/>
              </a:ext>
            </a:extLst>
          </p:cNvPr>
          <p:cNvSpPr txBox="1"/>
          <p:nvPr/>
        </p:nvSpPr>
        <p:spPr>
          <a:xfrm>
            <a:off x="631596" y="3429000"/>
            <a:ext cx="10624008" cy="2862322"/>
          </a:xfrm>
          <a:prstGeom prst="rect">
            <a:avLst/>
          </a:prstGeom>
          <a:noFill/>
        </p:spPr>
        <p:txBody>
          <a:bodyPr wrap="square" rtlCol="0">
            <a:spAutoFit/>
          </a:bodyPr>
          <a:lstStyle/>
          <a:p>
            <a:pPr marL="285750" indent="-285750">
              <a:buFont typeface="Wingdings" panose="05000000000000000000" pitchFamily="2" charset="2"/>
              <a:buChar char="q"/>
            </a:pPr>
            <a:r>
              <a:rPr lang="en-US" dirty="0"/>
              <a:t>Remove Special Characters, Numbers, and </a:t>
            </a:r>
            <a:r>
              <a:rPr lang="en-US" dirty="0" err="1"/>
              <a:t>Stopword</a:t>
            </a:r>
            <a:r>
              <a:rPr lang="en-US" dirty="0"/>
              <a:t>.</a:t>
            </a:r>
          </a:p>
          <a:p>
            <a:pPr marL="742950" lvl="1" indent="-285750">
              <a:buFont typeface="Arial" panose="020B0604020202020204" pitchFamily="34" charset="0"/>
              <a:buChar char="•"/>
            </a:pPr>
            <a:r>
              <a:rPr lang="en-US" dirty="0"/>
              <a:t>Clean the review text by eliminating irrelevant characters and common words (e.g., "the", "is") that don’t contribute to meaning</a:t>
            </a:r>
          </a:p>
          <a:p>
            <a:pPr marL="285750" indent="-285750">
              <a:buFont typeface="Wingdings" panose="05000000000000000000" pitchFamily="2" charset="2"/>
              <a:buChar char="q"/>
            </a:pPr>
            <a:r>
              <a:rPr lang="en-IN" dirty="0"/>
              <a:t>Tokenize and Lemmatize Text.</a:t>
            </a:r>
            <a:endParaRPr lang="en-US" dirty="0"/>
          </a:p>
          <a:p>
            <a:pPr marL="742950" lvl="1" indent="-285750">
              <a:buFont typeface="Arial" panose="020B0604020202020204" pitchFamily="34" charset="0"/>
              <a:buChar char="•"/>
            </a:pPr>
            <a:r>
              <a:rPr lang="en-US" dirty="0"/>
              <a:t>Break text into individual words or phrases (tokens)</a:t>
            </a:r>
          </a:p>
          <a:p>
            <a:pPr marL="742950" lvl="1" indent="-285750">
              <a:buFont typeface="Arial" panose="020B0604020202020204" pitchFamily="34" charset="0"/>
              <a:buChar char="•"/>
            </a:pPr>
            <a:r>
              <a:rPr lang="en-US" dirty="0"/>
              <a:t>Convert words to their root forms (e.g., "running" → "run") to ensure consistency</a:t>
            </a:r>
          </a:p>
          <a:p>
            <a:pPr marL="285750" indent="-285750">
              <a:buFont typeface="Wingdings" panose="05000000000000000000" pitchFamily="2" charset="2"/>
              <a:buChar char="q"/>
            </a:pPr>
            <a:r>
              <a:rPr lang="en-IN" dirty="0"/>
              <a:t>Convert to Numerical Vectors.</a:t>
            </a:r>
            <a:endParaRPr lang="en-US" dirty="0"/>
          </a:p>
          <a:p>
            <a:pPr lvl="1"/>
            <a:r>
              <a:rPr lang="en-US" dirty="0"/>
              <a:t>Transform the processed text into a numerical format using techniques like</a:t>
            </a:r>
          </a:p>
          <a:p>
            <a:pPr marL="742950" lvl="1" indent="-285750">
              <a:buFont typeface="Arial" panose="020B0604020202020204" pitchFamily="34" charset="0"/>
              <a:buChar char="•"/>
            </a:pPr>
            <a:r>
              <a:rPr lang="en-US" b="1" dirty="0"/>
              <a:t>TF-IDF (Term Frequency-Inverse Document Frequency):</a:t>
            </a:r>
            <a:r>
              <a:rPr lang="en-US" dirty="0"/>
              <a:t> Highlights important words in the review</a:t>
            </a:r>
          </a:p>
          <a:p>
            <a:pPr marL="742950" lvl="1" indent="-285750">
              <a:buFont typeface="Arial" panose="020B0604020202020204" pitchFamily="34" charset="0"/>
              <a:buChar char="•"/>
            </a:pPr>
            <a:r>
              <a:rPr lang="en-US" b="1" dirty="0"/>
              <a:t>Word2Vec:</a:t>
            </a:r>
            <a:r>
              <a:rPr lang="en-US" dirty="0"/>
              <a:t> Captures semantic relationships between words</a:t>
            </a:r>
            <a:endParaRPr lang="en-IN" dirty="0"/>
          </a:p>
        </p:txBody>
      </p:sp>
    </p:spTree>
    <p:extLst>
      <p:ext uri="{BB962C8B-B14F-4D97-AF65-F5344CB8AC3E}">
        <p14:creationId xmlns:p14="http://schemas.microsoft.com/office/powerpoint/2010/main" val="1405231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B3B510-C6CA-8C03-A321-0EA105614BF7}"/>
              </a:ext>
            </a:extLst>
          </p:cNvPr>
          <p:cNvSpPr>
            <a:spLocks noGrp="1"/>
          </p:cNvSpPr>
          <p:nvPr>
            <p:ph idx="1"/>
          </p:nvPr>
        </p:nvSpPr>
        <p:spPr>
          <a:xfrm>
            <a:off x="838200" y="2928561"/>
            <a:ext cx="3819645" cy="2765228"/>
          </a:xfrm>
        </p:spPr>
        <p:txBody>
          <a:bodyPr>
            <a:normAutofit lnSpcReduction="10000"/>
          </a:bodyPr>
          <a:lstStyle/>
          <a:p>
            <a:r>
              <a:rPr lang="en-IN" b="1" i="0" dirty="0">
                <a:effectLst/>
                <a:latin typeface="system-ui"/>
              </a:rPr>
              <a:t>Logistic Regression </a:t>
            </a:r>
          </a:p>
          <a:p>
            <a:r>
              <a:rPr lang="en-IN" b="1" i="0" dirty="0">
                <a:effectLst/>
                <a:latin typeface="system-ui"/>
              </a:rPr>
              <a:t>Decision Tree model</a:t>
            </a:r>
          </a:p>
          <a:p>
            <a:r>
              <a:rPr lang="en-IN" b="1" i="0" dirty="0">
                <a:effectLst/>
                <a:latin typeface="system-ui"/>
              </a:rPr>
              <a:t>Random Forest Classifier</a:t>
            </a:r>
          </a:p>
          <a:p>
            <a:r>
              <a:rPr lang="en-IN" b="1" i="0" dirty="0">
                <a:effectLst/>
                <a:latin typeface="system-ui"/>
              </a:rPr>
              <a:t>SVM</a:t>
            </a:r>
          </a:p>
          <a:p>
            <a:r>
              <a:rPr lang="en-IN" b="1" i="0" dirty="0">
                <a:effectLst/>
                <a:latin typeface="system-ui"/>
              </a:rPr>
              <a:t>Naive Bayes</a:t>
            </a:r>
          </a:p>
          <a:p>
            <a:endParaRPr lang="en-IN" dirty="0"/>
          </a:p>
        </p:txBody>
      </p:sp>
      <p:sp>
        <p:nvSpPr>
          <p:cNvPr id="7" name="Rectangle: Rounded Corners 6">
            <a:extLst>
              <a:ext uri="{FF2B5EF4-FFF2-40B4-BE49-F238E27FC236}">
                <a16:creationId xmlns:a16="http://schemas.microsoft.com/office/drawing/2014/main" id="{CB9C527C-860A-BB0A-4B63-54AFA75A771A}"/>
              </a:ext>
            </a:extLst>
          </p:cNvPr>
          <p:cNvSpPr/>
          <p:nvPr/>
        </p:nvSpPr>
        <p:spPr>
          <a:xfrm>
            <a:off x="716437" y="1282045"/>
            <a:ext cx="4110087" cy="9992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solidFill>
              </a:rPr>
              <a:t>ML MODELS</a:t>
            </a:r>
          </a:p>
        </p:txBody>
      </p:sp>
      <p:sp>
        <p:nvSpPr>
          <p:cNvPr id="8" name="Rectangle: Rounded Corners 7">
            <a:extLst>
              <a:ext uri="{FF2B5EF4-FFF2-40B4-BE49-F238E27FC236}">
                <a16:creationId xmlns:a16="http://schemas.microsoft.com/office/drawing/2014/main" id="{27D942E0-FBF8-873A-227C-317211E9A6DA}"/>
              </a:ext>
            </a:extLst>
          </p:cNvPr>
          <p:cNvSpPr/>
          <p:nvPr/>
        </p:nvSpPr>
        <p:spPr>
          <a:xfrm>
            <a:off x="6967980" y="1282045"/>
            <a:ext cx="4110087" cy="9992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solidFill>
              </a:rPr>
              <a:t>DL MODELS</a:t>
            </a:r>
          </a:p>
        </p:txBody>
      </p:sp>
      <p:sp>
        <p:nvSpPr>
          <p:cNvPr id="9" name="Content Placeholder 2">
            <a:extLst>
              <a:ext uri="{FF2B5EF4-FFF2-40B4-BE49-F238E27FC236}">
                <a16:creationId xmlns:a16="http://schemas.microsoft.com/office/drawing/2014/main" id="{D80682DB-DEF2-969E-7A54-CFD5D8DEBEEC}"/>
              </a:ext>
            </a:extLst>
          </p:cNvPr>
          <p:cNvSpPr txBox="1">
            <a:spLocks/>
          </p:cNvSpPr>
          <p:nvPr/>
        </p:nvSpPr>
        <p:spPr>
          <a:xfrm>
            <a:off x="6967980" y="2882294"/>
            <a:ext cx="3819645" cy="27652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i="0" dirty="0">
                <a:effectLst/>
                <a:latin typeface="system-ui"/>
              </a:rPr>
              <a:t>RNN Model</a:t>
            </a:r>
          </a:p>
          <a:p>
            <a:r>
              <a:rPr lang="en-IN" b="1" i="0" dirty="0">
                <a:effectLst/>
                <a:latin typeface="system-ui"/>
              </a:rPr>
              <a:t>LSTM Model</a:t>
            </a:r>
          </a:p>
          <a:p>
            <a:r>
              <a:rPr lang="en-IN" b="1" i="0" dirty="0">
                <a:effectLst/>
                <a:latin typeface="system-ui"/>
              </a:rPr>
              <a:t>Bi LSTM Model</a:t>
            </a:r>
          </a:p>
          <a:p>
            <a:endParaRPr lang="en-IN" b="1" dirty="0">
              <a:latin typeface="system-ui"/>
            </a:endParaRPr>
          </a:p>
        </p:txBody>
      </p:sp>
    </p:spTree>
    <p:extLst>
      <p:ext uri="{BB962C8B-B14F-4D97-AF65-F5344CB8AC3E}">
        <p14:creationId xmlns:p14="http://schemas.microsoft.com/office/powerpoint/2010/main" val="1934465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1FE870FB-C7BF-33E8-2F52-5B2E13914BEC}"/>
              </a:ext>
            </a:extLst>
          </p:cNvPr>
          <p:cNvGrpSpPr/>
          <p:nvPr/>
        </p:nvGrpSpPr>
        <p:grpSpPr>
          <a:xfrm>
            <a:off x="887805" y="132142"/>
            <a:ext cx="10416390" cy="4934597"/>
            <a:chOff x="887805" y="961701"/>
            <a:chExt cx="10416390" cy="4934597"/>
          </a:xfrm>
        </p:grpSpPr>
        <p:pic>
          <p:nvPicPr>
            <p:cNvPr id="3" name="Picture 2">
              <a:extLst>
                <a:ext uri="{FF2B5EF4-FFF2-40B4-BE49-F238E27FC236}">
                  <a16:creationId xmlns:a16="http://schemas.microsoft.com/office/drawing/2014/main" id="{29C97BD9-72B4-FCBC-5F38-D15295BDB8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805" y="1656986"/>
              <a:ext cx="3874188" cy="1588978"/>
            </a:xfrm>
            <a:prstGeom prst="rect">
              <a:avLst/>
            </a:prstGeom>
          </p:spPr>
        </p:pic>
        <p:sp>
          <p:nvSpPr>
            <p:cNvPr id="4" name="Rectangle 3">
              <a:extLst>
                <a:ext uri="{FF2B5EF4-FFF2-40B4-BE49-F238E27FC236}">
                  <a16:creationId xmlns:a16="http://schemas.microsoft.com/office/drawing/2014/main" id="{61DD07AD-E0DB-10CA-6AD9-DBBE10CD6987}"/>
                </a:ext>
              </a:extLst>
            </p:cNvPr>
            <p:cNvSpPr/>
            <p:nvPr/>
          </p:nvSpPr>
          <p:spPr>
            <a:xfrm>
              <a:off x="1330751" y="961701"/>
              <a:ext cx="2988296" cy="4524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system-ui"/>
                </a:rPr>
                <a:t>Logistic Regression </a:t>
              </a:r>
            </a:p>
          </p:txBody>
        </p:sp>
        <p:pic>
          <p:nvPicPr>
            <p:cNvPr id="6" name="Picture 5">
              <a:extLst>
                <a:ext uri="{FF2B5EF4-FFF2-40B4-BE49-F238E27FC236}">
                  <a16:creationId xmlns:a16="http://schemas.microsoft.com/office/drawing/2014/main" id="{FAB9A3A4-4B5F-A63E-F0B4-B7B432795D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0007" y="1621298"/>
              <a:ext cx="3874188" cy="1588978"/>
            </a:xfrm>
            <a:prstGeom prst="rect">
              <a:avLst/>
            </a:prstGeom>
          </p:spPr>
        </p:pic>
        <p:sp>
          <p:nvSpPr>
            <p:cNvPr id="7" name="Rectangle 6">
              <a:extLst>
                <a:ext uri="{FF2B5EF4-FFF2-40B4-BE49-F238E27FC236}">
                  <a16:creationId xmlns:a16="http://schemas.microsoft.com/office/drawing/2014/main" id="{88899570-1ECE-2971-3218-80037068DED5}"/>
                </a:ext>
              </a:extLst>
            </p:cNvPr>
            <p:cNvSpPr/>
            <p:nvPr/>
          </p:nvSpPr>
          <p:spPr>
            <a:xfrm>
              <a:off x="7780141" y="961701"/>
              <a:ext cx="2988296" cy="4524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system-ui"/>
                </a:rPr>
                <a:t>Decision Tree model</a:t>
              </a:r>
            </a:p>
          </p:txBody>
        </p:sp>
        <p:pic>
          <p:nvPicPr>
            <p:cNvPr id="9" name="Picture 8">
              <a:extLst>
                <a:ext uri="{FF2B5EF4-FFF2-40B4-BE49-F238E27FC236}">
                  <a16:creationId xmlns:a16="http://schemas.microsoft.com/office/drawing/2014/main" id="{86465D56-65B8-8B7F-C5D6-D1197B3739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805" y="4307320"/>
              <a:ext cx="3874188" cy="1588978"/>
            </a:xfrm>
            <a:prstGeom prst="rect">
              <a:avLst/>
            </a:prstGeom>
          </p:spPr>
        </p:pic>
        <p:sp>
          <p:nvSpPr>
            <p:cNvPr id="10" name="Rectangle 9">
              <a:extLst>
                <a:ext uri="{FF2B5EF4-FFF2-40B4-BE49-F238E27FC236}">
                  <a16:creationId xmlns:a16="http://schemas.microsoft.com/office/drawing/2014/main" id="{899397C1-D9DC-DCD9-592B-B99D0BF021B0}"/>
                </a:ext>
              </a:extLst>
            </p:cNvPr>
            <p:cNvSpPr/>
            <p:nvPr/>
          </p:nvSpPr>
          <p:spPr>
            <a:xfrm>
              <a:off x="1330751" y="3588892"/>
              <a:ext cx="2988296" cy="4524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system-ui"/>
                </a:rPr>
                <a:t>Random Forest Classifier</a:t>
              </a:r>
            </a:p>
          </p:txBody>
        </p:sp>
        <p:pic>
          <p:nvPicPr>
            <p:cNvPr id="12" name="Picture 11">
              <a:extLst>
                <a:ext uri="{FF2B5EF4-FFF2-40B4-BE49-F238E27FC236}">
                  <a16:creationId xmlns:a16="http://schemas.microsoft.com/office/drawing/2014/main" id="{DBC012F0-19B7-92EE-9029-044FD5828E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0007" y="4312905"/>
              <a:ext cx="3874188" cy="1583393"/>
            </a:xfrm>
            <a:prstGeom prst="rect">
              <a:avLst/>
            </a:prstGeom>
          </p:spPr>
        </p:pic>
        <p:sp>
          <p:nvSpPr>
            <p:cNvPr id="13" name="Rectangle 12">
              <a:extLst>
                <a:ext uri="{FF2B5EF4-FFF2-40B4-BE49-F238E27FC236}">
                  <a16:creationId xmlns:a16="http://schemas.microsoft.com/office/drawing/2014/main" id="{DFC4091B-81A3-931B-C103-DCA1BC4B924C}"/>
                </a:ext>
              </a:extLst>
            </p:cNvPr>
            <p:cNvSpPr/>
            <p:nvPr/>
          </p:nvSpPr>
          <p:spPr>
            <a:xfrm>
              <a:off x="7780141" y="3588892"/>
              <a:ext cx="2988296" cy="4524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system-ui"/>
                </a:rPr>
                <a:t>SVM</a:t>
              </a:r>
            </a:p>
          </p:txBody>
        </p:sp>
      </p:grpSp>
      <p:pic>
        <p:nvPicPr>
          <p:cNvPr id="18" name="Picture 17">
            <a:extLst>
              <a:ext uri="{FF2B5EF4-FFF2-40B4-BE49-F238E27FC236}">
                <a16:creationId xmlns:a16="http://schemas.microsoft.com/office/drawing/2014/main" id="{48E423EA-4FFE-242A-F4BF-B08C0F5D73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41049" y="5318418"/>
            <a:ext cx="4309902" cy="1407440"/>
          </a:xfrm>
          <a:prstGeom prst="rect">
            <a:avLst/>
          </a:prstGeom>
        </p:spPr>
      </p:pic>
      <p:sp>
        <p:nvSpPr>
          <p:cNvPr id="20" name="Rectangle 19">
            <a:extLst>
              <a:ext uri="{FF2B5EF4-FFF2-40B4-BE49-F238E27FC236}">
                <a16:creationId xmlns:a16="http://schemas.microsoft.com/office/drawing/2014/main" id="{15FCFF3B-971B-4845-07A2-FBAE6B8C194A}"/>
              </a:ext>
            </a:extLst>
          </p:cNvPr>
          <p:cNvSpPr/>
          <p:nvPr/>
        </p:nvSpPr>
        <p:spPr>
          <a:xfrm>
            <a:off x="8656949" y="5840017"/>
            <a:ext cx="2988296" cy="4524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system-ui"/>
              </a:rPr>
              <a:t>Naive Bayes</a:t>
            </a:r>
          </a:p>
        </p:txBody>
      </p:sp>
      <p:sp>
        <p:nvSpPr>
          <p:cNvPr id="24" name="Rectangle 23">
            <a:extLst>
              <a:ext uri="{FF2B5EF4-FFF2-40B4-BE49-F238E27FC236}">
                <a16:creationId xmlns:a16="http://schemas.microsoft.com/office/drawing/2014/main" id="{E8617D94-EA6A-55D1-7DF5-FCA9FC18F70D}"/>
              </a:ext>
            </a:extLst>
          </p:cNvPr>
          <p:cNvSpPr/>
          <p:nvPr/>
        </p:nvSpPr>
        <p:spPr>
          <a:xfrm>
            <a:off x="5015060" y="1913641"/>
            <a:ext cx="2215299" cy="23001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b="1">
                <a:solidFill>
                  <a:schemeClr val="bg1"/>
                </a:solidFill>
              </a:rPr>
              <a:t>ML MODELS</a:t>
            </a:r>
            <a:endParaRPr lang="en-IN" sz="4000" b="1" dirty="0">
              <a:solidFill>
                <a:schemeClr val="bg1"/>
              </a:solidFill>
            </a:endParaRPr>
          </a:p>
        </p:txBody>
      </p:sp>
    </p:spTree>
    <p:extLst>
      <p:ext uri="{BB962C8B-B14F-4D97-AF65-F5344CB8AC3E}">
        <p14:creationId xmlns:p14="http://schemas.microsoft.com/office/powerpoint/2010/main" val="1522998460"/>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Depth</Template>
  <TotalTime>481</TotalTime>
  <Words>1531</Words>
  <Application>Microsoft Office PowerPoint</Application>
  <PresentationFormat>Widescreen</PresentationFormat>
  <Paragraphs>169</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Corbel</vt:lpstr>
      <vt:lpstr>system-ui</vt:lpstr>
      <vt:lpstr>Times New Roman</vt:lpstr>
      <vt:lpstr>var(--jp-content-font-family)</vt:lpstr>
      <vt:lpstr>Wingdings</vt:lpstr>
      <vt:lpstr>Depth</vt:lpstr>
      <vt:lpstr>Fake Review Classification  and Topic Modeling</vt:lpstr>
      <vt:lpstr>AGENDA</vt:lpstr>
      <vt:lpstr>Introduction</vt:lpstr>
      <vt:lpstr>Problem Statement</vt:lpstr>
      <vt:lpstr>Business Use Cases</vt:lpstr>
      <vt:lpstr>Approach Overview</vt:lpstr>
      <vt:lpstr>DATA PREPROCESSING</vt:lpstr>
      <vt:lpstr>PowerPoint Presentation</vt:lpstr>
      <vt:lpstr>PowerPoint Presentation</vt:lpstr>
      <vt:lpstr>PowerPoint Presentation</vt:lpstr>
      <vt:lpstr>PowerPoint Presentation</vt:lpstr>
      <vt:lpstr>TRANSFORMERS</vt:lpstr>
      <vt:lpstr>Results Analysis</vt:lpstr>
      <vt:lpstr>Topic Modelling</vt:lpstr>
      <vt:lpstr>Topic Modelling</vt:lpstr>
      <vt:lpstr>Overview of K-Means Clustering</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Mathesh M</dc:creator>
  <cp:lastModifiedBy>Mathesh M</cp:lastModifiedBy>
  <cp:revision>2</cp:revision>
  <dcterms:created xsi:type="dcterms:W3CDTF">2024-12-13T10:37:57Z</dcterms:created>
  <dcterms:modified xsi:type="dcterms:W3CDTF">2024-12-13T18:40:21Z</dcterms:modified>
</cp:coreProperties>
</file>