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7" r:id="rId3"/>
    <p:sldId id="258" r:id="rId4"/>
    <p:sldId id="263" r:id="rId5"/>
    <p:sldId id="265" r:id="rId6"/>
    <p:sldId id="266" r:id="rId7"/>
    <p:sldId id="267" r:id="rId8"/>
    <p:sldId id="269" r:id="rId9"/>
    <p:sldId id="270" r:id="rId10"/>
    <p:sldId id="271" r:id="rId11"/>
    <p:sldId id="268" r:id="rId12"/>
    <p:sldId id="272" r:id="rId13"/>
    <p:sldId id="273" r:id="rId14"/>
    <p:sldId id="275" r:id="rId15"/>
    <p:sldId id="277"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45" autoAdjust="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206B676-D2CE-4BD8-B124-48BA58AE80AC}"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37740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1297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15385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363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426687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06B676-D2CE-4BD8-B124-48BA58AE80AC}" type="datetimeFigureOut">
              <a:rPr lang="en-IN" smtClean="0"/>
              <a:t>16-12-2024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4275132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06B676-D2CE-4BD8-B124-48BA58AE80AC}" type="datetimeFigureOut">
              <a:rPr lang="en-IN" smtClean="0"/>
              <a:t>16-12-2024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172326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45070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44496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157957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06B676-D2CE-4BD8-B124-48BA58AE80AC}"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74855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228941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06B676-D2CE-4BD8-B124-48BA58AE80AC}"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747393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06B676-D2CE-4BD8-B124-48BA58AE80AC}" type="datetimeFigureOut">
              <a:rPr lang="en-IN" smtClean="0"/>
              <a:t>16-12-2024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77595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06B676-D2CE-4BD8-B124-48BA58AE80AC}" type="datetimeFigureOut">
              <a:rPr lang="en-IN" smtClean="0"/>
              <a:t>16-12-2024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81716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57832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06B676-D2CE-4BD8-B124-48BA58AE80AC}"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6C4EE5-58AB-4374-95BE-FF51A38E3712}" type="slidenum">
              <a:rPr lang="en-IN" smtClean="0"/>
              <a:t>‹#›</a:t>
            </a:fld>
            <a:endParaRPr lang="en-IN"/>
          </a:p>
        </p:txBody>
      </p:sp>
    </p:spTree>
    <p:extLst>
      <p:ext uri="{BB962C8B-B14F-4D97-AF65-F5344CB8AC3E}">
        <p14:creationId xmlns:p14="http://schemas.microsoft.com/office/powerpoint/2010/main" val="361982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206B676-D2CE-4BD8-B124-48BA58AE80AC}" type="datetimeFigureOut">
              <a:rPr lang="en-IN" smtClean="0"/>
              <a:t>16-12-2024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06C4EE5-58AB-4374-95BE-FF51A38E3712}" type="slidenum">
              <a:rPr lang="en-IN" smtClean="0"/>
              <a:t>‹#›</a:t>
            </a:fld>
            <a:endParaRPr lang="en-IN"/>
          </a:p>
        </p:txBody>
      </p:sp>
    </p:spTree>
    <p:extLst>
      <p:ext uri="{BB962C8B-B14F-4D97-AF65-F5344CB8AC3E}">
        <p14:creationId xmlns:p14="http://schemas.microsoft.com/office/powerpoint/2010/main" val="300941834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48DD-E46F-675C-B612-918850935E0E}"/>
              </a:ext>
            </a:extLst>
          </p:cNvPr>
          <p:cNvSpPr>
            <a:spLocks noGrp="1"/>
          </p:cNvSpPr>
          <p:nvPr>
            <p:ph type="ctrTitle"/>
          </p:nvPr>
        </p:nvSpPr>
        <p:spPr>
          <a:xfrm>
            <a:off x="1027522" y="2135606"/>
            <a:ext cx="9892645" cy="2379833"/>
          </a:xfrm>
        </p:spPr>
        <p:txBody>
          <a:bodyPr>
            <a:normAutofit/>
          </a:bodyPr>
          <a:lstStyle/>
          <a:p>
            <a:pPr algn="ctr"/>
            <a:r>
              <a:rPr lang="en-US" sz="6000" b="1" i="0" u="none" strike="noStrike" dirty="0">
                <a:solidFill>
                  <a:schemeClr val="tx1"/>
                </a:solidFill>
                <a:effectLst/>
                <a:latin typeface="Arial" panose="020B0604020202020204" pitchFamily="34" charset="0"/>
              </a:rPr>
              <a:t>Fake Review Classification</a:t>
            </a:r>
            <a:br>
              <a:rPr lang="en-US" sz="6000" b="1" i="0" u="none" strike="noStrike" dirty="0">
                <a:solidFill>
                  <a:schemeClr val="tx1"/>
                </a:solidFill>
                <a:effectLst/>
                <a:latin typeface="Arial" panose="020B0604020202020204" pitchFamily="34" charset="0"/>
              </a:rPr>
            </a:br>
            <a:r>
              <a:rPr lang="en-US" sz="6000" b="1" i="0" u="none" strike="noStrike" dirty="0">
                <a:solidFill>
                  <a:schemeClr val="tx1"/>
                </a:solidFill>
                <a:effectLst/>
                <a:latin typeface="Arial" panose="020B0604020202020204" pitchFamily="34" charset="0"/>
              </a:rPr>
              <a:t> and Topic Modeling</a:t>
            </a:r>
            <a:endParaRPr lang="en-IN" sz="32400" dirty="0">
              <a:solidFill>
                <a:schemeClr val="tx1"/>
              </a:solidFill>
            </a:endParaRPr>
          </a:p>
        </p:txBody>
      </p:sp>
      <p:sp>
        <p:nvSpPr>
          <p:cNvPr id="3" name="Subtitle 2">
            <a:extLst>
              <a:ext uri="{FF2B5EF4-FFF2-40B4-BE49-F238E27FC236}">
                <a16:creationId xmlns:a16="http://schemas.microsoft.com/office/drawing/2014/main" id="{E88A9961-5D27-B4C5-84C8-B811D949E3CA}"/>
              </a:ext>
            </a:extLst>
          </p:cNvPr>
          <p:cNvSpPr>
            <a:spLocks noGrp="1"/>
          </p:cNvSpPr>
          <p:nvPr>
            <p:ph type="subTitle" idx="1"/>
          </p:nvPr>
        </p:nvSpPr>
        <p:spPr>
          <a:xfrm>
            <a:off x="8936611" y="4142126"/>
            <a:ext cx="1611982" cy="930897"/>
          </a:xfrm>
        </p:spPr>
        <p:txBody>
          <a:bodyPr>
            <a:normAutofit fontScale="47500" lnSpcReduction="20000"/>
          </a:bodyPr>
          <a:lstStyle/>
          <a:p>
            <a:endParaRPr lang="en-IN" dirty="0"/>
          </a:p>
          <a:p>
            <a:r>
              <a:rPr lang="en-IN" dirty="0"/>
              <a:t>BY</a:t>
            </a:r>
          </a:p>
          <a:p>
            <a:r>
              <a:rPr lang="en-IN" dirty="0"/>
              <a:t>MATHESH M</a:t>
            </a:r>
          </a:p>
        </p:txBody>
      </p:sp>
    </p:spTree>
    <p:extLst>
      <p:ext uri="{BB962C8B-B14F-4D97-AF65-F5344CB8AC3E}">
        <p14:creationId xmlns:p14="http://schemas.microsoft.com/office/powerpoint/2010/main" val="912912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9F04-821C-9481-41D6-1BCEAE4ADBA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7FF65B7-89AF-B777-064B-3A9D7B87B1C8}"/>
              </a:ext>
            </a:extLst>
          </p:cNvPr>
          <p:cNvSpPr/>
          <p:nvPr/>
        </p:nvSpPr>
        <p:spPr>
          <a:xfrm>
            <a:off x="1211202" y="729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RNN Model</a:t>
            </a:r>
          </a:p>
        </p:txBody>
      </p:sp>
      <p:sp>
        <p:nvSpPr>
          <p:cNvPr id="7" name="Rectangle 6">
            <a:extLst>
              <a:ext uri="{FF2B5EF4-FFF2-40B4-BE49-F238E27FC236}">
                <a16:creationId xmlns:a16="http://schemas.microsoft.com/office/drawing/2014/main" id="{3E47AD4C-549A-3236-EAD6-8B874737EF7A}"/>
              </a:ext>
            </a:extLst>
          </p:cNvPr>
          <p:cNvSpPr/>
          <p:nvPr/>
        </p:nvSpPr>
        <p:spPr>
          <a:xfrm>
            <a:off x="8319145" y="72183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LSTM Model</a:t>
            </a:r>
          </a:p>
        </p:txBody>
      </p:sp>
      <p:sp>
        <p:nvSpPr>
          <p:cNvPr id="10" name="Rectangle 9">
            <a:extLst>
              <a:ext uri="{FF2B5EF4-FFF2-40B4-BE49-F238E27FC236}">
                <a16:creationId xmlns:a16="http://schemas.microsoft.com/office/drawing/2014/main" id="{9DE908D7-18E8-5C53-F56E-DA2020060F39}"/>
              </a:ext>
            </a:extLst>
          </p:cNvPr>
          <p:cNvSpPr/>
          <p:nvPr/>
        </p:nvSpPr>
        <p:spPr>
          <a:xfrm>
            <a:off x="2531026" y="5875290"/>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Bi LSTM Model</a:t>
            </a:r>
          </a:p>
        </p:txBody>
      </p:sp>
      <p:pic>
        <p:nvPicPr>
          <p:cNvPr id="5" name="Picture 4">
            <a:extLst>
              <a:ext uri="{FF2B5EF4-FFF2-40B4-BE49-F238E27FC236}">
                <a16:creationId xmlns:a16="http://schemas.microsoft.com/office/drawing/2014/main" id="{776EF85D-22F2-9C5F-5AC7-456B7E098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51" y="1356467"/>
            <a:ext cx="4992237" cy="1792086"/>
          </a:xfrm>
          <a:prstGeom prst="rect">
            <a:avLst/>
          </a:prstGeom>
        </p:spPr>
      </p:pic>
      <p:pic>
        <p:nvPicPr>
          <p:cNvPr id="11" name="Picture 10">
            <a:extLst>
              <a:ext uri="{FF2B5EF4-FFF2-40B4-BE49-F238E27FC236}">
                <a16:creationId xmlns:a16="http://schemas.microsoft.com/office/drawing/2014/main" id="{F03B8917-7A2E-7A18-526C-4A4BED07D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1810" y="1334573"/>
            <a:ext cx="4992239" cy="1792086"/>
          </a:xfrm>
          <a:prstGeom prst="rect">
            <a:avLst/>
          </a:prstGeom>
        </p:spPr>
      </p:pic>
      <p:pic>
        <p:nvPicPr>
          <p:cNvPr id="15" name="Picture 14">
            <a:extLst>
              <a:ext uri="{FF2B5EF4-FFF2-40B4-BE49-F238E27FC236}">
                <a16:creationId xmlns:a16="http://schemas.microsoft.com/office/drawing/2014/main" id="{FE3377A3-4EF5-0616-F9C6-4F4B8E6FC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1202" y="3673091"/>
            <a:ext cx="5627945" cy="1903905"/>
          </a:xfrm>
          <a:prstGeom prst="rect">
            <a:avLst/>
          </a:prstGeom>
        </p:spPr>
      </p:pic>
      <p:sp>
        <p:nvSpPr>
          <p:cNvPr id="16" name="Rectangle 15">
            <a:extLst>
              <a:ext uri="{FF2B5EF4-FFF2-40B4-BE49-F238E27FC236}">
                <a16:creationId xmlns:a16="http://schemas.microsoft.com/office/drawing/2014/main" id="{FC2D525E-2F57-9F37-887E-9F1D778A7095}"/>
              </a:ext>
            </a:extLst>
          </p:cNvPr>
          <p:cNvSpPr/>
          <p:nvPr/>
        </p:nvSpPr>
        <p:spPr>
          <a:xfrm>
            <a:off x="8679779" y="4057897"/>
            <a:ext cx="2142191" cy="1817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DL MODELS</a:t>
            </a:r>
          </a:p>
        </p:txBody>
      </p:sp>
    </p:spTree>
    <p:extLst>
      <p:ext uri="{BB962C8B-B14F-4D97-AF65-F5344CB8AC3E}">
        <p14:creationId xmlns:p14="http://schemas.microsoft.com/office/powerpoint/2010/main" val="61909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9FA6A-84F6-414D-490D-A388860CB5FB}"/>
              </a:ext>
            </a:extLst>
          </p:cNvPr>
          <p:cNvSpPr>
            <a:spLocks noGrp="1"/>
          </p:cNvSpPr>
          <p:nvPr>
            <p:ph idx="1"/>
          </p:nvPr>
        </p:nvSpPr>
        <p:spPr>
          <a:xfrm>
            <a:off x="828270" y="1580527"/>
            <a:ext cx="8758789" cy="4405494"/>
          </a:xfrm>
        </p:spPr>
        <p:txBody>
          <a:bodyPr>
            <a:normAutofit/>
          </a:bodyPr>
          <a:lstStyle/>
          <a:p>
            <a:pPr>
              <a:buFont typeface="Wingdings" panose="05000000000000000000" pitchFamily="2" charset="2"/>
              <a:buChar char="ü"/>
            </a:pPr>
            <a:r>
              <a:rPr lang="en-IN" sz="3600" b="1" dirty="0"/>
              <a:t>Data Preparation.</a:t>
            </a:r>
            <a:endParaRPr lang="en-IN" sz="3600" dirty="0"/>
          </a:p>
          <a:p>
            <a:pPr>
              <a:buFont typeface="Wingdings" panose="05000000000000000000" pitchFamily="2" charset="2"/>
              <a:buChar char="ü"/>
            </a:pPr>
            <a:r>
              <a:rPr lang="en-IN" sz="3600" dirty="0"/>
              <a:t>Data Preprocessing.</a:t>
            </a:r>
          </a:p>
          <a:p>
            <a:pPr lvl="1"/>
            <a:r>
              <a:rPr lang="en-IN" dirty="0"/>
              <a:t>Tokenization(</a:t>
            </a:r>
            <a:r>
              <a:rPr lang="en-IN" dirty="0" err="1"/>
              <a:t>DistilBERT</a:t>
            </a:r>
            <a:r>
              <a:rPr lang="en-IN" dirty="0"/>
              <a:t> tokenizer )</a:t>
            </a:r>
          </a:p>
          <a:p>
            <a:pPr lvl="1"/>
            <a:r>
              <a:rPr lang="en-US" dirty="0"/>
              <a:t>Truncation and padding</a:t>
            </a:r>
            <a:endParaRPr lang="en-IN" dirty="0"/>
          </a:p>
          <a:p>
            <a:pPr>
              <a:buFont typeface="Wingdings" panose="05000000000000000000" pitchFamily="2" charset="2"/>
              <a:buChar char="ü"/>
            </a:pPr>
            <a:r>
              <a:rPr lang="en-IN" sz="3600" dirty="0"/>
              <a:t>Model Selection.</a:t>
            </a:r>
          </a:p>
          <a:p>
            <a:pPr lvl="1"/>
            <a:r>
              <a:rPr lang="en-US" dirty="0"/>
              <a:t>Pre-trained model </a:t>
            </a:r>
            <a:r>
              <a:rPr lang="en-US" b="1" dirty="0" err="1"/>
              <a:t>DistilBERT</a:t>
            </a:r>
            <a:r>
              <a:rPr lang="en-US" b="1" dirty="0"/>
              <a:t> (</a:t>
            </a:r>
            <a:r>
              <a:rPr lang="en-US" b="1" dirty="0" err="1"/>
              <a:t>distilbert</a:t>
            </a:r>
            <a:r>
              <a:rPr lang="en-US" b="1" dirty="0"/>
              <a:t>-base-uncased)</a:t>
            </a:r>
            <a:endParaRPr lang="en-US" dirty="0"/>
          </a:p>
          <a:p>
            <a:pPr>
              <a:buFont typeface="Wingdings" panose="05000000000000000000" pitchFamily="2" charset="2"/>
              <a:buChar char="ü"/>
            </a:pPr>
            <a:r>
              <a:rPr lang="en-IN" sz="3600" dirty="0"/>
              <a:t>Training Setup.</a:t>
            </a:r>
          </a:p>
          <a:p>
            <a:pPr>
              <a:buFont typeface="Wingdings" panose="05000000000000000000" pitchFamily="2" charset="2"/>
              <a:buChar char="ü"/>
            </a:pPr>
            <a:r>
              <a:rPr lang="en-IN" sz="3600" dirty="0"/>
              <a:t>Evaluation Metrics.</a:t>
            </a:r>
          </a:p>
        </p:txBody>
      </p:sp>
      <p:sp>
        <p:nvSpPr>
          <p:cNvPr id="4" name="Rectangle 3">
            <a:extLst>
              <a:ext uri="{FF2B5EF4-FFF2-40B4-BE49-F238E27FC236}">
                <a16:creationId xmlns:a16="http://schemas.microsoft.com/office/drawing/2014/main" id="{CE6E9CED-1EE8-E316-090D-A2FD54B5ECFB}"/>
              </a:ext>
            </a:extLst>
          </p:cNvPr>
          <p:cNvSpPr/>
          <p:nvPr/>
        </p:nvSpPr>
        <p:spPr>
          <a:xfrm>
            <a:off x="3384223" y="226243"/>
            <a:ext cx="5571241" cy="7283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1"/>
                </a:solidFill>
              </a:rPr>
              <a:t>TRANSFORMERS</a:t>
            </a:r>
            <a:endParaRPr lang="en-IN" dirty="0">
              <a:solidFill>
                <a:schemeClr val="bg1"/>
              </a:solidFill>
            </a:endParaRPr>
          </a:p>
        </p:txBody>
      </p:sp>
    </p:spTree>
    <p:extLst>
      <p:ext uri="{BB962C8B-B14F-4D97-AF65-F5344CB8AC3E}">
        <p14:creationId xmlns:p14="http://schemas.microsoft.com/office/powerpoint/2010/main" val="126045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6B95D77-67CC-142C-0C53-2D4FA3D7464D}"/>
              </a:ext>
            </a:extLst>
          </p:cNvPr>
          <p:cNvGrpSpPr/>
          <p:nvPr/>
        </p:nvGrpSpPr>
        <p:grpSpPr>
          <a:xfrm>
            <a:off x="838200" y="1076964"/>
            <a:ext cx="3223967" cy="4282148"/>
            <a:chOff x="838200" y="1076964"/>
            <a:chExt cx="3223967" cy="5494499"/>
          </a:xfrm>
        </p:grpSpPr>
        <p:sp>
          <p:nvSpPr>
            <p:cNvPr id="4" name="Rectangle: Rounded Corners 3">
              <a:extLst>
                <a:ext uri="{FF2B5EF4-FFF2-40B4-BE49-F238E27FC236}">
                  <a16:creationId xmlns:a16="http://schemas.microsoft.com/office/drawing/2014/main" id="{5C351558-79B1-179A-A9D4-F00DA21C0C03}"/>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t>Epoch 1</a:t>
              </a:r>
              <a:endParaRPr lang="en-IN"/>
            </a:p>
          </p:txBody>
        </p:sp>
        <p:sp>
          <p:nvSpPr>
            <p:cNvPr id="5" name="Rectangle: Rounded Corners 4">
              <a:extLst>
                <a:ext uri="{FF2B5EF4-FFF2-40B4-BE49-F238E27FC236}">
                  <a16:creationId xmlns:a16="http://schemas.microsoft.com/office/drawing/2014/main" id="{4AEF3E99-A578-2541-2885-1C915A39CC10}"/>
                </a:ext>
              </a:extLst>
            </p:cNvPr>
            <p:cNvSpPr/>
            <p:nvPr/>
          </p:nvSpPr>
          <p:spPr>
            <a:xfrm>
              <a:off x="838200" y="2583058"/>
              <a:ext cx="3223967" cy="39884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E5074154-CD5A-CE06-B021-7ADC13C52B2A}"/>
              </a:ext>
            </a:extLst>
          </p:cNvPr>
          <p:cNvGrpSpPr/>
          <p:nvPr/>
        </p:nvGrpSpPr>
        <p:grpSpPr>
          <a:xfrm>
            <a:off x="4529863" y="1076964"/>
            <a:ext cx="3223967" cy="4305741"/>
            <a:chOff x="838200" y="1076964"/>
            <a:chExt cx="3223967" cy="5415910"/>
          </a:xfrm>
        </p:grpSpPr>
        <p:sp>
          <p:nvSpPr>
            <p:cNvPr id="8" name="Rectangle: Rounded Corners 7">
              <a:extLst>
                <a:ext uri="{FF2B5EF4-FFF2-40B4-BE49-F238E27FC236}">
                  <a16:creationId xmlns:a16="http://schemas.microsoft.com/office/drawing/2014/main" id="{36FE7DCD-2CB3-4406-96E9-14A788E9DF8C}"/>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Epoch 2</a:t>
              </a:r>
              <a:endParaRPr lang="en-IN" dirty="0"/>
            </a:p>
          </p:txBody>
        </p:sp>
        <p:sp>
          <p:nvSpPr>
            <p:cNvPr id="9" name="Rectangle: Rounded Corners 8">
              <a:extLst>
                <a:ext uri="{FF2B5EF4-FFF2-40B4-BE49-F238E27FC236}">
                  <a16:creationId xmlns:a16="http://schemas.microsoft.com/office/drawing/2014/main" id="{1D40E351-EDC3-2FA4-2DB8-014A887F98D8}"/>
                </a:ext>
              </a:extLst>
            </p:cNvPr>
            <p:cNvSpPr/>
            <p:nvPr/>
          </p:nvSpPr>
          <p:spPr>
            <a:xfrm>
              <a:off x="838200" y="2583058"/>
              <a:ext cx="3223967" cy="39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 name="Group 9">
            <a:extLst>
              <a:ext uri="{FF2B5EF4-FFF2-40B4-BE49-F238E27FC236}">
                <a16:creationId xmlns:a16="http://schemas.microsoft.com/office/drawing/2014/main" id="{A77254AE-6DE8-0CA0-8716-BAAD65720A11}"/>
              </a:ext>
            </a:extLst>
          </p:cNvPr>
          <p:cNvGrpSpPr/>
          <p:nvPr/>
        </p:nvGrpSpPr>
        <p:grpSpPr>
          <a:xfrm>
            <a:off x="8221526" y="1076964"/>
            <a:ext cx="3223967" cy="4305741"/>
            <a:chOff x="838200" y="1076964"/>
            <a:chExt cx="3223967" cy="5415910"/>
          </a:xfrm>
        </p:grpSpPr>
        <p:sp>
          <p:nvSpPr>
            <p:cNvPr id="11" name="Rectangle: Rounded Corners 10">
              <a:extLst>
                <a:ext uri="{FF2B5EF4-FFF2-40B4-BE49-F238E27FC236}">
                  <a16:creationId xmlns:a16="http://schemas.microsoft.com/office/drawing/2014/main" id="{672EE447-7122-B49C-6732-0138C6C5DDEB}"/>
                </a:ext>
              </a:extLst>
            </p:cNvPr>
            <p:cNvSpPr/>
            <p:nvPr/>
          </p:nvSpPr>
          <p:spPr>
            <a:xfrm>
              <a:off x="1305896" y="1076964"/>
              <a:ext cx="2253006" cy="12349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Epoch 3</a:t>
              </a:r>
              <a:endParaRPr lang="en-IN" dirty="0"/>
            </a:p>
          </p:txBody>
        </p:sp>
        <p:sp>
          <p:nvSpPr>
            <p:cNvPr id="12" name="Rectangle: Rounded Corners 11">
              <a:extLst>
                <a:ext uri="{FF2B5EF4-FFF2-40B4-BE49-F238E27FC236}">
                  <a16:creationId xmlns:a16="http://schemas.microsoft.com/office/drawing/2014/main" id="{3E1C32D4-812D-0DBC-3C18-DCB1EE64E24F}"/>
                </a:ext>
              </a:extLst>
            </p:cNvPr>
            <p:cNvSpPr/>
            <p:nvPr/>
          </p:nvSpPr>
          <p:spPr>
            <a:xfrm>
              <a:off x="838200" y="2583058"/>
              <a:ext cx="3223967" cy="39098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A3A75B01-C457-5CD9-827B-B39692AF0004}"/>
              </a:ext>
            </a:extLst>
          </p:cNvPr>
          <p:cNvSpPr txBox="1"/>
          <p:nvPr/>
        </p:nvSpPr>
        <p:spPr>
          <a:xfrm>
            <a:off x="1065230" y="3217804"/>
            <a:ext cx="2875174"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Accuracy</a:t>
            </a:r>
            <a:r>
              <a:rPr lang="en-US" sz="2400" dirty="0"/>
              <a:t>: 90.82%</a:t>
            </a:r>
          </a:p>
          <a:p>
            <a:pPr marL="342900" indent="-342900">
              <a:buFont typeface="Arial" panose="020B0604020202020204" pitchFamily="34" charset="0"/>
              <a:buChar char="•"/>
            </a:pPr>
            <a:r>
              <a:rPr lang="en-US" sz="2400" b="1" dirty="0"/>
              <a:t>F1-scores</a:t>
            </a:r>
            <a:endParaRPr lang="en-US" sz="2400" dirty="0"/>
          </a:p>
          <a:p>
            <a:pPr lvl="1"/>
            <a:r>
              <a:rPr lang="en-IN" sz="2400" dirty="0"/>
              <a:t>CG :91.11%</a:t>
            </a:r>
          </a:p>
          <a:p>
            <a:pPr lvl="1"/>
            <a:r>
              <a:rPr lang="en-IN" sz="2400" dirty="0"/>
              <a:t>OR :90.52%</a:t>
            </a:r>
          </a:p>
        </p:txBody>
      </p:sp>
      <p:sp>
        <p:nvSpPr>
          <p:cNvPr id="17" name="TextBox 16">
            <a:extLst>
              <a:ext uri="{FF2B5EF4-FFF2-40B4-BE49-F238E27FC236}">
                <a16:creationId xmlns:a16="http://schemas.microsoft.com/office/drawing/2014/main" id="{42E0A99E-095B-7F82-FD57-D52171D1E72B}"/>
              </a:ext>
            </a:extLst>
          </p:cNvPr>
          <p:cNvSpPr txBox="1"/>
          <p:nvPr/>
        </p:nvSpPr>
        <p:spPr>
          <a:xfrm>
            <a:off x="4786799" y="3182466"/>
            <a:ext cx="3103404" cy="1569660"/>
          </a:xfrm>
          <a:prstGeom prst="rect">
            <a:avLst/>
          </a:prstGeom>
          <a:noFill/>
        </p:spPr>
        <p:txBody>
          <a:bodyPr wrap="square">
            <a:spAutoFit/>
          </a:bodyPr>
          <a:lstStyle/>
          <a:p>
            <a:pPr marL="342900" indent="-342900">
              <a:buFont typeface="Arial" panose="020B0604020202020204" pitchFamily="34" charset="0"/>
              <a:buChar char="•"/>
            </a:pPr>
            <a:r>
              <a:rPr lang="en-IN" sz="2400" b="1" dirty="0"/>
              <a:t>Accuracy</a:t>
            </a:r>
            <a:r>
              <a:rPr lang="en-IN" sz="2400" dirty="0"/>
              <a:t>: 92.20%</a:t>
            </a:r>
          </a:p>
          <a:p>
            <a:pPr marL="342900" indent="-342900">
              <a:buFont typeface="Arial" panose="020B0604020202020204" pitchFamily="34" charset="0"/>
              <a:buChar char="•"/>
            </a:pPr>
            <a:r>
              <a:rPr lang="en-IN" sz="2400" dirty="0"/>
              <a:t>F1-scores</a:t>
            </a:r>
          </a:p>
          <a:p>
            <a:pPr lvl="1"/>
            <a:r>
              <a:rPr lang="en-IN" sz="2400" dirty="0"/>
              <a:t>CG:92.41 %</a:t>
            </a:r>
          </a:p>
          <a:p>
            <a:pPr lvl="1"/>
            <a:r>
              <a:rPr lang="en-IN" sz="2400" dirty="0"/>
              <a:t>OR:91.97 %</a:t>
            </a:r>
          </a:p>
        </p:txBody>
      </p:sp>
      <p:sp>
        <p:nvSpPr>
          <p:cNvPr id="19" name="TextBox 18">
            <a:extLst>
              <a:ext uri="{FF2B5EF4-FFF2-40B4-BE49-F238E27FC236}">
                <a16:creationId xmlns:a16="http://schemas.microsoft.com/office/drawing/2014/main" id="{F07C8E8C-15E5-6E6B-86C0-1BE4E1BE1337}"/>
              </a:ext>
            </a:extLst>
          </p:cNvPr>
          <p:cNvSpPr txBox="1"/>
          <p:nvPr/>
        </p:nvSpPr>
        <p:spPr>
          <a:xfrm>
            <a:off x="8557813" y="3203800"/>
            <a:ext cx="2820906" cy="1569660"/>
          </a:xfrm>
          <a:prstGeom prst="rect">
            <a:avLst/>
          </a:prstGeom>
          <a:noFill/>
        </p:spPr>
        <p:txBody>
          <a:bodyPr wrap="square">
            <a:spAutoFit/>
          </a:bodyPr>
          <a:lstStyle/>
          <a:p>
            <a:pPr marL="342900" indent="-342900">
              <a:buFont typeface="Arial" panose="020B0604020202020204" pitchFamily="34" charset="0"/>
              <a:buChar char="•"/>
            </a:pPr>
            <a:r>
              <a:rPr lang="en-IN" sz="2400" b="1" dirty="0"/>
              <a:t>Accuracy</a:t>
            </a:r>
            <a:r>
              <a:rPr lang="en-IN" sz="2400" dirty="0"/>
              <a:t>: 93.03%</a:t>
            </a:r>
          </a:p>
          <a:p>
            <a:pPr marL="342900" indent="-342900">
              <a:buFont typeface="Arial" panose="020B0604020202020204" pitchFamily="34" charset="0"/>
              <a:buChar char="•"/>
            </a:pPr>
            <a:r>
              <a:rPr lang="en-IN" sz="2400" dirty="0"/>
              <a:t>F1-scores</a:t>
            </a:r>
          </a:p>
          <a:p>
            <a:pPr lvl="1"/>
            <a:r>
              <a:rPr lang="en-IN" sz="2400" dirty="0"/>
              <a:t>CG: 93.10 %</a:t>
            </a:r>
          </a:p>
          <a:p>
            <a:pPr lvl="1"/>
            <a:r>
              <a:rPr lang="en-IN" sz="2400" dirty="0"/>
              <a:t>OR: 92.95 %</a:t>
            </a:r>
          </a:p>
        </p:txBody>
      </p:sp>
      <p:sp>
        <p:nvSpPr>
          <p:cNvPr id="20" name="TextBox 19">
            <a:extLst>
              <a:ext uri="{FF2B5EF4-FFF2-40B4-BE49-F238E27FC236}">
                <a16:creationId xmlns:a16="http://schemas.microsoft.com/office/drawing/2014/main" id="{768D83FA-4902-578F-613D-3A7F11D8544E}"/>
              </a:ext>
            </a:extLst>
          </p:cNvPr>
          <p:cNvSpPr txBox="1"/>
          <p:nvPr/>
        </p:nvSpPr>
        <p:spPr>
          <a:xfrm>
            <a:off x="659876" y="5476973"/>
            <a:ext cx="10693924" cy="1200329"/>
          </a:xfrm>
          <a:prstGeom prst="rect">
            <a:avLst/>
          </a:prstGeom>
          <a:noFill/>
        </p:spPr>
        <p:txBody>
          <a:bodyPr wrap="square" rtlCol="0">
            <a:spAutoFit/>
          </a:bodyPr>
          <a:lstStyle/>
          <a:p>
            <a:r>
              <a:rPr lang="en-IN" dirty="0"/>
              <a:t>Final Test Results…..</a:t>
            </a:r>
          </a:p>
          <a:p>
            <a:pPr marL="342900" indent="-342900">
              <a:buFont typeface="Wingdings" panose="05000000000000000000" pitchFamily="2" charset="2"/>
              <a:buChar char="v"/>
            </a:pPr>
            <a:r>
              <a:rPr lang="en-IN" b="1" dirty="0"/>
              <a:t>Accuracy</a:t>
            </a:r>
            <a:r>
              <a:rPr lang="en-IN" dirty="0"/>
              <a:t>: 93.03%.</a:t>
            </a:r>
          </a:p>
          <a:p>
            <a:pPr marL="342900" indent="-342900">
              <a:buFont typeface="Wingdings" panose="05000000000000000000" pitchFamily="2" charset="2"/>
              <a:buChar char="v"/>
            </a:pPr>
            <a:r>
              <a:rPr lang="en-US" dirty="0"/>
              <a:t>Detailed classification report showed balanced performance across both labels, with high precision and recall values</a:t>
            </a:r>
            <a:endParaRPr lang="en-IN" dirty="0"/>
          </a:p>
        </p:txBody>
      </p:sp>
      <p:sp>
        <p:nvSpPr>
          <p:cNvPr id="3" name="Rectangle 2">
            <a:extLst>
              <a:ext uri="{FF2B5EF4-FFF2-40B4-BE49-F238E27FC236}">
                <a16:creationId xmlns:a16="http://schemas.microsoft.com/office/drawing/2014/main" id="{0A9A010F-C508-5D0A-E6F8-3758ECFA93F0}"/>
              </a:ext>
            </a:extLst>
          </p:cNvPr>
          <p:cNvSpPr/>
          <p:nvPr/>
        </p:nvSpPr>
        <p:spPr>
          <a:xfrm>
            <a:off x="1874909" y="144212"/>
            <a:ext cx="8927184" cy="7171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RESULT ANALYSIS</a:t>
            </a:r>
            <a:endParaRPr lang="en-IN" sz="3200" dirty="0">
              <a:solidFill>
                <a:schemeClr val="bg1"/>
              </a:solidFill>
            </a:endParaRPr>
          </a:p>
        </p:txBody>
      </p:sp>
      <p:sp>
        <p:nvSpPr>
          <p:cNvPr id="18" name="Arrow: Down 17">
            <a:extLst>
              <a:ext uri="{FF2B5EF4-FFF2-40B4-BE49-F238E27FC236}">
                <a16:creationId xmlns:a16="http://schemas.microsoft.com/office/drawing/2014/main" id="{32763AFE-E6AF-DB80-61A4-B5940A7226A1}"/>
              </a:ext>
            </a:extLst>
          </p:cNvPr>
          <p:cNvSpPr/>
          <p:nvPr/>
        </p:nvSpPr>
        <p:spPr>
          <a:xfrm>
            <a:off x="1994052" y="2250741"/>
            <a:ext cx="876693" cy="96243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09906125-7A4B-20B6-270D-EEE0130AF8FC}"/>
              </a:ext>
            </a:extLst>
          </p:cNvPr>
          <p:cNvSpPr/>
          <p:nvPr/>
        </p:nvSpPr>
        <p:spPr>
          <a:xfrm>
            <a:off x="5657653" y="2282404"/>
            <a:ext cx="876693" cy="923801"/>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2" name="Arrow: Down 21">
            <a:extLst>
              <a:ext uri="{FF2B5EF4-FFF2-40B4-BE49-F238E27FC236}">
                <a16:creationId xmlns:a16="http://schemas.microsoft.com/office/drawing/2014/main" id="{CDEFC207-6E5C-C79F-3862-6710089E671E}"/>
              </a:ext>
            </a:extLst>
          </p:cNvPr>
          <p:cNvSpPr/>
          <p:nvPr/>
        </p:nvSpPr>
        <p:spPr>
          <a:xfrm>
            <a:off x="9395162" y="2274334"/>
            <a:ext cx="876693" cy="96243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299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3783F-E818-816D-B771-F33C0C4C2A37}"/>
              </a:ext>
            </a:extLst>
          </p:cNvPr>
          <p:cNvSpPr>
            <a:spLocks noGrp="1"/>
          </p:cNvSpPr>
          <p:nvPr>
            <p:ph idx="1"/>
          </p:nvPr>
        </p:nvSpPr>
        <p:spPr>
          <a:xfrm>
            <a:off x="603315" y="1414021"/>
            <a:ext cx="10750485" cy="4845378"/>
          </a:xfrm>
        </p:spPr>
        <p:txBody>
          <a:bodyPr>
            <a:normAutofit/>
          </a:bodyPr>
          <a:lstStyle/>
          <a:p>
            <a:r>
              <a:rPr lang="en-IN" sz="3600" b="1" dirty="0"/>
              <a:t>Data Preparation.</a:t>
            </a:r>
          </a:p>
          <a:p>
            <a:r>
              <a:rPr lang="en-IN" sz="3600" b="1" dirty="0"/>
              <a:t>Feature Extraction</a:t>
            </a:r>
          </a:p>
          <a:p>
            <a:r>
              <a:rPr lang="en-IN" sz="3600" b="1" dirty="0"/>
              <a:t>Model Training</a:t>
            </a:r>
          </a:p>
          <a:p>
            <a:pPr>
              <a:buFont typeface="Wingdings" panose="05000000000000000000" pitchFamily="2" charset="2"/>
              <a:buChar char="q"/>
            </a:pPr>
            <a:r>
              <a:rPr lang="en-US" b="1" dirty="0"/>
              <a:t>Latent Dirichlet Allocation (LDA)</a:t>
            </a:r>
            <a:r>
              <a:rPr lang="en-US" dirty="0"/>
              <a:t> model</a:t>
            </a:r>
          </a:p>
          <a:p>
            <a:pPr>
              <a:buFont typeface="Wingdings" panose="05000000000000000000" pitchFamily="2" charset="2"/>
              <a:buChar char="q"/>
            </a:pPr>
            <a:r>
              <a:rPr lang="en-US" b="1" dirty="0"/>
              <a:t>Non-Negative Matrix Factorization (NMF)</a:t>
            </a:r>
          </a:p>
          <a:p>
            <a:r>
              <a:rPr lang="en-IN" sz="3600" dirty="0"/>
              <a:t>Topic Display </a:t>
            </a:r>
            <a:r>
              <a:rPr lang="en-IN" sz="3600" b="1" dirty="0"/>
              <a:t>Data Preparation</a:t>
            </a:r>
          </a:p>
          <a:p>
            <a:r>
              <a:rPr lang="en-IN" sz="3600" dirty="0"/>
              <a:t>Visualization</a:t>
            </a:r>
          </a:p>
          <a:p>
            <a:pPr>
              <a:buFont typeface="Wingdings" panose="05000000000000000000" pitchFamily="2" charset="2"/>
              <a:buChar char="q"/>
            </a:pPr>
            <a:r>
              <a:rPr lang="en-US" b="1" dirty="0" err="1"/>
              <a:t>WordClouds</a:t>
            </a:r>
            <a:endParaRPr lang="en-IN" sz="2000" b="1" dirty="0"/>
          </a:p>
        </p:txBody>
      </p:sp>
      <p:sp>
        <p:nvSpPr>
          <p:cNvPr id="4" name="Rectangle 3">
            <a:extLst>
              <a:ext uri="{FF2B5EF4-FFF2-40B4-BE49-F238E27FC236}">
                <a16:creationId xmlns:a16="http://schemas.microsoft.com/office/drawing/2014/main" id="{3B24CA82-3257-7B83-2332-7E171FF8D2A1}"/>
              </a:ext>
            </a:extLst>
          </p:cNvPr>
          <p:cNvSpPr/>
          <p:nvPr/>
        </p:nvSpPr>
        <p:spPr>
          <a:xfrm>
            <a:off x="3082957" y="150828"/>
            <a:ext cx="5791200" cy="8955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TOPIC MODELLING</a:t>
            </a:r>
            <a:endParaRPr lang="en-IN" sz="3200" dirty="0"/>
          </a:p>
        </p:txBody>
      </p:sp>
    </p:spTree>
    <p:extLst>
      <p:ext uri="{BB962C8B-B14F-4D97-AF65-F5344CB8AC3E}">
        <p14:creationId xmlns:p14="http://schemas.microsoft.com/office/powerpoint/2010/main" val="3344671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F3D6-BED6-6071-A21A-2194E3400766}"/>
              </a:ext>
            </a:extLst>
          </p:cNvPr>
          <p:cNvSpPr>
            <a:spLocks noGrp="1"/>
          </p:cNvSpPr>
          <p:nvPr>
            <p:ph idx="1"/>
          </p:nvPr>
        </p:nvSpPr>
        <p:spPr>
          <a:xfrm>
            <a:off x="564822" y="1220773"/>
            <a:ext cx="10233800" cy="5467545"/>
          </a:xfrm>
        </p:spPr>
        <p:txBody>
          <a:bodyPr>
            <a:normAutofit/>
          </a:bodyPr>
          <a:lstStyle/>
          <a:p>
            <a:r>
              <a:rPr lang="en-US" sz="2400" dirty="0"/>
              <a:t>K-Means clustering is an unsupervised learning algorithm used to partition data into a predefined number of groups, or clusters, based on similarity. </a:t>
            </a:r>
          </a:p>
          <a:p>
            <a:r>
              <a:rPr lang="en-US" sz="2400" dirty="0"/>
              <a:t>The goal is to group similar data points together, minimizing the intra-cluster distance and maximizing the inter-cluster distance. </a:t>
            </a:r>
          </a:p>
          <a:p>
            <a:pPr marL="0" indent="0">
              <a:buNone/>
            </a:pPr>
            <a:r>
              <a:rPr lang="en-IN" sz="2400" b="1" u="sng" dirty="0"/>
              <a:t>Cluster overview:</a:t>
            </a:r>
          </a:p>
          <a:p>
            <a:pPr marL="457200" indent="-457200">
              <a:buFont typeface="+mj-lt"/>
              <a:buAutoNum type="arabicPeriod"/>
            </a:pPr>
            <a:r>
              <a:rPr lang="en-IN" sz="2400" b="1" dirty="0"/>
              <a:t>Cluster 0 : Product/Practical use </a:t>
            </a:r>
          </a:p>
          <a:p>
            <a:pPr marL="457200" indent="-457200">
              <a:buFont typeface="+mj-lt"/>
              <a:buAutoNum type="arabicPeriod"/>
            </a:pPr>
            <a:r>
              <a:rPr lang="en-IN" sz="2400" b="1" dirty="0"/>
              <a:t>Cluster 1: Book Reviews</a:t>
            </a:r>
          </a:p>
          <a:p>
            <a:pPr marL="457200" indent="-457200">
              <a:buFont typeface="+mj-lt"/>
              <a:buAutoNum type="arabicPeriod"/>
            </a:pPr>
            <a:r>
              <a:rPr lang="en-IN" sz="2400" b="1" dirty="0"/>
              <a:t>Cluster 2: Pet Products</a:t>
            </a:r>
          </a:p>
          <a:p>
            <a:pPr marL="457200" indent="-457200">
              <a:buFont typeface="+mj-lt"/>
              <a:buAutoNum type="arabicPeriod"/>
            </a:pPr>
            <a:r>
              <a:rPr lang="en-US" sz="2400" b="1" dirty="0"/>
              <a:t>Cluster 3: </a:t>
            </a:r>
            <a:r>
              <a:rPr lang="en-IN" sz="2400" b="1" dirty="0"/>
              <a:t>Clothing and Accessories</a:t>
            </a:r>
            <a:endParaRPr lang="en-US" sz="2400" b="1" dirty="0"/>
          </a:p>
          <a:p>
            <a:pPr marL="457200" indent="-457200">
              <a:buFont typeface="+mj-lt"/>
              <a:buAutoNum type="arabicPeriod"/>
            </a:pPr>
            <a:r>
              <a:rPr lang="en-US" sz="2400" b="1" dirty="0"/>
              <a:t>Cluster 4: Movie and Entertainment</a:t>
            </a:r>
          </a:p>
          <a:p>
            <a:pPr marL="0" indent="0">
              <a:buNone/>
            </a:pPr>
            <a:endParaRPr lang="en-IN" sz="2400" b="1" dirty="0"/>
          </a:p>
          <a:p>
            <a:pPr marL="0" indent="0">
              <a:buNone/>
            </a:pPr>
            <a:endParaRPr lang="en-IN" sz="2400" b="1" dirty="0"/>
          </a:p>
        </p:txBody>
      </p:sp>
      <p:sp>
        <p:nvSpPr>
          <p:cNvPr id="4" name="Rectangle 3">
            <a:extLst>
              <a:ext uri="{FF2B5EF4-FFF2-40B4-BE49-F238E27FC236}">
                <a16:creationId xmlns:a16="http://schemas.microsoft.com/office/drawing/2014/main" id="{9A8B9EA8-71D6-20EE-BFFE-7EFC71C411BF}"/>
              </a:ext>
            </a:extLst>
          </p:cNvPr>
          <p:cNvSpPr/>
          <p:nvPr/>
        </p:nvSpPr>
        <p:spPr>
          <a:xfrm>
            <a:off x="1773810" y="169682"/>
            <a:ext cx="8644379" cy="7472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Overview of K-Means Clustering</a:t>
            </a:r>
          </a:p>
        </p:txBody>
      </p:sp>
    </p:spTree>
    <p:extLst>
      <p:ext uri="{BB962C8B-B14F-4D97-AF65-F5344CB8AC3E}">
        <p14:creationId xmlns:p14="http://schemas.microsoft.com/office/powerpoint/2010/main" val="73341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3A5F-69DD-1FCB-AB40-EAA2FDDB1F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4FA9C-8E94-ADCB-7003-180C87EE9950}"/>
              </a:ext>
            </a:extLst>
          </p:cNvPr>
          <p:cNvSpPr>
            <a:spLocks noGrp="1"/>
          </p:cNvSpPr>
          <p:nvPr>
            <p:ph idx="1"/>
          </p:nvPr>
        </p:nvSpPr>
        <p:spPr>
          <a:xfrm>
            <a:off x="292231" y="1725105"/>
            <a:ext cx="11133056" cy="3808429"/>
          </a:xfrm>
        </p:spPr>
        <p:txBody>
          <a:bodyPr>
            <a:normAutofit fontScale="85000" lnSpcReduction="10000"/>
          </a:bodyPr>
          <a:lstStyle/>
          <a:p>
            <a:r>
              <a:rPr lang="en-US" dirty="0"/>
              <a:t>The analysis successfully applied machine learning techniques, including K-Means clustering and topic modeling, to uncover valuable insights from the textual data. By clustering reviews into distinct groups, we identified unique patterns and themes that highlight customer sentiments, preferences, and concerns. Additionally, advanced models like Latent Dirichlet Allocation (LDA) and Non-Negative Matrix Factorization (NMF) were employed for topic modeling, providing a deeper understanding of the prevalent topics in the dataset.</a:t>
            </a:r>
          </a:p>
          <a:p>
            <a:r>
              <a:rPr lang="en-US" dirty="0"/>
              <a:t>These models not only revealed actionable insights but also demonstrated the effectiveness of machine learning in processing and interpreting large volumes of unstructured text data. By combining clustering and topic modeling, the analysis provided a comprehensive view of the data, enabling data-driven decision-making and targeted strategies for improving business outcomes</a:t>
            </a:r>
          </a:p>
        </p:txBody>
      </p:sp>
      <p:sp>
        <p:nvSpPr>
          <p:cNvPr id="2" name="TextBox 1">
            <a:extLst>
              <a:ext uri="{FF2B5EF4-FFF2-40B4-BE49-F238E27FC236}">
                <a16:creationId xmlns:a16="http://schemas.microsoft.com/office/drawing/2014/main" id="{6C05EB91-0267-21C7-09AC-E93F6730D176}"/>
              </a:ext>
            </a:extLst>
          </p:cNvPr>
          <p:cNvSpPr txBox="1"/>
          <p:nvPr/>
        </p:nvSpPr>
        <p:spPr>
          <a:xfrm>
            <a:off x="725864" y="616580"/>
            <a:ext cx="9266549" cy="707886"/>
          </a:xfrm>
          <a:prstGeom prst="rect">
            <a:avLst/>
          </a:prstGeom>
          <a:noFill/>
        </p:spPr>
        <p:txBody>
          <a:bodyPr wrap="square" rtlCol="0">
            <a:spAutoFit/>
          </a:bodyPr>
          <a:lstStyle/>
          <a:p>
            <a:r>
              <a:rPr lang="en-IN" sz="4000" b="1" dirty="0"/>
              <a:t>CONCLUSION</a:t>
            </a:r>
            <a:endParaRPr lang="en-IN" b="1" dirty="0"/>
          </a:p>
        </p:txBody>
      </p:sp>
    </p:spTree>
    <p:extLst>
      <p:ext uri="{BB962C8B-B14F-4D97-AF65-F5344CB8AC3E}">
        <p14:creationId xmlns:p14="http://schemas.microsoft.com/office/powerpoint/2010/main" val="296878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5E1EBBF-004A-28E5-15DC-D9FB523B39BF}"/>
              </a:ext>
            </a:extLst>
          </p:cNvPr>
          <p:cNvSpPr/>
          <p:nvPr/>
        </p:nvSpPr>
        <p:spPr>
          <a:xfrm>
            <a:off x="1527142" y="1659118"/>
            <a:ext cx="8700940" cy="35727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500" b="1" dirty="0"/>
              <a:t>THANK YOU</a:t>
            </a:r>
          </a:p>
          <a:p>
            <a:pPr algn="ctr"/>
            <a:endParaRPr lang="en-IN" dirty="0"/>
          </a:p>
        </p:txBody>
      </p:sp>
    </p:spTree>
    <p:extLst>
      <p:ext uri="{BB962C8B-B14F-4D97-AF65-F5344CB8AC3E}">
        <p14:creationId xmlns:p14="http://schemas.microsoft.com/office/powerpoint/2010/main" val="389618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1FBA654-E702-56F9-177D-E319978F6DF1}"/>
              </a:ext>
            </a:extLst>
          </p:cNvPr>
          <p:cNvSpPr/>
          <p:nvPr/>
        </p:nvSpPr>
        <p:spPr>
          <a:xfrm>
            <a:off x="6460505" y="1352746"/>
            <a:ext cx="5326144" cy="4798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674B74E-7BF2-FAA9-4E0A-352BDAE83A1D}"/>
              </a:ext>
            </a:extLst>
          </p:cNvPr>
          <p:cNvSpPr/>
          <p:nvPr/>
        </p:nvSpPr>
        <p:spPr>
          <a:xfrm>
            <a:off x="405353" y="1385740"/>
            <a:ext cx="5326144" cy="47982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37A5CF4-1EE6-D32C-EB47-DB092AAC46B9}"/>
              </a:ext>
            </a:extLst>
          </p:cNvPr>
          <p:cNvSpPr>
            <a:spLocks noGrp="1"/>
          </p:cNvSpPr>
          <p:nvPr>
            <p:ph type="title"/>
          </p:nvPr>
        </p:nvSpPr>
        <p:spPr>
          <a:xfrm>
            <a:off x="1048733" y="420670"/>
            <a:ext cx="9905998" cy="700726"/>
          </a:xfrm>
        </p:spPr>
        <p:txBody>
          <a:bodyPr>
            <a:normAutofit fontScale="90000"/>
          </a:bodyPr>
          <a:lstStyle/>
          <a:p>
            <a:pPr algn="ctr"/>
            <a:r>
              <a:rPr lang="en-IN" b="1" dirty="0"/>
              <a:t>AGENDA</a:t>
            </a:r>
          </a:p>
        </p:txBody>
      </p:sp>
      <p:sp>
        <p:nvSpPr>
          <p:cNvPr id="3" name="Content Placeholder 2">
            <a:extLst>
              <a:ext uri="{FF2B5EF4-FFF2-40B4-BE49-F238E27FC236}">
                <a16:creationId xmlns:a16="http://schemas.microsoft.com/office/drawing/2014/main" id="{732BE6C0-BCAA-F3A6-57B1-5024F8102EF2}"/>
              </a:ext>
            </a:extLst>
          </p:cNvPr>
          <p:cNvSpPr>
            <a:spLocks noGrp="1"/>
          </p:cNvSpPr>
          <p:nvPr>
            <p:ph idx="1"/>
          </p:nvPr>
        </p:nvSpPr>
        <p:spPr>
          <a:xfrm>
            <a:off x="793030" y="1609627"/>
            <a:ext cx="4572000" cy="4065309"/>
          </a:xfrm>
        </p:spPr>
        <p:txBody>
          <a:bodyPr>
            <a:noAutofit/>
          </a:bodyPr>
          <a:lstStyle/>
          <a:p>
            <a:r>
              <a:rPr lang="en-IN" b="1" dirty="0"/>
              <a:t>Introduction</a:t>
            </a:r>
          </a:p>
          <a:p>
            <a:r>
              <a:rPr lang="en-IN" b="1" dirty="0"/>
              <a:t>Problem Statement</a:t>
            </a:r>
          </a:p>
          <a:p>
            <a:r>
              <a:rPr lang="en-IN" b="1" dirty="0"/>
              <a:t>Business Use Cases</a:t>
            </a:r>
          </a:p>
          <a:p>
            <a:r>
              <a:rPr lang="en-IN" b="1" dirty="0"/>
              <a:t>Approach Overview</a:t>
            </a:r>
          </a:p>
          <a:p>
            <a:r>
              <a:rPr lang="en-IN" b="1" dirty="0"/>
              <a:t>Preprocessing</a:t>
            </a:r>
          </a:p>
          <a:p>
            <a:r>
              <a:rPr lang="en-IN" b="1" dirty="0"/>
              <a:t>MACHINE LEARNING MODELS</a:t>
            </a:r>
          </a:p>
          <a:p>
            <a:r>
              <a:rPr lang="en-IN" b="1" dirty="0"/>
              <a:t>DEEP LEARNING MODELS</a:t>
            </a:r>
          </a:p>
        </p:txBody>
      </p:sp>
      <p:sp>
        <p:nvSpPr>
          <p:cNvPr id="4" name="Content Placeholder 2">
            <a:extLst>
              <a:ext uri="{FF2B5EF4-FFF2-40B4-BE49-F238E27FC236}">
                <a16:creationId xmlns:a16="http://schemas.microsoft.com/office/drawing/2014/main" id="{0EDCFA90-E53F-3935-E6DD-2111B90DBC98}"/>
              </a:ext>
            </a:extLst>
          </p:cNvPr>
          <p:cNvSpPr txBox="1">
            <a:spLocks/>
          </p:cNvSpPr>
          <p:nvPr/>
        </p:nvSpPr>
        <p:spPr>
          <a:xfrm>
            <a:off x="8122371" y="2083324"/>
            <a:ext cx="3033858" cy="249574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IN" b="1" dirty="0"/>
          </a:p>
        </p:txBody>
      </p:sp>
      <p:sp>
        <p:nvSpPr>
          <p:cNvPr id="8" name="Content Placeholder 2">
            <a:extLst>
              <a:ext uri="{FF2B5EF4-FFF2-40B4-BE49-F238E27FC236}">
                <a16:creationId xmlns:a16="http://schemas.microsoft.com/office/drawing/2014/main" id="{01729B7D-206E-9EE0-09EB-B5C691FC31C4}"/>
              </a:ext>
            </a:extLst>
          </p:cNvPr>
          <p:cNvSpPr txBox="1">
            <a:spLocks/>
          </p:cNvSpPr>
          <p:nvPr/>
        </p:nvSpPr>
        <p:spPr>
          <a:xfrm>
            <a:off x="7034359" y="1751029"/>
            <a:ext cx="4572000" cy="3499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Transformer pre trained model</a:t>
            </a:r>
          </a:p>
          <a:p>
            <a:r>
              <a:rPr lang="en-IN" b="1" dirty="0"/>
              <a:t>Topic Modelling</a:t>
            </a:r>
          </a:p>
          <a:p>
            <a:r>
              <a:rPr lang="en-IN" b="1" dirty="0"/>
              <a:t>Clustering</a:t>
            </a:r>
          </a:p>
          <a:p>
            <a:r>
              <a:rPr lang="en-IN" b="1" dirty="0"/>
              <a:t>Results</a:t>
            </a:r>
          </a:p>
          <a:p>
            <a:r>
              <a:rPr lang="en-IN" b="1" dirty="0"/>
              <a:t>Conclusion</a:t>
            </a:r>
          </a:p>
        </p:txBody>
      </p:sp>
    </p:spTree>
    <p:extLst>
      <p:ext uri="{BB962C8B-B14F-4D97-AF65-F5344CB8AC3E}">
        <p14:creationId xmlns:p14="http://schemas.microsoft.com/office/powerpoint/2010/main" val="150665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E91B-DC3D-E97B-3F38-F2DF2EE2458F}"/>
              </a:ext>
            </a:extLst>
          </p:cNvPr>
          <p:cNvSpPr>
            <a:spLocks noGrp="1"/>
          </p:cNvSpPr>
          <p:nvPr>
            <p:ph type="title"/>
          </p:nvPr>
        </p:nvSpPr>
        <p:spPr>
          <a:xfrm>
            <a:off x="726634" y="639450"/>
            <a:ext cx="9905998" cy="766713"/>
          </a:xfrm>
        </p:spPr>
        <p:txBody>
          <a:bodyPr>
            <a:normAutofit fontScale="90000"/>
          </a:bodyPr>
          <a:lstStyle/>
          <a:p>
            <a:r>
              <a:rPr lang="en-IN" b="1" dirty="0"/>
              <a:t>Introduction</a:t>
            </a:r>
          </a:p>
        </p:txBody>
      </p:sp>
      <p:sp>
        <p:nvSpPr>
          <p:cNvPr id="3" name="Content Placeholder 2">
            <a:extLst>
              <a:ext uri="{FF2B5EF4-FFF2-40B4-BE49-F238E27FC236}">
                <a16:creationId xmlns:a16="http://schemas.microsoft.com/office/drawing/2014/main" id="{1F6BA427-CFB5-A512-DB8E-46F5E69323B5}"/>
              </a:ext>
            </a:extLst>
          </p:cNvPr>
          <p:cNvSpPr>
            <a:spLocks noGrp="1"/>
          </p:cNvSpPr>
          <p:nvPr>
            <p:ph idx="1"/>
          </p:nvPr>
        </p:nvSpPr>
        <p:spPr>
          <a:xfrm>
            <a:off x="506290" y="1800521"/>
            <a:ext cx="11179420" cy="3487918"/>
          </a:xfrm>
        </p:spPr>
        <p:txBody>
          <a:bodyPr>
            <a:normAutofit lnSpcReduction="10000"/>
          </a:bodyPr>
          <a:lstStyle/>
          <a:p>
            <a:pPr>
              <a:buFont typeface="Arial" panose="020B0604020202020204" pitchFamily="34" charset="0"/>
              <a:buChar char="•"/>
            </a:pPr>
            <a:r>
              <a:rPr lang="en-US" dirty="0"/>
              <a:t>The project aims to address the increasing challenge of fake reviews in the e-commerce space by developing robust systems to:</a:t>
            </a:r>
          </a:p>
          <a:p>
            <a:pPr marL="742950" lvl="1" indent="-285750">
              <a:buFont typeface="Arial" panose="020B0604020202020204" pitchFamily="34" charset="0"/>
              <a:buChar char="•"/>
            </a:pPr>
            <a:r>
              <a:rPr lang="en-US" dirty="0"/>
              <a:t>Detect and classify reviews as fake or genuine.</a:t>
            </a:r>
          </a:p>
          <a:p>
            <a:pPr marL="742950" lvl="1" indent="-285750">
              <a:buFont typeface="Arial" panose="020B0604020202020204" pitchFamily="34" charset="0"/>
              <a:buChar char="•"/>
            </a:pPr>
            <a:r>
              <a:rPr lang="en-US" dirty="0"/>
              <a:t>Group reviews into meaningful clusters to identify patterns.</a:t>
            </a:r>
          </a:p>
          <a:p>
            <a:pPr marL="742950" lvl="1" indent="-285750">
              <a:buFont typeface="Arial" panose="020B0604020202020204" pitchFamily="34" charset="0"/>
              <a:buChar char="•"/>
            </a:pPr>
            <a:r>
              <a:rPr lang="en-US" dirty="0"/>
              <a:t>Extract key topics to derive actionable business insights.</a:t>
            </a:r>
          </a:p>
          <a:p>
            <a:r>
              <a:rPr lang="en-US" b="1" dirty="0"/>
              <a:t>Domain: E-Commerce &amp; NLP</a:t>
            </a:r>
          </a:p>
          <a:p>
            <a:pPr>
              <a:buFont typeface="Arial" panose="020B0604020202020204" pitchFamily="34" charset="0"/>
              <a:buChar char="•"/>
            </a:pPr>
            <a:r>
              <a:rPr lang="en-US" dirty="0"/>
              <a:t>The project lies at the intersection of E-Commerce and Natural Language Processing (NLP), leveraging advanced machine learning and NLP techniques to analyze review text.</a:t>
            </a:r>
          </a:p>
        </p:txBody>
      </p:sp>
    </p:spTree>
    <p:extLst>
      <p:ext uri="{BB962C8B-B14F-4D97-AF65-F5344CB8AC3E}">
        <p14:creationId xmlns:p14="http://schemas.microsoft.com/office/powerpoint/2010/main" val="113760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05E8-BF17-72F4-1E85-60C39A40B34E}"/>
              </a:ext>
            </a:extLst>
          </p:cNvPr>
          <p:cNvSpPr>
            <a:spLocks noGrp="1"/>
          </p:cNvSpPr>
          <p:nvPr>
            <p:ph type="title"/>
          </p:nvPr>
        </p:nvSpPr>
        <p:spPr>
          <a:xfrm>
            <a:off x="838200" y="365125"/>
            <a:ext cx="10515600" cy="671823"/>
          </a:xfrm>
        </p:spPr>
        <p:txBody>
          <a:bodyPr>
            <a:normAutofit fontScale="90000"/>
          </a:bodyPr>
          <a:lstStyle/>
          <a:p>
            <a:r>
              <a:rPr lang="en-IN" b="1" dirty="0"/>
              <a:t>Problem Statement</a:t>
            </a:r>
          </a:p>
        </p:txBody>
      </p:sp>
      <p:sp>
        <p:nvSpPr>
          <p:cNvPr id="3" name="Content Placeholder 2">
            <a:extLst>
              <a:ext uri="{FF2B5EF4-FFF2-40B4-BE49-F238E27FC236}">
                <a16:creationId xmlns:a16="http://schemas.microsoft.com/office/drawing/2014/main" id="{93256819-6EAA-E431-97ED-D980DE0BAF2E}"/>
              </a:ext>
            </a:extLst>
          </p:cNvPr>
          <p:cNvSpPr>
            <a:spLocks noGrp="1"/>
          </p:cNvSpPr>
          <p:nvPr>
            <p:ph idx="1"/>
          </p:nvPr>
        </p:nvSpPr>
        <p:spPr>
          <a:xfrm>
            <a:off x="724074" y="1382566"/>
            <a:ext cx="10233800" cy="4895686"/>
          </a:xfrm>
        </p:spPr>
        <p:txBody>
          <a:bodyPr>
            <a:normAutofit lnSpcReduction="10000"/>
          </a:bodyPr>
          <a:lstStyle/>
          <a:p>
            <a:pPr marL="0" indent="0">
              <a:buNone/>
            </a:pPr>
            <a:r>
              <a:rPr lang="en-US" b="1" u="sng" dirty="0"/>
              <a:t>Challenge:</a:t>
            </a:r>
          </a:p>
          <a:p>
            <a:pPr>
              <a:buFont typeface="Arial" panose="020B0604020202020204" pitchFamily="34" charset="0"/>
              <a:buChar char="•"/>
            </a:pPr>
            <a:r>
              <a:rPr lang="en-US" dirty="0"/>
              <a:t>Fake reviews have become a significant challenge in the e-commerce landscape, impacting both consumers and businesses. Key challenges include:</a:t>
            </a:r>
          </a:p>
          <a:p>
            <a:pPr marL="742950" lvl="1" indent="-285750">
              <a:buFont typeface="Arial" panose="020B0604020202020204" pitchFamily="34" charset="0"/>
              <a:buChar char="•"/>
            </a:pPr>
            <a:r>
              <a:rPr lang="en-US" b="1" dirty="0"/>
              <a:t>Consumer Trust</a:t>
            </a:r>
            <a:endParaRPr lang="en-US" dirty="0"/>
          </a:p>
          <a:p>
            <a:pPr marL="742950" lvl="1" indent="-285750">
              <a:buFont typeface="Arial" panose="020B0604020202020204" pitchFamily="34" charset="0"/>
              <a:buChar char="•"/>
            </a:pPr>
            <a:r>
              <a:rPr lang="en-US" b="1" dirty="0"/>
              <a:t>Business Credibility</a:t>
            </a:r>
            <a:endParaRPr lang="en-US" dirty="0"/>
          </a:p>
          <a:p>
            <a:pPr marL="742950" lvl="1" indent="-285750">
              <a:buFont typeface="Arial" panose="020B0604020202020204" pitchFamily="34" charset="0"/>
              <a:buChar char="•"/>
            </a:pPr>
            <a:r>
              <a:rPr lang="en-US" b="1" dirty="0"/>
              <a:t>Revenue Impact</a:t>
            </a:r>
            <a:endParaRPr lang="en-US" dirty="0"/>
          </a:p>
          <a:p>
            <a:pPr marL="0" indent="0">
              <a:buNone/>
            </a:pPr>
            <a:r>
              <a:rPr lang="en-US" b="1" u="sng" dirty="0"/>
              <a:t>Need:</a:t>
            </a:r>
          </a:p>
          <a:p>
            <a:pPr>
              <a:buFont typeface="Arial" panose="020B0604020202020204" pitchFamily="34" charset="0"/>
              <a:buChar char="•"/>
            </a:pPr>
            <a:r>
              <a:rPr lang="en-US" dirty="0"/>
              <a:t>There is an urgent need to develop a system that can:</a:t>
            </a:r>
          </a:p>
          <a:p>
            <a:pPr marL="742950" lvl="1" indent="-285750">
              <a:buFont typeface="Arial" panose="020B0604020202020204" pitchFamily="34" charset="0"/>
              <a:buChar char="•"/>
            </a:pPr>
            <a:r>
              <a:rPr lang="en-US" b="1" dirty="0"/>
              <a:t>Identify Fake Reviews</a:t>
            </a:r>
            <a:endParaRPr lang="en-US" dirty="0"/>
          </a:p>
          <a:p>
            <a:pPr marL="742950" lvl="1" indent="-285750">
              <a:buFont typeface="Arial" panose="020B0604020202020204" pitchFamily="34" charset="0"/>
              <a:buChar char="•"/>
            </a:pPr>
            <a:r>
              <a:rPr lang="en-US" b="1" dirty="0"/>
              <a:t>Address Misinformation</a:t>
            </a:r>
            <a:endParaRPr lang="en-US" dirty="0"/>
          </a:p>
          <a:p>
            <a:pPr marL="742950" lvl="1" indent="-285750">
              <a:buFont typeface="Arial" panose="020B0604020202020204" pitchFamily="34" charset="0"/>
              <a:buChar char="•"/>
            </a:pPr>
            <a:r>
              <a:rPr lang="en-US" b="1" dirty="0"/>
              <a:t>Extract Actionable Insights</a:t>
            </a:r>
            <a:endParaRPr lang="en-US" dirty="0"/>
          </a:p>
          <a:p>
            <a:endParaRPr lang="en-IN" dirty="0"/>
          </a:p>
        </p:txBody>
      </p:sp>
    </p:spTree>
    <p:extLst>
      <p:ext uri="{BB962C8B-B14F-4D97-AF65-F5344CB8AC3E}">
        <p14:creationId xmlns:p14="http://schemas.microsoft.com/office/powerpoint/2010/main" val="254093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1715-838C-8AC1-13BC-FBB787493D09}"/>
              </a:ext>
            </a:extLst>
          </p:cNvPr>
          <p:cNvSpPr>
            <a:spLocks noGrp="1"/>
          </p:cNvSpPr>
          <p:nvPr>
            <p:ph type="title"/>
          </p:nvPr>
        </p:nvSpPr>
        <p:spPr>
          <a:xfrm>
            <a:off x="838200" y="365125"/>
            <a:ext cx="10515600" cy="690677"/>
          </a:xfrm>
        </p:spPr>
        <p:txBody>
          <a:bodyPr>
            <a:normAutofit fontScale="90000"/>
          </a:bodyPr>
          <a:lstStyle/>
          <a:p>
            <a:r>
              <a:rPr lang="en-IN" dirty="0"/>
              <a:t>Approach Overview</a:t>
            </a:r>
          </a:p>
        </p:txBody>
      </p:sp>
      <p:sp>
        <p:nvSpPr>
          <p:cNvPr id="3" name="Content Placeholder 2">
            <a:extLst>
              <a:ext uri="{FF2B5EF4-FFF2-40B4-BE49-F238E27FC236}">
                <a16:creationId xmlns:a16="http://schemas.microsoft.com/office/drawing/2014/main" id="{E7824135-9C86-B76D-2509-0D3467952FF3}"/>
              </a:ext>
            </a:extLst>
          </p:cNvPr>
          <p:cNvSpPr>
            <a:spLocks noGrp="1"/>
          </p:cNvSpPr>
          <p:nvPr>
            <p:ph idx="1"/>
          </p:nvPr>
        </p:nvSpPr>
        <p:spPr>
          <a:xfrm>
            <a:off x="838200" y="1514540"/>
            <a:ext cx="10233800" cy="4351338"/>
          </a:xfrm>
        </p:spPr>
        <p:txBody>
          <a:bodyPr/>
          <a:lstStyle/>
          <a:p>
            <a:r>
              <a:rPr lang="en-IN" dirty="0"/>
              <a:t>DATA PREPROCESSING</a:t>
            </a:r>
          </a:p>
          <a:p>
            <a:r>
              <a:rPr lang="en-IN" dirty="0"/>
              <a:t>MACHINE LEARNING MODELS  ANALYSIS</a:t>
            </a:r>
          </a:p>
          <a:p>
            <a:r>
              <a:rPr lang="en-IN" dirty="0"/>
              <a:t>DEEP LEARNING MODEL ANALYSIS</a:t>
            </a:r>
          </a:p>
          <a:p>
            <a:r>
              <a:rPr lang="en-IN" dirty="0"/>
              <a:t>TRANSFORMERS –PRE TRAINED MODEL</a:t>
            </a:r>
          </a:p>
          <a:p>
            <a:r>
              <a:rPr lang="en-IN" dirty="0"/>
              <a:t>TOPIC MODELLING</a:t>
            </a:r>
          </a:p>
          <a:p>
            <a:r>
              <a:rPr lang="en-IN" dirty="0"/>
              <a:t>CLUSTERING</a:t>
            </a:r>
          </a:p>
        </p:txBody>
      </p:sp>
    </p:spTree>
    <p:extLst>
      <p:ext uri="{BB962C8B-B14F-4D97-AF65-F5344CB8AC3E}">
        <p14:creationId xmlns:p14="http://schemas.microsoft.com/office/powerpoint/2010/main" val="279601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FE98-ECBD-06D9-9A8B-8CC41D566BFC}"/>
              </a:ext>
            </a:extLst>
          </p:cNvPr>
          <p:cNvSpPr>
            <a:spLocks noGrp="1"/>
          </p:cNvSpPr>
          <p:nvPr>
            <p:ph type="title"/>
          </p:nvPr>
        </p:nvSpPr>
        <p:spPr>
          <a:xfrm>
            <a:off x="838200" y="365126"/>
            <a:ext cx="10515600" cy="605836"/>
          </a:xfrm>
        </p:spPr>
        <p:txBody>
          <a:bodyPr>
            <a:normAutofit fontScale="90000"/>
          </a:bodyPr>
          <a:lstStyle/>
          <a:p>
            <a:r>
              <a:rPr lang="en-IN" b="1" u="sng" dirty="0"/>
              <a:t>DATA PREPROCESSING</a:t>
            </a:r>
          </a:p>
        </p:txBody>
      </p:sp>
      <p:sp>
        <p:nvSpPr>
          <p:cNvPr id="4" name="Rectangle: Rounded Corners 3">
            <a:extLst>
              <a:ext uri="{FF2B5EF4-FFF2-40B4-BE49-F238E27FC236}">
                <a16:creationId xmlns:a16="http://schemas.microsoft.com/office/drawing/2014/main" id="{472FAEC2-F5EF-6174-57E0-FA3E18D024EF}"/>
              </a:ext>
            </a:extLst>
          </p:cNvPr>
          <p:cNvSpPr/>
          <p:nvPr/>
        </p:nvSpPr>
        <p:spPr>
          <a:xfrm>
            <a:off x="1035375" y="1557942"/>
            <a:ext cx="2280500" cy="14517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chemeClr val="bg1"/>
                </a:solidFill>
                <a:effectLst/>
                <a:latin typeface="system-ui"/>
              </a:rPr>
              <a:t>Data Cleaning</a:t>
            </a:r>
          </a:p>
        </p:txBody>
      </p:sp>
      <p:sp>
        <p:nvSpPr>
          <p:cNvPr id="6" name="Rectangle: Rounded Corners 5">
            <a:extLst>
              <a:ext uri="{FF2B5EF4-FFF2-40B4-BE49-F238E27FC236}">
                <a16:creationId xmlns:a16="http://schemas.microsoft.com/office/drawing/2014/main" id="{47CC89D4-BA85-D17D-DFFB-A116AD1803EF}"/>
              </a:ext>
            </a:extLst>
          </p:cNvPr>
          <p:cNvSpPr/>
          <p:nvPr/>
        </p:nvSpPr>
        <p:spPr>
          <a:xfrm>
            <a:off x="4523292" y="1553064"/>
            <a:ext cx="2280499" cy="14517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i="0" dirty="0">
                <a:solidFill>
                  <a:schemeClr val="bg1"/>
                </a:solidFill>
                <a:effectLst/>
                <a:latin typeface="var(--jp-content-font-family)"/>
              </a:rPr>
              <a:t>Tokenization</a:t>
            </a:r>
          </a:p>
        </p:txBody>
      </p:sp>
      <p:sp>
        <p:nvSpPr>
          <p:cNvPr id="7" name="Rectangle: Rounded Corners 6">
            <a:extLst>
              <a:ext uri="{FF2B5EF4-FFF2-40B4-BE49-F238E27FC236}">
                <a16:creationId xmlns:a16="http://schemas.microsoft.com/office/drawing/2014/main" id="{8CFADB93-2AA2-6037-57E4-1C05061F368D}"/>
              </a:ext>
            </a:extLst>
          </p:cNvPr>
          <p:cNvSpPr/>
          <p:nvPr/>
        </p:nvSpPr>
        <p:spPr>
          <a:xfrm>
            <a:off x="8011208" y="1553064"/>
            <a:ext cx="2362986" cy="14423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chemeClr val="bg1"/>
                </a:solidFill>
                <a:effectLst/>
                <a:latin typeface="system-ui"/>
              </a:rPr>
              <a:t>Stop-word Removal</a:t>
            </a:r>
          </a:p>
          <a:p>
            <a:pPr algn="ctr"/>
            <a:endParaRPr lang="en-IN" dirty="0"/>
          </a:p>
        </p:txBody>
      </p:sp>
      <p:grpSp>
        <p:nvGrpSpPr>
          <p:cNvPr id="17" name="Group 16">
            <a:extLst>
              <a:ext uri="{FF2B5EF4-FFF2-40B4-BE49-F238E27FC236}">
                <a16:creationId xmlns:a16="http://schemas.microsoft.com/office/drawing/2014/main" id="{D3009AFD-6975-04D2-7827-80FC1993DC1F}"/>
              </a:ext>
            </a:extLst>
          </p:cNvPr>
          <p:cNvGrpSpPr/>
          <p:nvPr/>
        </p:nvGrpSpPr>
        <p:grpSpPr>
          <a:xfrm>
            <a:off x="1035375" y="4197123"/>
            <a:ext cx="9338819" cy="1710964"/>
            <a:chOff x="1035375" y="3728302"/>
            <a:chExt cx="9338819" cy="1710964"/>
          </a:xfrm>
        </p:grpSpPr>
        <p:sp>
          <p:nvSpPr>
            <p:cNvPr id="8" name="Rectangle: Rounded Corners 7">
              <a:extLst>
                <a:ext uri="{FF2B5EF4-FFF2-40B4-BE49-F238E27FC236}">
                  <a16:creationId xmlns:a16="http://schemas.microsoft.com/office/drawing/2014/main" id="{BCC39CAD-EF61-3C0B-78E5-897CD4A18B61}"/>
                </a:ext>
              </a:extLst>
            </p:cNvPr>
            <p:cNvSpPr/>
            <p:nvPr/>
          </p:nvSpPr>
          <p:spPr>
            <a:xfrm>
              <a:off x="8015921" y="3728302"/>
              <a:ext cx="2358273" cy="1710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i="0" dirty="0">
                  <a:solidFill>
                    <a:schemeClr val="bg1"/>
                  </a:solidFill>
                  <a:effectLst/>
                  <a:latin typeface="system-ui"/>
                </a:rPr>
                <a:t>Stemming or </a:t>
              </a:r>
              <a:r>
                <a:rPr lang="en-IN" sz="2400" b="1" i="0" dirty="0" err="1">
                  <a:solidFill>
                    <a:schemeClr val="bg1"/>
                  </a:solidFill>
                  <a:effectLst/>
                  <a:latin typeface="system-ui"/>
                </a:rPr>
                <a:t>Lemmetization</a:t>
              </a:r>
              <a:endParaRPr lang="en-IN" sz="2400" b="1" i="0" dirty="0">
                <a:solidFill>
                  <a:schemeClr val="bg1"/>
                </a:solidFill>
                <a:effectLst/>
                <a:latin typeface="system-ui"/>
              </a:endParaRPr>
            </a:p>
          </p:txBody>
        </p:sp>
        <p:sp>
          <p:nvSpPr>
            <p:cNvPr id="9" name="Rectangle: Rounded Corners 8">
              <a:extLst>
                <a:ext uri="{FF2B5EF4-FFF2-40B4-BE49-F238E27FC236}">
                  <a16:creationId xmlns:a16="http://schemas.microsoft.com/office/drawing/2014/main" id="{1C96DC76-DF6E-358E-3E4A-802683CE4CF1}"/>
                </a:ext>
              </a:extLst>
            </p:cNvPr>
            <p:cNvSpPr/>
            <p:nvPr/>
          </p:nvSpPr>
          <p:spPr>
            <a:xfrm>
              <a:off x="4484404" y="3728302"/>
              <a:ext cx="2358273" cy="1710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chemeClr val="bg1"/>
                  </a:solidFill>
                  <a:effectLst/>
                  <a:latin typeface="system-ui"/>
                </a:rPr>
                <a:t>Feature Extraction</a:t>
              </a:r>
            </a:p>
            <a:p>
              <a:pPr algn="ctr"/>
              <a:r>
                <a:rPr lang="en-IN" sz="2800" b="1" i="0" dirty="0">
                  <a:solidFill>
                    <a:schemeClr val="bg1"/>
                  </a:solidFill>
                  <a:effectLst/>
                  <a:latin typeface="system-ui"/>
                </a:rPr>
                <a:t>(TF-IDF)</a:t>
              </a:r>
            </a:p>
            <a:p>
              <a:pPr algn="ctr"/>
              <a:endParaRPr lang="en-IN" dirty="0"/>
            </a:p>
          </p:txBody>
        </p:sp>
        <p:sp>
          <p:nvSpPr>
            <p:cNvPr id="10" name="Rectangle: Rounded Corners 9">
              <a:extLst>
                <a:ext uri="{FF2B5EF4-FFF2-40B4-BE49-F238E27FC236}">
                  <a16:creationId xmlns:a16="http://schemas.microsoft.com/office/drawing/2014/main" id="{996C0C00-886E-FC97-F4D6-9258766B6847}"/>
                </a:ext>
              </a:extLst>
            </p:cNvPr>
            <p:cNvSpPr/>
            <p:nvPr/>
          </p:nvSpPr>
          <p:spPr>
            <a:xfrm>
              <a:off x="1035375" y="3728302"/>
              <a:ext cx="2358273" cy="17109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chemeClr val="bg1"/>
                  </a:solidFill>
                  <a:effectLst/>
                  <a:latin typeface="system-ui"/>
                </a:rPr>
                <a:t>Split the Dataset</a:t>
              </a:r>
            </a:p>
            <a:p>
              <a:pPr algn="ctr"/>
              <a:r>
                <a:rPr lang="en-IN" sz="2800" b="1" i="0" dirty="0">
                  <a:solidFill>
                    <a:schemeClr val="bg1"/>
                  </a:solidFill>
                  <a:effectLst/>
                  <a:latin typeface="system-ui"/>
                </a:rPr>
                <a:t>(80-20)</a:t>
              </a:r>
            </a:p>
          </p:txBody>
        </p:sp>
      </p:grpSp>
      <p:sp>
        <p:nvSpPr>
          <p:cNvPr id="14" name="Arrow: Right 13">
            <a:extLst>
              <a:ext uri="{FF2B5EF4-FFF2-40B4-BE49-F238E27FC236}">
                <a16:creationId xmlns:a16="http://schemas.microsoft.com/office/drawing/2014/main" id="{1B930983-CAA7-717C-05BF-1636E3001CE4}"/>
              </a:ext>
            </a:extLst>
          </p:cNvPr>
          <p:cNvSpPr/>
          <p:nvPr/>
        </p:nvSpPr>
        <p:spPr>
          <a:xfrm>
            <a:off x="3485950" y="1901856"/>
            <a:ext cx="867266" cy="7541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4267DB4F-2211-9C34-A218-0265069C85CC}"/>
              </a:ext>
            </a:extLst>
          </p:cNvPr>
          <p:cNvSpPr/>
          <p:nvPr/>
        </p:nvSpPr>
        <p:spPr>
          <a:xfrm>
            <a:off x="7041426" y="1906734"/>
            <a:ext cx="867266" cy="7541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800325A6-AD84-9C5C-C17E-6B1A714E48E9}"/>
              </a:ext>
            </a:extLst>
          </p:cNvPr>
          <p:cNvSpPr/>
          <p:nvPr/>
        </p:nvSpPr>
        <p:spPr>
          <a:xfrm rot="5400000">
            <a:off x="8845879" y="3200395"/>
            <a:ext cx="867266" cy="7541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32B489CD-D2E1-A9E2-111C-F23782C52DE0}"/>
              </a:ext>
            </a:extLst>
          </p:cNvPr>
          <p:cNvSpPr/>
          <p:nvPr/>
        </p:nvSpPr>
        <p:spPr>
          <a:xfrm rot="10800000">
            <a:off x="6995666" y="4675533"/>
            <a:ext cx="867266" cy="7541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4731C18C-CC65-09F8-A278-4B8C6A81496D}"/>
              </a:ext>
            </a:extLst>
          </p:cNvPr>
          <p:cNvSpPr/>
          <p:nvPr/>
        </p:nvSpPr>
        <p:spPr>
          <a:xfrm rot="10800000">
            <a:off x="3376851" y="4675534"/>
            <a:ext cx="867266" cy="7541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5231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A38E034-5959-2E75-728E-1C98085E87FE}"/>
              </a:ext>
            </a:extLst>
          </p:cNvPr>
          <p:cNvGrpSpPr/>
          <p:nvPr/>
        </p:nvGrpSpPr>
        <p:grpSpPr>
          <a:xfrm>
            <a:off x="289088" y="1463443"/>
            <a:ext cx="5806912" cy="4692261"/>
            <a:chOff x="1040091" y="853126"/>
            <a:chExt cx="5055908" cy="4932575"/>
          </a:xfrm>
        </p:grpSpPr>
        <p:sp>
          <p:nvSpPr>
            <p:cNvPr id="5" name="Oval 4">
              <a:extLst>
                <a:ext uri="{FF2B5EF4-FFF2-40B4-BE49-F238E27FC236}">
                  <a16:creationId xmlns:a16="http://schemas.microsoft.com/office/drawing/2014/main" id="{BD3866B3-9D69-DB94-FD70-7322230D7DEA}"/>
                </a:ext>
              </a:extLst>
            </p:cNvPr>
            <p:cNvSpPr/>
            <p:nvPr/>
          </p:nvSpPr>
          <p:spPr>
            <a:xfrm>
              <a:off x="2677212" y="2413262"/>
              <a:ext cx="1781666" cy="1828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ML MODELS</a:t>
              </a:r>
            </a:p>
            <a:p>
              <a:pPr algn="ctr"/>
              <a:endParaRPr lang="en-IN" dirty="0"/>
            </a:p>
          </p:txBody>
        </p:sp>
        <p:sp>
          <p:nvSpPr>
            <p:cNvPr id="6" name="Oval 5">
              <a:extLst>
                <a:ext uri="{FF2B5EF4-FFF2-40B4-BE49-F238E27FC236}">
                  <a16:creationId xmlns:a16="http://schemas.microsoft.com/office/drawing/2014/main" id="{5A6B6FFE-7931-9187-F5B6-16C8548808ED}"/>
                </a:ext>
              </a:extLst>
            </p:cNvPr>
            <p:cNvSpPr/>
            <p:nvPr/>
          </p:nvSpPr>
          <p:spPr>
            <a:xfrm>
              <a:off x="2813900" y="853126"/>
              <a:ext cx="1508289" cy="1451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Logistic Regression </a:t>
              </a:r>
            </a:p>
            <a:p>
              <a:pPr algn="ctr"/>
              <a:endParaRPr lang="en-IN" dirty="0"/>
            </a:p>
          </p:txBody>
        </p:sp>
        <p:sp>
          <p:nvSpPr>
            <p:cNvPr id="10" name="Oval 9">
              <a:extLst>
                <a:ext uri="{FF2B5EF4-FFF2-40B4-BE49-F238E27FC236}">
                  <a16:creationId xmlns:a16="http://schemas.microsoft.com/office/drawing/2014/main" id="{8DADAAFA-C7DD-FFB5-E1A1-37CA9D019CE1}"/>
                </a:ext>
              </a:extLst>
            </p:cNvPr>
            <p:cNvSpPr/>
            <p:nvPr/>
          </p:nvSpPr>
          <p:spPr>
            <a:xfrm>
              <a:off x="3704733" y="4333973"/>
              <a:ext cx="1508289" cy="1451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Random Forest Classifier</a:t>
              </a:r>
            </a:p>
            <a:p>
              <a:pPr algn="ctr"/>
              <a:endParaRPr lang="en-IN" dirty="0"/>
            </a:p>
          </p:txBody>
        </p:sp>
        <p:sp>
          <p:nvSpPr>
            <p:cNvPr id="11" name="Oval 10">
              <a:extLst>
                <a:ext uri="{FF2B5EF4-FFF2-40B4-BE49-F238E27FC236}">
                  <a16:creationId xmlns:a16="http://schemas.microsoft.com/office/drawing/2014/main" id="{09980F9D-E0D1-3B54-CD9D-952E6668F8BF}"/>
                </a:ext>
              </a:extLst>
            </p:cNvPr>
            <p:cNvSpPr/>
            <p:nvPr/>
          </p:nvSpPr>
          <p:spPr>
            <a:xfrm>
              <a:off x="1040091" y="2413262"/>
              <a:ext cx="1508289" cy="1451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Naive Bayes</a:t>
              </a:r>
            </a:p>
            <a:p>
              <a:pPr algn="ctr"/>
              <a:endParaRPr lang="en-IN" dirty="0"/>
            </a:p>
          </p:txBody>
        </p:sp>
        <p:sp>
          <p:nvSpPr>
            <p:cNvPr id="12" name="Oval 11">
              <a:extLst>
                <a:ext uri="{FF2B5EF4-FFF2-40B4-BE49-F238E27FC236}">
                  <a16:creationId xmlns:a16="http://schemas.microsoft.com/office/drawing/2014/main" id="{004BC5E8-7554-BC3F-1816-7452064520EA}"/>
                </a:ext>
              </a:extLst>
            </p:cNvPr>
            <p:cNvSpPr/>
            <p:nvPr/>
          </p:nvSpPr>
          <p:spPr>
            <a:xfrm>
              <a:off x="1923067" y="4333973"/>
              <a:ext cx="1508289" cy="1451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SVM</a:t>
              </a:r>
            </a:p>
            <a:p>
              <a:pPr algn="ctr"/>
              <a:endParaRPr lang="en-IN" dirty="0"/>
            </a:p>
          </p:txBody>
        </p:sp>
        <p:sp>
          <p:nvSpPr>
            <p:cNvPr id="13" name="Oval 12">
              <a:extLst>
                <a:ext uri="{FF2B5EF4-FFF2-40B4-BE49-F238E27FC236}">
                  <a16:creationId xmlns:a16="http://schemas.microsoft.com/office/drawing/2014/main" id="{40115AAE-9943-D101-E9B1-4D1D93243348}"/>
                </a:ext>
              </a:extLst>
            </p:cNvPr>
            <p:cNvSpPr/>
            <p:nvPr/>
          </p:nvSpPr>
          <p:spPr>
            <a:xfrm>
              <a:off x="4587710" y="2413262"/>
              <a:ext cx="1508289" cy="14517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Decision Tree model</a:t>
              </a:r>
            </a:p>
            <a:p>
              <a:pPr algn="ctr"/>
              <a:endParaRPr lang="en-IN" dirty="0"/>
            </a:p>
          </p:txBody>
        </p:sp>
      </p:grpSp>
      <p:grpSp>
        <p:nvGrpSpPr>
          <p:cNvPr id="20" name="Group 19">
            <a:extLst>
              <a:ext uri="{FF2B5EF4-FFF2-40B4-BE49-F238E27FC236}">
                <a16:creationId xmlns:a16="http://schemas.microsoft.com/office/drawing/2014/main" id="{148CD21D-F2DD-9F3D-A52B-8CA7DF471701}"/>
              </a:ext>
            </a:extLst>
          </p:cNvPr>
          <p:cNvGrpSpPr/>
          <p:nvPr/>
        </p:nvGrpSpPr>
        <p:grpSpPr>
          <a:xfrm>
            <a:off x="6506035" y="1604698"/>
            <a:ext cx="5396877" cy="4425443"/>
            <a:chOff x="7355982" y="1041497"/>
            <a:chExt cx="4163120" cy="3878625"/>
          </a:xfrm>
        </p:grpSpPr>
        <p:sp>
          <p:nvSpPr>
            <p:cNvPr id="16" name="Oval 15">
              <a:extLst>
                <a:ext uri="{FF2B5EF4-FFF2-40B4-BE49-F238E27FC236}">
                  <a16:creationId xmlns:a16="http://schemas.microsoft.com/office/drawing/2014/main" id="{4D28DD29-AB52-CA9D-E3B3-4691ABD317C5}"/>
                </a:ext>
              </a:extLst>
            </p:cNvPr>
            <p:cNvSpPr/>
            <p:nvPr/>
          </p:nvSpPr>
          <p:spPr>
            <a:xfrm>
              <a:off x="8634116" y="2489152"/>
              <a:ext cx="1616677" cy="16304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DL MODELS</a:t>
              </a:r>
            </a:p>
            <a:p>
              <a:pPr algn="ctr"/>
              <a:endParaRPr lang="en-IN" dirty="0"/>
            </a:p>
          </p:txBody>
        </p:sp>
        <p:sp>
          <p:nvSpPr>
            <p:cNvPr id="17" name="Oval 16">
              <a:extLst>
                <a:ext uri="{FF2B5EF4-FFF2-40B4-BE49-F238E27FC236}">
                  <a16:creationId xmlns:a16="http://schemas.microsoft.com/office/drawing/2014/main" id="{7454A20D-FB16-0176-EDDE-EB3BB72D9C80}"/>
                </a:ext>
              </a:extLst>
            </p:cNvPr>
            <p:cNvSpPr/>
            <p:nvPr/>
          </p:nvSpPr>
          <p:spPr>
            <a:xfrm>
              <a:off x="8758146" y="1041497"/>
              <a:ext cx="1368615" cy="12942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RNN Model</a:t>
              </a:r>
            </a:p>
            <a:p>
              <a:pPr algn="ctr"/>
              <a:endParaRPr lang="en-IN" dirty="0"/>
            </a:p>
          </p:txBody>
        </p:sp>
        <p:sp>
          <p:nvSpPr>
            <p:cNvPr id="18" name="Oval 17">
              <a:extLst>
                <a:ext uri="{FF2B5EF4-FFF2-40B4-BE49-F238E27FC236}">
                  <a16:creationId xmlns:a16="http://schemas.microsoft.com/office/drawing/2014/main" id="{2571E176-DB1E-098B-D3B9-78FFA4C2E057}"/>
                </a:ext>
              </a:extLst>
            </p:cNvPr>
            <p:cNvSpPr/>
            <p:nvPr/>
          </p:nvSpPr>
          <p:spPr>
            <a:xfrm>
              <a:off x="7355982" y="3625844"/>
              <a:ext cx="1368615" cy="12942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Bi LSTM Model</a:t>
              </a:r>
            </a:p>
            <a:p>
              <a:pPr algn="ctr"/>
              <a:endParaRPr lang="en-IN" dirty="0"/>
            </a:p>
          </p:txBody>
        </p:sp>
        <p:sp>
          <p:nvSpPr>
            <p:cNvPr id="19" name="Oval 18">
              <a:extLst>
                <a:ext uri="{FF2B5EF4-FFF2-40B4-BE49-F238E27FC236}">
                  <a16:creationId xmlns:a16="http://schemas.microsoft.com/office/drawing/2014/main" id="{830A613B-8E98-066E-2EA3-1F26779ED832}"/>
                </a:ext>
              </a:extLst>
            </p:cNvPr>
            <p:cNvSpPr/>
            <p:nvPr/>
          </p:nvSpPr>
          <p:spPr>
            <a:xfrm>
              <a:off x="10150487" y="3625844"/>
              <a:ext cx="1368615" cy="12942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bg1"/>
                  </a:solidFill>
                  <a:effectLst/>
                  <a:latin typeface="system-ui"/>
                </a:rPr>
                <a:t>LSTM Model</a:t>
              </a:r>
            </a:p>
            <a:p>
              <a:pPr algn="ctr"/>
              <a:endParaRPr lang="en-IN" dirty="0"/>
            </a:p>
          </p:txBody>
        </p:sp>
      </p:grpSp>
      <p:sp>
        <p:nvSpPr>
          <p:cNvPr id="21" name="Rectangle: Rounded Corners 20">
            <a:extLst>
              <a:ext uri="{FF2B5EF4-FFF2-40B4-BE49-F238E27FC236}">
                <a16:creationId xmlns:a16="http://schemas.microsoft.com/office/drawing/2014/main" id="{E3B9A58C-6AC4-F2C3-98EA-69CF78A5643F}"/>
              </a:ext>
            </a:extLst>
          </p:cNvPr>
          <p:cNvSpPr/>
          <p:nvPr/>
        </p:nvSpPr>
        <p:spPr>
          <a:xfrm>
            <a:off x="3494202" y="235732"/>
            <a:ext cx="5203596" cy="8248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CLASSIFICATION MODEL</a:t>
            </a:r>
            <a:endParaRPr lang="en-IN" sz="3200" b="1" dirty="0"/>
          </a:p>
        </p:txBody>
      </p:sp>
    </p:spTree>
    <p:extLst>
      <p:ext uri="{BB962C8B-B14F-4D97-AF65-F5344CB8AC3E}">
        <p14:creationId xmlns:p14="http://schemas.microsoft.com/office/powerpoint/2010/main" val="1934465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E870FB-C7BF-33E8-2F52-5B2E13914BEC}"/>
              </a:ext>
            </a:extLst>
          </p:cNvPr>
          <p:cNvGrpSpPr/>
          <p:nvPr/>
        </p:nvGrpSpPr>
        <p:grpSpPr>
          <a:xfrm>
            <a:off x="887805" y="132142"/>
            <a:ext cx="10416390" cy="4934597"/>
            <a:chOff x="887805" y="961701"/>
            <a:chExt cx="10416390" cy="4934597"/>
          </a:xfrm>
        </p:grpSpPr>
        <p:pic>
          <p:nvPicPr>
            <p:cNvPr id="3" name="Picture 2">
              <a:extLst>
                <a:ext uri="{FF2B5EF4-FFF2-40B4-BE49-F238E27FC236}">
                  <a16:creationId xmlns:a16="http://schemas.microsoft.com/office/drawing/2014/main" id="{29C97BD9-72B4-FCBC-5F38-D15295BDB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805" y="1656986"/>
              <a:ext cx="3874188" cy="1588978"/>
            </a:xfrm>
            <a:prstGeom prst="rect">
              <a:avLst/>
            </a:prstGeom>
          </p:spPr>
        </p:pic>
        <p:sp>
          <p:nvSpPr>
            <p:cNvPr id="4" name="Rectangle 3">
              <a:extLst>
                <a:ext uri="{FF2B5EF4-FFF2-40B4-BE49-F238E27FC236}">
                  <a16:creationId xmlns:a16="http://schemas.microsoft.com/office/drawing/2014/main" id="{61DD07AD-E0DB-10CA-6AD9-DBBE10CD6987}"/>
                </a:ext>
              </a:extLst>
            </p:cNvPr>
            <p:cNvSpPr/>
            <p:nvPr/>
          </p:nvSpPr>
          <p:spPr>
            <a:xfrm>
              <a:off x="1330751" y="961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Logistic Regression </a:t>
              </a:r>
            </a:p>
          </p:txBody>
        </p:sp>
        <p:pic>
          <p:nvPicPr>
            <p:cNvPr id="6" name="Picture 5">
              <a:extLst>
                <a:ext uri="{FF2B5EF4-FFF2-40B4-BE49-F238E27FC236}">
                  <a16:creationId xmlns:a16="http://schemas.microsoft.com/office/drawing/2014/main" id="{FAB9A3A4-4B5F-A63E-F0B4-B7B432795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0007" y="1621298"/>
              <a:ext cx="3874188" cy="1588978"/>
            </a:xfrm>
            <a:prstGeom prst="rect">
              <a:avLst/>
            </a:prstGeom>
          </p:spPr>
        </p:pic>
        <p:sp>
          <p:nvSpPr>
            <p:cNvPr id="7" name="Rectangle 6">
              <a:extLst>
                <a:ext uri="{FF2B5EF4-FFF2-40B4-BE49-F238E27FC236}">
                  <a16:creationId xmlns:a16="http://schemas.microsoft.com/office/drawing/2014/main" id="{88899570-1ECE-2971-3218-80037068DED5}"/>
                </a:ext>
              </a:extLst>
            </p:cNvPr>
            <p:cNvSpPr/>
            <p:nvPr/>
          </p:nvSpPr>
          <p:spPr>
            <a:xfrm>
              <a:off x="7780141" y="961701"/>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Decision Tree model</a:t>
              </a:r>
            </a:p>
          </p:txBody>
        </p:sp>
        <p:pic>
          <p:nvPicPr>
            <p:cNvPr id="9" name="Picture 8">
              <a:extLst>
                <a:ext uri="{FF2B5EF4-FFF2-40B4-BE49-F238E27FC236}">
                  <a16:creationId xmlns:a16="http://schemas.microsoft.com/office/drawing/2014/main" id="{86465D56-65B8-8B7F-C5D6-D1197B3739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805" y="4307320"/>
              <a:ext cx="3874188" cy="1588978"/>
            </a:xfrm>
            <a:prstGeom prst="rect">
              <a:avLst/>
            </a:prstGeom>
          </p:spPr>
        </p:pic>
        <p:sp>
          <p:nvSpPr>
            <p:cNvPr id="10" name="Rectangle 9">
              <a:extLst>
                <a:ext uri="{FF2B5EF4-FFF2-40B4-BE49-F238E27FC236}">
                  <a16:creationId xmlns:a16="http://schemas.microsoft.com/office/drawing/2014/main" id="{899397C1-D9DC-DCD9-592B-B99D0BF021B0}"/>
                </a:ext>
              </a:extLst>
            </p:cNvPr>
            <p:cNvSpPr/>
            <p:nvPr/>
          </p:nvSpPr>
          <p:spPr>
            <a:xfrm>
              <a:off x="1330751" y="3588892"/>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Random Forest Classifier</a:t>
              </a:r>
            </a:p>
          </p:txBody>
        </p:sp>
        <p:pic>
          <p:nvPicPr>
            <p:cNvPr id="12" name="Picture 11">
              <a:extLst>
                <a:ext uri="{FF2B5EF4-FFF2-40B4-BE49-F238E27FC236}">
                  <a16:creationId xmlns:a16="http://schemas.microsoft.com/office/drawing/2014/main" id="{DBC012F0-19B7-92EE-9029-044FD5828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0007" y="4312905"/>
              <a:ext cx="3874188" cy="1583393"/>
            </a:xfrm>
            <a:prstGeom prst="rect">
              <a:avLst/>
            </a:prstGeom>
          </p:spPr>
        </p:pic>
        <p:sp>
          <p:nvSpPr>
            <p:cNvPr id="13" name="Rectangle 12">
              <a:extLst>
                <a:ext uri="{FF2B5EF4-FFF2-40B4-BE49-F238E27FC236}">
                  <a16:creationId xmlns:a16="http://schemas.microsoft.com/office/drawing/2014/main" id="{DFC4091B-81A3-931B-C103-DCA1BC4B924C}"/>
                </a:ext>
              </a:extLst>
            </p:cNvPr>
            <p:cNvSpPr/>
            <p:nvPr/>
          </p:nvSpPr>
          <p:spPr>
            <a:xfrm>
              <a:off x="7780141" y="3588892"/>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SVM</a:t>
              </a:r>
            </a:p>
          </p:txBody>
        </p:sp>
      </p:grpSp>
      <p:pic>
        <p:nvPicPr>
          <p:cNvPr id="18" name="Picture 17">
            <a:extLst>
              <a:ext uri="{FF2B5EF4-FFF2-40B4-BE49-F238E27FC236}">
                <a16:creationId xmlns:a16="http://schemas.microsoft.com/office/drawing/2014/main" id="{48E423EA-4FFE-242A-F4BF-B08C0F5D7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41049" y="5318418"/>
            <a:ext cx="4309902" cy="1407440"/>
          </a:xfrm>
          <a:prstGeom prst="rect">
            <a:avLst/>
          </a:prstGeom>
        </p:spPr>
      </p:pic>
      <p:sp>
        <p:nvSpPr>
          <p:cNvPr id="20" name="Rectangle 19">
            <a:extLst>
              <a:ext uri="{FF2B5EF4-FFF2-40B4-BE49-F238E27FC236}">
                <a16:creationId xmlns:a16="http://schemas.microsoft.com/office/drawing/2014/main" id="{15FCFF3B-971B-4845-07A2-FBAE6B8C194A}"/>
              </a:ext>
            </a:extLst>
          </p:cNvPr>
          <p:cNvSpPr/>
          <p:nvPr/>
        </p:nvSpPr>
        <p:spPr>
          <a:xfrm>
            <a:off x="8656949" y="5840017"/>
            <a:ext cx="2988296" cy="452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effectLst/>
                <a:latin typeface="system-ui"/>
              </a:rPr>
              <a:t>Naive Bayes</a:t>
            </a:r>
          </a:p>
        </p:txBody>
      </p:sp>
      <p:sp>
        <p:nvSpPr>
          <p:cNvPr id="24" name="Rectangle 23">
            <a:extLst>
              <a:ext uri="{FF2B5EF4-FFF2-40B4-BE49-F238E27FC236}">
                <a16:creationId xmlns:a16="http://schemas.microsoft.com/office/drawing/2014/main" id="{E8617D94-EA6A-55D1-7DF5-FCA9FC18F70D}"/>
              </a:ext>
            </a:extLst>
          </p:cNvPr>
          <p:cNvSpPr/>
          <p:nvPr/>
        </p:nvSpPr>
        <p:spPr>
          <a:xfrm>
            <a:off x="5015060" y="1913641"/>
            <a:ext cx="2215299" cy="23001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b="1">
                <a:solidFill>
                  <a:schemeClr val="bg1"/>
                </a:solidFill>
              </a:rPr>
              <a:t>ML MODELS</a:t>
            </a:r>
            <a:endParaRPr lang="en-IN" sz="4000" b="1" dirty="0">
              <a:solidFill>
                <a:schemeClr val="bg1"/>
              </a:solidFill>
            </a:endParaRPr>
          </a:p>
        </p:txBody>
      </p:sp>
    </p:spTree>
    <p:extLst>
      <p:ext uri="{BB962C8B-B14F-4D97-AF65-F5344CB8AC3E}">
        <p14:creationId xmlns:p14="http://schemas.microsoft.com/office/powerpoint/2010/main" val="152299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0FD33-D18E-142D-831B-7D97C8BB888A}"/>
            </a:ext>
          </a:extLst>
        </p:cNvPr>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FD811E9-87CA-B554-5159-F473E7B56F54}"/>
              </a:ext>
            </a:extLst>
          </p:cNvPr>
          <p:cNvSpPr/>
          <p:nvPr/>
        </p:nvSpPr>
        <p:spPr>
          <a:xfrm>
            <a:off x="1116499" y="339174"/>
            <a:ext cx="7993930" cy="1263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bg1"/>
                </a:solidFill>
              </a:rPr>
              <a:t>OVERALL PERFORMANCE</a:t>
            </a:r>
          </a:p>
          <a:p>
            <a:pPr algn="ctr"/>
            <a:endParaRPr lang="en-IN" dirty="0"/>
          </a:p>
        </p:txBody>
      </p:sp>
      <p:pic>
        <p:nvPicPr>
          <p:cNvPr id="14" name="Picture 13">
            <a:extLst>
              <a:ext uri="{FF2B5EF4-FFF2-40B4-BE49-F238E27FC236}">
                <a16:creationId xmlns:a16="http://schemas.microsoft.com/office/drawing/2014/main" id="{618052C6-1E79-DD19-4150-C3D7E9E7DA8D}"/>
              </a:ext>
            </a:extLst>
          </p:cNvPr>
          <p:cNvPicPr>
            <a:picLocks noChangeAspect="1"/>
          </p:cNvPicPr>
          <p:nvPr/>
        </p:nvPicPr>
        <p:blipFill>
          <a:blip r:embed="rId2">
            <a:extLst>
              <a:ext uri="{28A0092B-C50C-407E-A947-70E740481C1C}">
                <a14:useLocalDpi xmlns:a14="http://schemas.microsoft.com/office/drawing/2010/main" val="0"/>
              </a:ext>
            </a:extLst>
          </a:blip>
          <a:srcRect r="16135"/>
          <a:stretch/>
        </p:blipFill>
        <p:spPr>
          <a:xfrm>
            <a:off x="1044452" y="2193037"/>
            <a:ext cx="9612902" cy="3328787"/>
          </a:xfrm>
          <a:prstGeom prst="rect">
            <a:avLst/>
          </a:prstGeom>
        </p:spPr>
      </p:pic>
      <p:sp>
        <p:nvSpPr>
          <p:cNvPr id="15" name="Arrow: Right 14">
            <a:extLst>
              <a:ext uri="{FF2B5EF4-FFF2-40B4-BE49-F238E27FC236}">
                <a16:creationId xmlns:a16="http://schemas.microsoft.com/office/drawing/2014/main" id="{9B44761B-3677-77B2-2D21-78A00449E65C}"/>
              </a:ext>
            </a:extLst>
          </p:cNvPr>
          <p:cNvSpPr/>
          <p:nvPr/>
        </p:nvSpPr>
        <p:spPr>
          <a:xfrm>
            <a:off x="0" y="142145"/>
            <a:ext cx="1814082" cy="16572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8540996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531</TotalTime>
  <Words>609</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Corbel</vt:lpstr>
      <vt:lpstr>system-ui</vt:lpstr>
      <vt:lpstr>var(--jp-content-font-family)</vt:lpstr>
      <vt:lpstr>Wingdings</vt:lpstr>
      <vt:lpstr>Depth</vt:lpstr>
      <vt:lpstr>Fake Review Classification  and Topic Modeling</vt:lpstr>
      <vt:lpstr>AGENDA</vt:lpstr>
      <vt:lpstr>Introduction</vt:lpstr>
      <vt:lpstr>Problem Statement</vt:lpstr>
      <vt:lpstr>Approach Overview</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3</cp:revision>
  <dcterms:created xsi:type="dcterms:W3CDTF">2024-12-13T10:37:57Z</dcterms:created>
  <dcterms:modified xsi:type="dcterms:W3CDTF">2024-12-16T15:39:26Z</dcterms:modified>
</cp:coreProperties>
</file>