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84" r:id="rId5"/>
    <p:sldId id="286" r:id="rId6"/>
    <p:sldId id="287" r:id="rId7"/>
    <p:sldId id="285" r:id="rId8"/>
    <p:sldId id="261" r:id="rId9"/>
    <p:sldId id="262" r:id="rId10"/>
    <p:sldId id="297" r:id="rId11"/>
    <p:sldId id="298" r:id="rId12"/>
    <p:sldId id="300" r:id="rId13"/>
    <p:sldId id="301" r:id="rId14"/>
    <p:sldId id="302" r:id="rId15"/>
    <p:sldId id="303" r:id="rId16"/>
    <p:sldId id="294"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8"/>
    <a:srgbClr val="F15574"/>
    <a:srgbClr val="E9C46A"/>
    <a:srgbClr val="97EFD3"/>
    <a:srgbClr val="F4EBE8"/>
    <a:srgbClr val="ECC4BF"/>
    <a:srgbClr val="C9A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899" autoAdjust="0"/>
  </p:normalViewPr>
  <p:slideViewPr>
    <p:cSldViewPr snapToGrid="0" snapToObjects="1" showGuides="1">
      <p:cViewPr varScale="1">
        <p:scale>
          <a:sx n="68" d="100"/>
          <a:sy n="68" d="100"/>
        </p:scale>
        <p:origin x="584" y="64"/>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10/1/2024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REDBUS DATA SCRAPING WITH SELENIUM &amp;DYNAMIC FILTERING USING STREAMLIT</a:t>
            </a:r>
            <a:endParaRPr lang="en-US"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Submitted by </a:t>
            </a:r>
          </a:p>
          <a:p>
            <a:r>
              <a:rPr lang="en-US" dirty="0"/>
              <a:t>Mathesh M</a:t>
            </a:r>
          </a:p>
          <a:p>
            <a:endParaRPr lang="en-US" dirty="0"/>
          </a:p>
        </p:txBody>
      </p:sp>
      <p:pic>
        <p:nvPicPr>
          <p:cNvPr id="1026" name="Picture 2" descr="redBus">
            <a:extLst>
              <a:ext uri="{FF2B5EF4-FFF2-40B4-BE49-F238E27FC236}">
                <a16:creationId xmlns:a16="http://schemas.microsoft.com/office/drawing/2014/main" id="{139C95E5-B9CD-46CE-BFCD-9D91D13C3712}"/>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1099" r="1109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10</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pic>
        <p:nvPicPr>
          <p:cNvPr id="8" name="Content Placeholder 7">
            <a:extLst>
              <a:ext uri="{FF2B5EF4-FFF2-40B4-BE49-F238E27FC236}">
                <a16:creationId xmlns:a16="http://schemas.microsoft.com/office/drawing/2014/main" id="{DFB81963-2D95-74E5-6FE9-D3FE988F19EA}"/>
              </a:ext>
            </a:extLst>
          </p:cNvPr>
          <p:cNvPicPr>
            <a:picLocks noGrp="1" noChangeAspect="1"/>
          </p:cNvPicPr>
          <p:nvPr>
            <p:ph idx="1"/>
          </p:nvPr>
        </p:nvPicPr>
        <p:blipFill>
          <a:blip r:embed="rId2"/>
          <a:stretch>
            <a:fillRect/>
          </a:stretch>
        </p:blipFill>
        <p:spPr>
          <a:xfrm>
            <a:off x="838200" y="527901"/>
            <a:ext cx="10020709" cy="4961920"/>
          </a:xfrm>
        </p:spPr>
      </p:pic>
    </p:spTree>
    <p:extLst>
      <p:ext uri="{BB962C8B-B14F-4D97-AF65-F5344CB8AC3E}">
        <p14:creationId xmlns:p14="http://schemas.microsoft.com/office/powerpoint/2010/main" val="2679736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11</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pic>
        <p:nvPicPr>
          <p:cNvPr id="10" name="Content Placeholder 9">
            <a:extLst>
              <a:ext uri="{FF2B5EF4-FFF2-40B4-BE49-F238E27FC236}">
                <a16:creationId xmlns:a16="http://schemas.microsoft.com/office/drawing/2014/main" id="{49B72D48-96F1-ACFE-E107-47B7B144FB59}"/>
              </a:ext>
            </a:extLst>
          </p:cNvPr>
          <p:cNvPicPr>
            <a:picLocks noGrp="1" noChangeAspect="1"/>
          </p:cNvPicPr>
          <p:nvPr>
            <p:ph idx="1"/>
          </p:nvPr>
        </p:nvPicPr>
        <p:blipFill>
          <a:blip r:embed="rId2"/>
          <a:stretch>
            <a:fillRect/>
          </a:stretch>
        </p:blipFill>
        <p:spPr>
          <a:xfrm>
            <a:off x="244406" y="424009"/>
            <a:ext cx="2826554" cy="5552585"/>
          </a:xfrm>
        </p:spPr>
      </p:pic>
      <p:pic>
        <p:nvPicPr>
          <p:cNvPr id="12" name="Picture 11">
            <a:extLst>
              <a:ext uri="{FF2B5EF4-FFF2-40B4-BE49-F238E27FC236}">
                <a16:creationId xmlns:a16="http://schemas.microsoft.com/office/drawing/2014/main" id="{5700FB1F-6A6C-E587-0FCF-182A45F58EFC}"/>
              </a:ext>
            </a:extLst>
          </p:cNvPr>
          <p:cNvPicPr>
            <a:picLocks noChangeAspect="1"/>
          </p:cNvPicPr>
          <p:nvPr/>
        </p:nvPicPr>
        <p:blipFill>
          <a:blip r:embed="rId3"/>
          <a:stretch>
            <a:fillRect/>
          </a:stretch>
        </p:blipFill>
        <p:spPr>
          <a:xfrm>
            <a:off x="3335548" y="424009"/>
            <a:ext cx="8471659" cy="5552585"/>
          </a:xfrm>
          <a:prstGeom prst="rect">
            <a:avLst/>
          </a:prstGeom>
        </p:spPr>
      </p:pic>
    </p:spTree>
    <p:extLst>
      <p:ext uri="{BB962C8B-B14F-4D97-AF65-F5344CB8AC3E}">
        <p14:creationId xmlns:p14="http://schemas.microsoft.com/office/powerpoint/2010/main" val="1743735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12</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pic>
        <p:nvPicPr>
          <p:cNvPr id="6" name="Picture 5">
            <a:extLst>
              <a:ext uri="{FF2B5EF4-FFF2-40B4-BE49-F238E27FC236}">
                <a16:creationId xmlns:a16="http://schemas.microsoft.com/office/drawing/2014/main" id="{F0F6A5DA-B5FD-91F2-E890-8667977CA1BA}"/>
              </a:ext>
            </a:extLst>
          </p:cNvPr>
          <p:cNvPicPr>
            <a:picLocks noChangeAspect="1"/>
          </p:cNvPicPr>
          <p:nvPr/>
        </p:nvPicPr>
        <p:blipFill>
          <a:blip r:embed="rId2"/>
          <a:stretch>
            <a:fillRect/>
          </a:stretch>
        </p:blipFill>
        <p:spPr>
          <a:xfrm>
            <a:off x="1385740" y="210208"/>
            <a:ext cx="9150907" cy="5953934"/>
          </a:xfrm>
          <a:prstGeom prst="rect">
            <a:avLst/>
          </a:prstGeom>
        </p:spPr>
      </p:pic>
    </p:spTree>
    <p:extLst>
      <p:ext uri="{BB962C8B-B14F-4D97-AF65-F5344CB8AC3E}">
        <p14:creationId xmlns:p14="http://schemas.microsoft.com/office/powerpoint/2010/main" val="2519966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958750" y="1201699"/>
            <a:ext cx="4959821" cy="1162762"/>
          </a:xfrm>
        </p:spPr>
        <p:txBody>
          <a:bodyPr/>
          <a:lstStyle/>
          <a:p>
            <a:r>
              <a:rPr lang="en-US" sz="5400" dirty="0"/>
              <a:t>CONCLUSION</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958750" y="2362988"/>
            <a:ext cx="4818888" cy="2130552"/>
          </a:xfrm>
        </p:spPr>
        <p:txBody>
          <a:bodyPr/>
          <a:lstStyle/>
          <a:p>
            <a:pPr>
              <a:lnSpc>
                <a:spcPct val="150000"/>
              </a:lnSpc>
              <a:spcAft>
                <a:spcPts val="800"/>
              </a:spcAft>
            </a:pPr>
            <a:r>
              <a:rPr lang="en-IN" sz="1200" kern="100" dirty="0">
                <a:effectLst/>
                <a:latin typeface="Arial" panose="020B0604020202020204" pitchFamily="34" charset="0"/>
                <a:ea typeface="Calibri" panose="020F0502020204030204" pitchFamily="34" charset="0"/>
                <a:cs typeface="Times New Roman" panose="02020603050405020304" pitchFamily="18" charset="0"/>
              </a:rPr>
              <a:t>The "</a:t>
            </a:r>
            <a:r>
              <a:rPr lang="en-IN" sz="1200" kern="100" dirty="0" err="1">
                <a:effectLst/>
                <a:latin typeface="Arial" panose="020B0604020202020204" pitchFamily="34" charset="0"/>
                <a:ea typeface="Calibri" panose="020F0502020204030204" pitchFamily="34" charset="0"/>
                <a:cs typeface="Times New Roman" panose="02020603050405020304" pitchFamily="18" charset="0"/>
              </a:rPr>
              <a:t>Redbus</a:t>
            </a:r>
            <a:r>
              <a:rPr lang="en-IN" sz="1200" kern="100" dirty="0">
                <a:effectLst/>
                <a:latin typeface="Arial" panose="020B0604020202020204" pitchFamily="34" charset="0"/>
                <a:ea typeface="Calibri" panose="020F0502020204030204" pitchFamily="34" charset="0"/>
                <a:cs typeface="Times New Roman" panose="02020603050405020304" pitchFamily="18" charset="0"/>
              </a:rPr>
              <a:t> Data Scraping and Filtering with </a:t>
            </a:r>
            <a:r>
              <a:rPr lang="en-IN" sz="12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200" kern="100" dirty="0">
                <a:effectLst/>
                <a:latin typeface="Arial" panose="020B0604020202020204" pitchFamily="34" charset="0"/>
                <a:ea typeface="Calibri" panose="020F0502020204030204" pitchFamily="34" charset="0"/>
                <a:cs typeface="Times New Roman" panose="02020603050405020304" pitchFamily="18" charset="0"/>
              </a:rPr>
              <a:t> Application" effectively addresses the challenges faced by the transportation industry by providing a comprehensive solution for data collection, analysis, and visualization. By automating the process of extracting bus route information using Selenium, the project significantly enhances operational efficiency and enables data-driven decision-making. The </a:t>
            </a:r>
            <a:r>
              <a:rPr lang="en-IN" sz="12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200" kern="100" dirty="0">
                <a:effectLst/>
                <a:latin typeface="Arial" panose="020B0604020202020204" pitchFamily="34" charset="0"/>
                <a:ea typeface="Calibri" panose="020F0502020204030204" pitchFamily="34" charset="0"/>
                <a:cs typeface="Times New Roman" panose="02020603050405020304" pitchFamily="18" charset="0"/>
              </a:rPr>
              <a:t> application further empowers users to explore and filter the data, facilitating market analysis, customer service improvements, and competitive intelligence. The successful implementation of this project demonstrates the potential of leveraging technology to revolutionize the transportation sector.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13</a:t>
            </a:fld>
            <a:endParaRPr lang="en-US" dirty="0"/>
          </a:p>
        </p:txBody>
      </p:sp>
      <p:pic>
        <p:nvPicPr>
          <p:cNvPr id="6152" name="Picture 8" descr="seat booking layout like redbus ...">
            <a:extLst>
              <a:ext uri="{FF2B5EF4-FFF2-40B4-BE49-F238E27FC236}">
                <a16:creationId xmlns:a16="http://schemas.microsoft.com/office/drawing/2014/main" id="{0938A879-7A90-7683-8BB4-D6376195F638}"/>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4321" b="432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722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305052" y="3608705"/>
            <a:ext cx="3913632" cy="1883664"/>
          </a:xfrm>
        </p:spPr>
        <p:txBody>
          <a:bodyPr/>
          <a:lstStyle/>
          <a:p>
            <a:endParaRPr lang="en-US" dirty="0"/>
          </a:p>
          <a:p>
            <a:endParaRPr lang="en-US" dirty="0"/>
          </a:p>
          <a:p>
            <a:endParaRPr lang="en-US" dirty="0"/>
          </a:p>
        </p:txBody>
      </p:sp>
      <p:sp>
        <p:nvSpPr>
          <p:cNvPr id="4" name="Picture Placeholder 3">
            <a:extLst>
              <a:ext uri="{FF2B5EF4-FFF2-40B4-BE49-F238E27FC236}">
                <a16:creationId xmlns:a16="http://schemas.microsoft.com/office/drawing/2014/main" id="{AF07A1DD-B42C-9EE6-51E4-422EEE9A896F}"/>
              </a:ext>
            </a:extLst>
          </p:cNvPr>
          <p:cNvSpPr>
            <a:spLocks noGrp="1"/>
          </p:cNvSpPr>
          <p:nvPr>
            <p:ph type="pic" sz="quarter" idx="10"/>
          </p:nvPr>
        </p:nvSpPr>
        <p:spPr/>
      </p:sp>
      <p:pic>
        <p:nvPicPr>
          <p:cNvPr id="5128" name="Picture 8" descr="Primo | Buses with Best-in-Class ...">
            <a:extLst>
              <a:ext uri="{FF2B5EF4-FFF2-40B4-BE49-F238E27FC236}">
                <a16:creationId xmlns:a16="http://schemas.microsoft.com/office/drawing/2014/main" id="{D08D8C0D-269B-55B3-45B6-D19E18A28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482" y="812292"/>
            <a:ext cx="4636008" cy="4872551"/>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redBus - Wikipedia">
            <a:extLst>
              <a:ext uri="{FF2B5EF4-FFF2-40B4-BE49-F238E27FC236}">
                <a16:creationId xmlns:a16="http://schemas.microsoft.com/office/drawing/2014/main" id="{39C0C688-E660-41D6-F3E0-295D21C58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441" y="3157220"/>
            <a:ext cx="297180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583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Problem statement</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Solution Approach</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a:xfrm>
            <a:off x="7279858" y="4319944"/>
            <a:ext cx="2186150" cy="630936"/>
          </a:xfrm>
        </p:spPr>
        <p:txBody>
          <a:bodyPr/>
          <a:lstStyle/>
          <a:p>
            <a:r>
              <a:rPr lang="en-US" dirty="0"/>
              <a:t>VISUALIZATION</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CONCLUSION</a:t>
            </a: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REDBUS</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pPr algn="just">
              <a:lnSpc>
                <a:spcPct val="150000"/>
              </a:lnSpc>
              <a:spcAft>
                <a:spcPts val="800"/>
              </a:spcAft>
            </a:pPr>
            <a:r>
              <a:rPr lang="en-IN" sz="1400" kern="100" dirty="0">
                <a:effectLst/>
                <a:latin typeface="Arial" panose="020B0604020202020204" pitchFamily="34" charset="0"/>
                <a:ea typeface="Calibri" panose="020F0502020204030204" pitchFamily="34" charset="0"/>
                <a:cs typeface="Arial" panose="020B0604020202020204" pitchFamily="34" charset="0"/>
              </a:rPr>
              <a:t>Develop a web scraper to automate the extraction of bus route details, schedules, and relevant information from the RedBus website for multiple states. Store the data in an SQL database and visualize it using a </a:t>
            </a:r>
            <a:r>
              <a:rPr lang="en-IN" sz="1400" kern="100" dirty="0" err="1">
                <a:effectLst/>
                <a:latin typeface="Arial" panose="020B0604020202020204" pitchFamily="34" charset="0"/>
                <a:ea typeface="Calibri" panose="020F0502020204030204" pitchFamily="34" charset="0"/>
                <a:cs typeface="Arial" panose="020B0604020202020204" pitchFamily="34" charset="0"/>
              </a:rPr>
              <a:t>Streamlit</a:t>
            </a:r>
            <a:r>
              <a:rPr lang="en-IN" sz="1400" kern="100" dirty="0">
                <a:effectLst/>
                <a:latin typeface="Arial" panose="020B0604020202020204" pitchFamily="34" charset="0"/>
                <a:ea typeface="Calibri" panose="020F0502020204030204" pitchFamily="34" charset="0"/>
                <a:cs typeface="Arial" panose="020B0604020202020204" pitchFamily="34" charset="0"/>
              </a:rPr>
              <a:t> app.</a:t>
            </a:r>
          </a:p>
          <a:p>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2052" name="Picture 4" descr="RedBus uses a PiP video to display the festive sales">
            <a:extLst>
              <a:ext uri="{FF2B5EF4-FFF2-40B4-BE49-F238E27FC236}">
                <a16:creationId xmlns:a16="http://schemas.microsoft.com/office/drawing/2014/main" id="{88081785-A4E7-83D5-95B5-89273F458977}"/>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10783" b="1078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002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731520" y="1947672"/>
            <a:ext cx="4005580" cy="1938528"/>
          </a:xfrm>
        </p:spPr>
        <p:txBody>
          <a:bodyPr/>
          <a:lstStyle/>
          <a:p>
            <a:r>
              <a:rPr lang="en-US" dirty="0"/>
              <a:t>Problem statement</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5562600" y="1781302"/>
            <a:ext cx="5265420" cy="4971796"/>
          </a:xfrm>
        </p:spPr>
        <p:txBody>
          <a:bodyPr/>
          <a:lstStyle/>
          <a:p>
            <a:pPr>
              <a:lnSpc>
                <a:spcPct val="150000"/>
              </a:lnSpc>
              <a:spcAft>
                <a:spcPts val="800"/>
              </a:spcAft>
            </a:pPr>
            <a:r>
              <a:rPr lang="en-US" sz="1400" b="0" i="0" u="none" strike="noStrike" dirty="0">
                <a:solidFill>
                  <a:srgbClr val="000000"/>
                </a:solidFill>
                <a:effectLst/>
                <a:latin typeface="Arial" panose="020B0604020202020204" pitchFamily="34" charset="0"/>
              </a:rPr>
              <a:t>The "</a:t>
            </a:r>
            <a:r>
              <a:rPr lang="en-US" sz="1400" b="0" i="0" u="none" strike="noStrike" dirty="0" err="1">
                <a:solidFill>
                  <a:srgbClr val="000000"/>
                </a:solidFill>
                <a:effectLst/>
                <a:latin typeface="Arial" panose="020B0604020202020204" pitchFamily="34" charset="0"/>
              </a:rPr>
              <a:t>Redbus</a:t>
            </a:r>
            <a:r>
              <a:rPr lang="en-US" sz="1400" b="0" i="0" u="none" strike="noStrike" dirty="0">
                <a:solidFill>
                  <a:srgbClr val="000000"/>
                </a:solidFill>
                <a:effectLst/>
                <a:latin typeface="Arial" panose="020B0604020202020204" pitchFamily="34" charset="0"/>
              </a:rPr>
              <a:t> Data Scraping and Filtering with </a:t>
            </a:r>
            <a:r>
              <a:rPr lang="en-US" sz="1400" b="0" i="0" u="none" strike="noStrike" dirty="0" err="1">
                <a:solidFill>
                  <a:srgbClr val="000000"/>
                </a:solidFill>
                <a:effectLst/>
                <a:latin typeface="Arial" panose="020B0604020202020204" pitchFamily="34" charset="0"/>
              </a:rPr>
              <a:t>Streamlit</a:t>
            </a:r>
            <a:r>
              <a:rPr lang="en-US" sz="1400" b="0" i="0" u="none" strike="noStrike" dirty="0">
                <a:solidFill>
                  <a:srgbClr val="000000"/>
                </a:solidFill>
                <a:effectLst/>
                <a:latin typeface="Arial" panose="020B0604020202020204" pitchFamily="34" charset="0"/>
              </a:rPr>
              <a:t> Application" aims to revolutionize the transportation industry by providing a comprehensive solution for collecting, analyzing, and visualizing bus travel data. By utilizing Selenium for web scraping, this project automates the extraction of detailed information from </a:t>
            </a:r>
            <a:r>
              <a:rPr lang="en-US" sz="1400" b="0" i="0" u="none" strike="noStrike" dirty="0" err="1">
                <a:solidFill>
                  <a:srgbClr val="000000"/>
                </a:solidFill>
                <a:effectLst/>
                <a:latin typeface="Arial" panose="020B0604020202020204" pitchFamily="34" charset="0"/>
              </a:rPr>
              <a:t>Redbus</a:t>
            </a:r>
            <a:r>
              <a:rPr lang="en-US" sz="1400" b="0" i="0" u="none" strike="noStrike" dirty="0">
                <a:solidFill>
                  <a:srgbClr val="000000"/>
                </a:solidFill>
                <a:effectLst/>
                <a:latin typeface="Arial" panose="020B0604020202020204" pitchFamily="34" charset="0"/>
              </a:rPr>
              <a:t>, including bus routes, schedules, prices, and seat availability. By streamlining data collection and providing powerful tools for data-driven decision-making, this project can significantly improve operational efficiency and strategic planning in the transportation industry.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226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dirty="0"/>
              <a:t>SOLUTION APPROACH</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D828D4F8-68D2-5743-741F-377FAE96C98F}"/>
              </a:ext>
            </a:extLst>
          </p:cNvPr>
          <p:cNvSpPr>
            <a:spLocks noGrp="1"/>
          </p:cNvSpPr>
          <p:nvPr>
            <p:ph idx="1"/>
          </p:nvPr>
        </p:nvSpPr>
        <p:spPr>
          <a:xfrm>
            <a:off x="484632" y="2153412"/>
            <a:ext cx="11000232" cy="2164588"/>
          </a:xfrm>
        </p:spPr>
        <p:txBody>
          <a:bodyPr/>
          <a:lstStyle/>
          <a:p>
            <a:r>
              <a:rPr lang="en-IN" dirty="0"/>
              <a:t>WEB SCRAPPING (SELENIUM)</a:t>
            </a:r>
          </a:p>
          <a:p>
            <a:r>
              <a:rPr lang="en-IN" dirty="0"/>
              <a:t>SQL DATABASE INTEGRATION  (MY SQL CONNECTOR)</a:t>
            </a:r>
          </a:p>
          <a:p>
            <a:r>
              <a:rPr lang="en-IN" dirty="0"/>
              <a:t>STREAMLIT APP DEVELOPMENT (STREAMLIT)</a:t>
            </a:r>
          </a:p>
          <a:p>
            <a:r>
              <a:rPr lang="en-IN" dirty="0"/>
              <a:t>DATA ANALYSIS /FILTERING USING STREAMLIT</a:t>
            </a:r>
          </a:p>
        </p:txBody>
      </p:sp>
    </p:spTree>
    <p:extLst>
      <p:ext uri="{BB962C8B-B14F-4D97-AF65-F5344CB8AC3E}">
        <p14:creationId xmlns:p14="http://schemas.microsoft.com/office/powerpoint/2010/main" val="2831084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593852" y="512064"/>
            <a:ext cx="9912096" cy="374904"/>
          </a:xfrm>
        </p:spPr>
        <p:txBody>
          <a:bodyPr/>
          <a:lstStyle/>
          <a:p>
            <a:pPr algn="l"/>
            <a:r>
              <a:rPr lang="en-IN" sz="2400" b="1" dirty="0">
                <a:latin typeface="Arial" panose="020B0604020202020204" pitchFamily="34" charset="0"/>
                <a:ea typeface="Calibri" panose="020F0502020204030204" pitchFamily="34" charset="0"/>
              </a:rPr>
              <a:t>WEB SCRAPPING</a:t>
            </a:r>
            <a:endParaRPr lang="en-US" sz="7200"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6</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22AB9F0C-E9AC-4F5C-BF39-8D82548C497A}"/>
              </a:ext>
            </a:extLst>
          </p:cNvPr>
          <p:cNvSpPr>
            <a:spLocks noGrp="1"/>
          </p:cNvSpPr>
          <p:nvPr>
            <p:ph idx="1"/>
          </p:nvPr>
        </p:nvSpPr>
        <p:spPr>
          <a:xfrm>
            <a:off x="370332" y="1162812"/>
            <a:ext cx="11000232" cy="4895088"/>
          </a:xfrm>
        </p:spPr>
        <p:txBody>
          <a:bodyPr/>
          <a:lstStyle/>
          <a:p>
            <a:pPr marL="342900" lvl="0" indent="-342900" algn="just">
              <a:lnSpc>
                <a:spcPct val="150000"/>
              </a:lnSpc>
              <a:spcAft>
                <a:spcPts val="800"/>
              </a:spcAft>
              <a:buFont typeface="+mj-lt"/>
              <a:buAutoNum type="romanLcPeriod"/>
              <a:tabLst>
                <a:tab pos="457200" algn="l"/>
              </a:tabLs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Initialize Web Driver:</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Open and maximize the browser, and navigate to the RedBus website.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tabLst>
                <a:tab pos="457200" algn="l"/>
              </a:tabLs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Load Web Page:</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Load the specific URL for the target state, handling any loading delays.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tabLst>
                <a:tab pos="457200" algn="l"/>
              </a:tabLs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Scrape Bus Routes:</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Identify and extract all bus route links and names on the page, managing pagination to capture all routes.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tabLst>
                <a:tab pos="457200" algn="l"/>
              </a:tabLs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Scrape Bus Details:</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Navigate to each bus route link and extract detailed information about available buses, such as name, type, departing time, duration, reaching time, star rating, price, and seat availability.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tabLst>
                <a:tab pos="457200" algn="l"/>
              </a:tabLs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Handle Errors:</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Implement error handling for missing elements or loading failures, logging errors and continuing the scraping process.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011023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593852" y="512064"/>
            <a:ext cx="9912096" cy="374904"/>
          </a:xfrm>
        </p:spPr>
        <p:txBody>
          <a:bodyPr/>
          <a:lstStyle/>
          <a:p>
            <a:pPr algn="l"/>
            <a:r>
              <a:rPr lang="en-IN" sz="2400" b="1" dirty="0">
                <a:effectLst/>
                <a:latin typeface="Arial" panose="020B0604020202020204" pitchFamily="34" charset="0"/>
                <a:ea typeface="Calibri" panose="020F0502020204030204" pitchFamily="34" charset="0"/>
              </a:rPr>
              <a:t>SQL DATABASE INTEGRATION.</a:t>
            </a:r>
            <a:endParaRPr lang="en-US" sz="8800"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7</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22AB9F0C-E9AC-4F5C-BF39-8D82548C497A}"/>
              </a:ext>
            </a:extLst>
          </p:cNvPr>
          <p:cNvSpPr>
            <a:spLocks noGrp="1"/>
          </p:cNvSpPr>
          <p:nvPr>
            <p:ph idx="1"/>
          </p:nvPr>
        </p:nvSpPr>
        <p:spPr>
          <a:xfrm>
            <a:off x="268993" y="1196392"/>
            <a:ext cx="11000232" cy="4895088"/>
          </a:xfrm>
        </p:spPr>
        <p:txBody>
          <a:bodyPr/>
          <a:lstStyle/>
          <a:p>
            <a:pPr marL="342900" indent="-342900" algn="just">
              <a:lnSpc>
                <a:spcPct val="150000"/>
              </a:lnSpc>
              <a:spcAft>
                <a:spcPts val="800"/>
              </a:spcAft>
              <a:buFont typeface="+mj-lt"/>
              <a:buAutoNum type="romanLcPeriod"/>
              <a:tabLst>
                <a:tab pos="457200" algn="l"/>
              </a:tabLst>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Data </a:t>
            </a:r>
            <a:r>
              <a:rPr lang="en-IN" sz="1400" b="1" kern="100" dirty="0" err="1">
                <a:effectLst/>
                <a:latin typeface="Arial" panose="020B0604020202020204" pitchFamily="34" charset="0"/>
                <a:ea typeface="Calibri" panose="020F0502020204030204" pitchFamily="34" charset="0"/>
                <a:cs typeface="Times New Roman" panose="02020603050405020304" pitchFamily="18" charset="0"/>
              </a:rPr>
              <a:t>Cleaning:</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The</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code defines functions to clean and standardize the data in columns like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Total_duration</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"Price",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Seats_Available</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and "Ratings".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mj-lt"/>
              <a:buAutoNum type="romanLcPeriod"/>
              <a:tabLst>
                <a:tab pos="457200" algn="l"/>
              </a:tabLst>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Data </a:t>
            </a:r>
            <a:r>
              <a:rPr lang="en-IN" sz="1400" b="1" kern="100" dirty="0" err="1">
                <a:effectLst/>
                <a:latin typeface="Arial" panose="020B0604020202020204" pitchFamily="34" charset="0"/>
                <a:ea typeface="Calibri" panose="020F0502020204030204" pitchFamily="34" charset="0"/>
                <a:cs typeface="Times New Roman" panose="02020603050405020304" pitchFamily="18" charset="0"/>
              </a:rPr>
              <a:t>Preparation:</a:t>
            </a:r>
            <a:r>
              <a:rPr lang="en-IN" sz="1400" dirty="0" err="1">
                <a:effectLst/>
                <a:latin typeface="Arial" panose="020B0604020202020204" pitchFamily="34" charset="0"/>
                <a:ea typeface="Calibri" panose="020F0502020204030204" pitchFamily="34" charset="0"/>
              </a:rPr>
              <a:t>code</a:t>
            </a:r>
            <a:r>
              <a:rPr lang="en-IN" sz="1400" dirty="0">
                <a:effectLst/>
                <a:latin typeface="Arial" panose="020B0604020202020204" pitchFamily="34" charset="0"/>
                <a:ea typeface="Calibri" panose="020F0502020204030204" pitchFamily="34" charset="0"/>
              </a:rPr>
              <a:t> applies the cleaning functions to the </a:t>
            </a:r>
            <a:r>
              <a:rPr lang="en-IN" sz="1400" dirty="0" err="1">
                <a:effectLst/>
                <a:latin typeface="Arial" panose="020B0604020202020204" pitchFamily="34" charset="0"/>
                <a:ea typeface="Calibri" panose="020F0502020204030204" pitchFamily="34" charset="0"/>
              </a:rPr>
              <a:t>dataframe</a:t>
            </a:r>
            <a:r>
              <a:rPr lang="en-IN" sz="1400" dirty="0">
                <a:effectLst/>
                <a:latin typeface="Arial" panose="020B0604020202020204" pitchFamily="34" charset="0"/>
                <a:ea typeface="Calibri" panose="020F0502020204030204" pitchFamily="34" charset="0"/>
              </a:rPr>
              <a:t>, cleaning and preparing the data for insertion</a:t>
            </a:r>
          </a:p>
          <a:p>
            <a:pPr marL="342900" indent="-342900" algn="just">
              <a:lnSpc>
                <a:spcPct val="150000"/>
              </a:lnSpc>
              <a:spcAft>
                <a:spcPts val="800"/>
              </a:spcAft>
              <a:buFont typeface="+mj-lt"/>
              <a:buAutoNum type="romanLcPeriod"/>
              <a:tabLst>
                <a:tab pos="457200" algn="l"/>
              </a:tabLst>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Database </a:t>
            </a:r>
            <a:r>
              <a:rPr lang="en-IN" sz="1400" b="1" kern="100" dirty="0" err="1">
                <a:effectLst/>
                <a:latin typeface="Arial" panose="020B0604020202020204" pitchFamily="34" charset="0"/>
                <a:ea typeface="Calibri" panose="020F0502020204030204" pitchFamily="34" charset="0"/>
                <a:cs typeface="Times New Roman" panose="02020603050405020304" pitchFamily="18" charset="0"/>
              </a:rPr>
              <a:t>Connection:</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The</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code establishes a connection to the MySQL database using the provided credentials.</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mj-lt"/>
              <a:buAutoNum type="romanLcPeriod"/>
              <a:tabLst>
                <a:tab pos="457200" algn="l"/>
              </a:tabLst>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Data Insertion:</a:t>
            </a:r>
          </a:p>
          <a:p>
            <a:pPr algn="just">
              <a:lnSpc>
                <a:spcPct val="100000"/>
              </a:lnSpc>
              <a:spcAft>
                <a:spcPts val="800"/>
              </a:spcAft>
              <a:tabLst>
                <a:tab pos="457200" algn="l"/>
              </a:tabLst>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The code iterates through each row in the cleaned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dataframe</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800"/>
              </a:spcAft>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It executes an SQL INSERT statement to insert the data into the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bus_routes</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table, mapping the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dataframe</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columns to the corresponding table columns.</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IN" sz="1400" b="1" kern="100" dirty="0">
                <a:latin typeface="Calibri" panose="020F0502020204030204" pitchFamily="34" charset="0"/>
                <a:ea typeface="Calibri" panose="020F0502020204030204" pitchFamily="34" charset="0"/>
                <a:cs typeface="Times New Roman" panose="02020603050405020304" pitchFamily="18" charset="0"/>
              </a:rPr>
              <a:t>V.    </a:t>
            </a: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Error Handling: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The code incorporates try-except blocks to handle potential errors during data cleaning, database connection, and insertion.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5711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593852" y="512064"/>
            <a:ext cx="9912096" cy="374904"/>
          </a:xfrm>
        </p:spPr>
        <p:txBody>
          <a:bodyPr/>
          <a:lstStyle/>
          <a:p>
            <a:pPr algn="l"/>
            <a:r>
              <a:rPr lang="en-IN" sz="2400" b="1" dirty="0">
                <a:effectLst/>
                <a:latin typeface="Arial" panose="020B0604020202020204" pitchFamily="34" charset="0"/>
                <a:ea typeface="Calibri" panose="020F0502020204030204" pitchFamily="34" charset="0"/>
              </a:rPr>
              <a:t>STREAMLIT APP DEVELOPMENT</a:t>
            </a:r>
            <a:endParaRPr lang="en-US" sz="11500"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8</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22AB9F0C-E9AC-4F5C-BF39-8D82548C497A}"/>
              </a:ext>
            </a:extLst>
          </p:cNvPr>
          <p:cNvSpPr>
            <a:spLocks noGrp="1"/>
          </p:cNvSpPr>
          <p:nvPr>
            <p:ph idx="1"/>
          </p:nvPr>
        </p:nvSpPr>
        <p:spPr>
          <a:xfrm>
            <a:off x="370332" y="1162812"/>
            <a:ext cx="11000232" cy="4895088"/>
          </a:xfrm>
        </p:spPr>
        <p:txBody>
          <a:bodyPr/>
          <a:lstStyle/>
          <a:p>
            <a:pPr marL="342900" lvl="0" indent="-342900" algn="just">
              <a:lnSpc>
                <a:spcPct val="150000"/>
              </a:lnSpc>
              <a:spcAft>
                <a:spcPts val="800"/>
              </a:spcAft>
              <a:buFont typeface="+mj-lt"/>
              <a:buAutoNum type="alphaUcPeriod"/>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Setup </a:t>
            </a:r>
            <a:r>
              <a:rPr lang="en-IN" sz="1400" b="1"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Install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(pip install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Create a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script (app.py).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UcPeriod"/>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Database Connection: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Use </a:t>
            </a:r>
            <a:r>
              <a:rPr lang="en-IN" sz="1400" kern="100" dirty="0" err="1">
                <a:latin typeface="Arial" panose="020B0604020202020204" pitchFamily="34" charset="0"/>
                <a:ea typeface="Calibri" panose="020F0502020204030204" pitchFamily="34" charset="0"/>
                <a:cs typeface="Times New Roman" panose="02020603050405020304" pitchFamily="18" charset="0"/>
              </a:rPr>
              <a:t>mysql</a:t>
            </a:r>
            <a:r>
              <a:rPr lang="en-IN" sz="1400" kern="100">
                <a:latin typeface="Arial" panose="020B0604020202020204" pitchFamily="34" charset="0"/>
                <a:ea typeface="Calibri" panose="020F0502020204030204" pitchFamily="34" charset="0"/>
                <a:cs typeface="Times New Roman" panose="02020603050405020304" pitchFamily="18" charset="0"/>
              </a:rPr>
              <a:t>-connector</a:t>
            </a:r>
            <a:r>
              <a:rPr lang="en-IN" sz="1400" kern="100">
                <a:effectLst/>
                <a:latin typeface="Arial" panose="020B0604020202020204" pitchFamily="34" charset="0"/>
                <a:ea typeface="Calibri" panose="020F0502020204030204" pitchFamily="34" charset="0"/>
                <a:cs typeface="Times New Roman" panose="02020603050405020304" pitchFamily="18" charset="0"/>
              </a:rPr>
              <a:t>  </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to connect to the database.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UcPeriod"/>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Query and Display Data: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Fetch data from the database and use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components to display it.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UcPeriod"/>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Add Filters and Analysis: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Use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widgets to add filters for route name, bus type, etc.</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Use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to analyse data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2483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9</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7" name="Title 6">
            <a:extLst>
              <a:ext uri="{FF2B5EF4-FFF2-40B4-BE49-F238E27FC236}">
                <a16:creationId xmlns:a16="http://schemas.microsoft.com/office/drawing/2014/main" id="{4F901C0A-199D-0C0A-A352-1F337A597B14}"/>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32FAA26D-90F4-4507-442D-7979C9388858}"/>
              </a:ext>
            </a:extLst>
          </p:cNvPr>
          <p:cNvPicPr>
            <a:picLocks noGrp="1" noChangeAspect="1"/>
          </p:cNvPicPr>
          <p:nvPr>
            <p:ph idx="1"/>
          </p:nvPr>
        </p:nvPicPr>
        <p:blipFill>
          <a:blip r:embed="rId2"/>
          <a:stretch>
            <a:fillRect/>
          </a:stretch>
        </p:blipFill>
        <p:spPr>
          <a:xfrm>
            <a:off x="838200" y="286408"/>
            <a:ext cx="10414149" cy="5651500"/>
          </a:xfrm>
          <a:prstGeom prst="rect">
            <a:avLst/>
          </a:prstGeom>
          <a:ln>
            <a:noFill/>
          </a:ln>
          <a:effectLst>
            <a:softEdge rad="112500"/>
          </a:effectLst>
        </p:spPr>
      </p:pic>
    </p:spTree>
    <p:extLst>
      <p:ext uri="{BB962C8B-B14F-4D97-AF65-F5344CB8AC3E}">
        <p14:creationId xmlns:p14="http://schemas.microsoft.com/office/powerpoint/2010/main" val="4093731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203</TotalTime>
  <Words>661</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Calibri</vt:lpstr>
      <vt:lpstr>Century Gothic</vt:lpstr>
      <vt:lpstr>DM Sans Medium</vt:lpstr>
      <vt:lpstr>Karla</vt:lpstr>
      <vt:lpstr>Symbol</vt:lpstr>
      <vt:lpstr>Univers Condensed Light</vt:lpstr>
      <vt:lpstr>Office Theme</vt:lpstr>
      <vt:lpstr>REDBUS DATA SCRAPING WITH SELENIUM &amp;DYNAMIC FILTERING USING STREAMLIT</vt:lpstr>
      <vt:lpstr>Agenda</vt:lpstr>
      <vt:lpstr>Introduction </vt:lpstr>
      <vt:lpstr>Problem statement</vt:lpstr>
      <vt:lpstr>SOLUTION APPROACH</vt:lpstr>
      <vt:lpstr>WEB SCRAPPING</vt:lpstr>
      <vt:lpstr>SQL DATABASE INTEGRATION.</vt:lpstr>
      <vt:lpstr>STREAMLIT APP DEVELOPMENT</vt:lpstr>
      <vt:lpstr>PowerPoint Presentation</vt:lpstr>
      <vt:lpstr>PowerPoint Presentation</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Mathesh M</dc:creator>
  <cp:lastModifiedBy>Mathesh M</cp:lastModifiedBy>
  <cp:revision>7</cp:revision>
  <dcterms:created xsi:type="dcterms:W3CDTF">2024-09-30T09:21:46Z</dcterms:created>
  <dcterms:modified xsi:type="dcterms:W3CDTF">2024-10-01T17:40:38Z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