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61" r:id="rId5"/>
    <p:sldId id="271" r:id="rId6"/>
    <p:sldId id="262" r:id="rId7"/>
    <p:sldId id="263" r:id="rId8"/>
    <p:sldId id="273" r:id="rId9"/>
    <p:sldId id="274" r:id="rId10"/>
    <p:sldId id="275" r:id="rId11"/>
    <p:sldId id="276" r:id="rId12"/>
    <p:sldId id="265" r:id="rId13"/>
    <p:sldId id="270"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varScale="1">
        <p:scale>
          <a:sx n="68" d="100"/>
          <a:sy n="68" d="100"/>
        </p:scale>
        <p:origin x="4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6EBBC4-754B-405E-8459-BD562F8CB93E}" type="datetimeFigureOut">
              <a:rPr lang="en-IN" smtClean="0"/>
              <a:t>28-11-2024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3F16688D-AAB6-4177-B70C-0EF57CE357F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7150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EBBC4-754B-405E-8459-BD562F8CB93E}"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6688D-AAB6-4177-B70C-0EF57CE357F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7230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EBBC4-754B-405E-8459-BD562F8CB93E}"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6688D-AAB6-4177-B70C-0EF57CE357F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0489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EBBC4-754B-405E-8459-BD562F8CB93E}"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6688D-AAB6-4177-B70C-0EF57CE357F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4650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6EBBC4-754B-405E-8459-BD562F8CB93E}"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16688D-AAB6-4177-B70C-0EF57CE357F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343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EBBC4-754B-405E-8459-BD562F8CB93E}" type="datetimeFigureOut">
              <a:rPr lang="en-IN" smtClean="0"/>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6688D-AAB6-4177-B70C-0EF57CE357F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258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6EBBC4-754B-405E-8459-BD562F8CB93E}" type="datetimeFigureOut">
              <a:rPr lang="en-IN" smtClean="0"/>
              <a:t>28-11-2024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16688D-AAB6-4177-B70C-0EF57CE357F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5357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6EBBC4-754B-405E-8459-BD562F8CB93E}" type="datetimeFigureOut">
              <a:rPr lang="en-IN" smtClean="0"/>
              <a:t>28-11-2024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16688D-AAB6-4177-B70C-0EF57CE357F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2902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6EBBC4-754B-405E-8459-BD562F8CB93E}" type="datetimeFigureOut">
              <a:rPr lang="en-IN" smtClean="0"/>
              <a:t>28-11-2024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16688D-AAB6-4177-B70C-0EF57CE357F4}" type="slidenum">
              <a:rPr lang="en-IN" smtClean="0"/>
              <a:t>‹#›</a:t>
            </a:fld>
            <a:endParaRPr lang="en-IN"/>
          </a:p>
        </p:txBody>
      </p:sp>
    </p:spTree>
    <p:extLst>
      <p:ext uri="{BB962C8B-B14F-4D97-AF65-F5344CB8AC3E}">
        <p14:creationId xmlns:p14="http://schemas.microsoft.com/office/powerpoint/2010/main" val="419543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6EBBC4-754B-405E-8459-BD562F8CB93E}" type="datetimeFigureOut">
              <a:rPr lang="en-IN" smtClean="0"/>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16688D-AAB6-4177-B70C-0EF57CE357F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430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C6EBBC4-754B-405E-8459-BD562F8CB93E}" type="datetimeFigureOut">
              <a:rPr lang="en-IN" smtClean="0"/>
              <a:t>28-11-2024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3F16688D-AAB6-4177-B70C-0EF57CE357F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5694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C6EBBC4-754B-405E-8459-BD562F8CB93E}" type="datetimeFigureOut">
              <a:rPr lang="en-IN" smtClean="0"/>
              <a:t>28-11-2024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F16688D-AAB6-4177-B70C-0EF57CE357F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38410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999E-36B7-6607-52C1-08A3B84AB6E0}"/>
              </a:ext>
            </a:extLst>
          </p:cNvPr>
          <p:cNvSpPr>
            <a:spLocks noGrp="1"/>
          </p:cNvSpPr>
          <p:nvPr>
            <p:ph type="ctrTitle"/>
          </p:nvPr>
        </p:nvSpPr>
        <p:spPr/>
        <p:txBody>
          <a:bodyPr>
            <a:normAutofit/>
          </a:bodyPr>
          <a:lstStyle/>
          <a:p>
            <a:r>
              <a:rPr lang="en-US" sz="4000" b="1" i="0" u="none" strike="noStrike" dirty="0">
                <a:solidFill>
                  <a:srgbClr val="000000"/>
                </a:solidFill>
                <a:effectLst/>
                <a:latin typeface="Arial" panose="020B0604020202020204" pitchFamily="34" charset="0"/>
              </a:rPr>
              <a:t>Microsoft : Classifying Cybersecurity Incidents with Machine Learning</a:t>
            </a:r>
            <a:endParaRPr lang="en-IN" sz="28700" dirty="0"/>
          </a:p>
        </p:txBody>
      </p:sp>
      <p:sp>
        <p:nvSpPr>
          <p:cNvPr id="4" name="TextBox 3">
            <a:extLst>
              <a:ext uri="{FF2B5EF4-FFF2-40B4-BE49-F238E27FC236}">
                <a16:creationId xmlns:a16="http://schemas.microsoft.com/office/drawing/2014/main" id="{4AE3A38F-E509-76DC-E4BE-8272E79499DC}"/>
              </a:ext>
            </a:extLst>
          </p:cNvPr>
          <p:cNvSpPr txBox="1"/>
          <p:nvPr/>
        </p:nvSpPr>
        <p:spPr>
          <a:xfrm>
            <a:off x="9893432" y="5331732"/>
            <a:ext cx="1729818" cy="646331"/>
          </a:xfrm>
          <a:prstGeom prst="rect">
            <a:avLst/>
          </a:prstGeom>
          <a:noFill/>
        </p:spPr>
        <p:txBody>
          <a:bodyPr wrap="square" rtlCol="0">
            <a:spAutoFit/>
          </a:bodyPr>
          <a:lstStyle/>
          <a:p>
            <a:r>
              <a:rPr lang="en-IN" dirty="0"/>
              <a:t>-BY </a:t>
            </a:r>
          </a:p>
          <a:p>
            <a:r>
              <a:rPr lang="en-IN" dirty="0"/>
              <a:t> MATHESH .M</a:t>
            </a:r>
          </a:p>
        </p:txBody>
      </p:sp>
    </p:spTree>
    <p:extLst>
      <p:ext uri="{BB962C8B-B14F-4D97-AF65-F5344CB8AC3E}">
        <p14:creationId xmlns:p14="http://schemas.microsoft.com/office/powerpoint/2010/main" val="2798227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B9DA0-94FD-0EAE-BB6D-1C7E75AEFB0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8E40BD6-C34F-5AD1-ABFF-9512A1265F06}"/>
              </a:ext>
            </a:extLst>
          </p:cNvPr>
          <p:cNvSpPr txBox="1"/>
          <p:nvPr/>
        </p:nvSpPr>
        <p:spPr>
          <a:xfrm>
            <a:off x="377072" y="205403"/>
            <a:ext cx="10840825" cy="523220"/>
          </a:xfrm>
          <a:prstGeom prst="rect">
            <a:avLst/>
          </a:prstGeom>
          <a:noFill/>
        </p:spPr>
        <p:txBody>
          <a:bodyPr wrap="square" rtlCol="0">
            <a:spAutoFit/>
          </a:bodyPr>
          <a:lstStyle/>
          <a:p>
            <a:r>
              <a:rPr lang="en-US" sz="2800" dirty="0"/>
              <a:t>Optimized Random Forest Classifier for Imbalanced Dataset Prediction</a:t>
            </a:r>
            <a:endParaRPr lang="en-IN" sz="2800" dirty="0"/>
          </a:p>
        </p:txBody>
      </p:sp>
      <p:cxnSp>
        <p:nvCxnSpPr>
          <p:cNvPr id="4" name="Straight Connector 3">
            <a:extLst>
              <a:ext uri="{FF2B5EF4-FFF2-40B4-BE49-F238E27FC236}">
                <a16:creationId xmlns:a16="http://schemas.microsoft.com/office/drawing/2014/main" id="{A167F394-D425-FE12-B4F6-55BD7B0314C4}"/>
              </a:ext>
            </a:extLst>
          </p:cNvPr>
          <p:cNvCxnSpPr>
            <a:cxnSpLocks/>
          </p:cNvCxnSpPr>
          <p:nvPr/>
        </p:nvCxnSpPr>
        <p:spPr>
          <a:xfrm>
            <a:off x="377072" y="801277"/>
            <a:ext cx="11151909"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347083AB-80A6-14A0-7811-273B5F1A5B75}"/>
              </a:ext>
            </a:extLst>
          </p:cNvPr>
          <p:cNvPicPr>
            <a:picLocks noChangeAspect="1"/>
          </p:cNvPicPr>
          <p:nvPr/>
        </p:nvPicPr>
        <p:blipFill>
          <a:blip r:embed="rId2">
            <a:extLst>
              <a:ext uri="{28A0092B-C50C-407E-A947-70E740481C1C}">
                <a14:useLocalDpi xmlns:a14="http://schemas.microsoft.com/office/drawing/2010/main" val="0"/>
              </a:ext>
            </a:extLst>
          </a:blip>
          <a:srcRect l="4948"/>
          <a:stretch/>
        </p:blipFill>
        <p:spPr>
          <a:xfrm>
            <a:off x="505762" y="1259114"/>
            <a:ext cx="11180475" cy="2822689"/>
          </a:xfrm>
          <a:prstGeom prst="rect">
            <a:avLst/>
          </a:prstGeom>
          <a:ln w="228600" cap="sq" cmpd="thickThin">
            <a:solidFill>
              <a:srgbClr val="000000"/>
            </a:solidFill>
            <a:prstDash val="solid"/>
            <a:miter lim="800000"/>
          </a:ln>
          <a:effectLst>
            <a:innerShdw blurRad="76200">
              <a:srgbClr val="000000"/>
            </a:innerShdw>
          </a:effectLst>
        </p:spPr>
      </p:pic>
      <p:sp>
        <p:nvSpPr>
          <p:cNvPr id="7" name="TextBox 6">
            <a:extLst>
              <a:ext uri="{FF2B5EF4-FFF2-40B4-BE49-F238E27FC236}">
                <a16:creationId xmlns:a16="http://schemas.microsoft.com/office/drawing/2014/main" id="{B40029DE-BDC2-0B53-6D11-E1194D92B4EA}"/>
              </a:ext>
            </a:extLst>
          </p:cNvPr>
          <p:cNvSpPr txBox="1"/>
          <p:nvPr/>
        </p:nvSpPr>
        <p:spPr>
          <a:xfrm>
            <a:off x="377072" y="4732256"/>
            <a:ext cx="11378153" cy="1200329"/>
          </a:xfrm>
          <a:prstGeom prst="rect">
            <a:avLst/>
          </a:prstGeom>
          <a:noFill/>
        </p:spPr>
        <p:txBody>
          <a:bodyPr wrap="square" rtlCol="0">
            <a:spAutoFit/>
          </a:bodyPr>
          <a:lstStyle/>
          <a:p>
            <a:r>
              <a:rPr lang="en-US" dirty="0"/>
              <a:t>Implemented a </a:t>
            </a:r>
            <a:r>
              <a:rPr lang="en-US" b="1" dirty="0"/>
              <a:t>Random Forest Classifier</a:t>
            </a:r>
            <a:r>
              <a:rPr lang="en-US" dirty="0"/>
              <a:t> to predict </a:t>
            </a:r>
            <a:r>
              <a:rPr lang="en-US" i="1" dirty="0"/>
              <a:t>incident gradient  </a:t>
            </a:r>
            <a:r>
              <a:rPr lang="en-US" dirty="0"/>
              <a:t>in an imbalanced dataset. Used </a:t>
            </a:r>
            <a:r>
              <a:rPr lang="en-US" b="1" dirty="0"/>
              <a:t>SMOTE</a:t>
            </a:r>
            <a:r>
              <a:rPr lang="en-US" dirty="0"/>
              <a:t> for handling class imbalance and optimized hyperparameters using </a:t>
            </a:r>
            <a:r>
              <a:rPr lang="en-US" b="1" dirty="0" err="1"/>
              <a:t>RandomizedSearchCV</a:t>
            </a:r>
            <a:r>
              <a:rPr lang="en-US" dirty="0"/>
              <a:t> with stratified cross-validation. Achieved 96% accuracy with strong F1-scores across all classes, as shown in the classification report and confusion matrix. Saved the best model as a pickle file for future use</a:t>
            </a:r>
            <a:endParaRPr lang="en-IN" dirty="0"/>
          </a:p>
        </p:txBody>
      </p:sp>
    </p:spTree>
    <p:extLst>
      <p:ext uri="{BB962C8B-B14F-4D97-AF65-F5344CB8AC3E}">
        <p14:creationId xmlns:p14="http://schemas.microsoft.com/office/powerpoint/2010/main" val="37762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E3AFA-1D9B-04A3-C9B6-712DF3E2C2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200CF13-331B-FEA4-A164-55CEF0FB7C0D}"/>
              </a:ext>
            </a:extLst>
          </p:cNvPr>
          <p:cNvSpPr txBox="1"/>
          <p:nvPr/>
        </p:nvSpPr>
        <p:spPr>
          <a:xfrm>
            <a:off x="377072" y="205403"/>
            <a:ext cx="10840825" cy="523220"/>
          </a:xfrm>
          <a:prstGeom prst="rect">
            <a:avLst/>
          </a:prstGeom>
          <a:noFill/>
        </p:spPr>
        <p:txBody>
          <a:bodyPr wrap="square" rtlCol="0">
            <a:spAutoFit/>
          </a:bodyPr>
          <a:lstStyle/>
          <a:p>
            <a:r>
              <a:rPr lang="en-US" sz="2800" dirty="0"/>
              <a:t>Test Data Evaluation of Optimized Random Forest Model</a:t>
            </a:r>
            <a:endParaRPr lang="en-IN" sz="2800" dirty="0"/>
          </a:p>
        </p:txBody>
      </p:sp>
      <p:cxnSp>
        <p:nvCxnSpPr>
          <p:cNvPr id="4" name="Straight Connector 3">
            <a:extLst>
              <a:ext uri="{FF2B5EF4-FFF2-40B4-BE49-F238E27FC236}">
                <a16:creationId xmlns:a16="http://schemas.microsoft.com/office/drawing/2014/main" id="{5E753340-EA8D-C8FF-E3BD-02BD7AD3A9A3}"/>
              </a:ext>
            </a:extLst>
          </p:cNvPr>
          <p:cNvCxnSpPr>
            <a:cxnSpLocks/>
          </p:cNvCxnSpPr>
          <p:nvPr/>
        </p:nvCxnSpPr>
        <p:spPr>
          <a:xfrm>
            <a:off x="377072" y="801277"/>
            <a:ext cx="11151909"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pic>
        <p:nvPicPr>
          <p:cNvPr id="9" name="Picture 8">
            <a:extLst>
              <a:ext uri="{FF2B5EF4-FFF2-40B4-BE49-F238E27FC236}">
                <a16:creationId xmlns:a16="http://schemas.microsoft.com/office/drawing/2014/main" id="{5EB5DA26-CA72-61A1-AF4A-DDF9287EF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072" y="1161084"/>
            <a:ext cx="6992326" cy="4466711"/>
          </a:xfrm>
          <a:prstGeom prst="rect">
            <a:avLst/>
          </a:prstGeom>
          <a:ln w="228600" cap="sq" cmpd="thickThin">
            <a:solidFill>
              <a:srgbClr val="000000"/>
            </a:solidFill>
            <a:prstDash val="solid"/>
            <a:miter lim="800000"/>
          </a:ln>
          <a:effectLst>
            <a:innerShdw blurRad="76200">
              <a:srgbClr val="000000"/>
            </a:innerShdw>
          </a:effectLst>
        </p:spPr>
      </p:pic>
      <p:sp>
        <p:nvSpPr>
          <p:cNvPr id="10" name="Rectangle: Rounded Corners 9">
            <a:extLst>
              <a:ext uri="{FF2B5EF4-FFF2-40B4-BE49-F238E27FC236}">
                <a16:creationId xmlns:a16="http://schemas.microsoft.com/office/drawing/2014/main" id="{AEB2E670-7264-222B-470B-81E4EB5B7779}"/>
              </a:ext>
            </a:extLst>
          </p:cNvPr>
          <p:cNvSpPr/>
          <p:nvPr/>
        </p:nvSpPr>
        <p:spPr>
          <a:xfrm>
            <a:off x="8154186" y="873932"/>
            <a:ext cx="3751868" cy="5093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sz="1600" dirty="0">
                <a:solidFill>
                  <a:schemeClr val="tx1"/>
                </a:solidFill>
              </a:rPr>
              <a:t>Using the best model saved as a pickle file, the Random Forest Classifier was evaluated on test data, achieving an </a:t>
            </a:r>
            <a:r>
              <a:rPr lang="en-US" sz="1600" b="1" dirty="0">
                <a:solidFill>
                  <a:schemeClr val="tx1"/>
                </a:solidFill>
              </a:rPr>
              <a:t>overall accuracy of 88%</a:t>
            </a:r>
            <a:r>
              <a:rPr lang="en-US" sz="1600" dirty="0">
                <a:solidFill>
                  <a:schemeClr val="tx1"/>
                </a:solidFill>
              </a:rPr>
              <a:t>. </a:t>
            </a:r>
          </a:p>
          <a:p>
            <a:pPr marL="285750" indent="-285750">
              <a:buFont typeface="Wingdings" panose="05000000000000000000" pitchFamily="2" charset="2"/>
              <a:buChar char="ü"/>
            </a:pPr>
            <a:r>
              <a:rPr lang="en-US" sz="1600" dirty="0">
                <a:solidFill>
                  <a:schemeClr val="tx1"/>
                </a:solidFill>
              </a:rPr>
              <a:t>The model performed well across all classes, with a </a:t>
            </a:r>
            <a:r>
              <a:rPr lang="en-US" sz="1600" b="1" dirty="0">
                <a:solidFill>
                  <a:schemeClr val="tx1"/>
                </a:solidFill>
              </a:rPr>
              <a:t>Macro F1-Score of 0.83</a:t>
            </a:r>
            <a:r>
              <a:rPr lang="en-US" sz="1600" dirty="0">
                <a:solidFill>
                  <a:schemeClr val="tx1"/>
                </a:solidFill>
              </a:rPr>
              <a:t>, </a:t>
            </a:r>
            <a:r>
              <a:rPr lang="en-US" sz="1600" b="1" dirty="0">
                <a:solidFill>
                  <a:schemeClr val="tx1"/>
                </a:solidFill>
              </a:rPr>
              <a:t>Macro Precision of 0.80</a:t>
            </a:r>
            <a:r>
              <a:rPr lang="en-US" sz="1600" dirty="0">
                <a:solidFill>
                  <a:schemeClr val="tx1"/>
                </a:solidFill>
              </a:rPr>
              <a:t>, and </a:t>
            </a:r>
            <a:r>
              <a:rPr lang="en-US" sz="1600" b="1" dirty="0">
                <a:solidFill>
                  <a:schemeClr val="tx1"/>
                </a:solidFill>
              </a:rPr>
              <a:t>Macro Recall of 0.89</a:t>
            </a:r>
            <a:r>
              <a:rPr lang="en-US" sz="1600" dirty="0">
                <a:solidFill>
                  <a:schemeClr val="tx1"/>
                </a:solidFill>
              </a:rPr>
              <a:t>, indicating balanced performance in predicting multiple classes. </a:t>
            </a:r>
          </a:p>
          <a:p>
            <a:pPr marL="285750" indent="-285750">
              <a:buFont typeface="Wingdings" panose="05000000000000000000" pitchFamily="2" charset="2"/>
              <a:buChar char="ü"/>
            </a:pPr>
            <a:r>
              <a:rPr lang="en-US" sz="1600" dirty="0">
                <a:solidFill>
                  <a:schemeClr val="tx1"/>
                </a:solidFill>
              </a:rPr>
              <a:t>The classification report highlights high recall for class 0 and excellent precision for class 2, showcasing the model's ability to handle imbalanced test data effectively.</a:t>
            </a:r>
            <a:endParaRPr lang="en-IN" sz="1600" dirty="0">
              <a:solidFill>
                <a:schemeClr val="tx1"/>
              </a:solidFill>
            </a:endParaRPr>
          </a:p>
        </p:txBody>
      </p:sp>
    </p:spTree>
    <p:extLst>
      <p:ext uri="{BB962C8B-B14F-4D97-AF65-F5344CB8AC3E}">
        <p14:creationId xmlns:p14="http://schemas.microsoft.com/office/powerpoint/2010/main" val="941872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07153-D5D2-0392-F5B9-13DC5B30616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5F5BD90-AC03-4346-D41E-DBFEA5BF62D9}"/>
              </a:ext>
            </a:extLst>
          </p:cNvPr>
          <p:cNvSpPr txBox="1"/>
          <p:nvPr/>
        </p:nvSpPr>
        <p:spPr>
          <a:xfrm>
            <a:off x="1055802" y="235670"/>
            <a:ext cx="10162095" cy="523220"/>
          </a:xfrm>
          <a:prstGeom prst="rect">
            <a:avLst/>
          </a:prstGeom>
          <a:noFill/>
        </p:spPr>
        <p:txBody>
          <a:bodyPr wrap="square" rtlCol="0">
            <a:spAutoFit/>
          </a:bodyPr>
          <a:lstStyle/>
          <a:p>
            <a:r>
              <a:rPr lang="en-IN" sz="2800" dirty="0"/>
              <a:t>CHALLENGES ,SOLUTIONS,LEARNINGS</a:t>
            </a:r>
          </a:p>
        </p:txBody>
      </p:sp>
      <p:cxnSp>
        <p:nvCxnSpPr>
          <p:cNvPr id="4" name="Straight Connector 3">
            <a:extLst>
              <a:ext uri="{FF2B5EF4-FFF2-40B4-BE49-F238E27FC236}">
                <a16:creationId xmlns:a16="http://schemas.microsoft.com/office/drawing/2014/main" id="{21FA52C0-9534-63C3-AA61-A8CFA498E9C3}"/>
              </a:ext>
            </a:extLst>
          </p:cNvPr>
          <p:cNvCxnSpPr/>
          <p:nvPr/>
        </p:nvCxnSpPr>
        <p:spPr>
          <a:xfrm>
            <a:off x="1055802" y="886118"/>
            <a:ext cx="9851010"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AD3B9B76-810B-029F-016D-D6E640900867}"/>
              </a:ext>
            </a:extLst>
          </p:cNvPr>
          <p:cNvSpPr txBox="1"/>
          <p:nvPr/>
        </p:nvSpPr>
        <p:spPr>
          <a:xfrm>
            <a:off x="900259" y="1070189"/>
            <a:ext cx="10930379" cy="3354765"/>
          </a:xfrm>
          <a:prstGeom prst="rect">
            <a:avLst/>
          </a:prstGeom>
          <a:noFill/>
        </p:spPr>
        <p:txBody>
          <a:bodyPr wrap="square" rtlCol="0">
            <a:spAutoFit/>
          </a:bodyPr>
          <a:lstStyle/>
          <a:p>
            <a:pPr marL="285750" indent="-285750">
              <a:buFont typeface="Wingdings" panose="05000000000000000000" pitchFamily="2" charset="2"/>
              <a:buChar char="ü"/>
            </a:pPr>
            <a:r>
              <a:rPr lang="en-IN" dirty="0"/>
              <a:t>Challenges:</a:t>
            </a:r>
          </a:p>
          <a:p>
            <a:pPr marL="742950" lvl="1" indent="-285750">
              <a:buFont typeface="Arial" panose="020B0604020202020204" pitchFamily="34" charset="0"/>
              <a:buChar char="•"/>
            </a:pPr>
            <a:r>
              <a:rPr lang="en-US" sz="1600" dirty="0"/>
              <a:t>Preparing the data for effective training, including handling missing values, outliers, and resampling, required careful attention</a:t>
            </a:r>
          </a:p>
          <a:p>
            <a:pPr marL="742950" lvl="1" indent="-285750">
              <a:buFont typeface="Arial" panose="020B0604020202020204" pitchFamily="34" charset="0"/>
              <a:buChar char="•"/>
            </a:pPr>
            <a:r>
              <a:rPr lang="en-US" sz="1600" dirty="0"/>
              <a:t>Optimizing the Random Forest hyperparameters with a large search space and limited computational resources was time-consuming</a:t>
            </a:r>
          </a:p>
          <a:p>
            <a:pPr marL="742950" lvl="1" indent="-285750">
              <a:buFont typeface="Arial" panose="020B0604020202020204" pitchFamily="34" charset="0"/>
              <a:buChar char="•"/>
            </a:pPr>
            <a:r>
              <a:rPr lang="en-US" sz="1600" dirty="0"/>
              <a:t>The Random Forest model, coupled with SMOTE and cross-validation, resulted in extended training durations</a:t>
            </a:r>
          </a:p>
          <a:p>
            <a:pPr marL="285750" indent="-285750">
              <a:buFont typeface="Wingdings" panose="05000000000000000000" pitchFamily="2" charset="2"/>
              <a:buChar char="ü"/>
            </a:pPr>
            <a:r>
              <a:rPr lang="en-IN" dirty="0"/>
              <a:t>Solutions</a:t>
            </a:r>
          </a:p>
          <a:p>
            <a:pPr marL="742950" lvl="1" indent="-285750">
              <a:buFont typeface="Arial" panose="020B0604020202020204" pitchFamily="34" charset="0"/>
              <a:buChar char="•"/>
            </a:pPr>
            <a:r>
              <a:rPr lang="en-US" sz="1600" dirty="0"/>
              <a:t>Implemented </a:t>
            </a:r>
            <a:r>
              <a:rPr lang="en-US" sz="1600" b="1" dirty="0"/>
              <a:t>SMOTE (Synthetic Minority Oversampling Technique)</a:t>
            </a:r>
            <a:r>
              <a:rPr lang="en-US" sz="1600" dirty="0"/>
              <a:t> to balance the training dataset, ensuring fair representation of all classes</a:t>
            </a:r>
          </a:p>
          <a:p>
            <a:pPr marL="742950" lvl="1" indent="-285750">
              <a:buFont typeface="Arial" panose="020B0604020202020204" pitchFamily="34" charset="0"/>
              <a:buChar char="•"/>
            </a:pPr>
            <a:r>
              <a:rPr lang="en-US" sz="1600" dirty="0"/>
              <a:t>Used </a:t>
            </a:r>
            <a:r>
              <a:rPr lang="en-US" sz="1600" b="1" dirty="0" err="1"/>
              <a:t>RandomizedSearchCV</a:t>
            </a:r>
            <a:r>
              <a:rPr lang="en-US" sz="1600" dirty="0"/>
              <a:t> with a focused parameter grid and reduced iterations, leveraging </a:t>
            </a:r>
            <a:r>
              <a:rPr lang="en-US" sz="1600" b="1" dirty="0" err="1"/>
              <a:t>StratifiedKFold</a:t>
            </a:r>
            <a:r>
              <a:rPr lang="en-US" sz="1600" dirty="0"/>
              <a:t> to optimize performance efficiently</a:t>
            </a:r>
            <a:endParaRPr lang="en-IN" sz="1600" dirty="0"/>
          </a:p>
          <a:p>
            <a:pPr marL="742950" lvl="1" indent="-285750">
              <a:buFont typeface="Arial" panose="020B0604020202020204" pitchFamily="34" charset="0"/>
              <a:buChar char="•"/>
            </a:pPr>
            <a:r>
              <a:rPr lang="en-US" sz="1600" dirty="0"/>
              <a:t>Reduced the number of trees and limited the parameter grid to manage computational complexity while maintaining performance</a:t>
            </a:r>
            <a:endParaRPr lang="en-US" sz="1200" dirty="0"/>
          </a:p>
        </p:txBody>
      </p:sp>
      <p:sp>
        <p:nvSpPr>
          <p:cNvPr id="8" name="TextBox 7">
            <a:extLst>
              <a:ext uri="{FF2B5EF4-FFF2-40B4-BE49-F238E27FC236}">
                <a16:creationId xmlns:a16="http://schemas.microsoft.com/office/drawing/2014/main" id="{90AF98E5-3BA8-980E-9155-876E11F3945F}"/>
              </a:ext>
            </a:extLst>
          </p:cNvPr>
          <p:cNvSpPr txBox="1"/>
          <p:nvPr/>
        </p:nvSpPr>
        <p:spPr>
          <a:xfrm>
            <a:off x="900259" y="4372039"/>
            <a:ext cx="10807831" cy="1600438"/>
          </a:xfrm>
          <a:prstGeom prst="rect">
            <a:avLst/>
          </a:prstGeom>
          <a:noFill/>
        </p:spPr>
        <p:txBody>
          <a:bodyPr wrap="square" rtlCol="0">
            <a:spAutoFit/>
          </a:bodyPr>
          <a:lstStyle/>
          <a:p>
            <a:pPr marL="285750" indent="-285750">
              <a:buFont typeface="Wingdings" panose="05000000000000000000" pitchFamily="2" charset="2"/>
              <a:buChar char="ü"/>
            </a:pPr>
            <a:r>
              <a:rPr lang="en-IN" dirty="0"/>
              <a:t>Learnings.</a:t>
            </a:r>
          </a:p>
          <a:p>
            <a:pPr marL="742950" lvl="1" indent="-285750">
              <a:buFont typeface="Arial" panose="020B0604020202020204" pitchFamily="34" charset="0"/>
              <a:buChar char="•"/>
            </a:pPr>
            <a:r>
              <a:rPr lang="en-US" sz="1600" dirty="0"/>
              <a:t>Importance of Handling Imbalanced Data</a:t>
            </a:r>
          </a:p>
          <a:p>
            <a:pPr marL="742950" lvl="1" indent="-285750">
              <a:buFont typeface="Arial" panose="020B0604020202020204" pitchFamily="34" charset="0"/>
              <a:buChar char="•"/>
            </a:pPr>
            <a:r>
              <a:rPr lang="en-IN" sz="1600" dirty="0"/>
              <a:t>Hyperparameter Tuning Strategies.</a:t>
            </a:r>
            <a:endParaRPr lang="en-US" sz="1600" dirty="0"/>
          </a:p>
          <a:p>
            <a:pPr marL="742950" lvl="1" indent="-285750">
              <a:buFont typeface="Arial" panose="020B0604020202020204" pitchFamily="34" charset="0"/>
              <a:buChar char="•"/>
            </a:pPr>
            <a:r>
              <a:rPr lang="en-IN" sz="1600" dirty="0"/>
              <a:t>Time and Resource Management</a:t>
            </a:r>
            <a:r>
              <a:rPr lang="en-US" sz="1600" dirty="0"/>
              <a:t>.</a:t>
            </a:r>
          </a:p>
          <a:p>
            <a:pPr marL="742950" lvl="1" indent="-285750">
              <a:buFont typeface="Arial" panose="020B0604020202020204" pitchFamily="34" charset="0"/>
              <a:buChar char="•"/>
            </a:pPr>
            <a:r>
              <a:rPr lang="en-IN" sz="1600" dirty="0"/>
              <a:t>Model Evaluation Metrics</a:t>
            </a:r>
            <a:endParaRPr lang="en-US" sz="1600" dirty="0"/>
          </a:p>
          <a:p>
            <a:endParaRPr lang="en-US" sz="1400" dirty="0"/>
          </a:p>
        </p:txBody>
      </p:sp>
    </p:spTree>
    <p:extLst>
      <p:ext uri="{BB962C8B-B14F-4D97-AF65-F5344CB8AC3E}">
        <p14:creationId xmlns:p14="http://schemas.microsoft.com/office/powerpoint/2010/main" val="1441537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52522-03B6-BC40-8EEA-1F7F47A57A8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919984E-3671-4BE3-ADC3-64B8515C6450}"/>
              </a:ext>
            </a:extLst>
          </p:cNvPr>
          <p:cNvSpPr txBox="1"/>
          <p:nvPr/>
        </p:nvSpPr>
        <p:spPr>
          <a:xfrm>
            <a:off x="1055802" y="838986"/>
            <a:ext cx="10162095" cy="523220"/>
          </a:xfrm>
          <a:prstGeom prst="rect">
            <a:avLst/>
          </a:prstGeom>
          <a:noFill/>
        </p:spPr>
        <p:txBody>
          <a:bodyPr wrap="square" rtlCol="0">
            <a:spAutoFit/>
          </a:bodyPr>
          <a:lstStyle/>
          <a:p>
            <a:r>
              <a:rPr lang="en-IN" sz="2800" dirty="0"/>
              <a:t>CONCLUSION.</a:t>
            </a:r>
          </a:p>
        </p:txBody>
      </p:sp>
      <p:cxnSp>
        <p:nvCxnSpPr>
          <p:cNvPr id="4" name="Straight Connector 3">
            <a:extLst>
              <a:ext uri="{FF2B5EF4-FFF2-40B4-BE49-F238E27FC236}">
                <a16:creationId xmlns:a16="http://schemas.microsoft.com/office/drawing/2014/main" id="{141BD850-27AD-F74C-B621-899722E67198}"/>
              </a:ext>
            </a:extLst>
          </p:cNvPr>
          <p:cNvCxnSpPr/>
          <p:nvPr/>
        </p:nvCxnSpPr>
        <p:spPr>
          <a:xfrm>
            <a:off x="1055802" y="1508287"/>
            <a:ext cx="9851010"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AD896752-5C96-FB12-4EB7-3836B7396E07}"/>
              </a:ext>
            </a:extLst>
          </p:cNvPr>
          <p:cNvSpPr txBox="1"/>
          <p:nvPr/>
        </p:nvSpPr>
        <p:spPr>
          <a:xfrm>
            <a:off x="900260" y="1800450"/>
            <a:ext cx="9851010" cy="2585323"/>
          </a:xfrm>
          <a:prstGeom prst="rect">
            <a:avLst/>
          </a:prstGeom>
          <a:noFill/>
        </p:spPr>
        <p:txBody>
          <a:bodyPr wrap="square" rtlCol="0">
            <a:spAutoFit/>
          </a:bodyPr>
          <a:lstStyle/>
          <a:p>
            <a:pPr marL="742950" lvl="1" indent="-285750">
              <a:buFont typeface="Arial" panose="020B0604020202020204" pitchFamily="34" charset="0"/>
              <a:buChar char="•"/>
            </a:pPr>
            <a:r>
              <a:rPr lang="en-US" dirty="0"/>
              <a:t>The Microsoft project was a comprehensive learning experience in tackling real-world challenges in machine learning. By addressing issues such as class imbalance, hyperparameter tuning, and ensuring generalization, the project demonstrated the practical application of advanced techniques like </a:t>
            </a:r>
            <a:r>
              <a:rPr lang="en-US" b="1" dirty="0"/>
              <a:t>SMOTE</a:t>
            </a:r>
            <a:r>
              <a:rPr lang="en-US" dirty="0"/>
              <a:t> and </a:t>
            </a:r>
            <a:r>
              <a:rPr lang="en-US" b="1" dirty="0" err="1"/>
              <a:t>RandomizedSearchCV</a:t>
            </a:r>
            <a:r>
              <a:rPr lang="en-US" dirty="0"/>
              <a:t>. The optimized Random Forest model achieved impressive performance metrics, reflecting its robustness and reliability for multi-class classification tasks. Through this process, I enhanced my understanding of handling imbalanced datasets, fine-tuning models, and deploying them efficiently. This project solidified my technical expertise and problem-solving skills, preparing me for future challenges in machine learning and data science</a:t>
            </a:r>
            <a:endParaRPr lang="en-IN" b="1" dirty="0"/>
          </a:p>
        </p:txBody>
      </p:sp>
    </p:spTree>
    <p:extLst>
      <p:ext uri="{BB962C8B-B14F-4D97-AF65-F5344CB8AC3E}">
        <p14:creationId xmlns:p14="http://schemas.microsoft.com/office/powerpoint/2010/main" val="953801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E8A2A-26DD-EE19-7A91-C3E5EAEF7D8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86D0A93-498F-509E-FB38-CC27967BE883}"/>
              </a:ext>
            </a:extLst>
          </p:cNvPr>
          <p:cNvSpPr txBox="1"/>
          <p:nvPr/>
        </p:nvSpPr>
        <p:spPr>
          <a:xfrm>
            <a:off x="1734532" y="1734532"/>
            <a:ext cx="8314441" cy="2123658"/>
          </a:xfrm>
          <a:prstGeom prst="rect">
            <a:avLst/>
          </a:prstGeom>
          <a:noFill/>
        </p:spPr>
        <p:txBody>
          <a:bodyPr wrap="square" rtlCol="0">
            <a:spAutoFit/>
          </a:bodyPr>
          <a:lstStyle/>
          <a:p>
            <a:pPr algn="ctr"/>
            <a:r>
              <a:rPr lang="en-IN"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a:t>
            </a:r>
          </a:p>
          <a:p>
            <a:pPr algn="ctr"/>
            <a:r>
              <a:rPr lang="en-IN"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YOU </a:t>
            </a:r>
          </a:p>
        </p:txBody>
      </p:sp>
    </p:spTree>
    <p:extLst>
      <p:ext uri="{BB962C8B-B14F-4D97-AF65-F5344CB8AC3E}">
        <p14:creationId xmlns:p14="http://schemas.microsoft.com/office/powerpoint/2010/main" val="303016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D7724-305D-5B8E-0E9F-6F1C1E315E22}"/>
              </a:ext>
            </a:extLst>
          </p:cNvPr>
          <p:cNvSpPr>
            <a:spLocks noGrp="1"/>
          </p:cNvSpPr>
          <p:nvPr>
            <p:ph type="title"/>
          </p:nvPr>
        </p:nvSpPr>
        <p:spPr>
          <a:xfrm>
            <a:off x="1391749" y="1120906"/>
            <a:ext cx="9601196" cy="541498"/>
          </a:xfrm>
        </p:spPr>
        <p:txBody>
          <a:bodyPr/>
          <a:lstStyle/>
          <a:p>
            <a:pPr algn="l"/>
            <a:r>
              <a:rPr lang="en-IN" dirty="0"/>
              <a:t>OBJECTIVE</a:t>
            </a:r>
          </a:p>
        </p:txBody>
      </p:sp>
      <p:sp>
        <p:nvSpPr>
          <p:cNvPr id="3" name="Content Placeholder 2">
            <a:extLst>
              <a:ext uri="{FF2B5EF4-FFF2-40B4-BE49-F238E27FC236}">
                <a16:creationId xmlns:a16="http://schemas.microsoft.com/office/drawing/2014/main" id="{01370476-34AE-E399-1589-F800D838768D}"/>
              </a:ext>
            </a:extLst>
          </p:cNvPr>
          <p:cNvSpPr>
            <a:spLocks noGrp="1"/>
          </p:cNvSpPr>
          <p:nvPr>
            <p:ph idx="1"/>
          </p:nvPr>
        </p:nvSpPr>
        <p:spPr/>
        <p:txBody>
          <a:bodyPr>
            <a:normAutofit fontScale="77500" lnSpcReduction="20000"/>
          </a:bodyPr>
          <a:lstStyle/>
          <a:p>
            <a:r>
              <a:rPr lang="en-IN" b="1" dirty="0"/>
              <a:t>Goal.</a:t>
            </a:r>
          </a:p>
          <a:p>
            <a:pPr>
              <a:buFont typeface="Wingdings" panose="05000000000000000000" pitchFamily="2" charset="2"/>
              <a:buChar char="q"/>
            </a:pPr>
            <a:r>
              <a:rPr lang="en-US" dirty="0"/>
              <a:t>To develop a robust machine learning model that accurately predicts the triage grade of cybersecurity incidents (TP, BP, FP), enhancing the efficiency of Security Operation Centers (SOCs) and supporting guided response systems in prioritizing and mitigating threats effectively.</a:t>
            </a:r>
          </a:p>
          <a:p>
            <a:r>
              <a:rPr lang="en-IN" b="1" dirty="0"/>
              <a:t>Industry.</a:t>
            </a:r>
          </a:p>
          <a:p>
            <a:pPr>
              <a:buFont typeface="Wingdings" panose="05000000000000000000" pitchFamily="2" charset="2"/>
              <a:buChar char="q"/>
            </a:pPr>
            <a:r>
              <a:rPr lang="en-US" dirty="0"/>
              <a:t>Utilize the GUIDE dataset to preprocess data, handle class imbalances, and train a classification model evaluated using macro-F1 score, precision, and recall, ensuring reliable predictions for real-world cybersecurity applications.</a:t>
            </a:r>
          </a:p>
          <a:p>
            <a:r>
              <a:rPr lang="en-IN" b="1" dirty="0"/>
              <a:t>Key Deliverables</a:t>
            </a:r>
          </a:p>
          <a:p>
            <a:pPr>
              <a:buFont typeface="Wingdings" panose="05000000000000000000" pitchFamily="2" charset="2"/>
              <a:buChar char="q"/>
            </a:pPr>
            <a:r>
              <a:rPr lang="en-US" dirty="0"/>
              <a:t>A high-performing model capable of triaging incidents, comprehensive analysis and documentation of the process, and actionable recommendations for integration into SOC workflows.</a:t>
            </a:r>
            <a:endParaRPr lang="en-IN" dirty="0"/>
          </a:p>
        </p:txBody>
      </p:sp>
    </p:spTree>
    <p:extLst>
      <p:ext uri="{BB962C8B-B14F-4D97-AF65-F5344CB8AC3E}">
        <p14:creationId xmlns:p14="http://schemas.microsoft.com/office/powerpoint/2010/main" val="1200640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65180E-E6BA-BAA3-54B6-9E4E525D6D44}"/>
              </a:ext>
            </a:extLst>
          </p:cNvPr>
          <p:cNvSpPr txBox="1"/>
          <p:nvPr/>
        </p:nvSpPr>
        <p:spPr>
          <a:xfrm>
            <a:off x="1055802" y="838986"/>
            <a:ext cx="10162095" cy="523220"/>
          </a:xfrm>
          <a:prstGeom prst="rect">
            <a:avLst/>
          </a:prstGeom>
          <a:noFill/>
        </p:spPr>
        <p:txBody>
          <a:bodyPr wrap="square" rtlCol="0">
            <a:spAutoFit/>
          </a:bodyPr>
          <a:lstStyle/>
          <a:p>
            <a:r>
              <a:rPr lang="en-IN" sz="2800" dirty="0"/>
              <a:t>DATASET OVERVIEW</a:t>
            </a:r>
          </a:p>
        </p:txBody>
      </p:sp>
      <p:cxnSp>
        <p:nvCxnSpPr>
          <p:cNvPr id="4" name="Straight Connector 3">
            <a:extLst>
              <a:ext uri="{FF2B5EF4-FFF2-40B4-BE49-F238E27FC236}">
                <a16:creationId xmlns:a16="http://schemas.microsoft.com/office/drawing/2014/main" id="{3E1BF595-8106-9CBA-AF79-1744D94BC456}"/>
              </a:ext>
            </a:extLst>
          </p:cNvPr>
          <p:cNvCxnSpPr/>
          <p:nvPr/>
        </p:nvCxnSpPr>
        <p:spPr>
          <a:xfrm>
            <a:off x="1055802" y="1508287"/>
            <a:ext cx="9851010"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63066BCB-5D10-1A53-09E4-54C8BEAE464E}"/>
              </a:ext>
            </a:extLst>
          </p:cNvPr>
          <p:cNvSpPr txBox="1"/>
          <p:nvPr/>
        </p:nvSpPr>
        <p:spPr>
          <a:xfrm>
            <a:off x="904973" y="1791093"/>
            <a:ext cx="10162095" cy="3970318"/>
          </a:xfrm>
          <a:prstGeom prst="rect">
            <a:avLst/>
          </a:prstGeom>
          <a:noFill/>
        </p:spPr>
        <p:txBody>
          <a:bodyPr wrap="square" rtlCol="0">
            <a:spAutoFit/>
          </a:bodyPr>
          <a:lstStyle/>
          <a:p>
            <a:r>
              <a:rPr lang="en-US" dirty="0"/>
              <a:t>The dataset, called </a:t>
            </a:r>
            <a:r>
              <a:rPr lang="en-US" b="1" dirty="0"/>
              <a:t>GUIDE</a:t>
            </a:r>
            <a:r>
              <a:rPr lang="en-US" dirty="0"/>
              <a:t>, is designed to support the classification of cybersecurity incidents into triage grades: True Positive (TP), Benign Positive (BP), and False Positive (FP). It consists of hierarchical data across three levels: </a:t>
            </a:r>
          </a:p>
          <a:p>
            <a:endParaRPr lang="en-US" dirty="0"/>
          </a:p>
          <a:p>
            <a:pPr>
              <a:buFont typeface="+mj-lt"/>
              <a:buAutoNum type="arabicPeriod"/>
            </a:pPr>
            <a:r>
              <a:rPr lang="en-US" b="1" dirty="0"/>
              <a:t>Evidence Level:</a:t>
            </a:r>
            <a:r>
              <a:rPr lang="en-US" dirty="0"/>
              <a:t> Contains granular details like IP addresses, email, and user metadata supporting an alert.</a:t>
            </a:r>
          </a:p>
          <a:p>
            <a:pPr>
              <a:buFont typeface="+mj-lt"/>
              <a:buAutoNum type="arabicPeriod"/>
            </a:pPr>
            <a:r>
              <a:rPr lang="en-US" b="1" dirty="0"/>
              <a:t>Alert Level:</a:t>
            </a:r>
            <a:r>
              <a:rPr lang="en-US" dirty="0"/>
              <a:t> Consolidates multiple pieces of evidence to signify potential security incidents, providing broader context.</a:t>
            </a:r>
          </a:p>
          <a:p>
            <a:pPr>
              <a:buFont typeface="+mj-lt"/>
              <a:buAutoNum type="arabicPeriod"/>
            </a:pPr>
            <a:r>
              <a:rPr lang="en-US" b="1" dirty="0"/>
              <a:t>Incident Level:</a:t>
            </a:r>
            <a:r>
              <a:rPr lang="en-US" dirty="0"/>
              <a:t> Aggregates one or more alerts, representing a cohesive narrative of a potential breach or threat.</a:t>
            </a:r>
          </a:p>
          <a:p>
            <a:r>
              <a:rPr lang="en-US" dirty="0"/>
              <a:t>The dataset includes 8 lakh triage-annotated incidents with 45 features, labels, and unique identifiers. It is split into a training set (70%) and a test set (30%), stratified by triage grades, </a:t>
            </a:r>
            <a:r>
              <a:rPr lang="en-US" dirty="0" err="1"/>
              <a:t>OrgId</a:t>
            </a:r>
            <a:r>
              <a:rPr lang="en-US" dirty="0"/>
              <a:t>, and </a:t>
            </a:r>
            <a:r>
              <a:rPr lang="en-US" dirty="0" err="1"/>
              <a:t>DetectorId</a:t>
            </a:r>
            <a:r>
              <a:rPr lang="en-US" dirty="0"/>
              <a:t> to ensure consistency and relevance in model training and testing.</a:t>
            </a:r>
          </a:p>
          <a:p>
            <a:endParaRPr lang="en-IN" dirty="0"/>
          </a:p>
        </p:txBody>
      </p:sp>
    </p:spTree>
    <p:extLst>
      <p:ext uri="{BB962C8B-B14F-4D97-AF65-F5344CB8AC3E}">
        <p14:creationId xmlns:p14="http://schemas.microsoft.com/office/powerpoint/2010/main" val="280854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957F61-F8B5-386F-0E38-59C65A2B2CC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D591568-8E07-F15D-36A0-807385FD3D93}"/>
              </a:ext>
            </a:extLst>
          </p:cNvPr>
          <p:cNvSpPr txBox="1"/>
          <p:nvPr/>
        </p:nvSpPr>
        <p:spPr>
          <a:xfrm>
            <a:off x="622168" y="228688"/>
            <a:ext cx="10162095" cy="523220"/>
          </a:xfrm>
          <a:prstGeom prst="rect">
            <a:avLst/>
          </a:prstGeom>
          <a:noFill/>
        </p:spPr>
        <p:txBody>
          <a:bodyPr wrap="square" rtlCol="0">
            <a:spAutoFit/>
          </a:bodyPr>
          <a:lstStyle/>
          <a:p>
            <a:r>
              <a:rPr lang="en-IN" sz="2800" dirty="0"/>
              <a:t>DATA CLEANING AND PREPROCESSING</a:t>
            </a:r>
          </a:p>
        </p:txBody>
      </p:sp>
      <p:cxnSp>
        <p:nvCxnSpPr>
          <p:cNvPr id="4" name="Straight Connector 3">
            <a:extLst>
              <a:ext uri="{FF2B5EF4-FFF2-40B4-BE49-F238E27FC236}">
                <a16:creationId xmlns:a16="http://schemas.microsoft.com/office/drawing/2014/main" id="{9195625B-6EA4-FBA4-2E0C-ABADAC518DFE}"/>
              </a:ext>
            </a:extLst>
          </p:cNvPr>
          <p:cNvCxnSpPr>
            <a:cxnSpLocks/>
          </p:cNvCxnSpPr>
          <p:nvPr/>
        </p:nvCxnSpPr>
        <p:spPr>
          <a:xfrm>
            <a:off x="622168" y="886118"/>
            <a:ext cx="10407191"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sp>
        <p:nvSpPr>
          <p:cNvPr id="6" name="Content Placeholder 2">
            <a:extLst>
              <a:ext uri="{FF2B5EF4-FFF2-40B4-BE49-F238E27FC236}">
                <a16:creationId xmlns:a16="http://schemas.microsoft.com/office/drawing/2014/main" id="{5FEB6668-C516-8A9E-93D7-4ADF957CBDD4}"/>
              </a:ext>
            </a:extLst>
          </p:cNvPr>
          <p:cNvSpPr txBox="1">
            <a:spLocks/>
          </p:cNvSpPr>
          <p:nvPr/>
        </p:nvSpPr>
        <p:spPr>
          <a:xfrm>
            <a:off x="75415" y="1020329"/>
            <a:ext cx="12116586" cy="5347373"/>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457200" indent="-457200">
              <a:buFont typeface="+mj-lt"/>
              <a:buAutoNum type="arabicPeriod"/>
            </a:pPr>
            <a:r>
              <a:rPr lang="en-IN" sz="1600" b="1" dirty="0"/>
              <a:t>Handle Missing Values</a:t>
            </a:r>
          </a:p>
          <a:p>
            <a:pPr>
              <a:buFont typeface="Wingdings" panose="05000000000000000000" pitchFamily="2" charset="2"/>
              <a:buChar char="ü"/>
            </a:pPr>
            <a:r>
              <a:rPr lang="en-US" sz="1600" i="1" dirty="0"/>
              <a:t>Identify Missing Data: </a:t>
            </a:r>
          </a:p>
          <a:p>
            <a:pPr lvl="1">
              <a:buFont typeface="Wingdings" panose="05000000000000000000" pitchFamily="2" charset="2"/>
              <a:buChar char="§"/>
            </a:pPr>
            <a:r>
              <a:rPr lang="en-US" sz="1600" dirty="0"/>
              <a:t>Check for missing values in the dataset using methods like </a:t>
            </a:r>
            <a:r>
              <a:rPr lang="en-US" sz="1600" dirty="0" err="1"/>
              <a:t>isnull</a:t>
            </a:r>
            <a:r>
              <a:rPr lang="en-US" sz="1600" dirty="0"/>
              <a:t>() or info()</a:t>
            </a:r>
          </a:p>
          <a:p>
            <a:pPr>
              <a:buFont typeface="Wingdings" panose="05000000000000000000" pitchFamily="2" charset="2"/>
              <a:buChar char="ü"/>
            </a:pPr>
            <a:r>
              <a:rPr lang="en-IN" sz="1600" i="1" dirty="0"/>
              <a:t>Impute or Remove: </a:t>
            </a:r>
            <a:endParaRPr lang="en-US" sz="1600" i="1" dirty="0"/>
          </a:p>
          <a:p>
            <a:pPr lvl="1">
              <a:buFont typeface="Wingdings" panose="05000000000000000000" pitchFamily="2" charset="2"/>
              <a:buChar char="§"/>
            </a:pPr>
            <a:r>
              <a:rPr lang="en-US" sz="1600" dirty="0"/>
              <a:t>Use mean, median, or mode for numerical features</a:t>
            </a:r>
          </a:p>
          <a:p>
            <a:pPr lvl="1">
              <a:buFont typeface="Wingdings" panose="05000000000000000000" pitchFamily="2" charset="2"/>
              <a:buChar char="§"/>
            </a:pPr>
            <a:r>
              <a:rPr lang="en-US" sz="1600" dirty="0"/>
              <a:t>Drop rows or columns with excessive missing values, if justified</a:t>
            </a:r>
          </a:p>
          <a:p>
            <a:pPr marL="0" indent="0">
              <a:buNone/>
            </a:pPr>
            <a:r>
              <a:rPr lang="en-IN" sz="1600" dirty="0">
                <a:solidFill>
                  <a:srgbClr val="C00000"/>
                </a:solidFill>
              </a:rPr>
              <a:t>2.</a:t>
            </a:r>
            <a:r>
              <a:rPr lang="en-IN" sz="1600" dirty="0"/>
              <a:t>   </a:t>
            </a:r>
            <a:r>
              <a:rPr lang="en-IN" sz="1600" b="1" dirty="0"/>
              <a:t>Handle Duplicates</a:t>
            </a:r>
            <a:endParaRPr lang="en-US" sz="1600" b="1" dirty="0"/>
          </a:p>
          <a:p>
            <a:pPr>
              <a:buFont typeface="Wingdings" panose="05000000000000000000" pitchFamily="2" charset="2"/>
              <a:buChar char="ü"/>
            </a:pPr>
            <a:r>
              <a:rPr lang="en-US" sz="1600" dirty="0"/>
              <a:t>Identify and remove duplicate rows using </a:t>
            </a:r>
            <a:r>
              <a:rPr lang="en-US" sz="1600" dirty="0" err="1"/>
              <a:t>drop_duplicates</a:t>
            </a:r>
            <a:r>
              <a:rPr lang="en-US" sz="1600" dirty="0"/>
              <a:t>() </a:t>
            </a:r>
            <a:r>
              <a:rPr lang="en-IN" sz="1600" dirty="0"/>
              <a:t>to avoid redundant information.</a:t>
            </a:r>
          </a:p>
          <a:p>
            <a:pPr marL="0" indent="0">
              <a:buNone/>
            </a:pPr>
            <a:r>
              <a:rPr lang="en-IN" b="1" dirty="0"/>
              <a:t>3. </a:t>
            </a:r>
            <a:r>
              <a:rPr lang="en-IN" sz="1800" b="1" dirty="0"/>
              <a:t>Feature Engineering.</a:t>
            </a:r>
          </a:p>
          <a:p>
            <a:pPr marL="0" indent="0">
              <a:buNone/>
            </a:pPr>
            <a:r>
              <a:rPr lang="en-US" sz="1600" i="1" dirty="0"/>
              <a:t>Timestamp Features:</a:t>
            </a:r>
          </a:p>
          <a:p>
            <a:pPr>
              <a:buFont typeface="Wingdings" panose="05000000000000000000" pitchFamily="2" charset="2"/>
              <a:buChar char="ü"/>
            </a:pPr>
            <a:r>
              <a:rPr lang="en-US" sz="1600" dirty="0"/>
              <a:t>Extract time-based features (e.g., hour, day of the week, month) from timestamp columns</a:t>
            </a:r>
          </a:p>
          <a:p>
            <a:pPr marL="0" indent="0">
              <a:buNone/>
            </a:pPr>
            <a:r>
              <a:rPr lang="en-IN" sz="1600" i="1" dirty="0"/>
              <a:t>Correlation Analysis</a:t>
            </a:r>
            <a:endParaRPr lang="en-US" sz="1600" i="1" dirty="0"/>
          </a:p>
          <a:p>
            <a:pPr>
              <a:buFont typeface="Wingdings" panose="05000000000000000000" pitchFamily="2" charset="2"/>
              <a:buChar char="ü"/>
            </a:pPr>
            <a:r>
              <a:rPr lang="en-US" sz="1600" dirty="0"/>
              <a:t>Analyzed feature correlations using a heatmap and removed features with high inter-correlation (|correlation| &gt; 0.9) to reduce redundancy.</a:t>
            </a:r>
            <a:endParaRPr lang="en-IN" sz="1600" b="1" dirty="0"/>
          </a:p>
        </p:txBody>
      </p:sp>
    </p:spTree>
    <p:extLst>
      <p:ext uri="{BB962C8B-B14F-4D97-AF65-F5344CB8AC3E}">
        <p14:creationId xmlns:p14="http://schemas.microsoft.com/office/powerpoint/2010/main" val="2577854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3F829-0100-97B9-32D0-7F3C61B526D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2D985B8-06E2-E195-6EFE-DA24397B9198}"/>
              </a:ext>
            </a:extLst>
          </p:cNvPr>
          <p:cNvSpPr txBox="1"/>
          <p:nvPr/>
        </p:nvSpPr>
        <p:spPr>
          <a:xfrm>
            <a:off x="622168" y="228688"/>
            <a:ext cx="10162095" cy="523220"/>
          </a:xfrm>
          <a:prstGeom prst="rect">
            <a:avLst/>
          </a:prstGeom>
          <a:noFill/>
        </p:spPr>
        <p:txBody>
          <a:bodyPr wrap="square" rtlCol="0">
            <a:spAutoFit/>
          </a:bodyPr>
          <a:lstStyle/>
          <a:p>
            <a:r>
              <a:rPr lang="en-IN" sz="2800" dirty="0"/>
              <a:t>DATA CLEANING AND PREPROCESSING</a:t>
            </a:r>
          </a:p>
        </p:txBody>
      </p:sp>
      <p:cxnSp>
        <p:nvCxnSpPr>
          <p:cNvPr id="4" name="Straight Connector 3">
            <a:extLst>
              <a:ext uri="{FF2B5EF4-FFF2-40B4-BE49-F238E27FC236}">
                <a16:creationId xmlns:a16="http://schemas.microsoft.com/office/drawing/2014/main" id="{DCB3361E-AC67-3370-A625-9FF5CD243B50}"/>
              </a:ext>
            </a:extLst>
          </p:cNvPr>
          <p:cNvCxnSpPr>
            <a:cxnSpLocks/>
          </p:cNvCxnSpPr>
          <p:nvPr/>
        </p:nvCxnSpPr>
        <p:spPr>
          <a:xfrm>
            <a:off x="622168" y="886118"/>
            <a:ext cx="10407191"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sp>
        <p:nvSpPr>
          <p:cNvPr id="6" name="Content Placeholder 2">
            <a:extLst>
              <a:ext uri="{FF2B5EF4-FFF2-40B4-BE49-F238E27FC236}">
                <a16:creationId xmlns:a16="http://schemas.microsoft.com/office/drawing/2014/main" id="{6B584522-68C7-0F63-05B4-E21D84A1D806}"/>
              </a:ext>
            </a:extLst>
          </p:cNvPr>
          <p:cNvSpPr txBox="1">
            <a:spLocks/>
          </p:cNvSpPr>
          <p:nvPr/>
        </p:nvSpPr>
        <p:spPr>
          <a:xfrm>
            <a:off x="75415" y="1020329"/>
            <a:ext cx="12116586" cy="534737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IN" sz="1600" b="1" dirty="0"/>
              <a:t>4</a:t>
            </a:r>
            <a:r>
              <a:rPr lang="en-IN" sz="2000" b="1" dirty="0"/>
              <a:t>.   Encoding Categorical Variables</a:t>
            </a:r>
          </a:p>
          <a:p>
            <a:pPr>
              <a:buFont typeface="Wingdings" panose="05000000000000000000" pitchFamily="2" charset="2"/>
              <a:buChar char="ü"/>
            </a:pPr>
            <a:r>
              <a:rPr lang="en-US" sz="1800" dirty="0"/>
              <a:t>Use </a:t>
            </a:r>
            <a:r>
              <a:rPr lang="en-US" sz="1800" b="1" dirty="0"/>
              <a:t>One-Hot Encoding</a:t>
            </a:r>
            <a:r>
              <a:rPr lang="en-US" sz="1800" dirty="0"/>
              <a:t> for nominal categorical features with few categories</a:t>
            </a:r>
          </a:p>
          <a:p>
            <a:pPr>
              <a:buFont typeface="Wingdings" panose="05000000000000000000" pitchFamily="2" charset="2"/>
              <a:buChar char="ü"/>
            </a:pPr>
            <a:r>
              <a:rPr lang="en-US" sz="1800" dirty="0"/>
              <a:t>Use </a:t>
            </a:r>
            <a:r>
              <a:rPr lang="en-US" sz="1800" b="1" dirty="0"/>
              <a:t>Label Encoding</a:t>
            </a:r>
            <a:r>
              <a:rPr lang="en-US" sz="1800" dirty="0"/>
              <a:t> for ordinal features or categorical features with a high cardinality</a:t>
            </a:r>
            <a:endParaRPr lang="en-IN" sz="1800" dirty="0">
              <a:solidFill>
                <a:srgbClr val="C00000"/>
              </a:solidFill>
            </a:endParaRPr>
          </a:p>
          <a:p>
            <a:pPr marL="0" indent="0">
              <a:buNone/>
            </a:pPr>
            <a:r>
              <a:rPr lang="en-IN" sz="2000" b="1" dirty="0">
                <a:solidFill>
                  <a:srgbClr val="C00000"/>
                </a:solidFill>
              </a:rPr>
              <a:t>5.   </a:t>
            </a:r>
            <a:r>
              <a:rPr lang="en-IN" sz="2000" b="1" dirty="0"/>
              <a:t>Address Class Imbalance</a:t>
            </a:r>
          </a:p>
          <a:p>
            <a:pPr>
              <a:buFont typeface="Wingdings" panose="05000000000000000000" pitchFamily="2" charset="2"/>
              <a:buChar char="ü"/>
            </a:pPr>
            <a:r>
              <a:rPr lang="en-US" sz="1600" dirty="0"/>
              <a:t>Apply techniques like </a:t>
            </a:r>
            <a:r>
              <a:rPr lang="en-US" sz="1600" b="1" dirty="0"/>
              <a:t>SMOTE (Synthetic Minority Oversampling Technique)</a:t>
            </a:r>
            <a:r>
              <a:rPr lang="en-US" sz="1600" dirty="0"/>
              <a:t>, </a:t>
            </a:r>
            <a:r>
              <a:rPr lang="en-US" sz="1600" b="1" dirty="0"/>
              <a:t>class weighting</a:t>
            </a:r>
            <a:r>
              <a:rPr lang="en-US" sz="1600" dirty="0"/>
              <a:t>, or </a:t>
            </a:r>
            <a:r>
              <a:rPr lang="en-US" sz="1600" b="1" dirty="0" err="1"/>
              <a:t>undersampling</a:t>
            </a:r>
            <a:r>
              <a:rPr lang="en-US" sz="1600" dirty="0"/>
              <a:t> to balance the dataset</a:t>
            </a:r>
          </a:p>
          <a:p>
            <a:pPr marL="0" indent="0">
              <a:buNone/>
            </a:pPr>
            <a:r>
              <a:rPr lang="en-IN" sz="2000" b="1" dirty="0"/>
              <a:t>6.   Scaling and Normalization</a:t>
            </a:r>
          </a:p>
          <a:p>
            <a:pPr>
              <a:buFont typeface="Wingdings" panose="05000000000000000000" pitchFamily="2" charset="2"/>
              <a:buChar char="ü"/>
            </a:pPr>
            <a:r>
              <a:rPr lang="en-US" sz="2000" dirty="0"/>
              <a:t>I used </a:t>
            </a:r>
            <a:r>
              <a:rPr lang="en-US" sz="2000" b="1" dirty="0" err="1"/>
              <a:t>MinMaxScaler</a:t>
            </a:r>
            <a:r>
              <a:rPr lang="en-US" sz="2000" dirty="0"/>
              <a:t> to scale all numerical features to a range of [0, 1], ensuring that all features contribute equally during model training. </a:t>
            </a:r>
          </a:p>
          <a:p>
            <a:pPr>
              <a:buFont typeface="Wingdings" panose="05000000000000000000" pitchFamily="2" charset="2"/>
              <a:buChar char="ü"/>
            </a:pPr>
            <a:r>
              <a:rPr lang="en-US" sz="2000" dirty="0"/>
              <a:t>This normalization is particularly useful for algorithms sensitive to feature scales, such as distance-based models or gradient-based optimizers</a:t>
            </a:r>
          </a:p>
          <a:p>
            <a:pPr marL="0" indent="0">
              <a:buNone/>
            </a:pPr>
            <a:r>
              <a:rPr lang="en-IN" sz="2000" b="1" dirty="0"/>
              <a:t>7.   Outlier Detection and Handling</a:t>
            </a:r>
          </a:p>
          <a:p>
            <a:pPr>
              <a:buFont typeface="Wingdings" panose="05000000000000000000" pitchFamily="2" charset="2"/>
              <a:buChar char="ü"/>
            </a:pPr>
            <a:r>
              <a:rPr lang="en-US" sz="1600" dirty="0"/>
              <a:t>Handle outliers by capping, transforming, or removing them, depending on their impact on model performance</a:t>
            </a:r>
          </a:p>
          <a:p>
            <a:pPr>
              <a:buFont typeface="Wingdings" panose="05000000000000000000" pitchFamily="2" charset="2"/>
              <a:buChar char="ü"/>
            </a:pPr>
            <a:r>
              <a:rPr lang="en-US" sz="1600" dirty="0"/>
              <a:t>Use statistical methods (e.g., Z-score, IQR) or visualization (boxplots) to identify outliers</a:t>
            </a:r>
            <a:endParaRPr lang="en-IN" sz="2000" b="1" dirty="0"/>
          </a:p>
        </p:txBody>
      </p:sp>
    </p:spTree>
    <p:extLst>
      <p:ext uri="{BB962C8B-B14F-4D97-AF65-F5344CB8AC3E}">
        <p14:creationId xmlns:p14="http://schemas.microsoft.com/office/powerpoint/2010/main" val="1839181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38EBD-2B01-9C01-6469-D9FED55F70F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0709056-2BF2-70BE-34A9-2F2B1D789885}"/>
              </a:ext>
            </a:extLst>
          </p:cNvPr>
          <p:cNvSpPr txBox="1"/>
          <p:nvPr/>
        </p:nvSpPr>
        <p:spPr>
          <a:xfrm>
            <a:off x="1055802" y="838986"/>
            <a:ext cx="10162095" cy="523220"/>
          </a:xfrm>
          <a:prstGeom prst="rect">
            <a:avLst/>
          </a:prstGeom>
          <a:noFill/>
        </p:spPr>
        <p:txBody>
          <a:bodyPr wrap="square" rtlCol="0">
            <a:spAutoFit/>
          </a:bodyPr>
          <a:lstStyle/>
          <a:p>
            <a:r>
              <a:rPr lang="en-US" sz="2800" dirty="0"/>
              <a:t>MODEL SELECTION AND TRAINING </a:t>
            </a:r>
            <a:endParaRPr lang="en-IN" sz="2800" dirty="0"/>
          </a:p>
        </p:txBody>
      </p:sp>
      <p:cxnSp>
        <p:nvCxnSpPr>
          <p:cNvPr id="4" name="Straight Connector 3">
            <a:extLst>
              <a:ext uri="{FF2B5EF4-FFF2-40B4-BE49-F238E27FC236}">
                <a16:creationId xmlns:a16="http://schemas.microsoft.com/office/drawing/2014/main" id="{8F99E864-24BA-D887-E422-E41F9A1DEA68}"/>
              </a:ext>
            </a:extLst>
          </p:cNvPr>
          <p:cNvCxnSpPr/>
          <p:nvPr/>
        </p:nvCxnSpPr>
        <p:spPr>
          <a:xfrm>
            <a:off x="1055802" y="1508287"/>
            <a:ext cx="9851010"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FA8D3AC2-FF10-7161-9581-1E6F76831AE5}"/>
              </a:ext>
            </a:extLst>
          </p:cNvPr>
          <p:cNvSpPr txBox="1"/>
          <p:nvPr/>
        </p:nvSpPr>
        <p:spPr>
          <a:xfrm>
            <a:off x="1014952" y="1654369"/>
            <a:ext cx="10162095" cy="4247317"/>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Bodoni MT" panose="02070603080606020203" pitchFamily="18" charset="0"/>
              </a:rPr>
              <a:t>Logistic Regression</a:t>
            </a:r>
          </a:p>
          <a:p>
            <a:pPr marL="742950" lvl="1" indent="-285750">
              <a:buFont typeface="Arial" panose="020B0604020202020204" pitchFamily="34" charset="0"/>
              <a:buChar char="•"/>
            </a:pPr>
            <a:r>
              <a:rPr lang="en-US" dirty="0" err="1">
                <a:latin typeface="Bodoni MT" panose="02070603080606020203" pitchFamily="18" charset="0"/>
              </a:rPr>
              <a:t>logreg</a:t>
            </a:r>
            <a:r>
              <a:rPr lang="en-US" dirty="0">
                <a:latin typeface="Bodoni MT" panose="02070603080606020203" pitchFamily="18" charset="0"/>
              </a:rPr>
              <a:t> = </a:t>
            </a:r>
            <a:r>
              <a:rPr lang="en-US" dirty="0" err="1">
                <a:latin typeface="Bodoni MT" panose="02070603080606020203" pitchFamily="18" charset="0"/>
              </a:rPr>
              <a:t>LogisticRegression</a:t>
            </a:r>
            <a:r>
              <a:rPr lang="en-US" dirty="0">
                <a:latin typeface="Bodoni MT" panose="02070603080606020203" pitchFamily="18" charset="0"/>
              </a:rPr>
              <a:t>(solver='</a:t>
            </a:r>
            <a:r>
              <a:rPr lang="en-US" dirty="0" err="1">
                <a:latin typeface="Bodoni MT" panose="02070603080606020203" pitchFamily="18" charset="0"/>
              </a:rPr>
              <a:t>liblinear</a:t>
            </a:r>
            <a:r>
              <a:rPr lang="en-US" dirty="0">
                <a:latin typeface="Bodoni MT" panose="02070603080606020203" pitchFamily="18" charset="0"/>
              </a:rPr>
              <a:t>')</a:t>
            </a:r>
          </a:p>
          <a:p>
            <a:pPr marL="285750" indent="-285750">
              <a:buFont typeface="Wingdings" panose="05000000000000000000" pitchFamily="2" charset="2"/>
              <a:buChar char="Ø"/>
            </a:pPr>
            <a:r>
              <a:rPr lang="en-US" b="1" dirty="0">
                <a:latin typeface="Bodoni MT" panose="02070603080606020203" pitchFamily="18" charset="0"/>
              </a:rPr>
              <a:t>Random forest model</a:t>
            </a:r>
          </a:p>
          <a:p>
            <a:pPr marL="742950" lvl="1" indent="-285750">
              <a:buFont typeface="Arial" panose="020B0604020202020204" pitchFamily="34" charset="0"/>
              <a:buChar char="•"/>
            </a:pPr>
            <a:r>
              <a:rPr lang="en-US" dirty="0" err="1">
                <a:latin typeface="Bodoni MT" panose="02070603080606020203" pitchFamily="18" charset="0"/>
              </a:rPr>
              <a:t>dtree</a:t>
            </a:r>
            <a:r>
              <a:rPr lang="en-US" dirty="0">
                <a:latin typeface="Bodoni MT" panose="02070603080606020203" pitchFamily="18" charset="0"/>
              </a:rPr>
              <a:t> = </a:t>
            </a:r>
            <a:r>
              <a:rPr lang="en-US" dirty="0" err="1">
                <a:latin typeface="Bodoni MT" panose="02070603080606020203" pitchFamily="18" charset="0"/>
              </a:rPr>
              <a:t>DecisionTreeClassifier</a:t>
            </a:r>
            <a:r>
              <a:rPr lang="en-US" dirty="0">
                <a:latin typeface="Bodoni MT" panose="02070603080606020203" pitchFamily="18" charset="0"/>
              </a:rPr>
              <a:t>(</a:t>
            </a:r>
            <a:r>
              <a:rPr lang="en-US" dirty="0" err="1">
                <a:latin typeface="Bodoni MT" panose="02070603080606020203" pitchFamily="18" charset="0"/>
              </a:rPr>
              <a:t>random_state</a:t>
            </a:r>
            <a:r>
              <a:rPr lang="en-US" dirty="0">
                <a:latin typeface="Bodoni MT" panose="02070603080606020203" pitchFamily="18" charset="0"/>
              </a:rPr>
              <a:t>=42)</a:t>
            </a:r>
          </a:p>
          <a:p>
            <a:pPr marL="285750" indent="-285750">
              <a:buFont typeface="Wingdings" panose="05000000000000000000" pitchFamily="2" charset="2"/>
              <a:buChar char="Ø"/>
            </a:pPr>
            <a:r>
              <a:rPr lang="en-IN" b="1" i="0" dirty="0">
                <a:effectLst/>
                <a:latin typeface="Bodoni MT" panose="02070603080606020203" pitchFamily="18" charset="0"/>
              </a:rPr>
              <a:t>Decision Tree Model</a:t>
            </a:r>
          </a:p>
          <a:p>
            <a:pPr marL="742950" lvl="1" indent="-285750">
              <a:buFont typeface="Arial" panose="020B0604020202020204" pitchFamily="34" charset="0"/>
              <a:buChar char="•"/>
            </a:pPr>
            <a:r>
              <a:rPr lang="en-US" i="0" dirty="0">
                <a:effectLst/>
                <a:latin typeface="Bodoni MT" panose="02070603080606020203" pitchFamily="18" charset="0"/>
              </a:rPr>
              <a:t>rf = </a:t>
            </a:r>
            <a:r>
              <a:rPr lang="en-US" i="0" dirty="0" err="1">
                <a:effectLst/>
                <a:latin typeface="Bodoni MT" panose="02070603080606020203" pitchFamily="18" charset="0"/>
              </a:rPr>
              <a:t>RandomForestClassifier</a:t>
            </a:r>
            <a:r>
              <a:rPr lang="en-US" i="0" dirty="0">
                <a:effectLst/>
                <a:latin typeface="Bodoni MT" panose="02070603080606020203" pitchFamily="18" charset="0"/>
              </a:rPr>
              <a:t>(</a:t>
            </a:r>
            <a:r>
              <a:rPr lang="en-US" i="0" dirty="0" err="1">
                <a:effectLst/>
                <a:latin typeface="Bodoni MT" panose="02070603080606020203" pitchFamily="18" charset="0"/>
              </a:rPr>
              <a:t>random_state</a:t>
            </a:r>
            <a:r>
              <a:rPr lang="en-US" i="0" dirty="0">
                <a:effectLst/>
                <a:latin typeface="Bodoni MT" panose="02070603080606020203" pitchFamily="18" charset="0"/>
              </a:rPr>
              <a:t>=42)</a:t>
            </a:r>
            <a:endParaRPr lang="en-IN" i="0" dirty="0">
              <a:effectLst/>
              <a:latin typeface="Bodoni MT" panose="02070603080606020203" pitchFamily="18" charset="0"/>
            </a:endParaRPr>
          </a:p>
          <a:p>
            <a:pPr marL="285750" indent="-285750">
              <a:buFont typeface="Wingdings" panose="05000000000000000000" pitchFamily="2" charset="2"/>
              <a:buChar char="Ø"/>
            </a:pPr>
            <a:r>
              <a:rPr lang="en-US" b="1" i="0" dirty="0">
                <a:effectLst/>
                <a:latin typeface="Bodoni MT" panose="02070603080606020203" pitchFamily="18" charset="0"/>
              </a:rPr>
              <a:t>Gradient Boosting Machines – </a:t>
            </a:r>
            <a:r>
              <a:rPr lang="en-US" b="1" i="0" dirty="0" err="1">
                <a:effectLst/>
                <a:latin typeface="Bodoni MT" panose="02070603080606020203" pitchFamily="18" charset="0"/>
              </a:rPr>
              <a:t>XGBoost</a:t>
            </a:r>
            <a:endParaRPr lang="en-US" b="1" i="0" dirty="0">
              <a:effectLst/>
              <a:latin typeface="Bodoni MT" panose="02070603080606020203" pitchFamily="18" charset="0"/>
            </a:endParaRPr>
          </a:p>
          <a:p>
            <a:pPr marL="742950" lvl="1" indent="-285750">
              <a:buFont typeface="Arial" panose="020B0604020202020204" pitchFamily="34" charset="0"/>
              <a:buChar char="•"/>
            </a:pPr>
            <a:r>
              <a:rPr lang="en-US" i="0" dirty="0" err="1">
                <a:effectLst/>
                <a:latin typeface="Bodoni MT" panose="02070603080606020203" pitchFamily="18" charset="0"/>
              </a:rPr>
              <a:t>xgb_model</a:t>
            </a:r>
            <a:r>
              <a:rPr lang="en-US" i="0" dirty="0">
                <a:effectLst/>
                <a:latin typeface="Bodoni MT" panose="02070603080606020203" pitchFamily="18" charset="0"/>
              </a:rPr>
              <a:t> = </a:t>
            </a:r>
            <a:r>
              <a:rPr lang="en-US" i="0" dirty="0" err="1">
                <a:effectLst/>
                <a:latin typeface="Bodoni MT" panose="02070603080606020203" pitchFamily="18" charset="0"/>
              </a:rPr>
              <a:t>xgb.XGBClassifier</a:t>
            </a:r>
            <a:r>
              <a:rPr lang="en-US" i="0" dirty="0">
                <a:effectLst/>
                <a:latin typeface="Bodoni MT" panose="02070603080606020203" pitchFamily="18" charset="0"/>
              </a:rPr>
              <a:t>(</a:t>
            </a:r>
            <a:r>
              <a:rPr lang="en-US" i="0" dirty="0" err="1">
                <a:effectLst/>
                <a:latin typeface="Bodoni MT" panose="02070603080606020203" pitchFamily="18" charset="0"/>
              </a:rPr>
              <a:t>random_state</a:t>
            </a:r>
            <a:r>
              <a:rPr lang="en-US" i="0" dirty="0">
                <a:effectLst/>
                <a:latin typeface="Bodoni MT" panose="02070603080606020203" pitchFamily="18" charset="0"/>
              </a:rPr>
              <a:t>=42, </a:t>
            </a:r>
            <a:r>
              <a:rPr lang="en-US" i="0" dirty="0" err="1">
                <a:effectLst/>
                <a:latin typeface="Bodoni MT" panose="02070603080606020203" pitchFamily="18" charset="0"/>
              </a:rPr>
              <a:t>use_label_encoder</a:t>
            </a:r>
            <a:r>
              <a:rPr lang="en-US" i="0" dirty="0">
                <a:effectLst/>
                <a:latin typeface="Bodoni MT" panose="02070603080606020203" pitchFamily="18" charset="0"/>
              </a:rPr>
              <a:t>=False, </a:t>
            </a:r>
            <a:r>
              <a:rPr lang="en-US" i="0" dirty="0" err="1">
                <a:effectLst/>
                <a:latin typeface="Bodoni MT" panose="02070603080606020203" pitchFamily="18" charset="0"/>
              </a:rPr>
              <a:t>eval_metric</a:t>
            </a:r>
            <a:r>
              <a:rPr lang="en-US" i="0" dirty="0">
                <a:effectLst/>
                <a:latin typeface="Bodoni MT" panose="02070603080606020203" pitchFamily="18" charset="0"/>
              </a:rPr>
              <a:t>='</a:t>
            </a:r>
            <a:r>
              <a:rPr lang="en-US" i="0" dirty="0" err="1">
                <a:effectLst/>
                <a:latin typeface="Bodoni MT" panose="02070603080606020203" pitchFamily="18" charset="0"/>
              </a:rPr>
              <a:t>logloss</a:t>
            </a:r>
            <a:r>
              <a:rPr lang="en-US" i="0" dirty="0">
                <a:effectLst/>
                <a:latin typeface="Bodoni MT" panose="02070603080606020203" pitchFamily="18" charset="0"/>
              </a:rPr>
              <a:t>’)</a:t>
            </a:r>
          </a:p>
          <a:p>
            <a:pPr algn="r"/>
            <a:endParaRPr lang="en-US" dirty="0">
              <a:effectLst/>
              <a:latin typeface="var(--jp-cell-prompt-font-family)"/>
            </a:endParaRPr>
          </a:p>
          <a:p>
            <a:r>
              <a:rPr lang="en-US" dirty="0"/>
              <a:t>I trained and evaluated four models: </a:t>
            </a:r>
            <a:r>
              <a:rPr lang="en-US" b="1" dirty="0"/>
              <a:t>Logistic Regression</a:t>
            </a:r>
            <a:r>
              <a:rPr lang="en-US" dirty="0"/>
              <a:t>, </a:t>
            </a:r>
            <a:r>
              <a:rPr lang="en-US" b="1" dirty="0"/>
              <a:t>Decision Tree</a:t>
            </a:r>
            <a:r>
              <a:rPr lang="en-US" dirty="0"/>
              <a:t>, </a:t>
            </a:r>
            <a:r>
              <a:rPr lang="en-US" b="1" dirty="0"/>
              <a:t>Random Forest</a:t>
            </a:r>
            <a:r>
              <a:rPr lang="en-US" dirty="0"/>
              <a:t>, and </a:t>
            </a:r>
            <a:r>
              <a:rPr lang="en-US" b="1" dirty="0" err="1"/>
              <a:t>XGBoost</a:t>
            </a:r>
            <a:r>
              <a:rPr lang="en-US" dirty="0"/>
              <a:t>, each configured with appropriate parameters for optimal performance. The models were assessed using macro-F1 score, precision, and recall to ensure balanced predictions across all classes. Based on the evaluation, the best-performing model was selected for final deployment.</a:t>
            </a:r>
            <a:br>
              <a:rPr lang="en-US" b="0" i="0" dirty="0">
                <a:effectLst/>
                <a:latin typeface="menlo"/>
              </a:rPr>
            </a:br>
            <a:endParaRPr lang="en-IN" dirty="0"/>
          </a:p>
        </p:txBody>
      </p:sp>
    </p:spTree>
    <p:extLst>
      <p:ext uri="{BB962C8B-B14F-4D97-AF65-F5344CB8AC3E}">
        <p14:creationId xmlns:p14="http://schemas.microsoft.com/office/powerpoint/2010/main" val="8282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B13C7-C953-8CB6-C180-9DBEE6CBB5D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FC4BA55-C53E-7094-1FA7-C39451A740D9}"/>
              </a:ext>
            </a:extLst>
          </p:cNvPr>
          <p:cNvSpPr txBox="1"/>
          <p:nvPr/>
        </p:nvSpPr>
        <p:spPr>
          <a:xfrm>
            <a:off x="1055802" y="838986"/>
            <a:ext cx="10162095" cy="523220"/>
          </a:xfrm>
          <a:prstGeom prst="rect">
            <a:avLst/>
          </a:prstGeom>
          <a:noFill/>
        </p:spPr>
        <p:txBody>
          <a:bodyPr wrap="square" rtlCol="0">
            <a:spAutoFit/>
          </a:bodyPr>
          <a:lstStyle/>
          <a:p>
            <a:r>
              <a:rPr lang="en-IN" sz="2800" dirty="0"/>
              <a:t>MACHINE LEARNING MODELS RESULTS</a:t>
            </a:r>
          </a:p>
        </p:txBody>
      </p:sp>
      <p:cxnSp>
        <p:nvCxnSpPr>
          <p:cNvPr id="4" name="Straight Connector 3">
            <a:extLst>
              <a:ext uri="{FF2B5EF4-FFF2-40B4-BE49-F238E27FC236}">
                <a16:creationId xmlns:a16="http://schemas.microsoft.com/office/drawing/2014/main" id="{EA757AA9-37C1-F006-33A7-8CB482CFD59E}"/>
              </a:ext>
            </a:extLst>
          </p:cNvPr>
          <p:cNvCxnSpPr/>
          <p:nvPr/>
        </p:nvCxnSpPr>
        <p:spPr>
          <a:xfrm>
            <a:off x="1055802" y="1508287"/>
            <a:ext cx="9851010"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pic>
        <p:nvPicPr>
          <p:cNvPr id="8" name="Picture 7">
            <a:extLst>
              <a:ext uri="{FF2B5EF4-FFF2-40B4-BE49-F238E27FC236}">
                <a16:creationId xmlns:a16="http://schemas.microsoft.com/office/drawing/2014/main" id="{5B9C5F0C-3755-6779-CC1B-5D54B504424F}"/>
              </a:ext>
            </a:extLst>
          </p:cNvPr>
          <p:cNvPicPr>
            <a:picLocks noChangeAspect="1"/>
          </p:cNvPicPr>
          <p:nvPr/>
        </p:nvPicPr>
        <p:blipFill>
          <a:blip r:embed="rId2">
            <a:extLst>
              <a:ext uri="{28A0092B-C50C-407E-A947-70E740481C1C}">
                <a14:useLocalDpi xmlns:a14="http://schemas.microsoft.com/office/drawing/2010/main" val="0"/>
              </a:ext>
            </a:extLst>
          </a:blip>
          <a:srcRect l="3664" r="16096"/>
          <a:stretch/>
        </p:blipFill>
        <p:spPr>
          <a:xfrm>
            <a:off x="556182" y="2046193"/>
            <a:ext cx="5160569" cy="23073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DB73C61D-A2F9-5D80-2EB6-337EA6FBE965}"/>
              </a:ext>
            </a:extLst>
          </p:cNvPr>
          <p:cNvPicPr>
            <a:picLocks noChangeAspect="1"/>
          </p:cNvPicPr>
          <p:nvPr/>
        </p:nvPicPr>
        <p:blipFill>
          <a:blip r:embed="rId3">
            <a:extLst>
              <a:ext uri="{28A0092B-C50C-407E-A947-70E740481C1C}">
                <a14:useLocalDpi xmlns:a14="http://schemas.microsoft.com/office/drawing/2010/main" val="0"/>
              </a:ext>
            </a:extLst>
          </a:blip>
          <a:srcRect l="3319" r="11431"/>
          <a:stretch/>
        </p:blipFill>
        <p:spPr>
          <a:xfrm>
            <a:off x="6617616" y="2046197"/>
            <a:ext cx="4600281" cy="23073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8A4A6317-B4CF-3FA1-2687-771B515703BC}"/>
              </a:ext>
            </a:extLst>
          </p:cNvPr>
          <p:cNvSpPr txBox="1"/>
          <p:nvPr/>
        </p:nvSpPr>
        <p:spPr>
          <a:xfrm>
            <a:off x="1234911" y="4706749"/>
            <a:ext cx="5047448" cy="369332"/>
          </a:xfrm>
          <a:prstGeom prst="rect">
            <a:avLst/>
          </a:prstGeom>
          <a:noFill/>
        </p:spPr>
        <p:txBody>
          <a:bodyPr wrap="square" rtlCol="0">
            <a:spAutoFit/>
          </a:bodyPr>
          <a:lstStyle/>
          <a:p>
            <a:r>
              <a:rPr lang="en-IN" b="1" dirty="0">
                <a:latin typeface="Aptos Narrow" panose="020B0004020202020204" pitchFamily="34" charset="0"/>
              </a:rPr>
              <a:t>LOGISTIC REGRESSION RESULTS</a:t>
            </a:r>
          </a:p>
        </p:txBody>
      </p:sp>
      <p:sp>
        <p:nvSpPr>
          <p:cNvPr id="13" name="TextBox 12">
            <a:extLst>
              <a:ext uri="{FF2B5EF4-FFF2-40B4-BE49-F238E27FC236}">
                <a16:creationId xmlns:a16="http://schemas.microsoft.com/office/drawing/2014/main" id="{8A31597C-2561-0337-9A27-CA7E73987D51}"/>
              </a:ext>
            </a:extLst>
          </p:cNvPr>
          <p:cNvSpPr txBox="1"/>
          <p:nvPr/>
        </p:nvSpPr>
        <p:spPr>
          <a:xfrm>
            <a:off x="7326198" y="4706749"/>
            <a:ext cx="5047448" cy="369332"/>
          </a:xfrm>
          <a:prstGeom prst="rect">
            <a:avLst/>
          </a:prstGeom>
          <a:noFill/>
        </p:spPr>
        <p:txBody>
          <a:bodyPr wrap="square" rtlCol="0">
            <a:spAutoFit/>
          </a:bodyPr>
          <a:lstStyle/>
          <a:p>
            <a:r>
              <a:rPr lang="en-IN" b="1" dirty="0">
                <a:latin typeface="Aptos Narrow" panose="020B0004020202020204" pitchFamily="34" charset="0"/>
              </a:rPr>
              <a:t>DECISION TREE MODEL RESULTS</a:t>
            </a:r>
          </a:p>
        </p:txBody>
      </p:sp>
    </p:spTree>
    <p:extLst>
      <p:ext uri="{BB962C8B-B14F-4D97-AF65-F5344CB8AC3E}">
        <p14:creationId xmlns:p14="http://schemas.microsoft.com/office/powerpoint/2010/main" val="784546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1F638-9DA0-7DFB-89EE-273E0F316DF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EF6A935-874E-5A8A-BFD1-FF2225292280}"/>
              </a:ext>
            </a:extLst>
          </p:cNvPr>
          <p:cNvSpPr txBox="1"/>
          <p:nvPr/>
        </p:nvSpPr>
        <p:spPr>
          <a:xfrm>
            <a:off x="744717" y="301658"/>
            <a:ext cx="10162095" cy="523220"/>
          </a:xfrm>
          <a:prstGeom prst="rect">
            <a:avLst/>
          </a:prstGeom>
          <a:noFill/>
        </p:spPr>
        <p:txBody>
          <a:bodyPr wrap="square" rtlCol="0">
            <a:spAutoFit/>
          </a:bodyPr>
          <a:lstStyle/>
          <a:p>
            <a:r>
              <a:rPr lang="en-IN" sz="2800" dirty="0"/>
              <a:t>MACHINE LEARNING MODELS RESULTS</a:t>
            </a:r>
          </a:p>
        </p:txBody>
      </p:sp>
      <p:cxnSp>
        <p:nvCxnSpPr>
          <p:cNvPr id="4" name="Straight Connector 3">
            <a:extLst>
              <a:ext uri="{FF2B5EF4-FFF2-40B4-BE49-F238E27FC236}">
                <a16:creationId xmlns:a16="http://schemas.microsoft.com/office/drawing/2014/main" id="{424C9F35-6124-FF25-8BA6-BE1D0C980138}"/>
              </a:ext>
            </a:extLst>
          </p:cNvPr>
          <p:cNvCxnSpPr/>
          <p:nvPr/>
        </p:nvCxnSpPr>
        <p:spPr>
          <a:xfrm>
            <a:off x="539381" y="942678"/>
            <a:ext cx="9851010"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D611FFE4-1634-D323-E613-3793AC1F3FC2}"/>
              </a:ext>
            </a:extLst>
          </p:cNvPr>
          <p:cNvSpPr txBox="1"/>
          <p:nvPr/>
        </p:nvSpPr>
        <p:spPr>
          <a:xfrm>
            <a:off x="1234911" y="4706749"/>
            <a:ext cx="5047448" cy="369332"/>
          </a:xfrm>
          <a:prstGeom prst="rect">
            <a:avLst/>
          </a:prstGeom>
          <a:noFill/>
        </p:spPr>
        <p:txBody>
          <a:bodyPr wrap="square" rtlCol="0">
            <a:spAutoFit/>
          </a:bodyPr>
          <a:lstStyle/>
          <a:p>
            <a:r>
              <a:rPr lang="en-IN" b="1" dirty="0">
                <a:latin typeface="Aptos Narrow" panose="020B0004020202020204" pitchFamily="34" charset="0"/>
              </a:rPr>
              <a:t>RANDOM FOREST MODEL RESULTS</a:t>
            </a:r>
          </a:p>
        </p:txBody>
      </p:sp>
      <p:sp>
        <p:nvSpPr>
          <p:cNvPr id="13" name="TextBox 12">
            <a:extLst>
              <a:ext uri="{FF2B5EF4-FFF2-40B4-BE49-F238E27FC236}">
                <a16:creationId xmlns:a16="http://schemas.microsoft.com/office/drawing/2014/main" id="{EDDE6F45-7F04-4861-1031-E5C8E0E68311}"/>
              </a:ext>
            </a:extLst>
          </p:cNvPr>
          <p:cNvSpPr txBox="1"/>
          <p:nvPr/>
        </p:nvSpPr>
        <p:spPr>
          <a:xfrm>
            <a:off x="7326198" y="4706749"/>
            <a:ext cx="5047448" cy="369332"/>
          </a:xfrm>
          <a:prstGeom prst="rect">
            <a:avLst/>
          </a:prstGeom>
          <a:noFill/>
        </p:spPr>
        <p:txBody>
          <a:bodyPr wrap="square" rtlCol="0">
            <a:spAutoFit/>
          </a:bodyPr>
          <a:lstStyle/>
          <a:p>
            <a:r>
              <a:rPr lang="en-IN" b="1" dirty="0">
                <a:latin typeface="Aptos Narrow" panose="020B0004020202020204" pitchFamily="34" charset="0"/>
              </a:rPr>
              <a:t>GRADIENT BOOSTING-XG BOOST</a:t>
            </a:r>
          </a:p>
        </p:txBody>
      </p:sp>
      <p:pic>
        <p:nvPicPr>
          <p:cNvPr id="5" name="Picture 4">
            <a:extLst>
              <a:ext uri="{FF2B5EF4-FFF2-40B4-BE49-F238E27FC236}">
                <a16:creationId xmlns:a16="http://schemas.microsoft.com/office/drawing/2014/main" id="{87A4AFEC-91E0-BE3A-17A1-7A2E9D00BCA3}"/>
              </a:ext>
            </a:extLst>
          </p:cNvPr>
          <p:cNvPicPr>
            <a:picLocks noChangeAspect="1"/>
          </p:cNvPicPr>
          <p:nvPr/>
        </p:nvPicPr>
        <p:blipFill>
          <a:blip r:embed="rId2">
            <a:extLst>
              <a:ext uri="{28A0092B-C50C-407E-A947-70E740481C1C}">
                <a14:useLocalDpi xmlns:a14="http://schemas.microsoft.com/office/drawing/2010/main" val="0"/>
              </a:ext>
            </a:extLst>
          </a:blip>
          <a:srcRect l="8502" r="15142"/>
          <a:stretch/>
        </p:blipFill>
        <p:spPr>
          <a:xfrm>
            <a:off x="297549" y="1363700"/>
            <a:ext cx="5528215" cy="2686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7859A243-6C69-5BBD-4B50-7F1EB3057EDC}"/>
              </a:ext>
            </a:extLst>
          </p:cNvPr>
          <p:cNvPicPr>
            <a:picLocks noChangeAspect="1"/>
          </p:cNvPicPr>
          <p:nvPr/>
        </p:nvPicPr>
        <p:blipFill>
          <a:blip r:embed="rId3">
            <a:extLst>
              <a:ext uri="{28A0092B-C50C-407E-A947-70E740481C1C}">
                <a14:useLocalDpi xmlns:a14="http://schemas.microsoft.com/office/drawing/2010/main" val="0"/>
              </a:ext>
            </a:extLst>
          </a:blip>
          <a:srcRect l="4706" r="14584" b="7125"/>
          <a:stretch/>
        </p:blipFill>
        <p:spPr>
          <a:xfrm>
            <a:off x="6096000" y="1354256"/>
            <a:ext cx="5528215" cy="2686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89219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5A2B8-ECE9-2D29-0591-2E7BC8F3FAE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F3FEB16-513C-6436-CC87-3E170351BE4E}"/>
              </a:ext>
            </a:extLst>
          </p:cNvPr>
          <p:cNvSpPr txBox="1"/>
          <p:nvPr/>
        </p:nvSpPr>
        <p:spPr>
          <a:xfrm>
            <a:off x="1055802" y="205403"/>
            <a:ext cx="10162095" cy="523220"/>
          </a:xfrm>
          <a:prstGeom prst="rect">
            <a:avLst/>
          </a:prstGeom>
          <a:noFill/>
        </p:spPr>
        <p:txBody>
          <a:bodyPr wrap="square" rtlCol="0">
            <a:spAutoFit/>
          </a:bodyPr>
          <a:lstStyle/>
          <a:p>
            <a:r>
              <a:rPr lang="en-IN" sz="2800" dirty="0"/>
              <a:t>OVERALL REPORT AND COMPARISON</a:t>
            </a:r>
          </a:p>
        </p:txBody>
      </p:sp>
      <p:cxnSp>
        <p:nvCxnSpPr>
          <p:cNvPr id="4" name="Straight Connector 3">
            <a:extLst>
              <a:ext uri="{FF2B5EF4-FFF2-40B4-BE49-F238E27FC236}">
                <a16:creationId xmlns:a16="http://schemas.microsoft.com/office/drawing/2014/main" id="{C6DD80B0-D69B-189E-696C-6A72FE337730}"/>
              </a:ext>
            </a:extLst>
          </p:cNvPr>
          <p:cNvCxnSpPr/>
          <p:nvPr/>
        </p:nvCxnSpPr>
        <p:spPr>
          <a:xfrm>
            <a:off x="1055802" y="820130"/>
            <a:ext cx="9851010" cy="0"/>
          </a:xfrm>
          <a:prstGeom prst="line">
            <a:avLst/>
          </a:prstGeom>
          <a:ln>
            <a:solidFill>
              <a:schemeClr val="accent2"/>
            </a:solidFill>
          </a:ln>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451FFEAA-1C41-6997-E1C1-34BD66441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107" y="1394335"/>
            <a:ext cx="11226355" cy="446913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381563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419</TotalTime>
  <Words>1127</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 Narrow</vt:lpstr>
      <vt:lpstr>Arial</vt:lpstr>
      <vt:lpstr>Bodoni MT</vt:lpstr>
      <vt:lpstr>Gill Sans MT</vt:lpstr>
      <vt:lpstr>menlo</vt:lpstr>
      <vt:lpstr>var(--jp-cell-prompt-font-family)</vt:lpstr>
      <vt:lpstr>Wingdings</vt:lpstr>
      <vt:lpstr>Gallery</vt:lpstr>
      <vt:lpstr>Microsoft : Classifying Cybersecurity Incidents with Machine Learning</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Mathesh M</dc:creator>
  <cp:lastModifiedBy>Mathesh M</cp:lastModifiedBy>
  <cp:revision>5</cp:revision>
  <dcterms:created xsi:type="dcterms:W3CDTF">2024-11-15T15:31:30Z</dcterms:created>
  <dcterms:modified xsi:type="dcterms:W3CDTF">2024-11-28T15:13:19Z</dcterms:modified>
</cp:coreProperties>
</file>