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8" r:id="rId9"/>
    <p:sldId id="264" r:id="rId10"/>
    <p:sldId id="265" r:id="rId11"/>
    <p:sldId id="266" r:id="rId12"/>
    <p:sldId id="267"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FA8A4-860A-435B-9853-0C7D8A08D43A}"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76FEC-F11D-4B8A-973C-A14C652C6812}" type="slidenum">
              <a:rPr lang="en-IN" smtClean="0"/>
              <a:t>‹#›</a:t>
            </a:fld>
            <a:endParaRPr lang="en-IN"/>
          </a:p>
        </p:txBody>
      </p:sp>
    </p:spTree>
    <p:extLst>
      <p:ext uri="{BB962C8B-B14F-4D97-AF65-F5344CB8AC3E}">
        <p14:creationId xmlns:p14="http://schemas.microsoft.com/office/powerpoint/2010/main" val="1936209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D76FEC-F11D-4B8A-973C-A14C652C6812}" type="slidenum">
              <a:rPr lang="en-IN" smtClean="0"/>
              <a:t>1</a:t>
            </a:fld>
            <a:endParaRPr lang="en-IN"/>
          </a:p>
        </p:txBody>
      </p:sp>
    </p:spTree>
    <p:extLst>
      <p:ext uri="{BB962C8B-B14F-4D97-AF65-F5344CB8AC3E}">
        <p14:creationId xmlns:p14="http://schemas.microsoft.com/office/powerpoint/2010/main" val="34835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7E2E4B5-76D4-48DE-BC0F-A94E04C7C505}"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209609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E2E4B5-76D4-48DE-BC0F-A94E04C7C50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69037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E2E4B5-76D4-48DE-BC0F-A94E04C7C50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50589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E2E4B5-76D4-48DE-BC0F-A94E04C7C50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16655-A02B-498D-8064-4E3032F5B4D4}"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0635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E2E4B5-76D4-48DE-BC0F-A94E04C7C50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898714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E2E4B5-76D4-48DE-BC0F-A94E04C7C505}"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251677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E2E4B5-76D4-48DE-BC0F-A94E04C7C505}"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2054660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2E4B5-76D4-48DE-BC0F-A94E04C7C505}"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1995216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2E4B5-76D4-48DE-BC0F-A94E04C7C505}"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256170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2E4B5-76D4-48DE-BC0F-A94E04C7C505}"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368271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E2E4B5-76D4-48DE-BC0F-A94E04C7C505}"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13648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E2E4B5-76D4-48DE-BC0F-A94E04C7C50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360353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E2E4B5-76D4-48DE-BC0F-A94E04C7C505}"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392982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E2E4B5-76D4-48DE-BC0F-A94E04C7C505}"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15372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2E4B5-76D4-48DE-BC0F-A94E04C7C505}"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204670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E2E4B5-76D4-48DE-BC0F-A94E04C7C50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64205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E2E4B5-76D4-48DE-BC0F-A94E04C7C50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16655-A02B-498D-8064-4E3032F5B4D4}" type="slidenum">
              <a:rPr lang="en-IN" smtClean="0"/>
              <a:t>‹#›</a:t>
            </a:fld>
            <a:endParaRPr lang="en-IN"/>
          </a:p>
        </p:txBody>
      </p:sp>
    </p:spTree>
    <p:extLst>
      <p:ext uri="{BB962C8B-B14F-4D97-AF65-F5344CB8AC3E}">
        <p14:creationId xmlns:p14="http://schemas.microsoft.com/office/powerpoint/2010/main" val="252331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7E2E4B5-76D4-48DE-BC0F-A94E04C7C505}" type="datetimeFigureOut">
              <a:rPr lang="en-IN" smtClean="0"/>
              <a:t>24-10-2024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3316655-A02B-498D-8064-4E3032F5B4D4}" type="slidenum">
              <a:rPr lang="en-IN" smtClean="0"/>
              <a:t>‹#›</a:t>
            </a:fld>
            <a:endParaRPr lang="en-IN"/>
          </a:p>
        </p:txBody>
      </p:sp>
    </p:spTree>
    <p:extLst>
      <p:ext uri="{BB962C8B-B14F-4D97-AF65-F5344CB8AC3E}">
        <p14:creationId xmlns:p14="http://schemas.microsoft.com/office/powerpoint/2010/main" val="2174440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8F6C-098F-3379-A2F5-85FEBEA15525}"/>
              </a:ext>
            </a:extLst>
          </p:cNvPr>
          <p:cNvSpPr>
            <a:spLocks noGrp="1"/>
          </p:cNvSpPr>
          <p:nvPr>
            <p:ph type="ctrTitle"/>
          </p:nvPr>
        </p:nvSpPr>
        <p:spPr>
          <a:xfrm>
            <a:off x="5297864" y="2727139"/>
            <a:ext cx="6282180" cy="1298106"/>
          </a:xfrm>
        </p:spPr>
        <p:txBody>
          <a:bodyPr>
            <a:normAutofit fontScale="90000"/>
          </a:bodyPr>
          <a:lstStyle/>
          <a:p>
            <a:r>
              <a:rPr lang="en-US" sz="4400" b="1" i="0" dirty="0" err="1">
                <a:solidFill>
                  <a:srgbClr val="1F252D"/>
                </a:solidFill>
                <a:effectLst/>
                <a:latin typeface="Times New Roman" panose="02020603050405020304" pitchFamily="18" charset="0"/>
                <a:cs typeface="Times New Roman" panose="02020603050405020304" pitchFamily="18" charset="0"/>
              </a:rPr>
              <a:t>Dataspark</a:t>
            </a:r>
            <a:r>
              <a:rPr lang="en-US" sz="4400" b="1" i="0" dirty="0">
                <a:solidFill>
                  <a:srgbClr val="1F252D"/>
                </a:solidFill>
                <a:effectLst/>
                <a:latin typeface="Times New Roman" panose="02020603050405020304" pitchFamily="18" charset="0"/>
                <a:cs typeface="Times New Roman" panose="02020603050405020304" pitchFamily="18" charset="0"/>
              </a:rPr>
              <a:t> : Illuminating Insights </a:t>
            </a:r>
            <a:br>
              <a:rPr lang="en-US" sz="4400" b="1" i="0" dirty="0">
                <a:solidFill>
                  <a:srgbClr val="1F252D"/>
                </a:solidFill>
                <a:effectLst/>
                <a:latin typeface="Times New Roman" panose="02020603050405020304" pitchFamily="18" charset="0"/>
                <a:cs typeface="Times New Roman" panose="02020603050405020304" pitchFamily="18" charset="0"/>
              </a:rPr>
            </a:br>
            <a:r>
              <a:rPr lang="en-US" sz="4400" b="1" i="0" dirty="0">
                <a:solidFill>
                  <a:srgbClr val="1F252D"/>
                </a:solidFill>
                <a:effectLst/>
                <a:latin typeface="Times New Roman" panose="02020603050405020304" pitchFamily="18" charset="0"/>
                <a:cs typeface="Times New Roman" panose="02020603050405020304" pitchFamily="18" charset="0"/>
              </a:rPr>
              <a:t>for Global Electronics</a:t>
            </a:r>
            <a:endParaRPr lang="en-IN" sz="44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EA8D7BF8-58DD-C76F-9F56-AA2A87DD6D44}"/>
              </a:ext>
            </a:extLst>
          </p:cNvPr>
          <p:cNvSpPr txBox="1">
            <a:spLocks/>
          </p:cNvSpPr>
          <p:nvPr/>
        </p:nvSpPr>
        <p:spPr>
          <a:xfrm>
            <a:off x="5297864" y="4208718"/>
            <a:ext cx="6282180" cy="1298106"/>
          </a:xfrm>
          <a:prstGeom prst="rect">
            <a:avLst/>
          </a:prstGeom>
        </p:spPr>
        <p:txBody>
          <a:bodyPr vert="horz" wrap="none" lIns="91440" tIns="45720" rIns="91440" bIns="45720" rtlCol="0" anchor="t">
            <a:normAutofit fontScale="975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r>
              <a:rPr lang="en-US" sz="2800" b="1" dirty="0">
                <a:solidFill>
                  <a:srgbClr val="1F252D"/>
                </a:solidFill>
                <a:effectLst/>
                <a:latin typeface="Times New Roman" panose="02020603050405020304" pitchFamily="18" charset="0"/>
                <a:cs typeface="Times New Roman" panose="02020603050405020304" pitchFamily="18" charset="0"/>
              </a:rPr>
              <a:t>-BY</a:t>
            </a:r>
          </a:p>
          <a:p>
            <a:r>
              <a:rPr lang="en-US" sz="2800" b="1" dirty="0">
                <a:solidFill>
                  <a:srgbClr val="1F252D"/>
                </a:solidFill>
                <a:effectLst/>
                <a:latin typeface="Times New Roman" panose="02020603050405020304" pitchFamily="18" charset="0"/>
                <a:cs typeface="Times New Roman" panose="02020603050405020304" pitchFamily="18" charset="0"/>
              </a:rPr>
              <a:t>MATHESH 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810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119422-68F6-6E05-172E-BEE6AFB4A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5" y="23337"/>
            <a:ext cx="11965070" cy="6811326"/>
          </a:xfrm>
          <a:prstGeom prst="rect">
            <a:avLst/>
          </a:prstGeom>
        </p:spPr>
      </p:pic>
    </p:spTree>
    <p:extLst>
      <p:ext uri="{BB962C8B-B14F-4D97-AF65-F5344CB8AC3E}">
        <p14:creationId xmlns:p14="http://schemas.microsoft.com/office/powerpoint/2010/main" val="421385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939C4-2CF1-CEAB-1D68-86E0DB8DE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5" y="85258"/>
            <a:ext cx="11965070" cy="6687483"/>
          </a:xfrm>
          <a:prstGeom prst="rect">
            <a:avLst/>
          </a:prstGeom>
        </p:spPr>
      </p:pic>
    </p:spTree>
    <p:extLst>
      <p:ext uri="{BB962C8B-B14F-4D97-AF65-F5344CB8AC3E}">
        <p14:creationId xmlns:p14="http://schemas.microsoft.com/office/powerpoint/2010/main" val="386108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EA82F-6DCB-C1CB-12DC-9FED91A42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91" y="99548"/>
            <a:ext cx="11946017" cy="6658904"/>
          </a:xfrm>
          <a:prstGeom prst="rect">
            <a:avLst/>
          </a:prstGeom>
        </p:spPr>
      </p:pic>
    </p:spTree>
    <p:extLst>
      <p:ext uri="{BB962C8B-B14F-4D97-AF65-F5344CB8AC3E}">
        <p14:creationId xmlns:p14="http://schemas.microsoft.com/office/powerpoint/2010/main" val="176119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455D-FF1A-AD5F-B212-3D26A3C00F94}"/>
              </a:ext>
            </a:extLst>
          </p:cNvPr>
          <p:cNvSpPr>
            <a:spLocks noGrp="1"/>
          </p:cNvSpPr>
          <p:nvPr>
            <p:ph type="title"/>
          </p:nvPr>
        </p:nvSpPr>
        <p:spPr>
          <a:xfrm>
            <a:off x="838200" y="365125"/>
            <a:ext cx="3243606" cy="690677"/>
          </a:xfrm>
        </p:spPr>
        <p:txBody>
          <a:bodyPr>
            <a:normAutofit fontScale="90000"/>
          </a:bodyPr>
          <a:lstStyle/>
          <a:p>
            <a:r>
              <a:rPr lang="en-IN" b="1" i="0" dirty="0">
                <a:solidFill>
                  <a:srgbClr val="1F2328"/>
                </a:solidFill>
                <a:effectLst/>
                <a:latin typeface="-apple-system"/>
              </a:rPr>
              <a:t>Conclusion</a:t>
            </a:r>
            <a:endParaRPr lang="en-IN" dirty="0"/>
          </a:p>
        </p:txBody>
      </p:sp>
      <p:sp>
        <p:nvSpPr>
          <p:cNvPr id="3" name="Content Placeholder 2">
            <a:extLst>
              <a:ext uri="{FF2B5EF4-FFF2-40B4-BE49-F238E27FC236}">
                <a16:creationId xmlns:a16="http://schemas.microsoft.com/office/drawing/2014/main" id="{6C62A19C-962E-E671-F18E-8BB4E2235EBA}"/>
              </a:ext>
            </a:extLst>
          </p:cNvPr>
          <p:cNvSpPr>
            <a:spLocks noGrp="1"/>
          </p:cNvSpPr>
          <p:nvPr>
            <p:ph idx="1"/>
          </p:nvPr>
        </p:nvSpPr>
        <p:spPr>
          <a:xfrm>
            <a:off x="838200" y="1179725"/>
            <a:ext cx="10233800" cy="2129083"/>
          </a:xfrm>
        </p:spPr>
        <p:txBody>
          <a:bodyPr/>
          <a:lstStyle/>
          <a:p>
            <a:r>
              <a:rPr lang="en-US" b="0" i="0" dirty="0">
                <a:solidFill>
                  <a:srgbClr val="1F2328"/>
                </a:solidFill>
                <a:effectLst/>
                <a:latin typeface="-apple-system"/>
              </a:rPr>
              <a:t>The analysis provides insights that can guide Global Electronics in refining their marketing strategies, improving product offerings, and optimizing store operations. Addressing the preferences of a diverse customer base and considering currency exchange impacts can further drive business growth.</a:t>
            </a:r>
          </a:p>
          <a:p>
            <a:pPr marL="0" indent="0">
              <a:buNone/>
            </a:pPr>
            <a:endParaRPr lang="en-IN" dirty="0"/>
          </a:p>
        </p:txBody>
      </p:sp>
    </p:spTree>
    <p:extLst>
      <p:ext uri="{BB962C8B-B14F-4D97-AF65-F5344CB8AC3E}">
        <p14:creationId xmlns:p14="http://schemas.microsoft.com/office/powerpoint/2010/main" val="367721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8D52-E490-BFF8-5559-EC1A47B2514F}"/>
              </a:ext>
            </a:extLst>
          </p:cNvPr>
          <p:cNvSpPr>
            <a:spLocks noGrp="1"/>
          </p:cNvSpPr>
          <p:nvPr>
            <p:ph type="title"/>
          </p:nvPr>
        </p:nvSpPr>
        <p:spPr/>
        <p:txBody>
          <a:bodyPr>
            <a:normAutofit/>
          </a:bodyPr>
          <a:lstStyle/>
          <a:p>
            <a:r>
              <a:rPr lang="en-IN" b="1" i="0" dirty="0">
                <a:solidFill>
                  <a:srgbClr val="1F2328"/>
                </a:solidFill>
                <a:effectLst/>
                <a:latin typeface="-apple-system"/>
              </a:rPr>
              <a:t>Problem Statement</a:t>
            </a:r>
            <a:endParaRPr lang="en-IN" dirty="0"/>
          </a:p>
        </p:txBody>
      </p:sp>
      <p:sp>
        <p:nvSpPr>
          <p:cNvPr id="3" name="Content Placeholder 2">
            <a:extLst>
              <a:ext uri="{FF2B5EF4-FFF2-40B4-BE49-F238E27FC236}">
                <a16:creationId xmlns:a16="http://schemas.microsoft.com/office/drawing/2014/main" id="{4C97ADA9-E3C3-4939-5F8D-2FE401A34EDF}"/>
              </a:ext>
            </a:extLst>
          </p:cNvPr>
          <p:cNvSpPr>
            <a:spLocks noGrp="1"/>
          </p:cNvSpPr>
          <p:nvPr>
            <p:ph idx="1"/>
          </p:nvPr>
        </p:nvSpPr>
        <p:spPr>
          <a:xfrm>
            <a:off x="667513" y="1690688"/>
            <a:ext cx="10233800" cy="2485386"/>
          </a:xfrm>
        </p:spPr>
        <p:txBody>
          <a:bodyPr/>
          <a:lstStyle/>
          <a:p>
            <a:r>
              <a:rPr lang="en-US" b="0" i="0" dirty="0">
                <a:solidFill>
                  <a:srgbClr val="1F2328"/>
                </a:solidFill>
                <a:effectLst/>
                <a:latin typeface="Arial" panose="020B0604020202020204" pitchFamily="34" charset="0"/>
                <a:cs typeface="Arial" panose="020B0604020202020204" pitchFamily="34" charset="0"/>
              </a:rPr>
              <a:t>As part of the Global Electronics data analytics team, the goal is to conduct a comprehensive Exploratory Data Analysis (EDA) to uncover valuable insights from the company’s data. The aim is to provide actionable recommendations that enhance customer satisfaction, optimize operations, and drive overall business growth.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97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37FE-617E-85B0-6736-87126CE00131}"/>
              </a:ext>
            </a:extLst>
          </p:cNvPr>
          <p:cNvSpPr>
            <a:spLocks noGrp="1"/>
          </p:cNvSpPr>
          <p:nvPr>
            <p:ph type="title"/>
          </p:nvPr>
        </p:nvSpPr>
        <p:spPr>
          <a:xfrm>
            <a:off x="838200" y="365125"/>
            <a:ext cx="10515600" cy="1293993"/>
          </a:xfrm>
        </p:spPr>
        <p:txBody>
          <a:bodyPr>
            <a:normAutofit/>
          </a:bodyPr>
          <a:lstStyle/>
          <a:p>
            <a:r>
              <a:rPr lang="en-IN" b="1" i="0" dirty="0">
                <a:solidFill>
                  <a:srgbClr val="1F2328"/>
                </a:solidFill>
                <a:effectLst/>
                <a:latin typeface="-apple-system"/>
              </a:rPr>
              <a:t>Business Use Cases</a:t>
            </a:r>
            <a:endParaRPr lang="en-IN" dirty="0"/>
          </a:p>
        </p:txBody>
      </p:sp>
      <p:sp>
        <p:nvSpPr>
          <p:cNvPr id="3" name="Content Placeholder 2">
            <a:extLst>
              <a:ext uri="{FF2B5EF4-FFF2-40B4-BE49-F238E27FC236}">
                <a16:creationId xmlns:a16="http://schemas.microsoft.com/office/drawing/2014/main" id="{25BE960E-5E95-BEDD-9916-407073F6E1F6}"/>
              </a:ext>
            </a:extLst>
          </p:cNvPr>
          <p:cNvSpPr>
            <a:spLocks noGrp="1"/>
          </p:cNvSpPr>
          <p:nvPr>
            <p:ph idx="1"/>
          </p:nvPr>
        </p:nvSpPr>
        <p:spPr>
          <a:xfrm>
            <a:off x="1120000" y="1825625"/>
            <a:ext cx="10233800" cy="3377971"/>
          </a:xfrm>
        </p:spPr>
        <p:txBody>
          <a:bodyPr/>
          <a:lstStyle/>
          <a:p>
            <a:pPr algn="l"/>
            <a:r>
              <a:rPr lang="en-US" b="0" i="0" dirty="0">
                <a:solidFill>
                  <a:srgbClr val="1F2328"/>
                </a:solidFill>
                <a:effectLst/>
                <a:latin typeface="-apple-system"/>
              </a:rPr>
              <a:t>By analyzing customer, product, sales, and store data, this project focuses on:</a:t>
            </a:r>
          </a:p>
          <a:p>
            <a:pPr algn="l">
              <a:buFont typeface="Arial" panose="020B0604020202020204" pitchFamily="34" charset="0"/>
              <a:buChar char="•"/>
            </a:pPr>
            <a:r>
              <a:rPr lang="en-US" b="0" i="0" dirty="0">
                <a:solidFill>
                  <a:srgbClr val="1F2328"/>
                </a:solidFill>
                <a:effectLst/>
                <a:latin typeface="-apple-system"/>
              </a:rPr>
              <a:t>Enhancing marketing strategies based on customer insights.</a:t>
            </a:r>
          </a:p>
          <a:p>
            <a:pPr algn="l">
              <a:buFont typeface="Arial" panose="020B0604020202020204" pitchFamily="34" charset="0"/>
              <a:buChar char="•"/>
            </a:pPr>
            <a:r>
              <a:rPr lang="en-US" b="0" i="0" dirty="0">
                <a:solidFill>
                  <a:srgbClr val="1F2328"/>
                </a:solidFill>
                <a:effectLst/>
                <a:latin typeface="-apple-system"/>
              </a:rPr>
              <a:t>Optimizing inventory management by analyzing product demand.</a:t>
            </a:r>
          </a:p>
          <a:p>
            <a:pPr algn="l">
              <a:buFont typeface="Arial" panose="020B0604020202020204" pitchFamily="34" charset="0"/>
              <a:buChar char="•"/>
            </a:pPr>
            <a:r>
              <a:rPr lang="en-US" b="0" i="0" dirty="0">
                <a:solidFill>
                  <a:srgbClr val="1F2328"/>
                </a:solidFill>
                <a:effectLst/>
                <a:latin typeface="-apple-system"/>
              </a:rPr>
              <a:t>Improving sales forecasting and planning store expansions.</a:t>
            </a:r>
          </a:p>
          <a:p>
            <a:pPr algn="l">
              <a:buFont typeface="Arial" panose="020B0604020202020204" pitchFamily="34" charset="0"/>
              <a:buChar char="•"/>
            </a:pPr>
            <a:r>
              <a:rPr lang="en-US" b="0" i="0" dirty="0">
                <a:solidFill>
                  <a:srgbClr val="1F2328"/>
                </a:solidFill>
                <a:effectLst/>
                <a:latin typeface="-apple-system"/>
              </a:rPr>
              <a:t>Leveraging currency exchange rates to refine international pricing strategies.</a:t>
            </a:r>
          </a:p>
          <a:p>
            <a:endParaRPr lang="en-IN" dirty="0"/>
          </a:p>
        </p:txBody>
      </p:sp>
    </p:spTree>
    <p:extLst>
      <p:ext uri="{BB962C8B-B14F-4D97-AF65-F5344CB8AC3E}">
        <p14:creationId xmlns:p14="http://schemas.microsoft.com/office/powerpoint/2010/main" val="58398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91CD-AC14-35E0-C263-A4C2396CAFA5}"/>
              </a:ext>
            </a:extLst>
          </p:cNvPr>
          <p:cNvSpPr>
            <a:spLocks noGrp="1"/>
          </p:cNvSpPr>
          <p:nvPr>
            <p:ph type="title"/>
          </p:nvPr>
        </p:nvSpPr>
        <p:spPr>
          <a:xfrm>
            <a:off x="838200" y="0"/>
            <a:ext cx="3347301" cy="841506"/>
          </a:xfrm>
        </p:spPr>
        <p:txBody>
          <a:bodyPr>
            <a:normAutofit/>
          </a:bodyPr>
          <a:lstStyle/>
          <a:p>
            <a:r>
              <a:rPr lang="en-IN" sz="4400" b="1" i="0" dirty="0">
                <a:solidFill>
                  <a:srgbClr val="1F2328"/>
                </a:solidFill>
                <a:effectLst/>
                <a:latin typeface="-apple-system"/>
              </a:rPr>
              <a:t>Tools </a:t>
            </a:r>
            <a:r>
              <a:rPr lang="en-IN" sz="3600" b="1" i="0" dirty="0">
                <a:solidFill>
                  <a:srgbClr val="1F2328"/>
                </a:solidFill>
                <a:effectLst/>
                <a:latin typeface="-apple-system"/>
              </a:rPr>
              <a:t>Used</a:t>
            </a:r>
            <a:endParaRPr lang="en-IN" sz="4400" dirty="0"/>
          </a:p>
        </p:txBody>
      </p:sp>
      <p:sp>
        <p:nvSpPr>
          <p:cNvPr id="3" name="Content Placeholder 2">
            <a:extLst>
              <a:ext uri="{FF2B5EF4-FFF2-40B4-BE49-F238E27FC236}">
                <a16:creationId xmlns:a16="http://schemas.microsoft.com/office/drawing/2014/main" id="{8C9DDC90-7ABE-34E4-0E15-D35707C9DB46}"/>
              </a:ext>
            </a:extLst>
          </p:cNvPr>
          <p:cNvSpPr>
            <a:spLocks noGrp="1"/>
          </p:cNvSpPr>
          <p:nvPr>
            <p:ph idx="1"/>
          </p:nvPr>
        </p:nvSpPr>
        <p:spPr>
          <a:xfrm>
            <a:off x="979100" y="720554"/>
            <a:ext cx="10233800" cy="2039365"/>
          </a:xfrm>
        </p:spPr>
        <p:txBody>
          <a:bodyPr>
            <a:normAutofit/>
          </a:bodyPr>
          <a:lstStyle/>
          <a:p>
            <a:pPr algn="l">
              <a:buFont typeface="Arial" panose="020B0604020202020204" pitchFamily="34" charset="0"/>
              <a:buChar char="•"/>
            </a:pPr>
            <a:r>
              <a:rPr lang="en-IN" sz="2400" b="0" i="0" dirty="0" err="1">
                <a:solidFill>
                  <a:srgbClr val="1F2328"/>
                </a:solidFill>
                <a:effectLst/>
                <a:latin typeface="-apple-system"/>
              </a:rPr>
              <a:t>Jupyter</a:t>
            </a:r>
            <a:r>
              <a:rPr lang="en-IN" sz="2400" b="0" i="0" dirty="0">
                <a:solidFill>
                  <a:srgbClr val="1F2328"/>
                </a:solidFill>
                <a:effectLst/>
                <a:latin typeface="-apple-system"/>
              </a:rPr>
              <a:t> Notebook for analysis.</a:t>
            </a:r>
          </a:p>
          <a:p>
            <a:pPr algn="l">
              <a:buFont typeface="Arial" panose="020B0604020202020204" pitchFamily="34" charset="0"/>
              <a:buChar char="•"/>
            </a:pPr>
            <a:r>
              <a:rPr lang="en-IN" sz="2400" b="0" i="0" dirty="0">
                <a:solidFill>
                  <a:srgbClr val="1F2328"/>
                </a:solidFill>
                <a:effectLst/>
                <a:latin typeface="-apple-system"/>
              </a:rPr>
              <a:t>Python (Pandas, Matplotlib, Seaborn) for data cleaning and EDA.</a:t>
            </a:r>
          </a:p>
          <a:p>
            <a:pPr algn="l">
              <a:buFont typeface="Arial" panose="020B0604020202020204" pitchFamily="34" charset="0"/>
              <a:buChar char="•"/>
            </a:pPr>
            <a:r>
              <a:rPr lang="en-IN" sz="2400" b="0" i="0" dirty="0">
                <a:solidFill>
                  <a:srgbClr val="1F2328"/>
                </a:solidFill>
                <a:effectLst/>
                <a:latin typeface="-apple-system"/>
              </a:rPr>
              <a:t>MySQL for storing and retrieving cleaned data.</a:t>
            </a:r>
          </a:p>
          <a:p>
            <a:pPr algn="l">
              <a:buFont typeface="Arial" panose="020B0604020202020204" pitchFamily="34" charset="0"/>
              <a:buChar char="•"/>
            </a:pPr>
            <a:r>
              <a:rPr lang="en-IN" sz="2400" b="0" i="0" dirty="0">
                <a:solidFill>
                  <a:srgbClr val="1F2328"/>
                </a:solidFill>
                <a:effectLst/>
                <a:latin typeface="-apple-system"/>
              </a:rPr>
              <a:t>Power BI for data visualization.</a:t>
            </a:r>
          </a:p>
        </p:txBody>
      </p:sp>
      <p:sp>
        <p:nvSpPr>
          <p:cNvPr id="4" name="Title 1">
            <a:extLst>
              <a:ext uri="{FF2B5EF4-FFF2-40B4-BE49-F238E27FC236}">
                <a16:creationId xmlns:a16="http://schemas.microsoft.com/office/drawing/2014/main" id="{C58EB5BE-6303-C7A4-996F-E53FE2065C3B}"/>
              </a:ext>
            </a:extLst>
          </p:cNvPr>
          <p:cNvSpPr txBox="1">
            <a:spLocks/>
          </p:cNvSpPr>
          <p:nvPr/>
        </p:nvSpPr>
        <p:spPr>
          <a:xfrm>
            <a:off x="838200" y="36283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IN" dirty="0"/>
          </a:p>
        </p:txBody>
      </p:sp>
      <p:sp>
        <p:nvSpPr>
          <p:cNvPr id="5" name="Title 1">
            <a:extLst>
              <a:ext uri="{FF2B5EF4-FFF2-40B4-BE49-F238E27FC236}">
                <a16:creationId xmlns:a16="http://schemas.microsoft.com/office/drawing/2014/main" id="{91385C4E-9DF5-3F83-675B-F71F9050E37E}"/>
              </a:ext>
            </a:extLst>
          </p:cNvPr>
          <p:cNvSpPr txBox="1">
            <a:spLocks/>
          </p:cNvSpPr>
          <p:nvPr/>
        </p:nvSpPr>
        <p:spPr>
          <a:xfrm>
            <a:off x="838200" y="2363988"/>
            <a:ext cx="2828827" cy="8400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l"/>
            <a:r>
              <a:rPr lang="en-IN" sz="4400" b="1" i="0" dirty="0">
                <a:solidFill>
                  <a:srgbClr val="1F2328"/>
                </a:solidFill>
                <a:effectLst/>
                <a:latin typeface="-apple-system"/>
              </a:rPr>
              <a:t>Datasets</a:t>
            </a:r>
          </a:p>
        </p:txBody>
      </p:sp>
      <p:sp>
        <p:nvSpPr>
          <p:cNvPr id="6" name="Content Placeholder 2">
            <a:extLst>
              <a:ext uri="{FF2B5EF4-FFF2-40B4-BE49-F238E27FC236}">
                <a16:creationId xmlns:a16="http://schemas.microsoft.com/office/drawing/2014/main" id="{6FB75B0F-646B-4672-EA91-553D7AB575BB}"/>
              </a:ext>
            </a:extLst>
          </p:cNvPr>
          <p:cNvSpPr txBox="1">
            <a:spLocks/>
          </p:cNvSpPr>
          <p:nvPr/>
        </p:nvSpPr>
        <p:spPr>
          <a:xfrm>
            <a:off x="979100" y="3111640"/>
            <a:ext cx="10233800" cy="36845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IN" sz="2200" b="0" i="0" dirty="0">
                <a:solidFill>
                  <a:srgbClr val="1F2328"/>
                </a:solidFill>
                <a:effectLst/>
                <a:latin typeface="-apple-system"/>
              </a:rPr>
              <a:t>Customer data (Customers.csv): Demographic details such as gender, D.O.B, and location.</a:t>
            </a:r>
          </a:p>
          <a:p>
            <a:pPr algn="l">
              <a:buFont typeface="Arial" panose="020B0604020202020204" pitchFamily="34" charset="0"/>
              <a:buChar char="•"/>
            </a:pPr>
            <a:r>
              <a:rPr lang="en-IN" sz="2200" b="0" i="0" dirty="0">
                <a:solidFill>
                  <a:srgbClr val="1F2328"/>
                </a:solidFill>
                <a:effectLst/>
                <a:latin typeface="-apple-system"/>
              </a:rPr>
              <a:t>Sales data (Sales.csv): Transaction details, including product quantities, dates, and store IDs.</a:t>
            </a:r>
          </a:p>
          <a:p>
            <a:pPr algn="l">
              <a:buFont typeface="Arial" panose="020B0604020202020204" pitchFamily="34" charset="0"/>
              <a:buChar char="•"/>
            </a:pPr>
            <a:r>
              <a:rPr lang="en-IN" sz="2200" b="0" i="0" dirty="0">
                <a:solidFill>
                  <a:srgbClr val="1F2328"/>
                </a:solidFill>
                <a:effectLst/>
                <a:latin typeface="-apple-system"/>
              </a:rPr>
              <a:t>Products data (Products.csv): Product information including categories, unit prices, and costs.</a:t>
            </a:r>
          </a:p>
          <a:p>
            <a:pPr algn="l">
              <a:buFont typeface="Arial" panose="020B0604020202020204" pitchFamily="34" charset="0"/>
              <a:buChar char="•"/>
            </a:pPr>
            <a:r>
              <a:rPr lang="en-IN" sz="2200" b="0" i="0" dirty="0">
                <a:solidFill>
                  <a:srgbClr val="1F2328"/>
                </a:solidFill>
                <a:effectLst/>
                <a:latin typeface="-apple-system"/>
              </a:rPr>
              <a:t>Stores data (Stores.csv): Store locations, operational attributes, and sales performance.</a:t>
            </a:r>
          </a:p>
          <a:p>
            <a:pPr algn="l">
              <a:buFont typeface="Arial" panose="020B0604020202020204" pitchFamily="34" charset="0"/>
              <a:buChar char="•"/>
            </a:pPr>
            <a:r>
              <a:rPr lang="en-IN" sz="2200" b="0" i="0" dirty="0">
                <a:solidFill>
                  <a:srgbClr val="1F2328"/>
                </a:solidFill>
                <a:effectLst/>
                <a:latin typeface="-apple-system"/>
              </a:rPr>
              <a:t>Currency exchange rates data (Exchange_Rates.csv): Historical exchange rates for financial analysis.</a:t>
            </a:r>
          </a:p>
        </p:txBody>
      </p:sp>
    </p:spTree>
    <p:extLst>
      <p:ext uri="{BB962C8B-B14F-4D97-AF65-F5344CB8AC3E}">
        <p14:creationId xmlns:p14="http://schemas.microsoft.com/office/powerpoint/2010/main" val="30749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D3CE-10E4-62AF-27A2-602CB906C528}"/>
              </a:ext>
            </a:extLst>
          </p:cNvPr>
          <p:cNvSpPr>
            <a:spLocks noGrp="1"/>
          </p:cNvSpPr>
          <p:nvPr>
            <p:ph type="title"/>
          </p:nvPr>
        </p:nvSpPr>
        <p:spPr>
          <a:xfrm>
            <a:off x="857054" y="233149"/>
            <a:ext cx="2951375" cy="888641"/>
          </a:xfrm>
        </p:spPr>
        <p:txBody>
          <a:bodyPr>
            <a:normAutofit/>
          </a:bodyPr>
          <a:lstStyle/>
          <a:p>
            <a:r>
              <a:rPr lang="en-IN" b="1" i="0" dirty="0">
                <a:solidFill>
                  <a:srgbClr val="1F2328"/>
                </a:solidFill>
                <a:effectLst/>
                <a:latin typeface="-apple-system"/>
              </a:rPr>
              <a:t>Approach</a:t>
            </a:r>
            <a:endParaRPr lang="en-IN" dirty="0"/>
          </a:p>
        </p:txBody>
      </p:sp>
      <p:sp>
        <p:nvSpPr>
          <p:cNvPr id="3" name="Content Placeholder 2">
            <a:extLst>
              <a:ext uri="{FF2B5EF4-FFF2-40B4-BE49-F238E27FC236}">
                <a16:creationId xmlns:a16="http://schemas.microsoft.com/office/drawing/2014/main" id="{E81FF0F6-37BC-CB23-BDCA-B23360059EC9}"/>
              </a:ext>
            </a:extLst>
          </p:cNvPr>
          <p:cNvSpPr>
            <a:spLocks noGrp="1"/>
          </p:cNvSpPr>
          <p:nvPr>
            <p:ph idx="1"/>
          </p:nvPr>
        </p:nvSpPr>
        <p:spPr>
          <a:xfrm>
            <a:off x="857054" y="1253331"/>
            <a:ext cx="10233800" cy="4351338"/>
          </a:xfrm>
        </p:spPr>
        <p:txBody>
          <a:bodyPr>
            <a:normAutofit fontScale="77500" lnSpcReduction="20000"/>
          </a:bodyPr>
          <a:lstStyle/>
          <a:p>
            <a:pPr algn="l"/>
            <a:r>
              <a:rPr lang="en-US" sz="3600" b="1" i="0" dirty="0">
                <a:solidFill>
                  <a:srgbClr val="1F2328"/>
                </a:solidFill>
                <a:effectLst/>
                <a:latin typeface="-apple-system"/>
              </a:rPr>
              <a:t>Data Cleaning and Preparation</a:t>
            </a:r>
          </a:p>
          <a:p>
            <a:pPr algn="l">
              <a:buFont typeface="Wingdings" panose="05000000000000000000" pitchFamily="2" charset="2"/>
              <a:buChar char="Ø"/>
            </a:pPr>
            <a:r>
              <a:rPr lang="en-US" b="0" i="0" dirty="0">
                <a:solidFill>
                  <a:srgbClr val="1F2328"/>
                </a:solidFill>
                <a:effectLst/>
                <a:latin typeface="-apple-system"/>
              </a:rPr>
              <a:t>Handling missing values and converting data types (e.g., dates, numerical values).</a:t>
            </a:r>
          </a:p>
          <a:p>
            <a:pPr algn="l">
              <a:buFont typeface="Wingdings" panose="05000000000000000000" pitchFamily="2" charset="2"/>
              <a:buChar char="Ø"/>
            </a:pPr>
            <a:r>
              <a:rPr lang="en-US" b="0" i="0" dirty="0">
                <a:solidFill>
                  <a:srgbClr val="1F2328"/>
                </a:solidFill>
                <a:effectLst/>
                <a:latin typeface="-apple-system"/>
              </a:rPr>
              <a:t>Merging datasets where necessary for analysis (e.g., linking sales data with product and customer data).</a:t>
            </a:r>
          </a:p>
          <a:p>
            <a:pPr algn="l"/>
            <a:r>
              <a:rPr lang="en-US" sz="3600" b="1" i="0" dirty="0">
                <a:solidFill>
                  <a:srgbClr val="1F2328"/>
                </a:solidFill>
                <a:effectLst/>
                <a:latin typeface="-apple-system"/>
              </a:rPr>
              <a:t>Data Loading</a:t>
            </a:r>
          </a:p>
          <a:p>
            <a:pPr algn="l">
              <a:buFont typeface="Wingdings" panose="05000000000000000000" pitchFamily="2" charset="2"/>
              <a:buChar char="Ø"/>
            </a:pPr>
            <a:r>
              <a:rPr lang="en-US" b="0" i="0" dirty="0">
                <a:solidFill>
                  <a:srgbClr val="1F2328"/>
                </a:solidFill>
                <a:effectLst/>
                <a:latin typeface="-apple-system"/>
              </a:rPr>
              <a:t>Inserting cleaned data into a MySQL database by creating relevant tables for each dataset.</a:t>
            </a:r>
          </a:p>
          <a:p>
            <a:pPr algn="l"/>
            <a:r>
              <a:rPr lang="en-US" sz="3600" b="1" i="0" dirty="0">
                <a:solidFill>
                  <a:srgbClr val="1F2328"/>
                </a:solidFill>
                <a:effectLst/>
                <a:latin typeface="-apple-system"/>
              </a:rPr>
              <a:t>Power BI Visualization</a:t>
            </a:r>
          </a:p>
          <a:p>
            <a:pPr algn="l">
              <a:buFont typeface="Wingdings" panose="05000000000000000000" pitchFamily="2" charset="2"/>
              <a:buChar char="Ø"/>
            </a:pPr>
            <a:r>
              <a:rPr lang="en-US" b="0" i="0" dirty="0">
                <a:solidFill>
                  <a:srgbClr val="1F2328"/>
                </a:solidFill>
                <a:effectLst/>
                <a:latin typeface="-apple-system"/>
              </a:rPr>
              <a:t>Connecting SQL to Power BI, importing the data, and creating interactive dashboards.</a:t>
            </a:r>
          </a:p>
          <a:p>
            <a:pPr algn="l"/>
            <a:r>
              <a:rPr lang="en-US" sz="3600" b="1" i="0" dirty="0">
                <a:solidFill>
                  <a:srgbClr val="1F2328"/>
                </a:solidFill>
                <a:effectLst/>
                <a:latin typeface="-apple-system"/>
              </a:rPr>
              <a:t>SQL Queries and Calculations</a:t>
            </a:r>
          </a:p>
          <a:p>
            <a:pPr algn="l">
              <a:buFont typeface="Wingdings" panose="05000000000000000000" pitchFamily="2" charset="2"/>
              <a:buChar char="Ø"/>
            </a:pPr>
            <a:r>
              <a:rPr lang="en-US" b="0" i="0" dirty="0">
                <a:solidFill>
                  <a:srgbClr val="1F2328"/>
                </a:solidFill>
                <a:effectLst/>
                <a:latin typeface="-apple-system"/>
              </a:rPr>
              <a:t>Formulating SQL queries to extract insights and perform calculations in Power BI.</a:t>
            </a:r>
          </a:p>
          <a:p>
            <a:endParaRPr lang="en-IN" dirty="0"/>
          </a:p>
        </p:txBody>
      </p:sp>
    </p:spTree>
    <p:extLst>
      <p:ext uri="{BB962C8B-B14F-4D97-AF65-F5344CB8AC3E}">
        <p14:creationId xmlns:p14="http://schemas.microsoft.com/office/powerpoint/2010/main" val="12006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0B5F-82E9-04AD-6091-03DAE15969AC}"/>
              </a:ext>
            </a:extLst>
          </p:cNvPr>
          <p:cNvSpPr>
            <a:spLocks noGrp="1"/>
          </p:cNvSpPr>
          <p:nvPr>
            <p:ph type="title"/>
          </p:nvPr>
        </p:nvSpPr>
        <p:spPr>
          <a:xfrm>
            <a:off x="838200" y="365125"/>
            <a:ext cx="4129726" cy="671823"/>
          </a:xfrm>
        </p:spPr>
        <p:txBody>
          <a:bodyPr>
            <a:normAutofit fontScale="90000"/>
          </a:bodyPr>
          <a:lstStyle/>
          <a:p>
            <a:r>
              <a:rPr lang="en-IN" b="1" i="0" dirty="0">
                <a:solidFill>
                  <a:srgbClr val="1F2328"/>
                </a:solidFill>
                <a:effectLst/>
                <a:latin typeface="-apple-system"/>
              </a:rPr>
              <a:t>Analysis Steps</a:t>
            </a:r>
            <a:endParaRPr lang="en-IN" dirty="0"/>
          </a:p>
        </p:txBody>
      </p:sp>
      <p:sp>
        <p:nvSpPr>
          <p:cNvPr id="3" name="Content Placeholder 2">
            <a:extLst>
              <a:ext uri="{FF2B5EF4-FFF2-40B4-BE49-F238E27FC236}">
                <a16:creationId xmlns:a16="http://schemas.microsoft.com/office/drawing/2014/main" id="{59471834-5735-34D9-2866-8D6E49E67B30}"/>
              </a:ext>
            </a:extLst>
          </p:cNvPr>
          <p:cNvSpPr>
            <a:spLocks noGrp="1"/>
          </p:cNvSpPr>
          <p:nvPr>
            <p:ph idx="1"/>
          </p:nvPr>
        </p:nvSpPr>
        <p:spPr>
          <a:xfrm>
            <a:off x="838199" y="1253332"/>
            <a:ext cx="11133842" cy="4826958"/>
          </a:xfrm>
        </p:spPr>
        <p:txBody>
          <a:bodyPr>
            <a:normAutofit fontScale="70000" lnSpcReduction="20000"/>
          </a:bodyPr>
          <a:lstStyle/>
          <a:p>
            <a:pPr algn="l"/>
            <a:r>
              <a:rPr lang="en-US" sz="3600" b="1" i="0" dirty="0">
                <a:solidFill>
                  <a:srgbClr val="1F2328"/>
                </a:solidFill>
                <a:effectLst/>
                <a:latin typeface="-apple-system"/>
              </a:rPr>
              <a:t>Customer Analysis</a:t>
            </a:r>
          </a:p>
          <a:p>
            <a:pPr algn="l">
              <a:buFont typeface="Wingdings" panose="05000000000000000000" pitchFamily="2" charset="2"/>
              <a:buChar char="Ø"/>
            </a:pPr>
            <a:r>
              <a:rPr lang="en-US" b="0" i="0" dirty="0">
                <a:solidFill>
                  <a:srgbClr val="1F2328"/>
                </a:solidFill>
                <a:effectLst/>
                <a:latin typeface="-apple-system"/>
              </a:rPr>
              <a:t>Demographic Distribution: Analyze gender, age, and location.</a:t>
            </a:r>
          </a:p>
          <a:p>
            <a:pPr algn="l">
              <a:buFont typeface="Wingdings" panose="05000000000000000000" pitchFamily="2" charset="2"/>
              <a:buChar char="Ø"/>
            </a:pPr>
            <a:r>
              <a:rPr lang="en-US" b="0" i="0" dirty="0">
                <a:solidFill>
                  <a:srgbClr val="1F2328"/>
                </a:solidFill>
                <a:effectLst/>
                <a:latin typeface="-apple-system"/>
              </a:rPr>
              <a:t>Purchase Patterns: Frequency of purchases, preferred products, and customer behavior.</a:t>
            </a:r>
          </a:p>
          <a:p>
            <a:pPr algn="l">
              <a:buFont typeface="Wingdings" panose="05000000000000000000" pitchFamily="2" charset="2"/>
              <a:buChar char="Ø"/>
            </a:pPr>
            <a:r>
              <a:rPr lang="en-US" b="0" i="0" dirty="0">
                <a:solidFill>
                  <a:srgbClr val="1F2328"/>
                </a:solidFill>
                <a:effectLst/>
                <a:latin typeface="-apple-system"/>
              </a:rPr>
              <a:t>Segmentation: Segment customers based on demographics and purchasing behavior.</a:t>
            </a:r>
          </a:p>
          <a:p>
            <a:pPr algn="l"/>
            <a:r>
              <a:rPr lang="en-US" sz="3600" b="1" i="0" dirty="0">
                <a:solidFill>
                  <a:srgbClr val="1F2328"/>
                </a:solidFill>
                <a:effectLst/>
                <a:latin typeface="-apple-system"/>
              </a:rPr>
              <a:t>Sales Analysis</a:t>
            </a:r>
          </a:p>
          <a:p>
            <a:pPr algn="l">
              <a:buFont typeface="Wingdings" panose="05000000000000000000" pitchFamily="2" charset="2"/>
              <a:buChar char="Ø"/>
            </a:pPr>
            <a:r>
              <a:rPr lang="en-US" b="0" i="0" dirty="0">
                <a:solidFill>
                  <a:srgbClr val="1F2328"/>
                </a:solidFill>
                <a:effectLst/>
                <a:latin typeface="-apple-system"/>
              </a:rPr>
              <a:t>Sales by Product and Store: Evaluate top-selling products and store performance.</a:t>
            </a:r>
          </a:p>
          <a:p>
            <a:pPr algn="l">
              <a:buFont typeface="Wingdings" panose="05000000000000000000" pitchFamily="2" charset="2"/>
              <a:buChar char="Ø"/>
            </a:pPr>
            <a:r>
              <a:rPr lang="en-US" b="0" i="0" dirty="0">
                <a:solidFill>
                  <a:srgbClr val="1F2328"/>
                </a:solidFill>
                <a:effectLst/>
                <a:latin typeface="-apple-system"/>
              </a:rPr>
              <a:t>Order Volume Trends: Examine sales history over time (month and year).</a:t>
            </a:r>
          </a:p>
          <a:p>
            <a:pPr algn="l"/>
            <a:r>
              <a:rPr lang="en-US" sz="3600" b="1" i="0" dirty="0">
                <a:solidFill>
                  <a:srgbClr val="1F2328"/>
                </a:solidFill>
                <a:effectLst/>
                <a:latin typeface="-apple-system"/>
              </a:rPr>
              <a:t>Product Analysis</a:t>
            </a:r>
          </a:p>
          <a:p>
            <a:pPr algn="l">
              <a:buFont typeface="Wingdings" panose="05000000000000000000" pitchFamily="2" charset="2"/>
              <a:buChar char="Ø"/>
            </a:pPr>
            <a:r>
              <a:rPr lang="en-US" b="0" i="0" dirty="0">
                <a:solidFill>
                  <a:srgbClr val="1F2328"/>
                </a:solidFill>
                <a:effectLst/>
                <a:latin typeface="-apple-system"/>
              </a:rPr>
              <a:t>Product Popularity: Identify top-selling products and categories.</a:t>
            </a:r>
          </a:p>
          <a:p>
            <a:pPr algn="l">
              <a:buFont typeface="Wingdings" panose="05000000000000000000" pitchFamily="2" charset="2"/>
              <a:buChar char="Ø"/>
            </a:pPr>
            <a:r>
              <a:rPr lang="en-US" b="0" i="0" dirty="0">
                <a:solidFill>
                  <a:srgbClr val="1F2328"/>
                </a:solidFill>
                <a:effectLst/>
                <a:latin typeface="-apple-system"/>
              </a:rPr>
              <a:t>Profitability: Compare unit cost and unit price for profitability analysis.</a:t>
            </a:r>
          </a:p>
          <a:p>
            <a:pPr algn="l"/>
            <a:r>
              <a:rPr lang="en-US" sz="4000" b="1" i="0" dirty="0">
                <a:solidFill>
                  <a:srgbClr val="1F2328"/>
                </a:solidFill>
                <a:effectLst/>
                <a:latin typeface="-apple-system"/>
              </a:rPr>
              <a:t>Store Analysis</a:t>
            </a:r>
          </a:p>
          <a:p>
            <a:pPr algn="l">
              <a:buFont typeface="Wingdings" panose="05000000000000000000" pitchFamily="2" charset="2"/>
              <a:buChar char="Ø"/>
            </a:pPr>
            <a:r>
              <a:rPr lang="en-US" b="0" i="0" dirty="0">
                <a:solidFill>
                  <a:srgbClr val="1F2328"/>
                </a:solidFill>
                <a:effectLst/>
                <a:latin typeface="-apple-system"/>
              </a:rPr>
              <a:t>Store Performance: Evaluate store performance based on sales and operational data.</a:t>
            </a:r>
          </a:p>
          <a:p>
            <a:pPr algn="l">
              <a:buFont typeface="Wingdings" panose="05000000000000000000" pitchFamily="2" charset="2"/>
              <a:buChar char="Ø"/>
            </a:pPr>
            <a:r>
              <a:rPr lang="en-US" b="0" i="0" dirty="0">
                <a:solidFill>
                  <a:srgbClr val="1F2328"/>
                </a:solidFill>
                <a:effectLst/>
                <a:latin typeface="-apple-system"/>
              </a:rPr>
              <a:t>Geographical Analysis: Analyze sales by store location to identify top-performing regions.</a:t>
            </a:r>
          </a:p>
          <a:p>
            <a:endParaRPr lang="en-IN" dirty="0"/>
          </a:p>
        </p:txBody>
      </p:sp>
    </p:spTree>
    <p:extLst>
      <p:ext uri="{BB962C8B-B14F-4D97-AF65-F5344CB8AC3E}">
        <p14:creationId xmlns:p14="http://schemas.microsoft.com/office/powerpoint/2010/main" val="51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FE44-5D03-883B-528B-8ABD0021695A}"/>
              </a:ext>
            </a:extLst>
          </p:cNvPr>
          <p:cNvSpPr>
            <a:spLocks noGrp="1"/>
          </p:cNvSpPr>
          <p:nvPr>
            <p:ph type="title"/>
          </p:nvPr>
        </p:nvSpPr>
        <p:spPr>
          <a:xfrm>
            <a:off x="348006" y="274256"/>
            <a:ext cx="9220200" cy="737811"/>
          </a:xfrm>
        </p:spPr>
        <p:txBody>
          <a:bodyPr>
            <a:normAutofit fontScale="90000"/>
          </a:bodyPr>
          <a:lstStyle/>
          <a:p>
            <a:r>
              <a:rPr lang="en-IN" b="1" i="0" dirty="0">
                <a:solidFill>
                  <a:srgbClr val="1F2328"/>
                </a:solidFill>
                <a:effectLst/>
                <a:latin typeface="-apple-system"/>
              </a:rPr>
              <a:t>Findings and Recommendations</a:t>
            </a:r>
            <a:endParaRPr lang="en-IN" dirty="0"/>
          </a:p>
        </p:txBody>
      </p:sp>
      <p:sp>
        <p:nvSpPr>
          <p:cNvPr id="3" name="Content Placeholder 2">
            <a:extLst>
              <a:ext uri="{FF2B5EF4-FFF2-40B4-BE49-F238E27FC236}">
                <a16:creationId xmlns:a16="http://schemas.microsoft.com/office/drawing/2014/main" id="{19260E6F-46AA-7014-6484-AB4935124CB9}"/>
              </a:ext>
            </a:extLst>
          </p:cNvPr>
          <p:cNvSpPr>
            <a:spLocks noGrp="1"/>
          </p:cNvSpPr>
          <p:nvPr>
            <p:ph idx="1"/>
          </p:nvPr>
        </p:nvSpPr>
        <p:spPr>
          <a:xfrm>
            <a:off x="272089" y="1102936"/>
            <a:ext cx="11794221" cy="5111902"/>
          </a:xfrm>
        </p:spPr>
        <p:txBody>
          <a:bodyPr>
            <a:normAutofit fontScale="70000" lnSpcReduction="20000"/>
          </a:bodyPr>
          <a:lstStyle/>
          <a:p>
            <a:pPr algn="l"/>
            <a:r>
              <a:rPr lang="en-US" sz="3600" b="1" i="0" dirty="0">
                <a:solidFill>
                  <a:srgbClr val="1F2328"/>
                </a:solidFill>
                <a:effectLst/>
                <a:latin typeface="-apple-system"/>
              </a:rPr>
              <a:t>Customer Demographics</a:t>
            </a:r>
            <a:endParaRPr lang="en-US" b="1" i="0" dirty="0">
              <a:solidFill>
                <a:srgbClr val="1F2328"/>
              </a:solidFill>
              <a:effectLst/>
              <a:latin typeface="-apple-system"/>
            </a:endParaRPr>
          </a:p>
          <a:p>
            <a:pPr algn="l">
              <a:buFont typeface="Wingdings" panose="05000000000000000000" pitchFamily="2" charset="2"/>
              <a:buChar char="Ø"/>
            </a:pPr>
            <a:r>
              <a:rPr lang="en-US" b="0" i="0" dirty="0">
                <a:solidFill>
                  <a:srgbClr val="1F2328"/>
                </a:solidFill>
                <a:effectLst/>
                <a:latin typeface="-apple-system"/>
              </a:rPr>
              <a:t>Balanced gender distribution: Products appeal equally to both men and women.</a:t>
            </a:r>
          </a:p>
          <a:p>
            <a:pPr algn="l">
              <a:buFont typeface="Wingdings" panose="05000000000000000000" pitchFamily="2" charset="2"/>
              <a:buChar char="Ø"/>
            </a:pPr>
            <a:r>
              <a:rPr lang="en-US" b="0" i="0" dirty="0">
                <a:solidFill>
                  <a:srgbClr val="1F2328"/>
                </a:solidFill>
                <a:effectLst/>
                <a:latin typeface="-apple-system"/>
              </a:rPr>
              <a:t>Older customer base: Most customers are aged 60 and above, with fewer younger customers.</a:t>
            </a:r>
          </a:p>
          <a:p>
            <a:pPr algn="l">
              <a:lnSpc>
                <a:spcPct val="120000"/>
              </a:lnSpc>
              <a:buFont typeface="Wingdings" panose="05000000000000000000" pitchFamily="2" charset="2"/>
              <a:buChar char="Ø"/>
            </a:pPr>
            <a:r>
              <a:rPr lang="en-US" b="0" i="0" dirty="0">
                <a:solidFill>
                  <a:srgbClr val="1F2328"/>
                </a:solidFill>
                <a:effectLst/>
                <a:latin typeface="-apple-system"/>
              </a:rPr>
              <a:t>Regional dominance: North America is the largest customer base, especially cities like Toronto, Montreal, and Atlanta.</a:t>
            </a:r>
          </a:p>
          <a:p>
            <a:pPr algn="l"/>
            <a:r>
              <a:rPr lang="en-US" sz="3600" b="1" i="0" dirty="0">
                <a:solidFill>
                  <a:srgbClr val="1F2328"/>
                </a:solidFill>
                <a:effectLst/>
                <a:latin typeface="-apple-system"/>
              </a:rPr>
              <a:t>Product and Sales Insights</a:t>
            </a:r>
          </a:p>
          <a:p>
            <a:pPr algn="l">
              <a:buFont typeface="Wingdings" panose="05000000000000000000" pitchFamily="2" charset="2"/>
              <a:buChar char="Ø"/>
            </a:pPr>
            <a:r>
              <a:rPr lang="en-US" b="0" i="0" dirty="0">
                <a:solidFill>
                  <a:srgbClr val="1F2328"/>
                </a:solidFill>
                <a:effectLst/>
                <a:latin typeface="-apple-system"/>
              </a:rPr>
              <a:t>Universal product appeal: Products like computers, cell phones, and entertainment content are popular across all demographics.</a:t>
            </a:r>
          </a:p>
          <a:p>
            <a:pPr algn="l">
              <a:buFont typeface="Wingdings" panose="05000000000000000000" pitchFamily="2" charset="2"/>
              <a:buChar char="Ø"/>
            </a:pPr>
            <a:r>
              <a:rPr lang="en-US" b="0" i="0" dirty="0">
                <a:solidFill>
                  <a:srgbClr val="1F2328"/>
                </a:solidFill>
                <a:effectLst/>
                <a:latin typeface="-apple-system"/>
              </a:rPr>
              <a:t>Top brands: Contoso leads the market, followed by Wide World Importers and Adventure Works.</a:t>
            </a:r>
          </a:p>
          <a:p>
            <a:pPr algn="l">
              <a:lnSpc>
                <a:spcPct val="120000"/>
              </a:lnSpc>
              <a:buFont typeface="Wingdings" panose="05000000000000000000" pitchFamily="2" charset="2"/>
              <a:buChar char="Ø"/>
            </a:pPr>
            <a:r>
              <a:rPr lang="en-US" b="0" i="0" dirty="0">
                <a:solidFill>
                  <a:srgbClr val="1F2328"/>
                </a:solidFill>
                <a:effectLst/>
                <a:latin typeface="-apple-system"/>
              </a:rPr>
              <a:t>Top products: Desktop computers, particularly from the "Adventure Works Desktop" and "WWI Desktop" series, are bestsellers.</a:t>
            </a:r>
          </a:p>
          <a:p>
            <a:pPr algn="l"/>
            <a:r>
              <a:rPr lang="en-US" sz="3600" b="1" i="0" dirty="0">
                <a:solidFill>
                  <a:srgbClr val="1F2328"/>
                </a:solidFill>
                <a:effectLst/>
                <a:latin typeface="-apple-system"/>
              </a:rPr>
              <a:t>Sales and Delivery Trends</a:t>
            </a:r>
          </a:p>
          <a:p>
            <a:pPr algn="l">
              <a:buFont typeface="Wingdings" panose="05000000000000000000" pitchFamily="2" charset="2"/>
              <a:buChar char="Ø"/>
            </a:pPr>
            <a:r>
              <a:rPr lang="en-US" b="0" i="0" dirty="0">
                <a:solidFill>
                  <a:srgbClr val="1F2328"/>
                </a:solidFill>
                <a:effectLst/>
                <a:latin typeface="-apple-system"/>
              </a:rPr>
              <a:t>Seasonal trends: Sales peak in December and decline in April annually.</a:t>
            </a:r>
          </a:p>
          <a:p>
            <a:pPr algn="l">
              <a:buFont typeface="Wingdings" panose="05000000000000000000" pitchFamily="2" charset="2"/>
              <a:buChar char="Ø"/>
            </a:pPr>
            <a:r>
              <a:rPr lang="en-US" b="0" i="0" dirty="0">
                <a:solidFill>
                  <a:srgbClr val="1F2328"/>
                </a:solidFill>
                <a:effectLst/>
                <a:latin typeface="-apple-system"/>
              </a:rPr>
              <a:t>Growth trend: Sales saw an upward trend from 2017 to 2020, with a slight dip after April 2020.</a:t>
            </a:r>
          </a:p>
          <a:p>
            <a:endParaRPr lang="en-IN" dirty="0"/>
          </a:p>
        </p:txBody>
      </p:sp>
    </p:spTree>
    <p:extLst>
      <p:ext uri="{BB962C8B-B14F-4D97-AF65-F5344CB8AC3E}">
        <p14:creationId xmlns:p14="http://schemas.microsoft.com/office/powerpoint/2010/main" val="308060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C2179-FD0D-E1D3-0C52-212A33740714}"/>
              </a:ext>
            </a:extLst>
          </p:cNvPr>
          <p:cNvSpPr>
            <a:spLocks noGrp="1"/>
          </p:cNvSpPr>
          <p:nvPr>
            <p:ph idx="1"/>
          </p:nvPr>
        </p:nvSpPr>
        <p:spPr>
          <a:xfrm>
            <a:off x="554392" y="185360"/>
            <a:ext cx="11172552" cy="6337988"/>
          </a:xfrm>
        </p:spPr>
        <p:txBody>
          <a:bodyPr>
            <a:normAutofit fontScale="77500" lnSpcReduction="20000"/>
          </a:bodyPr>
          <a:lstStyle/>
          <a:p>
            <a:pPr algn="l"/>
            <a:r>
              <a:rPr lang="en-US" sz="2700" b="1" i="0" dirty="0">
                <a:solidFill>
                  <a:srgbClr val="1F2328"/>
                </a:solidFill>
                <a:effectLst/>
                <a:latin typeface="-apple-system"/>
              </a:rPr>
              <a:t>Store analysis</a:t>
            </a:r>
          </a:p>
          <a:p>
            <a:pPr algn="l">
              <a:lnSpc>
                <a:spcPct val="120000"/>
              </a:lnSpc>
              <a:buFont typeface="Wingdings" panose="05000000000000000000" pitchFamily="2" charset="2"/>
              <a:buChar char="Ø"/>
            </a:pPr>
            <a:r>
              <a:rPr lang="en-US" sz="2300" b="0" i="0" dirty="0">
                <a:solidFill>
                  <a:srgbClr val="1F2328"/>
                </a:solidFill>
                <a:effectLst/>
                <a:latin typeface="-apple-system"/>
              </a:rPr>
              <a:t>In the analysis of store performance, we identified several stores with no recorded orders, particularly those over 12 years old. This indicates they may not be in active use. To address this, we recommend conducting a thorough evaluation of these stores to determine the most appropriate action. Options include:</a:t>
            </a:r>
          </a:p>
          <a:p>
            <a:pPr algn="l">
              <a:lnSpc>
                <a:spcPct val="120000"/>
              </a:lnSpc>
              <a:buFont typeface="Wingdings" panose="05000000000000000000" pitchFamily="2" charset="2"/>
              <a:buChar char="Ø"/>
            </a:pPr>
            <a:r>
              <a:rPr lang="en-US" sz="2300" b="0" i="0" dirty="0">
                <a:solidFill>
                  <a:srgbClr val="1F2328"/>
                </a:solidFill>
                <a:effectLst/>
                <a:latin typeface="-apple-system"/>
              </a:rPr>
              <a:t>Renovation: For stores in good condition, consider updates to attract new customers and tenants.</a:t>
            </a:r>
          </a:p>
          <a:p>
            <a:pPr algn="l">
              <a:lnSpc>
                <a:spcPct val="120000"/>
              </a:lnSpc>
              <a:buFont typeface="Wingdings" panose="05000000000000000000" pitchFamily="2" charset="2"/>
              <a:buChar char="Ø"/>
            </a:pPr>
            <a:r>
              <a:rPr lang="en-US" sz="2300" b="0" i="0" dirty="0">
                <a:solidFill>
                  <a:srgbClr val="1F2328"/>
                </a:solidFill>
                <a:effectLst/>
                <a:latin typeface="-apple-system"/>
              </a:rPr>
              <a:t>Demolition: For stores that are beyond repair or in less favorable locations, demolishing them could pave the way for new developments. This strategy aims to enhance overall retail performance and adapt to changing consumer need</a:t>
            </a:r>
            <a:r>
              <a:rPr lang="en-US" sz="2200" b="0" i="0" dirty="0">
                <a:solidFill>
                  <a:srgbClr val="1F2328"/>
                </a:solidFill>
                <a:effectLst/>
                <a:latin typeface="-apple-system"/>
              </a:rPr>
              <a:t>s.</a:t>
            </a:r>
          </a:p>
          <a:p>
            <a:pPr algn="l"/>
            <a:r>
              <a:rPr lang="en-US" b="1" i="0" dirty="0">
                <a:solidFill>
                  <a:srgbClr val="1F2328"/>
                </a:solidFill>
                <a:effectLst/>
                <a:latin typeface="-apple-system"/>
              </a:rPr>
              <a:t>AT RISK customer</a:t>
            </a:r>
          </a:p>
          <a:p>
            <a:pPr algn="l">
              <a:lnSpc>
                <a:spcPct val="120000"/>
              </a:lnSpc>
              <a:buFont typeface="Wingdings" panose="05000000000000000000" pitchFamily="2" charset="2"/>
              <a:buChar char="Ø"/>
            </a:pPr>
            <a:r>
              <a:rPr lang="en-US" sz="2400" b="0" i="0" dirty="0">
                <a:solidFill>
                  <a:srgbClr val="1F2328"/>
                </a:solidFill>
                <a:effectLst/>
                <a:latin typeface="-apple-system"/>
              </a:rPr>
              <a:t>During our analysis, we identified a segment of at-risk customers who exhibit signs of disengagement from our services. This finding is crucial for maintaining customer loyalty and ensuring sustained business growth.</a:t>
            </a:r>
          </a:p>
          <a:p>
            <a:pPr marL="0" indent="0" algn="l">
              <a:lnSpc>
                <a:spcPct val="120000"/>
              </a:lnSpc>
              <a:buNone/>
            </a:pPr>
            <a:r>
              <a:rPr lang="en-US" sz="2400" b="1" i="0" dirty="0">
                <a:solidFill>
                  <a:srgbClr val="1F2328"/>
                </a:solidFill>
                <a:effectLst/>
                <a:latin typeface="-apple-system"/>
              </a:rPr>
              <a:t>Recommended Actions:</a:t>
            </a:r>
          </a:p>
          <a:p>
            <a:pPr algn="l">
              <a:lnSpc>
                <a:spcPct val="120000"/>
              </a:lnSpc>
              <a:buFont typeface="Wingdings" panose="05000000000000000000" pitchFamily="2" charset="2"/>
              <a:buChar char="Ø"/>
            </a:pPr>
            <a:r>
              <a:rPr lang="en-US" sz="2400" b="0" i="0" dirty="0">
                <a:solidFill>
                  <a:srgbClr val="1F2328"/>
                </a:solidFill>
                <a:effectLst/>
                <a:latin typeface="-apple-system"/>
              </a:rPr>
              <a:t>Personalized Outreach: Develop targeted communication strategies to reach out to at-risk customers. Personalize messages based on their purchase history and preferences.</a:t>
            </a:r>
          </a:p>
          <a:p>
            <a:pPr algn="l">
              <a:lnSpc>
                <a:spcPct val="120000"/>
              </a:lnSpc>
              <a:buFont typeface="Wingdings" panose="05000000000000000000" pitchFamily="2" charset="2"/>
              <a:buChar char="Ø"/>
            </a:pPr>
            <a:r>
              <a:rPr lang="en-US" sz="2400" b="0" i="0" dirty="0">
                <a:solidFill>
                  <a:srgbClr val="1F2328"/>
                </a:solidFill>
                <a:effectLst/>
                <a:latin typeface="-apple-system"/>
              </a:rPr>
              <a:t>Incentives and Promotions: Offer tailored promotions or discounts to encourage these customers to return and engage with our products or services.</a:t>
            </a:r>
          </a:p>
          <a:p>
            <a:pPr algn="l">
              <a:lnSpc>
                <a:spcPct val="120000"/>
              </a:lnSpc>
              <a:buFont typeface="Wingdings" panose="05000000000000000000" pitchFamily="2" charset="2"/>
              <a:buChar char="Ø"/>
            </a:pPr>
            <a:r>
              <a:rPr lang="en-US" sz="2400" b="0" i="0" dirty="0">
                <a:solidFill>
                  <a:srgbClr val="1F2328"/>
                </a:solidFill>
                <a:effectLst/>
                <a:latin typeface="-apple-system"/>
              </a:rPr>
              <a:t>Feedback Mechanism: Implement a feedback system to understand their concerns or reasons for disengagement. Use this information to improve service offerings.</a:t>
            </a:r>
          </a:p>
          <a:p>
            <a:endParaRPr lang="en-IN" dirty="0"/>
          </a:p>
        </p:txBody>
      </p:sp>
    </p:spTree>
    <p:extLst>
      <p:ext uri="{BB962C8B-B14F-4D97-AF65-F5344CB8AC3E}">
        <p14:creationId xmlns:p14="http://schemas.microsoft.com/office/powerpoint/2010/main" val="44709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476A3-2D68-A154-A3B9-FECEF4F81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9" y="32863"/>
            <a:ext cx="11984122" cy="6792273"/>
          </a:xfrm>
          <a:prstGeom prst="rect">
            <a:avLst/>
          </a:prstGeom>
        </p:spPr>
      </p:pic>
    </p:spTree>
    <p:extLst>
      <p:ext uri="{BB962C8B-B14F-4D97-AF65-F5344CB8AC3E}">
        <p14:creationId xmlns:p14="http://schemas.microsoft.com/office/powerpoint/2010/main" val="302489066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46</TotalTime>
  <Words>895</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Corbel</vt:lpstr>
      <vt:lpstr>Times New Roman</vt:lpstr>
      <vt:lpstr>Wingdings</vt:lpstr>
      <vt:lpstr>Depth</vt:lpstr>
      <vt:lpstr>Dataspark : Illuminating Insights  for Global Electronics</vt:lpstr>
      <vt:lpstr>Problem Statement</vt:lpstr>
      <vt:lpstr>Business Use Cases</vt:lpstr>
      <vt:lpstr>Tools Used</vt:lpstr>
      <vt:lpstr>Approach</vt:lpstr>
      <vt:lpstr>Analysis Steps</vt:lpstr>
      <vt:lpstr>Findings and Recommendations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Mathesh M</dc:creator>
  <cp:lastModifiedBy>Mathesh M</cp:lastModifiedBy>
  <cp:revision>1</cp:revision>
  <dcterms:created xsi:type="dcterms:W3CDTF">2024-10-23T18:32:06Z</dcterms:created>
  <dcterms:modified xsi:type="dcterms:W3CDTF">2024-10-23T19:18:43Z</dcterms:modified>
</cp:coreProperties>
</file>